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Georgia" panose="02040502050405020303" pitchFamily="18" charset="0"/>
      <p:regular r:id="rId34"/>
      <p:bold r:id="rId35"/>
      <p:italic r:id="rId36"/>
      <p:boldItalic r:id="rId37"/>
    </p:embeddedFont>
    <p:embeddedFont>
      <p:font typeface="Overlock"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269025-E42B-4685-9ED2-426D6D30BAAE}" v="25" dt="2018-09-07T14:28:22.9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42" autoAdjust="0"/>
  </p:normalViewPr>
  <p:slideViewPr>
    <p:cSldViewPr snapToGrid="0">
      <p:cViewPr varScale="1">
        <p:scale>
          <a:sx n="103" d="100"/>
          <a:sy n="103" d="100"/>
        </p:scale>
        <p:origin x="144"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83269025-E42B-4685-9ED2-426D6D30BAAE}"/>
    <pc:docChg chg="modSld modMainMaster">
      <pc:chgData name="Natalie Ivey" userId="2c81a4b0-7596-4a42-b4da-e7aac4dfeff9" providerId="ADAL" clId="{83269025-E42B-4685-9ED2-426D6D30BAAE}" dt="2018-09-07T14:28:22.950" v="24" actId="1076"/>
      <pc:docMkLst>
        <pc:docMk/>
      </pc:docMkLst>
      <pc:sldChg chg="addSp modSp">
        <pc:chgData name="Natalie Ivey" userId="2c81a4b0-7596-4a42-b4da-e7aac4dfeff9" providerId="ADAL" clId="{83269025-E42B-4685-9ED2-426D6D30BAAE}" dt="2018-09-07T14:08:00.061" v="6" actId="1076"/>
        <pc:sldMkLst>
          <pc:docMk/>
          <pc:sldMk cId="0" sldId="258"/>
        </pc:sldMkLst>
        <pc:picChg chg="add mod">
          <ac:chgData name="Natalie Ivey" userId="2c81a4b0-7596-4a42-b4da-e7aac4dfeff9" providerId="ADAL" clId="{83269025-E42B-4685-9ED2-426D6D30BAAE}" dt="2018-09-07T14:08:00.061" v="6" actId="1076"/>
          <ac:picMkLst>
            <pc:docMk/>
            <pc:sldMk cId="0" sldId="258"/>
            <ac:picMk id="3" creationId="{1D3EBA90-A02D-48C7-AC91-08FF345EA493}"/>
          </ac:picMkLst>
        </pc:picChg>
      </pc:sldChg>
      <pc:sldChg chg="addSp modSp">
        <pc:chgData name="Natalie Ivey" userId="2c81a4b0-7596-4a42-b4da-e7aac4dfeff9" providerId="ADAL" clId="{83269025-E42B-4685-9ED2-426D6D30BAAE}" dt="2018-09-07T14:27:03.284" v="15" actId="14100"/>
        <pc:sldMkLst>
          <pc:docMk/>
          <pc:sldMk cId="2513914697" sldId="270"/>
        </pc:sldMkLst>
        <pc:spChg chg="mod">
          <ac:chgData name="Natalie Ivey" userId="2c81a4b0-7596-4a42-b4da-e7aac4dfeff9" providerId="ADAL" clId="{83269025-E42B-4685-9ED2-426D6D30BAAE}" dt="2018-09-07T14:08:16.535" v="10" actId="14100"/>
          <ac:spMkLst>
            <pc:docMk/>
            <pc:sldMk cId="2513914697" sldId="270"/>
            <ac:spMk id="130" creationId="{00000000-0000-0000-0000-000000000000}"/>
          </ac:spMkLst>
        </pc:spChg>
        <pc:spChg chg="mod">
          <ac:chgData name="Natalie Ivey" userId="2c81a4b0-7596-4a42-b4da-e7aac4dfeff9" providerId="ADAL" clId="{83269025-E42B-4685-9ED2-426D6D30BAAE}" dt="2018-09-07T14:08:11.435" v="8" actId="14100"/>
          <ac:spMkLst>
            <pc:docMk/>
            <pc:sldMk cId="2513914697" sldId="270"/>
            <ac:spMk id="131" creationId="{00000000-0000-0000-0000-000000000000}"/>
          </ac:spMkLst>
        </pc:spChg>
        <pc:picChg chg="add mod">
          <ac:chgData name="Natalie Ivey" userId="2c81a4b0-7596-4a42-b4da-e7aac4dfeff9" providerId="ADAL" clId="{83269025-E42B-4685-9ED2-426D6D30BAAE}" dt="2018-09-07T14:27:03.284" v="15" actId="14100"/>
          <ac:picMkLst>
            <pc:docMk/>
            <pc:sldMk cId="2513914697" sldId="270"/>
            <ac:picMk id="3" creationId="{22A28B4A-5378-4496-89E1-9721D53555E9}"/>
          </ac:picMkLst>
        </pc:picChg>
      </pc:sldChg>
      <pc:sldMasterChg chg="addSp modSp">
        <pc:chgData name="Natalie Ivey" userId="2c81a4b0-7596-4a42-b4da-e7aac4dfeff9" providerId="ADAL" clId="{83269025-E42B-4685-9ED2-426D6D30BAAE}" dt="2018-09-07T14:28:22.950" v="24" actId="1076"/>
        <pc:sldMasterMkLst>
          <pc:docMk/>
          <pc:sldMasterMk cId="0" sldId="2147483659"/>
        </pc:sldMasterMkLst>
        <pc:picChg chg="add mod">
          <ac:chgData name="Natalie Ivey" userId="2c81a4b0-7596-4a42-b4da-e7aac4dfeff9" providerId="ADAL" clId="{83269025-E42B-4685-9ED2-426D6D30BAAE}" dt="2018-09-07T14:27:21.969" v="17" actId="1076"/>
          <ac:picMkLst>
            <pc:docMk/>
            <pc:sldMasterMk cId="0" sldId="2147483659"/>
            <ac:picMk id="3" creationId="{219BAAD4-1534-4A2E-BFC3-7C2A52743EC4}"/>
          </ac:picMkLst>
        </pc:picChg>
        <pc:picChg chg="add mod">
          <ac:chgData name="Natalie Ivey" userId="2c81a4b0-7596-4a42-b4da-e7aac4dfeff9" providerId="ADAL" clId="{83269025-E42B-4685-9ED2-426D6D30BAAE}" dt="2018-09-07T14:27:32.183" v="20" actId="1076"/>
          <ac:picMkLst>
            <pc:docMk/>
            <pc:sldMasterMk cId="0" sldId="2147483659"/>
            <ac:picMk id="5" creationId="{B15CF312-5C96-48D2-82D8-8211AC34DD8E}"/>
          </ac:picMkLst>
        </pc:picChg>
        <pc:picChg chg="add mod">
          <ac:chgData name="Natalie Ivey" userId="2c81a4b0-7596-4a42-b4da-e7aac4dfeff9" providerId="ADAL" clId="{83269025-E42B-4685-9ED2-426D6D30BAAE}" dt="2018-09-07T14:28:22.950" v="24" actId="1076"/>
          <ac:picMkLst>
            <pc:docMk/>
            <pc:sldMasterMk cId="0" sldId="2147483659"/>
            <ac:picMk id="7" creationId="{EA9F5A90-A0B0-42F0-898F-AE327B1795B7}"/>
          </ac:picMkLst>
        </pc:picChg>
      </pc:sldMasterChg>
    </pc:docChg>
  </pc:docChgLst>
  <pc:docChgLst>
    <pc:chgData name="April Imperio" userId="S::april.imperio@detroitk12.org::016b43d7-eba5-4d9b-8296-c2a9482fb2a0" providerId="AD" clId="Web-{1B769BB3-EE11-0E1A-FF14-973844B719D1}"/>
    <pc:docChg chg="addSld">
      <pc:chgData name="April Imperio" userId="S::april.imperio@detroitk12.org::016b43d7-eba5-4d9b-8296-c2a9482fb2a0" providerId="AD" clId="Web-{1B769BB3-EE11-0E1A-FF14-973844B719D1}" dt="2019-03-26T00:36:50.745" v="0"/>
      <pc:docMkLst>
        <pc:docMk/>
      </pc:docMkLst>
      <pc:sldChg chg="add">
        <pc:chgData name="April Imperio" userId="S::april.imperio@detroitk12.org::016b43d7-eba5-4d9b-8296-c2a9482fb2a0" providerId="AD" clId="Web-{1B769BB3-EE11-0E1A-FF14-973844B719D1}" dt="2019-03-26T00:36:50.745" v="0"/>
        <pc:sldMkLst>
          <pc:docMk/>
          <pc:sldMk cId="1286822952" sldId="275"/>
        </pc:sldMkLst>
      </pc:sldChg>
    </pc:docChg>
  </pc:docChgLst>
  <pc:docChgLst>
    <pc:chgData clId="Web-{97A5BFF8-ABC2-4C0F-8E38-FBF077B9248E}"/>
    <pc:docChg chg="modSld">
      <pc:chgData name="" userId="" providerId="" clId="Web-{97A5BFF8-ABC2-4C0F-8E38-FBF077B9248E}" dt="2018-08-10T00:13:13.470" v="5" actId="14100"/>
      <pc:docMkLst>
        <pc:docMk/>
      </pc:docMkLst>
      <pc:sldChg chg="addSp modSp">
        <pc:chgData name="" userId="" providerId="" clId="Web-{97A5BFF8-ABC2-4C0F-8E38-FBF077B9248E}" dt="2018-08-10T00:12:02.173" v="2" actId="14100"/>
        <pc:sldMkLst>
          <pc:docMk/>
          <pc:sldMk cId="0" sldId="261"/>
        </pc:sldMkLst>
        <pc:picChg chg="add mod">
          <ac:chgData name="" userId="" providerId="" clId="Web-{97A5BFF8-ABC2-4C0F-8E38-FBF077B9248E}" dt="2018-08-10T00:12:02.173" v="2" actId="14100"/>
          <ac:picMkLst>
            <pc:docMk/>
            <pc:sldMk cId="0" sldId="261"/>
            <ac:picMk id="2" creationId="{CF8B10B9-75FC-4500-A692-8D3ED9C767FF}"/>
          </ac:picMkLst>
        </pc:picChg>
      </pc:sldChg>
      <pc:sldChg chg="addSp modSp">
        <pc:chgData name="" userId="" providerId="" clId="Web-{97A5BFF8-ABC2-4C0F-8E38-FBF077B9248E}" dt="2018-08-10T00:13:13.470" v="5" actId="14100"/>
        <pc:sldMkLst>
          <pc:docMk/>
          <pc:sldMk cId="1867368606" sldId="273"/>
        </pc:sldMkLst>
        <pc:picChg chg="add mod">
          <ac:chgData name="" userId="" providerId="" clId="Web-{97A5BFF8-ABC2-4C0F-8E38-FBF077B9248E}" dt="2018-08-10T00:13:13.470" v="5" actId="14100"/>
          <ac:picMkLst>
            <pc:docMk/>
            <pc:sldMk cId="1867368606" sldId="273"/>
            <ac:picMk id="2" creationId="{EC17C8A8-3D98-42B4-860A-62568E3A4AA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444029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continues to scaffold toward the End of Unit 2 Assessment. Students revisit the prompt and the claim that they came to on the </a:t>
            </a:r>
            <a:r>
              <a:rPr lang="en-US" b="1" dirty="0"/>
              <a:t>Forming Evidence-Based Claims graphic organizer </a:t>
            </a:r>
            <a:r>
              <a:rPr lang="en-US" dirty="0"/>
              <a:t>in Lessons 10 and 13. They once again use the </a:t>
            </a:r>
            <a:r>
              <a:rPr lang="en-US" b="1" dirty="0"/>
              <a:t>model essay “Challenges Facing a Lost Boy of Sudan”</a:t>
            </a:r>
            <a:r>
              <a:rPr lang="en-US" dirty="0"/>
              <a:t> to envision success. They also continue to look at the vocabulary and analyze the meaning of the </a:t>
            </a:r>
            <a:r>
              <a:rPr lang="en-US" b="1" dirty="0"/>
              <a:t>Grade 6–8 Expository Writing Evaluation rubric</a:t>
            </a:r>
            <a:r>
              <a:rPr lang="en-US" dirty="0"/>
              <a:t>. </a:t>
            </a:r>
            <a:endParaRPr dirty="0"/>
          </a:p>
          <a:p>
            <a:pPr marL="457200" lvl="0" indent="-304800" rtl="0">
              <a:spcBef>
                <a:spcPts val="0"/>
              </a:spcBef>
              <a:spcAft>
                <a:spcPts val="0"/>
              </a:spcAft>
              <a:buSzPts val="1200"/>
              <a:buFont typeface="Calibri"/>
              <a:buChar char="●"/>
            </a:pPr>
            <a:r>
              <a:rPr lang="en-US" dirty="0"/>
              <a:t>At this point, it may seem that the multiple times students revisit the model essay is becoming redundant, but it will help students, especially students who are new to writing a full essay. All of these documents are intended to help students understand what they will need to do when they write their essay draft in Lessons 15 and 16. </a:t>
            </a:r>
            <a:endParaRPr dirty="0"/>
          </a:p>
          <a:p>
            <a:pPr marL="457200" lvl="0" indent="-304800" rtl="0">
              <a:spcBef>
                <a:spcPts val="0"/>
              </a:spcBef>
              <a:spcAft>
                <a:spcPts val="0"/>
              </a:spcAft>
              <a:buSzPts val="1200"/>
              <a:buFont typeface="Calibri"/>
              <a:buChar char="●"/>
            </a:pPr>
            <a:r>
              <a:rPr lang="en-US" dirty="0"/>
              <a:t>This lesson has students examining Row 3 of the rubric, but since this row is the most complex, there is not enough time in this lesson to have students totally analyze for Coherence, Organization, and Style. Remind students that they will be using this rubric throughout seventh and eighth grades. Consider this lesson an introduction to the criteria, knowing that each time students use this rubric, they will spend time discussing organization, logic, and style in relation to their writing. </a:t>
            </a:r>
          </a:p>
          <a:p>
            <a:pPr marL="457200" lvl="0" indent="-304800" rtl="0">
              <a:spcBef>
                <a:spcPts val="0"/>
              </a:spcBef>
              <a:spcAft>
                <a:spcPts val="0"/>
              </a:spcAft>
              <a:buSzPts val="1200"/>
              <a:buFont typeface="Calibri"/>
              <a:buChar char="●"/>
            </a:pPr>
            <a:r>
              <a:rPr lang="en-US" dirty="0"/>
              <a:t>The most important thing for students to get from this first look at the rubric is that they need to plan how they organize their details, quotes, and explanations of their claims so that the readers can follow their ideas easily.</a:t>
            </a:r>
            <a:endParaRPr dirty="0"/>
          </a:p>
          <a:p>
            <a:pPr marL="0" lvl="0" indent="0" rtl="0">
              <a:spcBef>
                <a:spcPts val="0"/>
              </a:spcBef>
              <a:spcAft>
                <a:spcPts val="0"/>
              </a:spcAft>
              <a:buNone/>
            </a:pPr>
            <a:endParaRPr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1946858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e29948667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e29948667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5-8 minutes</a:t>
            </a:r>
            <a:endParaRPr dirty="0"/>
          </a:p>
          <a:p>
            <a:pPr marL="0" lvl="0" indent="0" rtl="0">
              <a:spcBef>
                <a:spcPts val="0"/>
              </a:spcBef>
              <a:spcAft>
                <a:spcPts val="0"/>
              </a:spcAft>
              <a:buClr>
                <a:schemeClr val="dk1"/>
              </a:buClr>
              <a:buSzPts val="1200"/>
              <a:buFont typeface="Calibri"/>
              <a:buNone/>
            </a:pPr>
            <a:r>
              <a:rPr lang="en-US" b="1" dirty="0"/>
              <a:t>Student Grouping: Whole Group</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B. Analyzing Expository Writing Evaluation Rubric Row 3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Reviewing the rubric helps students clarify expectations.</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Pass out the </a:t>
            </a:r>
            <a:r>
              <a:rPr lang="en-US" b="1" dirty="0"/>
              <a:t>Writer’s Glossary </a:t>
            </a:r>
            <a:r>
              <a:rPr lang="en-US" b="0" dirty="0"/>
              <a:t>page for Row 3 of the Rubric.</a:t>
            </a:r>
            <a:endParaRPr b="0" dirty="0"/>
          </a:p>
          <a:p>
            <a:pPr marL="457200" lvl="0" indent="-304800" rtl="0">
              <a:lnSpc>
                <a:spcPct val="90000"/>
              </a:lnSpc>
              <a:spcBef>
                <a:spcPts val="0"/>
              </a:spcBef>
              <a:spcAft>
                <a:spcPts val="0"/>
              </a:spcAft>
              <a:buClr>
                <a:schemeClr val="dk1"/>
              </a:buClr>
              <a:buSzPts val="1200"/>
              <a:buFont typeface="Calibri"/>
              <a:buAutoNum type="arabicPeriod"/>
            </a:pPr>
            <a:r>
              <a:rPr lang="en-US" dirty="0"/>
              <a:t>Have a student volunteer read the words and definitions that are on the dictionary page. Explain a word </a:t>
            </a:r>
            <a:r>
              <a:rPr lang="en-US" i="0" dirty="0"/>
              <a:t>further</a:t>
            </a:r>
            <a:r>
              <a:rPr lang="en-US" dirty="0"/>
              <a:t> if necessary. Be sure to point out the words that are matched with their opposite, i.e., </a:t>
            </a:r>
            <a:r>
              <a:rPr lang="en-US" i="1" dirty="0"/>
              <a:t>coherence/incoherence, appropriate/inappropriate.</a:t>
            </a:r>
            <a:endParaRPr i="1" dirty="0"/>
          </a:p>
          <a:p>
            <a:pPr marL="457200" lvl="0" indent="-304800" rtl="0">
              <a:lnSpc>
                <a:spcPct val="90000"/>
              </a:lnSpc>
              <a:spcBef>
                <a:spcPts val="0"/>
              </a:spcBef>
              <a:spcAft>
                <a:spcPts val="0"/>
              </a:spcAft>
              <a:buClr>
                <a:schemeClr val="dk1"/>
              </a:buClr>
              <a:buSzPts val="1200"/>
              <a:buFont typeface="Calibri"/>
              <a:buAutoNum type="arabicPeriod"/>
            </a:pPr>
            <a:r>
              <a:rPr lang="en-US" dirty="0"/>
              <a:t>If students have other words they questioned, ask them to add those to their list and share with the class. See if they can tell what the words mean; if not, give a simple definition.</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Once the words are defined, tell students that this row of the rubric has to do with how well they organize their information and explain the connections between their details and the claim they are making about factors that help Salva survive. Also point out that as writers, they will be working to do this well in all of their writing this year. We will return to Row 3 of the rubric as they learn to write better.</a:t>
            </a:r>
            <a:endParaRPr dirty="0"/>
          </a:p>
          <a:p>
            <a:pPr marL="457200" lvl="0" indent="0" rtl="0">
              <a:lnSpc>
                <a:spcPct val="90000"/>
              </a:lnSpc>
              <a:spcBef>
                <a:spcPts val="100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make connections between the words they circled on their rubrics and the ones in the glossary, gaining clarity as they read definitions and hear further explanations.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Some words might need further explanations; please take time to do this if students require it. </a:t>
            </a:r>
          </a:p>
          <a:p>
            <a:pPr marL="457200" lvl="0" indent="-304800" rtl="0">
              <a:spcBef>
                <a:spcPts val="0"/>
              </a:spcBef>
              <a:spcAft>
                <a:spcPts val="0"/>
              </a:spcAft>
              <a:buClr>
                <a:schemeClr val="dk1"/>
              </a:buClr>
              <a:buSzPts val="1200"/>
              <a:buFont typeface="Calibri"/>
              <a:buChar char="●"/>
            </a:pPr>
            <a:r>
              <a:rPr lang="en-US" dirty="0"/>
              <a:t>For ELL students, consider providing some definitions in their native language.</a:t>
            </a:r>
            <a:endParaRPr dirty="0"/>
          </a:p>
        </p:txBody>
      </p:sp>
      <p:sp>
        <p:nvSpPr>
          <p:cNvPr id="155" name="Google Shape;155;g3e29948667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3625807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10-15 minutes</a:t>
            </a:r>
            <a:endParaRPr dirty="0"/>
          </a:p>
          <a:p>
            <a:pPr marL="0" lvl="0" indent="0" rtl="0">
              <a:spcBef>
                <a:spcPts val="0"/>
              </a:spcBef>
              <a:spcAft>
                <a:spcPts val="0"/>
              </a:spcAft>
              <a:buClr>
                <a:schemeClr val="dk1"/>
              </a:buClr>
              <a:buSzPts val="1200"/>
              <a:buFont typeface="Calibri"/>
              <a:buNone/>
            </a:pPr>
            <a:r>
              <a:rPr lang="en-US" b="1" dirty="0"/>
              <a:t>Student Grouping: Whole Group</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C. “Planning Your Essay”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Ideally, you can display the </a:t>
            </a:r>
            <a:r>
              <a:rPr lang="en-US" b="1" dirty="0"/>
              <a:t>Planning Your Essay organizer</a:t>
            </a:r>
            <a:r>
              <a:rPr lang="en-US" dirty="0"/>
              <a:t> with a document camera. </a:t>
            </a:r>
          </a:p>
          <a:p>
            <a:pPr marL="15240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Planning Your Essay </a:t>
            </a:r>
            <a:r>
              <a:rPr lang="en-US" dirty="0"/>
              <a:t>sheet.</a:t>
            </a:r>
            <a:endParaRPr dirty="0"/>
          </a:p>
          <a:p>
            <a:pPr marL="457200" lvl="0" indent="-304800" rtl="0">
              <a:spcBef>
                <a:spcPts val="0"/>
              </a:spcBef>
              <a:spcAft>
                <a:spcPts val="0"/>
              </a:spcAft>
              <a:buClr>
                <a:schemeClr val="dk1"/>
              </a:buClr>
              <a:buSzPts val="1200"/>
              <a:buFont typeface="Calibri"/>
              <a:buAutoNum type="arabicPeriod"/>
            </a:pPr>
            <a:r>
              <a:rPr lang="en-US" dirty="0"/>
              <a:t>Read the first sentence on the slide and be sure students see the connection between that framework and the sections on the graphic organizer.</a:t>
            </a:r>
            <a:endParaRPr dirty="0"/>
          </a:p>
          <a:p>
            <a:pPr marL="457200" lvl="0" indent="-304800" rtl="0">
              <a:spcBef>
                <a:spcPts val="0"/>
              </a:spcBef>
              <a:spcAft>
                <a:spcPts val="0"/>
              </a:spcAft>
              <a:buClr>
                <a:schemeClr val="dk1"/>
              </a:buClr>
              <a:buSzPts val="1200"/>
              <a:buFont typeface="Calibri"/>
              <a:buAutoNum type="arabicPeriod"/>
            </a:pPr>
            <a:r>
              <a:rPr lang="en-US" dirty="0"/>
              <a:t>Point out to students that the essay prompt question is at the top of the sheet, and tell them that they will be working on planning their body paragraphs today. Have them write their claim on the planner.</a:t>
            </a:r>
            <a:endParaRPr dirty="0"/>
          </a:p>
          <a:p>
            <a:pPr marL="457200" lvl="0" indent="-304800" rtl="0">
              <a:spcBef>
                <a:spcPts val="0"/>
              </a:spcBef>
              <a:spcAft>
                <a:spcPts val="0"/>
              </a:spcAft>
              <a:buClr>
                <a:schemeClr val="dk1"/>
              </a:buClr>
              <a:buSzPts val="1200"/>
              <a:buFont typeface="Calibri"/>
              <a:buAutoNum type="arabicPeriod"/>
            </a:pPr>
            <a:r>
              <a:rPr lang="en-US" dirty="0"/>
              <a:t>When students have completed this step, say: </a:t>
            </a:r>
            <a:r>
              <a:rPr lang="en-US" i="1" dirty="0"/>
              <a:t>“I am going to show you how to use this planner by putting one of the body paragraphs from the model essay in the correct space.” </a:t>
            </a:r>
            <a:r>
              <a:rPr lang="en-US" dirty="0"/>
              <a:t>On a document camera, take the topic sentence from the first body paragraph of the model essay and the details in that paragraph and put them in the </a:t>
            </a:r>
            <a:r>
              <a:rPr lang="en-US" b="1" dirty="0"/>
              <a:t>Planning Your Essay </a:t>
            </a:r>
            <a:r>
              <a:rPr lang="en-US" dirty="0"/>
              <a:t>sheet under Body Paragraph.</a:t>
            </a:r>
            <a:endParaRPr dirty="0"/>
          </a:p>
          <a:p>
            <a:pPr marL="457200" lvl="0" indent="-304800" rtl="0">
              <a:spcBef>
                <a:spcPts val="0"/>
              </a:spcBef>
              <a:spcAft>
                <a:spcPts val="0"/>
              </a:spcAft>
              <a:buClr>
                <a:schemeClr val="dk1"/>
              </a:buClr>
              <a:buSzPts val="1200"/>
              <a:buFont typeface="Calibri"/>
              <a:buAutoNum type="arabicPeriod"/>
            </a:pPr>
            <a:r>
              <a:rPr lang="en-US" dirty="0"/>
              <a:t>As you do the modeling, be sure to clearly separate the evidence—quote or detail from the novel—from the explanation of how that evidence fits the claim.</a:t>
            </a:r>
            <a:endParaRPr dirty="0"/>
          </a:p>
          <a:p>
            <a:pPr marL="457200" lvl="0" indent="-304800" rtl="0">
              <a:spcBef>
                <a:spcPts val="0"/>
              </a:spcBef>
              <a:spcAft>
                <a:spcPts val="0"/>
              </a:spcAft>
              <a:buClr>
                <a:schemeClr val="dk1"/>
              </a:buClr>
              <a:buSzPts val="1200"/>
              <a:buFont typeface="Calibri"/>
              <a:buAutoNum type="arabicPeriod"/>
            </a:pPr>
            <a:r>
              <a:rPr lang="en-US" dirty="0"/>
              <a:t>Notice that some body paragraphs may not have three pieces of evidence and let students know that is OK. They need to at least have one good piece of evidence, which should be a quote and a clear explanation of that evidence, to make a body paragraph.</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 as the teacher demonstrates this process.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If students wonder about the other words in the model essay paragraph that haven’t made it onto the screen, point out that these words and phrases give context for the evidence. For example, before the first quote, we see this introduction: </a:t>
            </a:r>
            <a:r>
              <a:rPr lang="en-US" i="0" dirty="0"/>
              <a:t>“</a:t>
            </a:r>
            <a:r>
              <a:rPr lang="en-US" i="0" dirty="0">
                <a:latin typeface="Times New Roman"/>
                <a:ea typeface="Times New Roman"/>
                <a:cs typeface="Times New Roman"/>
                <a:sym typeface="Times New Roman"/>
              </a:rPr>
              <a:t>At the sound of gunfire, his school teacher ordered the boys to…</a:t>
            </a:r>
            <a:r>
              <a:rPr lang="en-US" i="1" dirty="0">
                <a:latin typeface="Times New Roman"/>
                <a:ea typeface="Times New Roman"/>
                <a:cs typeface="Times New Roman"/>
                <a:sym typeface="Times New Roman"/>
              </a:rPr>
              <a:t>” </a:t>
            </a:r>
            <a:r>
              <a:rPr lang="en-US" dirty="0"/>
              <a:t>This helps us understand what was happening in the story when the first piece of evidence was used.</a:t>
            </a:r>
            <a:endParaRPr i="1" dirty="0"/>
          </a:p>
          <a:p>
            <a:pPr marL="457200" lvl="0" indent="-304800" rtl="0">
              <a:spcBef>
                <a:spcPts val="0"/>
              </a:spcBef>
              <a:spcAft>
                <a:spcPts val="0"/>
              </a:spcAft>
              <a:buClr>
                <a:schemeClr val="dk1"/>
              </a:buClr>
              <a:buSzPts val="1200"/>
              <a:buFont typeface="Calibri"/>
              <a:buChar char="●"/>
            </a:pPr>
            <a:r>
              <a:rPr lang="en-US" dirty="0"/>
              <a:t>Graphic organizers provide the necessary scaffolding especially critical for learners with lower levels of language proficiency and/or learning, and they engage students more actively. For students needing additional supports, you may want to provide a partially filled-in graphic organizer.</a:t>
            </a:r>
            <a:endParaRPr dirty="0"/>
          </a:p>
        </p:txBody>
      </p:sp>
      <p:sp>
        <p:nvSpPr>
          <p:cNvPr id="164" name="Google Shape;164;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470009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e0eba8d36_2_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e0eba8d36_2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10-15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C. “Planning Your Essay”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Be sure that students have their texts, </a:t>
            </a:r>
            <a:r>
              <a:rPr lang="en-US" i="1" dirty="0"/>
              <a:t>A Long Walk to Water. </a:t>
            </a:r>
            <a:r>
              <a:rPr lang="en-US" dirty="0"/>
              <a:t>They will need to refer to these as they plan.</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While students work, circulate and assist them as needed. Also, notice which students are struggling and will need more support to complete the planner and probably the essay. Consider jotting notes on sticky notes as you observe so that you can be sure to support individual students as they write in the coming lessons.</a:t>
            </a:r>
            <a:endParaRPr dirty="0"/>
          </a:p>
          <a:p>
            <a:pPr marL="457200" lvl="0" indent="-304800" rtl="0">
              <a:spcBef>
                <a:spcPts val="0"/>
              </a:spcBef>
              <a:spcAft>
                <a:spcPts val="0"/>
              </a:spcAft>
              <a:buClr>
                <a:schemeClr val="dk1"/>
              </a:buClr>
              <a:buSzPts val="1200"/>
              <a:buFont typeface="Calibri"/>
              <a:buAutoNum type="arabicPeriod"/>
            </a:pPr>
            <a:r>
              <a:rPr lang="en-US" dirty="0"/>
              <a:t>After about 10 minutes, collect students’ </a:t>
            </a:r>
            <a:r>
              <a:rPr lang="en-US" b="1" dirty="0"/>
              <a:t>Planning Your Essay </a:t>
            </a:r>
            <a:r>
              <a:rPr lang="en-US" dirty="0"/>
              <a:t>sheets if they are finished. Tell students that it is fine if they are not done yet; they may take their </a:t>
            </a:r>
            <a:r>
              <a:rPr lang="en-US" b="1" dirty="0"/>
              <a:t>Planning Your Essay </a:t>
            </a:r>
            <a:r>
              <a:rPr lang="en-US" dirty="0"/>
              <a:t>sheets home with them. Remind them that they must bring these sheets back to class tomorrow because they will be working on them again.</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quietly and independently on their organizers.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Graphic organizers provide the necessary scaffolding especially critical for learners with lower levels of language proficiency and/or learning, and they engage students more actively. For students needing additional supports, you may want to provide a partially filled-in graphic organizer.</a:t>
            </a:r>
            <a:endParaRPr dirty="0"/>
          </a:p>
        </p:txBody>
      </p:sp>
      <p:sp>
        <p:nvSpPr>
          <p:cNvPr id="181" name="Google Shape;181;g3e0eba8d36_2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884893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e0eba8d36_2_3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e0eba8d36_2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5-8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C. “Planning Your Essay”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Be sure that the </a:t>
            </a:r>
            <a:r>
              <a:rPr lang="en-US" b="1" dirty="0"/>
              <a:t>What Makes a Literary Analysis Essay Effective anchor chart </a:t>
            </a:r>
            <a:r>
              <a:rPr lang="en-US" dirty="0"/>
              <a:t>is clearly posted.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p>
          <a:p>
            <a:pPr marL="457200" lvl="0" indent="-304800" rtl="0">
              <a:spcBef>
                <a:spcPts val="0"/>
              </a:spcBef>
              <a:spcAft>
                <a:spcPts val="0"/>
              </a:spcAft>
              <a:buClr>
                <a:schemeClr val="dk1"/>
              </a:buClr>
              <a:buSzPts val="1200"/>
              <a:buFont typeface="Calibri"/>
              <a:buAutoNum type="arabicPeriod"/>
            </a:pPr>
            <a:r>
              <a:rPr lang="en-US" dirty="0"/>
              <a:t>Invite any students who wish to share their thoughts. Add their ideas to the anchor chart.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“The details should be in a logical order,” “The quotes should have quotation marks before and after them,” “The quotes should have a page number after them,” and “Each body paragraph needs a topic sentence.”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Support for Any Students Who Need It: None</a:t>
            </a:r>
            <a:endParaRPr dirty="0"/>
          </a:p>
        </p:txBody>
      </p:sp>
      <p:sp>
        <p:nvSpPr>
          <p:cNvPr id="189" name="Google Shape;189;g3e0eba8d36_2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613340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17500" rtl="0">
              <a:spcBef>
                <a:spcPts val="0"/>
              </a:spcBef>
              <a:spcAft>
                <a:spcPts val="0"/>
              </a:spcAft>
              <a:buSzPct val="100000"/>
              <a:buChar char="●"/>
            </a:pPr>
            <a:r>
              <a:rPr lang="en-US" dirty="0"/>
              <a:t>Thinking ahead, In Lesson 15, students begin their full draft of their essay. Ideally, they will do this on computers. Arrange necessary technology. (An alternate plan is included for classrooms where word processing is not feasible.)</a:t>
            </a:r>
          </a:p>
          <a:p>
            <a:pPr marL="457200" lvl="0" indent="-317500" rtl="0">
              <a:spcBef>
                <a:spcPts val="0"/>
              </a:spcBef>
              <a:spcAft>
                <a:spcPts val="0"/>
              </a:spcAft>
              <a:buSzPct val="100000"/>
              <a:buChar char="●"/>
            </a:pPr>
            <a:r>
              <a:rPr lang="en-US" dirty="0"/>
              <a:t>You will probably want to spend the Small</a:t>
            </a:r>
            <a:r>
              <a:rPr lang="en-US" baseline="0" dirty="0"/>
              <a:t> Group Time today helping students work on their essays. In that case, ignore the Small Group Slides that follow.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97" name="Google Shape;197;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3354632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6847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8386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0825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1758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25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b="1" dirty="0"/>
              <a:t>Writer’s Glossary for Row 3 of the Rubric </a:t>
            </a:r>
            <a:r>
              <a:rPr lang="en-US" dirty="0"/>
              <a:t>(one per student)</a:t>
            </a:r>
            <a:endParaRPr dirty="0"/>
          </a:p>
          <a:p>
            <a:pPr marL="457200" lvl="0" indent="-304800" rtl="0">
              <a:spcBef>
                <a:spcPts val="0"/>
              </a:spcBef>
              <a:spcAft>
                <a:spcPts val="0"/>
              </a:spcAft>
              <a:buSzPts val="1200"/>
              <a:buFont typeface="Calibri"/>
              <a:buChar char="●"/>
            </a:pPr>
            <a:r>
              <a:rPr lang="en-US" b="1" dirty="0"/>
              <a:t>Planning Your Essay sheet </a:t>
            </a:r>
            <a:r>
              <a:rPr lang="en-US" dirty="0"/>
              <a:t>(one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spcBef>
                <a:spcPts val="0"/>
              </a:spcBef>
              <a:spcAft>
                <a:spcPts val="0"/>
              </a:spcAft>
              <a:buSzPts val="1200"/>
              <a:buFont typeface="Calibri"/>
              <a:buChar char="●"/>
            </a:pPr>
            <a:r>
              <a:rPr lang="en-US" b="1" dirty="0"/>
              <a:t>Model Essay: “Challenges Facing a Lost Boy of the Sudan” </a:t>
            </a:r>
            <a:r>
              <a:rPr lang="en-US" dirty="0"/>
              <a:t>(used in  Lesson 12; prepare a fresh copy for each student for use in Lessons 14-15)</a:t>
            </a:r>
            <a:endParaRPr dirty="0"/>
          </a:p>
          <a:p>
            <a:pPr marL="457200" lvl="0" indent="-304800" rtl="0">
              <a:spcBef>
                <a:spcPts val="0"/>
              </a:spcBef>
              <a:spcAft>
                <a:spcPts val="0"/>
              </a:spcAft>
              <a:buSzPts val="1200"/>
              <a:buFont typeface="Calibri"/>
              <a:buChar char="●"/>
            </a:pPr>
            <a:r>
              <a:rPr lang="en-US" b="1" dirty="0"/>
              <a:t>Grade 6–8 Expository Writing Evaluation rubric </a:t>
            </a:r>
            <a:r>
              <a:rPr lang="en-US" dirty="0"/>
              <a:t>(from Lesson 12; one per student)</a:t>
            </a:r>
            <a:endParaRPr dirty="0"/>
          </a:p>
          <a:p>
            <a:pPr marL="457200" lvl="0" indent="-304800" rtl="0">
              <a:spcBef>
                <a:spcPts val="0"/>
              </a:spcBef>
              <a:spcAft>
                <a:spcPts val="0"/>
              </a:spcAft>
              <a:buSzPts val="1200"/>
              <a:buFont typeface="Calibri"/>
              <a:buChar char="●"/>
            </a:pPr>
            <a:r>
              <a:rPr lang="en-US" dirty="0"/>
              <a:t>Students should already have copies of the </a:t>
            </a:r>
            <a:r>
              <a:rPr lang="en-US" b="1" dirty="0"/>
              <a:t>Expository Writing Evaluation rubric </a:t>
            </a:r>
            <a:r>
              <a:rPr lang="en-US" dirty="0"/>
              <a:t>and “Challenges Facing a Lost Boy of Sudan,” but because students marked their copy of this essay in the past three lessons, giving them a new copy at this point would be a good idea. They can still refer to their original one as well.</a:t>
            </a:r>
            <a:endParaRPr dirty="0"/>
          </a:p>
          <a:p>
            <a:pPr marL="457200" lvl="0" indent="-304800" rtl="0">
              <a:spcBef>
                <a:spcPts val="0"/>
              </a:spcBef>
              <a:spcAft>
                <a:spcPts val="0"/>
              </a:spcAft>
              <a:buSzPts val="1200"/>
              <a:buChar char="●"/>
            </a:pPr>
            <a:r>
              <a:rPr lang="en-US" i="1" dirty="0"/>
              <a:t>A Long Walk to Water </a:t>
            </a:r>
            <a:r>
              <a:rPr lang="en-US" dirty="0"/>
              <a:t>(book; one per student) </a:t>
            </a:r>
            <a:endParaRPr dirty="0"/>
          </a:p>
          <a:p>
            <a:pPr marL="457200" lvl="0" indent="-304800" rtl="0">
              <a:spcBef>
                <a:spcPts val="0"/>
              </a:spcBef>
              <a:spcAft>
                <a:spcPts val="0"/>
              </a:spcAft>
              <a:buSzPts val="1200"/>
              <a:buFont typeface="Calibri"/>
              <a:buChar char="●"/>
            </a:pPr>
            <a:r>
              <a:rPr lang="en-US" b="1" dirty="0"/>
              <a:t>What makes a Literary Analysis Essay Effective? anchor chart </a:t>
            </a:r>
            <a:r>
              <a:rPr lang="en-US" dirty="0"/>
              <a:t>(from Lesson 11)</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dirty="0"/>
              <a:t>In advance: Read the </a:t>
            </a:r>
            <a:r>
              <a:rPr lang="en-US" b="1" dirty="0"/>
              <a:t>Essay Prompt </a:t>
            </a:r>
            <a:r>
              <a:rPr lang="en-US" dirty="0"/>
              <a:t>and think about how it connects to the learning targets in this lesson, as well as the mid-unit assessment students just completed. </a:t>
            </a:r>
            <a:endParaRPr dirty="0"/>
          </a:p>
          <a:p>
            <a:pPr marL="457200" lvl="0" indent="-304800" rtl="0">
              <a:lnSpc>
                <a:spcPct val="100000"/>
              </a:lnSpc>
              <a:spcBef>
                <a:spcPts val="0"/>
              </a:spcBef>
              <a:spcAft>
                <a:spcPts val="0"/>
              </a:spcAft>
              <a:buSzPts val="1200"/>
              <a:buFont typeface="Calibri"/>
              <a:buChar char="●"/>
            </a:pPr>
            <a:r>
              <a:rPr lang="en-US" dirty="0"/>
              <a:t>Familiarize yourself with the </a:t>
            </a:r>
            <a:r>
              <a:rPr lang="en-US" b="1" dirty="0"/>
              <a:t>Grade 6-8 Expository Writing Evaluation rubric </a:t>
            </a:r>
            <a:r>
              <a:rPr lang="en-US" dirty="0"/>
              <a:t>(found on page 14 of New York State Educator Guide to the 2013 Grade 7 Common Core English Language Arts Test) so that you can help students prepare to meet the criteria for writing a quality essay. </a:t>
            </a:r>
            <a:endParaRPr dirty="0"/>
          </a:p>
          <a:p>
            <a:pPr marL="457200" lvl="0" indent="-304800" rtl="0">
              <a:lnSpc>
                <a:spcPct val="100000"/>
              </a:lnSpc>
              <a:spcBef>
                <a:spcPts val="0"/>
              </a:spcBef>
              <a:spcAft>
                <a:spcPts val="0"/>
              </a:spcAft>
              <a:buSzPts val="1200"/>
              <a:buFont typeface="Calibri"/>
              <a:buChar char="●"/>
            </a:pPr>
            <a:r>
              <a:rPr lang="en-US" dirty="0"/>
              <a:t>Be sure that the </a:t>
            </a:r>
            <a:r>
              <a:rPr lang="en-US" b="1" dirty="0"/>
              <a:t>What Makes a Literary Analysis Essay Effective? anchor chart </a:t>
            </a:r>
            <a:r>
              <a:rPr lang="en-US" dirty="0"/>
              <a:t>is posted in the classroom for reference through Lesson 19. You will be having students add to this chart in several lessons, and they can refer to it as they write and revise their </a:t>
            </a:r>
            <a:r>
              <a:rPr lang="en-US" i="1" dirty="0"/>
              <a:t>Long Walk to Water </a:t>
            </a:r>
            <a:r>
              <a:rPr lang="en-US" dirty="0"/>
              <a:t>essays.</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6877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341021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4203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e0eba8d36_0_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e0eba8d36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a:t>Suggested slide pacing: 3-5 minutes</a:t>
            </a:r>
            <a:endParaRPr/>
          </a:p>
          <a:p>
            <a:pPr marL="0" lvl="0" indent="0" rtl="0">
              <a:spcBef>
                <a:spcPts val="0"/>
              </a:spcBef>
              <a:spcAft>
                <a:spcPts val="0"/>
              </a:spcAft>
              <a:buClr>
                <a:schemeClr val="dk1"/>
              </a:buClr>
              <a:buSzPts val="1100"/>
              <a:buFont typeface="Arial"/>
              <a:buNone/>
            </a:pPr>
            <a:r>
              <a:rPr lang="en-US" b="1"/>
              <a:t>Student Grouping: Whole Group</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200"/>
              <a:buFont typeface="Calibri"/>
              <a:buNone/>
            </a:pPr>
            <a:r>
              <a:rPr lang="en-US" b="1"/>
              <a:t>Opening  A. Entry Task: Revisit Essay Prompt</a:t>
            </a:r>
            <a:endParaRPr/>
          </a:p>
          <a:p>
            <a:pPr marL="0" lvl="0" indent="0" rtl="0">
              <a:spcBef>
                <a:spcPts val="0"/>
              </a:spcBef>
              <a:spcAft>
                <a:spcPts val="0"/>
              </a:spcAft>
              <a:buClr>
                <a:schemeClr val="dk1"/>
              </a:buClr>
              <a:buSzPts val="1200"/>
              <a:buFont typeface="Calibri"/>
              <a:buNone/>
            </a:pPr>
            <a:endParaRPr b="1"/>
          </a:p>
          <a:p>
            <a:pPr marL="0" lvl="0" indent="0">
              <a:spcBef>
                <a:spcPts val="0"/>
              </a:spcBef>
              <a:spcAft>
                <a:spcPts val="0"/>
              </a:spcAft>
              <a:buNone/>
            </a:pPr>
            <a:r>
              <a:rPr lang="en-US"/>
              <a:t>Teaching Notes: </a:t>
            </a:r>
            <a:endParaRPr/>
          </a:p>
          <a:p>
            <a:pPr marL="457200" lvl="0" indent="-304800" rtl="0">
              <a:spcBef>
                <a:spcPts val="0"/>
              </a:spcBef>
              <a:spcAft>
                <a:spcPts val="0"/>
              </a:spcAft>
              <a:buSzPts val="1200"/>
              <a:buFont typeface="Calibri"/>
              <a:buChar char="●"/>
            </a:pPr>
            <a:r>
              <a:rPr lang="en-US"/>
              <a:t>This lesson is intended to develop self-assessment and reflection, which supports all learners.</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457200" lvl="0" indent="-304800" rtl="0">
              <a:spcBef>
                <a:spcPts val="0"/>
              </a:spcBef>
              <a:spcAft>
                <a:spcPts val="0"/>
              </a:spcAft>
              <a:buClr>
                <a:schemeClr val="dk1"/>
              </a:buClr>
              <a:buSzPts val="1200"/>
              <a:buFont typeface="Calibri"/>
              <a:buAutoNum type="arabicPeriod"/>
            </a:pPr>
            <a:r>
              <a:rPr lang="en-US"/>
              <a:t>When students are finished, cold call several students for their thinking.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Clr>
                <a:schemeClr val="dk1"/>
              </a:buClr>
              <a:buSzPts val="1200"/>
              <a:buFont typeface="Calibri"/>
              <a:buChar char="●"/>
            </a:pPr>
            <a:r>
              <a:rPr lang="en-US"/>
              <a:t>Students might say, “We have picked out some details,” “We have got a claim,” “We have read a model essay several times,” or “We have talked about a rubric.”</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14" name="Google Shape;114;g3e0eba8d36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62703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Google Shape;121;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a:t>Suggested slide pacing: 3-5 minutes</a:t>
            </a:r>
            <a:endParaRPr/>
          </a:p>
          <a:p>
            <a:pPr marL="0" lvl="0" indent="0">
              <a:spcBef>
                <a:spcPts val="0"/>
              </a:spcBef>
              <a:spcAft>
                <a:spcPts val="0"/>
              </a:spcAft>
              <a:buClr>
                <a:schemeClr val="dk1"/>
              </a:buClr>
              <a:buSzPts val="1100"/>
              <a:buFont typeface="Arial"/>
              <a:buNone/>
            </a:pPr>
            <a:r>
              <a:rPr lang="en-US" b="1"/>
              <a:t>Student Grouping: Whole Group</a:t>
            </a:r>
            <a:endParaRPr b="1"/>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200"/>
              <a:buFont typeface="Calibri"/>
              <a:buNone/>
            </a:pPr>
            <a:r>
              <a:rPr lang="en-US" b="1"/>
              <a:t>Opening  B. Introducing Learning Targets</a:t>
            </a:r>
            <a:endParaRPr b="1"/>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a:t>Teaching Notes: </a:t>
            </a:r>
            <a:endParaRPr/>
          </a:p>
          <a:p>
            <a:pPr marL="457200" lvl="0" indent="-304800" rtl="0">
              <a:spcBef>
                <a:spcPts val="0"/>
              </a:spcBef>
              <a:spcAft>
                <a:spcPts val="0"/>
              </a:spcAft>
              <a:buSzPts val="1200"/>
              <a:buFont typeface="Calibri"/>
              <a:buChar char="●"/>
            </a:pPr>
            <a:r>
              <a:rPr lang="en-US"/>
              <a:t>At this point, students should recognize the language of the first target from the Odell organizer work in Lesson 13. Remind them they have already looked at the model essay on </a:t>
            </a:r>
            <a:r>
              <a:rPr lang="en-US" i="1"/>
              <a:t>A Long Walk to Water </a:t>
            </a:r>
            <a:r>
              <a:rPr lang="en-US"/>
              <a:t>in Lessons 11 and 12 (the second learning target), and have worked with the rubric in Lessons 12 and 13. </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 As you go, ask students to give a thumbs-up/-down to indicate if they understand each target.</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Clr>
                <a:schemeClr val="dk1"/>
              </a:buClr>
              <a:buSzPts val="1200"/>
              <a:buFont typeface="Calibri"/>
              <a:buChar char="●"/>
            </a:pPr>
            <a:r>
              <a:rPr lang="en-US"/>
              <a:t>A majority of students should have “thumbs up” to indicate that they understand the learning targets.</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chemeClr val="dk1"/>
              </a:buClr>
              <a:buSzPts val="1100"/>
              <a:buFont typeface="Arial"/>
              <a:buNone/>
            </a:pPr>
            <a:r>
              <a:rPr lang="en-US"/>
              <a:t>Support for Any Students Who Need It: </a:t>
            </a:r>
            <a:endParaRPr/>
          </a:p>
          <a:p>
            <a:pPr marL="457200" lvl="0" indent="-304800" rtl="0">
              <a:spcBef>
                <a:spcPts val="0"/>
              </a:spcBef>
              <a:spcAft>
                <a:spcPts val="0"/>
              </a:spcAft>
              <a:buSzPts val="1200"/>
              <a:buFont typeface="Calibri"/>
              <a:buChar char="●"/>
            </a:pPr>
            <a:r>
              <a:rPr lang="en-US"/>
              <a:t>Discussing and clarifying the language of learning targets helps build academic vocabulary.</a:t>
            </a:r>
            <a:endParaRPr/>
          </a:p>
        </p:txBody>
      </p:sp>
      <p:sp>
        <p:nvSpPr>
          <p:cNvPr id="122" name="Google Shape;122;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399506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 partnerships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Revisiting Model Essay: Supporting Details </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 key takeaway for students should be that in writing, it is not just having quotes, but the ability to explain them, that really makes an essay strong. “Evidence” is only really evidence when you use it to actually prove something!</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Explain to students that today we’ll talk about Row 3 of the rubric, which is about how an essay is organized and if it expresses complex ideas well. This can be hard to understand, so we will look at the model essay to help us understand how a writer can use details to support his claim.</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After about 5 minutes, refocus students whole group. Cold call several pairs to share the challenges they have highlighted and the details that show each challenge.</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should give specific lines in the essay as they discuss the details.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Asking students to identify key language helps them to monitor their understanding of a complex text. When students annotate the text by circling these words it can also provide a formative assessment for the teacher.</a:t>
            </a:r>
            <a:endParaRPr dirty="0"/>
          </a:p>
          <a:p>
            <a:pPr marL="457200" lvl="0" indent="-304800" rtl="0">
              <a:spcBef>
                <a:spcPts val="0"/>
              </a:spcBef>
              <a:spcAft>
                <a:spcPts val="0"/>
              </a:spcAft>
              <a:buSzPts val="1200"/>
              <a:buFont typeface="Calibri"/>
              <a:buChar char="●"/>
            </a:pPr>
            <a:r>
              <a:rPr lang="en-US" dirty="0"/>
              <a:t>Providing models of expected work supports all learners but especially supports challenged learners.</a:t>
            </a:r>
            <a:endParaRPr dirty="0"/>
          </a:p>
          <a:p>
            <a:pPr marL="0" marR="0" lvl="0" indent="0" algn="l" rtl="0">
              <a:lnSpc>
                <a:spcPct val="100000"/>
              </a:lnSpc>
              <a:spcBef>
                <a:spcPts val="0"/>
              </a:spcBef>
              <a:spcAft>
                <a:spcPts val="0"/>
              </a:spcAft>
              <a:buNone/>
            </a:pPr>
            <a:endParaRPr dirty="0"/>
          </a:p>
        </p:txBody>
      </p:sp>
      <p:sp>
        <p:nvSpPr>
          <p:cNvPr id="130" name="Google Shape;13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1661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Google Shape;137;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5-8 minutes </a:t>
            </a:r>
            <a:endParaRPr dirty="0"/>
          </a:p>
          <a:p>
            <a:pPr marL="0" lvl="0" indent="0" rtl="0">
              <a:spcBef>
                <a:spcPts val="0"/>
              </a:spcBef>
              <a:spcAft>
                <a:spcPts val="0"/>
              </a:spcAft>
              <a:buClr>
                <a:srgbClr val="000000"/>
              </a:buClr>
              <a:buSzPts val="1100"/>
              <a:buFont typeface="Arial"/>
              <a:buNone/>
            </a:pPr>
            <a:r>
              <a:rPr lang="en-US" b="1" dirty="0"/>
              <a:t>Student Grouping: Discussion Appointment partnerships </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Revisiting Model Essay: Supporting Details </a:t>
            </a:r>
            <a:r>
              <a:rPr lang="en-US" dirty="0"/>
              <a:t>(continued)</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 None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Call on those who raise their hands to answer this question.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be able to note that the organization of the essay is </a:t>
            </a:r>
            <a:r>
              <a:rPr lang="en-US" i="1" dirty="0"/>
              <a:t>logical, </a:t>
            </a:r>
            <a:r>
              <a:rPr lang="en-US" dirty="0"/>
              <a:t>a term used in the rubric. The first challenge was the war that caused </a:t>
            </a:r>
            <a:r>
              <a:rPr lang="en-US" dirty="0" err="1"/>
              <a:t>Salva</a:t>
            </a:r>
            <a:r>
              <a:rPr lang="en-US" dirty="0"/>
              <a:t> to run from his home without his family. Then, once he was moving with other refugees, the challenge of the country itself was huge.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17500" rtl="0">
              <a:spcBef>
                <a:spcPts val="0"/>
              </a:spcBef>
              <a:spcAft>
                <a:spcPts val="0"/>
              </a:spcAft>
              <a:buClr>
                <a:schemeClr val="dk1"/>
              </a:buClr>
              <a:buSzPct val="100000"/>
              <a:buChar char="●"/>
            </a:pPr>
            <a:r>
              <a:rPr lang="en-US" dirty="0"/>
              <a:t>Not all students will feel comfortable raising their hands, but that’s okay. If you think it would help some students to process, you can suggest a stop-and-jot where students write their ideas about the questions for a set time before you call on anyone.</a:t>
            </a:r>
            <a:endParaRPr dirty="0"/>
          </a:p>
        </p:txBody>
      </p:sp>
      <p:sp>
        <p:nvSpPr>
          <p:cNvPr id="138" name="Google Shape;138;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202310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B. Analyzing Expository Writing Evaluation Rubric Row 3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Reviewing the rubric helps students clarify expectations.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90000"/>
              </a:lnSpc>
              <a:spcBef>
                <a:spcPts val="1000"/>
              </a:spcBef>
              <a:spcAft>
                <a:spcPts val="0"/>
              </a:spcAft>
              <a:buClr>
                <a:schemeClr val="dk1"/>
              </a:buClr>
              <a:buSzPts val="1200"/>
              <a:buFont typeface="Calibri"/>
              <a:buAutoNum type="arabicPeriod"/>
            </a:pPr>
            <a:r>
              <a:rPr lang="en-US" dirty="0"/>
              <a:t>Read the first sentence of the slide aloud.</a:t>
            </a:r>
            <a:endParaRPr dirty="0"/>
          </a:p>
          <a:p>
            <a:pPr marL="457200" lvl="0" indent="-304800" rtl="0">
              <a:lnSpc>
                <a:spcPct val="90000"/>
              </a:lnSpc>
              <a:spcBef>
                <a:spcPts val="0"/>
              </a:spcBef>
              <a:spcAft>
                <a:spcPts val="0"/>
              </a:spcAft>
              <a:buSzPts val="1200"/>
              <a:buFont typeface="Calibri"/>
              <a:buAutoNum type="arabicPeriod"/>
            </a:pPr>
            <a:r>
              <a:rPr lang="en-US" dirty="0"/>
              <a:t>Pass out the </a:t>
            </a:r>
            <a:r>
              <a:rPr lang="en-US" b="1" dirty="0"/>
              <a:t>Writer’s Glossary </a:t>
            </a:r>
            <a:r>
              <a:rPr lang="en-US" dirty="0"/>
              <a:t>page for Row 3 of the Rubric.</a:t>
            </a:r>
            <a:endParaRPr dirty="0"/>
          </a:p>
          <a:p>
            <a:pPr marL="457200" lvl="0" indent="-304800" rtl="0">
              <a:lnSpc>
                <a:spcPct val="90000"/>
              </a:lnSpc>
              <a:spcBef>
                <a:spcPts val="0"/>
              </a:spcBef>
              <a:spcAft>
                <a:spcPts val="0"/>
              </a:spcAft>
              <a:buSzPts val="1200"/>
              <a:buFont typeface="Calibri"/>
              <a:buAutoNum type="arabicPeriod"/>
            </a:pPr>
            <a:r>
              <a:rPr lang="en-US" dirty="0"/>
              <a:t>Read the second sentence of the slide aloud.</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make connections between the words they circled on their rubrics and the ones in the glossary, gaining clarity as they read definitions and hear further explanations.</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Some words might need further explanations; please take time to do this if students require it. </a:t>
            </a:r>
          </a:p>
          <a:p>
            <a:pPr marL="457200" lvl="0" indent="-304800" rtl="0">
              <a:spcBef>
                <a:spcPts val="0"/>
              </a:spcBef>
              <a:spcAft>
                <a:spcPts val="0"/>
              </a:spcAft>
              <a:buClr>
                <a:schemeClr val="dk1"/>
              </a:buClr>
              <a:buSzPts val="1200"/>
              <a:buFont typeface="Calibri"/>
              <a:buChar char="●"/>
            </a:pPr>
            <a:r>
              <a:rPr lang="en-US" dirty="0"/>
              <a:t>For ELL students, consider providing some definitions in their native language.</a:t>
            </a:r>
            <a:endParaRPr dirty="0"/>
          </a:p>
          <a:p>
            <a:pPr marL="0" lvl="0" indent="0" rtl="0">
              <a:spcBef>
                <a:spcPts val="0"/>
              </a:spcBef>
              <a:spcAft>
                <a:spcPts val="0"/>
              </a:spcAft>
              <a:buNone/>
            </a:pPr>
            <a:endParaRPr dirty="0"/>
          </a:p>
        </p:txBody>
      </p:sp>
      <p:sp>
        <p:nvSpPr>
          <p:cNvPr id="146" name="Google Shape;14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866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0677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219BAAD4-1534-4A2E-BFC3-7C2A52743EC4}"/>
              </a:ext>
            </a:extLst>
          </p:cNvPr>
          <p:cNvPicPr>
            <a:picLocks noChangeAspect="1"/>
          </p:cNvPicPr>
          <p:nvPr userDrawn="1"/>
        </p:nvPicPr>
        <p:blipFill>
          <a:blip r:embed="rId13"/>
          <a:stretch>
            <a:fillRect/>
          </a:stretch>
        </p:blipFill>
        <p:spPr>
          <a:xfrm>
            <a:off x="10591800" y="6578600"/>
            <a:ext cx="762000" cy="142875"/>
          </a:xfrm>
          <a:prstGeom prst="rect">
            <a:avLst/>
          </a:prstGeom>
        </p:spPr>
      </p:pic>
      <p:pic>
        <p:nvPicPr>
          <p:cNvPr id="5" name="Picture 4">
            <a:extLst>
              <a:ext uri="{FF2B5EF4-FFF2-40B4-BE49-F238E27FC236}">
                <a16:creationId xmlns:a16="http://schemas.microsoft.com/office/drawing/2014/main" id="{B15CF312-5C96-48D2-82D8-8211AC34DD8E}"/>
              </a:ext>
            </a:extLst>
          </p:cNvPr>
          <p:cNvPicPr>
            <a:picLocks noChangeAspect="1"/>
          </p:cNvPicPr>
          <p:nvPr userDrawn="1"/>
        </p:nvPicPr>
        <p:blipFill>
          <a:blip r:embed="rId14"/>
          <a:stretch>
            <a:fillRect/>
          </a:stretch>
        </p:blipFill>
        <p:spPr>
          <a:xfrm>
            <a:off x="5721178" y="6233297"/>
            <a:ext cx="749643" cy="624703"/>
          </a:xfrm>
          <a:prstGeom prst="rect">
            <a:avLst/>
          </a:prstGeom>
        </p:spPr>
      </p:pic>
      <p:pic>
        <p:nvPicPr>
          <p:cNvPr id="7" name="Picture 6">
            <a:extLst>
              <a:ext uri="{FF2B5EF4-FFF2-40B4-BE49-F238E27FC236}">
                <a16:creationId xmlns:a16="http://schemas.microsoft.com/office/drawing/2014/main" id="{EA9F5A90-A0B0-42F0-898F-AE327B1795B7}"/>
              </a:ext>
            </a:extLst>
          </p:cNvPr>
          <p:cNvPicPr>
            <a:picLocks noChangeAspect="1"/>
          </p:cNvPicPr>
          <p:nvPr userDrawn="1"/>
        </p:nvPicPr>
        <p:blipFill>
          <a:blip r:embed="rId15"/>
          <a:stretch>
            <a:fillRect/>
          </a:stretch>
        </p:blipFill>
        <p:spPr>
          <a:xfrm>
            <a:off x="80182" y="624634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50-65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support students in analyzing a rubric and model essay in preparation for writing.</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select details that will support my claim about the theme of </a:t>
            </a:r>
            <a:r>
              <a:rPr lang="en-US" sz="2400" b="1" i="1" dirty="0">
                <a:latin typeface="Century Gothic"/>
                <a:ea typeface="Century Gothic"/>
                <a:cs typeface="Century Gothic"/>
                <a:sym typeface="Century Gothic"/>
              </a:rPr>
              <a:t>A Long Walk to Water.</a:t>
            </a:r>
          </a:p>
          <a:p>
            <a:pPr marR="0" lvl="0" indent="-457200" algn="l" rtl="0">
              <a:lnSpc>
                <a:spcPct val="90000"/>
              </a:lnSpc>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look at a model essay to see how it supports a claim with details.</a:t>
            </a:r>
          </a:p>
          <a:p>
            <a:pPr marR="0" lvl="0" indent="-457200" algn="l" rtl="0">
              <a:lnSpc>
                <a:spcPct val="90000"/>
              </a:lnSpc>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discuss new vocabulary from the Grade 6–8 Expository Writing Evaluation rubric.</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8" name="Google Shape;158;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the Writer’s Glossary for Row 3</a:t>
            </a:r>
            <a:endParaRPr sz="3400" u="none" strike="noStrike" cap="none" dirty="0">
              <a:solidFill>
                <a:schemeClr val="dk1"/>
              </a:solidFill>
              <a:latin typeface="Century Gothic"/>
              <a:ea typeface="Century Gothic"/>
              <a:cs typeface="Century Gothic"/>
              <a:sym typeface="Century Gothic"/>
            </a:endParaRPr>
          </a:p>
        </p:txBody>
      </p:sp>
      <p:sp>
        <p:nvSpPr>
          <p:cNvPr id="159" name="Google Shape;159;p22"/>
          <p:cNvSpPr txBox="1"/>
          <p:nvPr/>
        </p:nvSpPr>
        <p:spPr>
          <a:xfrm>
            <a:off x="693225" y="1700050"/>
            <a:ext cx="6164775" cy="4929299"/>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dirty="0">
                <a:latin typeface="Century Gothic"/>
                <a:ea typeface="Century Gothic"/>
                <a:cs typeface="Century Gothic"/>
                <a:sym typeface="Century Gothic"/>
              </a:rPr>
              <a:t>Now, please take a look at the </a:t>
            </a:r>
            <a:r>
              <a:rPr lang="en-US" sz="2200" b="1" dirty="0">
                <a:latin typeface="Century Gothic"/>
                <a:ea typeface="Century Gothic"/>
                <a:cs typeface="Century Gothic"/>
                <a:sym typeface="Century Gothic"/>
              </a:rPr>
              <a:t>Writer’s Glossary Page for Row 3 of the Rubric. </a:t>
            </a:r>
            <a:r>
              <a:rPr lang="en-US" sz="2200" dirty="0">
                <a:latin typeface="Century Gothic"/>
                <a:ea typeface="Century Gothic"/>
                <a:cs typeface="Century Gothic"/>
                <a:sym typeface="Century Gothic"/>
              </a:rPr>
              <a:t>Read each word and definition. </a:t>
            </a:r>
            <a:endParaRPr sz="22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Row 3 of the rubric has to do with how well you organize your information and explain the connections between your details and the claim you are making about factors that help Salva survive. </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As writers, you will be working to do this well in all of your writing this year. </a:t>
            </a:r>
            <a:endParaRPr sz="2200" dirty="0">
              <a:latin typeface="Century Gothic"/>
              <a:ea typeface="Century Gothic"/>
              <a:cs typeface="Century Gothic"/>
              <a:sym typeface="Century Gothic"/>
            </a:endParaRPr>
          </a:p>
        </p:txBody>
      </p:sp>
      <p:pic>
        <p:nvPicPr>
          <p:cNvPr id="160" name="Google Shape;160;p22"/>
          <p:cNvPicPr preferRelativeResize="0"/>
          <p:nvPr/>
        </p:nvPicPr>
        <p:blipFill>
          <a:blip r:embed="rId4">
            <a:alphaModFix/>
          </a:blip>
          <a:stretch>
            <a:fillRect/>
          </a:stretch>
        </p:blipFill>
        <p:spPr>
          <a:xfrm>
            <a:off x="7299325" y="1730925"/>
            <a:ext cx="4486650" cy="4764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7" name="Google Shape;167;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see how the essay planner works</a:t>
            </a:r>
            <a:endParaRPr sz="3400" u="none" strike="noStrike" cap="none" dirty="0">
              <a:solidFill>
                <a:schemeClr val="dk1"/>
              </a:solidFill>
              <a:latin typeface="Century Gothic"/>
              <a:ea typeface="Century Gothic"/>
              <a:cs typeface="Century Gothic"/>
              <a:sym typeface="Century Gothic"/>
            </a:endParaRPr>
          </a:p>
        </p:txBody>
      </p:sp>
      <p:sp>
        <p:nvSpPr>
          <p:cNvPr id="168" name="Google Shape;168;p23"/>
          <p:cNvSpPr txBox="1"/>
          <p:nvPr/>
        </p:nvSpPr>
        <p:spPr>
          <a:xfrm>
            <a:off x="604950" y="1639500"/>
            <a:ext cx="11195100" cy="8859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000" dirty="0">
                <a:latin typeface="Century Gothic"/>
                <a:ea typeface="Century Gothic"/>
                <a:cs typeface="Century Gothic"/>
                <a:sym typeface="Century Gothic"/>
              </a:rPr>
              <a:t>This </a:t>
            </a:r>
            <a:r>
              <a:rPr lang="en-US" sz="2000" b="1" dirty="0">
                <a:latin typeface="Century Gothic"/>
                <a:ea typeface="Century Gothic"/>
                <a:cs typeface="Century Gothic"/>
                <a:sym typeface="Century Gothic"/>
              </a:rPr>
              <a:t>Planning Your Essay organizer</a:t>
            </a:r>
            <a:r>
              <a:rPr lang="en-US" sz="2000" dirty="0">
                <a:latin typeface="Century Gothic"/>
                <a:ea typeface="Century Gothic"/>
                <a:cs typeface="Century Gothic"/>
                <a:sym typeface="Century Gothic"/>
              </a:rPr>
              <a:t> shows that your essay will have a framework: an introduction, body paragraphs, and conclusion.</a:t>
            </a:r>
            <a:endParaRPr sz="20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grpSp>
        <p:nvGrpSpPr>
          <p:cNvPr id="169" name="Google Shape;169;p23"/>
          <p:cNvGrpSpPr/>
          <p:nvPr/>
        </p:nvGrpSpPr>
        <p:grpSpPr>
          <a:xfrm>
            <a:off x="604950" y="2573318"/>
            <a:ext cx="11579175" cy="4080057"/>
            <a:chOff x="604950" y="2573318"/>
            <a:chExt cx="11579175" cy="4080057"/>
          </a:xfrm>
        </p:grpSpPr>
        <p:pic>
          <p:nvPicPr>
            <p:cNvPr id="170" name="Google Shape;170;p23"/>
            <p:cNvPicPr preferRelativeResize="0"/>
            <p:nvPr/>
          </p:nvPicPr>
          <p:blipFill>
            <a:blip r:embed="rId4">
              <a:alphaModFix/>
            </a:blip>
            <a:stretch>
              <a:fillRect/>
            </a:stretch>
          </p:blipFill>
          <p:spPr>
            <a:xfrm>
              <a:off x="604950" y="2583225"/>
              <a:ext cx="6897075" cy="4070150"/>
            </a:xfrm>
            <a:prstGeom prst="rect">
              <a:avLst/>
            </a:prstGeom>
            <a:noFill/>
            <a:ln>
              <a:noFill/>
            </a:ln>
          </p:spPr>
        </p:pic>
        <p:sp>
          <p:nvSpPr>
            <p:cNvPr id="171" name="Google Shape;171;p23"/>
            <p:cNvSpPr txBox="1"/>
            <p:nvPr/>
          </p:nvSpPr>
          <p:spPr>
            <a:xfrm>
              <a:off x="1662284" y="2573318"/>
              <a:ext cx="6370500" cy="452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Park’s main character, Salva, is based on a real person who did survive this long journey </a:t>
              </a:r>
              <a:r>
                <a:rPr lang="en-US" sz="1200" b="1" i="1" dirty="0">
                  <a:solidFill>
                    <a:schemeClr val="dk1"/>
                  </a:solidFill>
                  <a:latin typeface="Times New Roman"/>
                  <a:ea typeface="Times New Roman"/>
                  <a:cs typeface="Times New Roman"/>
                  <a:sym typeface="Times New Roman"/>
                </a:rPr>
                <a:t>despite </a:t>
              </a:r>
              <a:r>
                <a:rPr lang="en-US" sz="1200" i="1" dirty="0">
                  <a:solidFill>
                    <a:schemeClr val="dk1"/>
                  </a:solidFill>
                  <a:latin typeface="Times New Roman"/>
                  <a:ea typeface="Times New Roman"/>
                  <a:cs typeface="Times New Roman"/>
                  <a:sym typeface="Times New Roman"/>
                </a:rPr>
                <a:t>the challenges of the war, the loss of his family, and the </a:t>
              </a:r>
              <a:r>
                <a:rPr lang="en-US" sz="1200" b="1" i="1" dirty="0">
                  <a:solidFill>
                    <a:schemeClr val="dk1"/>
                  </a:solidFill>
                  <a:latin typeface="Times New Roman"/>
                  <a:ea typeface="Times New Roman"/>
                  <a:cs typeface="Times New Roman"/>
                  <a:sym typeface="Times New Roman"/>
                </a:rPr>
                <a:t>hostile </a:t>
              </a:r>
              <a:r>
                <a:rPr lang="en-US" sz="1200" i="1" dirty="0">
                  <a:solidFill>
                    <a:schemeClr val="dk1"/>
                  </a:solidFill>
                  <a:latin typeface="Times New Roman"/>
                  <a:ea typeface="Times New Roman"/>
                  <a:cs typeface="Times New Roman"/>
                  <a:sym typeface="Times New Roman"/>
                </a:rPr>
                <a:t>environment of Southern Sudan.</a:t>
              </a:r>
              <a:endParaRPr sz="1200" i="1" dirty="0"/>
            </a:p>
          </p:txBody>
        </p:sp>
        <p:sp>
          <p:nvSpPr>
            <p:cNvPr id="172" name="Google Shape;172;p23"/>
            <p:cNvSpPr txBox="1"/>
            <p:nvPr/>
          </p:nvSpPr>
          <p:spPr>
            <a:xfrm>
              <a:off x="1775425" y="3363625"/>
              <a:ext cx="9869400" cy="313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The first challenge Salva faced was the </a:t>
              </a:r>
              <a:r>
                <a:rPr lang="en-US" sz="1200" b="1" i="1" dirty="0">
                  <a:solidFill>
                    <a:schemeClr val="dk1"/>
                  </a:solidFill>
                  <a:latin typeface="Times New Roman"/>
                  <a:ea typeface="Times New Roman"/>
                  <a:cs typeface="Times New Roman"/>
                  <a:sym typeface="Times New Roman"/>
                </a:rPr>
                <a:t>brutality </a:t>
              </a:r>
              <a:r>
                <a:rPr lang="en-US" sz="1200" i="1" dirty="0">
                  <a:solidFill>
                    <a:schemeClr val="dk1"/>
                  </a:solidFill>
                  <a:latin typeface="Times New Roman"/>
                  <a:ea typeface="Times New Roman"/>
                  <a:cs typeface="Times New Roman"/>
                  <a:sym typeface="Times New Roman"/>
                </a:rPr>
                <a:t>of the Second Sudanese Civil War. </a:t>
              </a:r>
              <a:endParaRPr sz="1200" i="1" dirty="0"/>
            </a:p>
          </p:txBody>
        </p:sp>
        <p:sp>
          <p:nvSpPr>
            <p:cNvPr id="173" name="Google Shape;173;p23"/>
            <p:cNvSpPr txBox="1"/>
            <p:nvPr/>
          </p:nvSpPr>
          <p:spPr>
            <a:xfrm>
              <a:off x="1479525" y="3736900"/>
              <a:ext cx="10704600" cy="313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“Go quickly…. Into the bush…. Not home. Don’t run home. They will be going into the villages. Stay away from the villages—run into the bush.” (6)</a:t>
              </a:r>
              <a:endParaRPr sz="1200" i="1" dirty="0"/>
            </a:p>
          </p:txBody>
        </p:sp>
        <p:sp>
          <p:nvSpPr>
            <p:cNvPr id="174" name="Google Shape;174;p23"/>
            <p:cNvSpPr txBox="1"/>
            <p:nvPr/>
          </p:nvSpPr>
          <p:spPr>
            <a:xfrm>
              <a:off x="1462100" y="4042475"/>
              <a:ext cx="10426200" cy="452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The teacher was telling them to stay away from where the soldiers were attacking people. He hoped they could hide or escape from the danger. Salva did what the teacher asked and ran into the wilderness of the bush with the other boys.</a:t>
              </a:r>
              <a:endParaRPr sz="1200" i="1" dirty="0"/>
            </a:p>
          </p:txBody>
        </p:sp>
        <p:sp>
          <p:nvSpPr>
            <p:cNvPr id="175" name="Google Shape;175;p23"/>
            <p:cNvSpPr txBox="1"/>
            <p:nvPr/>
          </p:nvSpPr>
          <p:spPr>
            <a:xfrm>
              <a:off x="1539325" y="4517056"/>
              <a:ext cx="10105500" cy="313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“a huge black cloud of smoke rose” (8)</a:t>
              </a:r>
              <a:endParaRPr sz="1200" i="1" dirty="0"/>
            </a:p>
          </p:txBody>
        </p:sp>
        <p:sp>
          <p:nvSpPr>
            <p:cNvPr id="176" name="Google Shape;176;p23"/>
            <p:cNvSpPr txBox="1"/>
            <p:nvPr/>
          </p:nvSpPr>
          <p:spPr>
            <a:xfrm>
              <a:off x="1479525" y="4888081"/>
              <a:ext cx="10426200" cy="38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i="1" dirty="0">
                  <a:solidFill>
                    <a:schemeClr val="dk1"/>
                  </a:solidFill>
                  <a:latin typeface="Times New Roman"/>
                  <a:ea typeface="Times New Roman"/>
                  <a:cs typeface="Times New Roman"/>
                  <a:sym typeface="Times New Roman"/>
                </a:rPr>
                <a:t>The war had thrown him, a frightened 11 year-old boy, into the bush with strangers who were also running away. </a:t>
              </a:r>
              <a:endParaRPr sz="1200" i="1" dirty="0"/>
            </a:p>
          </p:txBody>
        </p:sp>
        <p:sp>
          <p:nvSpPr>
            <p:cNvPr id="177" name="Google Shape;177;p23"/>
            <p:cNvSpPr txBox="1"/>
            <p:nvPr/>
          </p:nvSpPr>
          <p:spPr>
            <a:xfrm>
              <a:off x="2071263" y="5981763"/>
              <a:ext cx="7623900" cy="596100"/>
            </a:xfrm>
            <a:prstGeom prst="rect">
              <a:avLst/>
            </a:prstGeom>
            <a:noFill/>
            <a:ln>
              <a:noFill/>
            </a:ln>
          </p:spPr>
          <p:txBody>
            <a:bodyPr spcFirstLastPara="1" wrap="square" lIns="91425" tIns="91425" rIns="91425" bIns="91425" anchor="t" anchorCtr="0">
              <a:noAutofit/>
            </a:bodyPr>
            <a:lstStyle/>
            <a:p>
              <a:pPr marL="0" lvl="0" indent="0" rtl="0">
                <a:lnSpc>
                  <a:spcPct val="145454"/>
                </a:lnSpc>
                <a:spcBef>
                  <a:spcPts val="0"/>
                </a:spcBef>
                <a:spcAft>
                  <a:spcPts val="0"/>
                </a:spcAft>
                <a:buClr>
                  <a:schemeClr val="dk1"/>
                </a:buClr>
                <a:buSzPts val="1100"/>
                <a:buFont typeface="Arial"/>
                <a:buNone/>
              </a:pPr>
              <a:r>
                <a:rPr lang="en-US" sz="1200" i="1" dirty="0">
                  <a:solidFill>
                    <a:schemeClr val="dk1"/>
                  </a:solidFill>
                  <a:latin typeface="Georgia"/>
                  <a:ea typeface="Georgia"/>
                  <a:cs typeface="Georgia"/>
                  <a:sym typeface="Georgia"/>
                </a:rPr>
                <a:t>The war has challenged him by making him a refugee.</a:t>
              </a:r>
              <a:endParaRPr sz="1200" i="1" dirty="0">
                <a:solidFill>
                  <a:schemeClr val="dk1"/>
                </a:solidFill>
                <a:latin typeface="Georgia"/>
                <a:ea typeface="Georgia"/>
                <a:cs typeface="Georgia"/>
                <a:sym typeface="Georgia"/>
              </a:endParaRPr>
            </a:p>
            <a:p>
              <a:pPr marL="0" lvl="0" indent="0">
                <a:spcBef>
                  <a:spcPts val="0"/>
                </a:spcBef>
                <a:spcAft>
                  <a:spcPts val="0"/>
                </a:spcAft>
                <a:buNone/>
              </a:pPr>
              <a:endParaRPr sz="1200" dirty="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4" name="Google Shape;184;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plan our essay</a:t>
            </a:r>
            <a:endParaRPr sz="3400" u="none" strike="noStrike" cap="none" dirty="0">
              <a:solidFill>
                <a:schemeClr val="dk1"/>
              </a:solidFill>
              <a:latin typeface="Century Gothic"/>
              <a:ea typeface="Century Gothic"/>
              <a:cs typeface="Century Gothic"/>
              <a:sym typeface="Century Gothic"/>
            </a:endParaRPr>
          </a:p>
        </p:txBody>
      </p:sp>
      <p:sp>
        <p:nvSpPr>
          <p:cNvPr id="185" name="Google Shape;185;p24"/>
          <p:cNvSpPr txBo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a:latin typeface="Century Gothic"/>
                <a:ea typeface="Century Gothic"/>
                <a:cs typeface="Century Gothic"/>
                <a:sym typeface="Century Gothic"/>
              </a:rPr>
              <a:t>Now it’s your turn! Please </a:t>
            </a:r>
            <a:r>
              <a:rPr lang="en-US" sz="2200">
                <a:solidFill>
                  <a:schemeClr val="dk1"/>
                </a:solidFill>
                <a:latin typeface="Century Gothic"/>
                <a:ea typeface="Century Gothic"/>
                <a:cs typeface="Century Gothic"/>
                <a:sym typeface="Century Gothic"/>
              </a:rPr>
              <a:t>work on your essay planners, putting in the survival factors (topic sentence) and details (evidence and analysis) for each of your body paragraphs. </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Remember, this is not the final draft of your essay! Today, we’ll have enough time to get started so you understand the task clearly, but you might not finish, which is fine. Planning writing is hard, but it pays off with really good work!</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2" name="Google Shape;192;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revisit what makes a literary analysis essay effective</a:t>
            </a:r>
            <a:endParaRPr sz="3400" u="none" strike="noStrike" cap="none" dirty="0">
              <a:solidFill>
                <a:schemeClr val="dk1"/>
              </a:solidFill>
              <a:latin typeface="Century Gothic"/>
              <a:ea typeface="Century Gothic"/>
              <a:cs typeface="Century Gothic"/>
              <a:sym typeface="Century Gothic"/>
            </a:endParaRPr>
          </a:p>
        </p:txBody>
      </p:sp>
      <p:sp>
        <p:nvSpPr>
          <p:cNvPr id="193" name="Google Shape;193;p25"/>
          <p:cNvSpPr txBox="1"/>
          <p:nvPr/>
        </p:nvSpPr>
        <p:spPr>
          <a:xfrm>
            <a:off x="693225" y="1811154"/>
            <a:ext cx="11195100" cy="50322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Take a look at the </a:t>
            </a:r>
            <a:r>
              <a:rPr lang="en-US" sz="2400" b="1" dirty="0">
                <a:solidFill>
                  <a:schemeClr val="dk1"/>
                </a:solidFill>
                <a:latin typeface="Century Gothic"/>
                <a:ea typeface="Century Gothic"/>
                <a:cs typeface="Century Gothic"/>
                <a:sym typeface="Century Gothic"/>
              </a:rPr>
              <a:t>What Makes a Literary Analysis Essay Effective anchor chart</a:t>
            </a:r>
            <a:r>
              <a:rPr lang="en-US" sz="2400" dirty="0">
                <a:solidFill>
                  <a:schemeClr val="dk1"/>
                </a:solidFill>
                <a:latin typeface="Century Gothic"/>
                <a:ea typeface="Century Gothic"/>
                <a:cs typeface="Century Gothic"/>
                <a:sym typeface="Century Gothic"/>
              </a:rPr>
              <a:t> that your teacher has posted. This chart will stay up as a reference for you as you write. </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Your learning is growing with each lesson! Do you have any new learning you would like to add to this chart? Think about these questions:</a:t>
            </a: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“What did you realize about the details that you put into your essay?”</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“Is it OK if the details are not logically organized?”</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“How should a writer use quotes in an essay?”</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2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00" name="Google Shape;200;p2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01" name="Google Shape;201;p26"/>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Fill in body paragraph 2 on the Planning Your Essay sheet.</a:t>
            </a:r>
            <a:endParaRPr sz="24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26163"/>
            <a:ext cx="10515600" cy="1007706"/>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21698"/>
            <a:ext cx="10515600" cy="1165361"/>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2A28B4A-5378-4496-89E1-9721D53555E9}"/>
              </a:ext>
            </a:extLst>
          </p:cNvPr>
          <p:cNvPicPr>
            <a:picLocks noChangeAspect="1"/>
          </p:cNvPicPr>
          <p:nvPr/>
        </p:nvPicPr>
        <p:blipFill>
          <a:blip r:embed="rId3"/>
          <a:stretch>
            <a:fillRect/>
          </a:stretch>
        </p:blipFill>
        <p:spPr>
          <a:xfrm>
            <a:off x="4968737" y="314881"/>
            <a:ext cx="2271818" cy="1044118"/>
          </a:xfrm>
          <a:prstGeom prst="rect">
            <a:avLst/>
          </a:prstGeom>
        </p:spPr>
      </p:pic>
    </p:spTree>
    <p:extLst>
      <p:ext uri="{BB962C8B-B14F-4D97-AF65-F5344CB8AC3E}">
        <p14:creationId xmlns:p14="http://schemas.microsoft.com/office/powerpoint/2010/main" val="2513914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ct val="100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ct val="100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ct val="100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ct val="100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1627277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675032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EC17C8A8-3D98-42B4-860A-62568E3A4AAD}"/>
              </a:ext>
            </a:extLst>
          </p:cNvPr>
          <p:cNvPicPr>
            <a:picLocks noChangeAspect="1"/>
          </p:cNvPicPr>
          <p:nvPr/>
        </p:nvPicPr>
        <p:blipFill>
          <a:blip r:embed="rId3"/>
          <a:stretch>
            <a:fillRect/>
          </a:stretch>
        </p:blipFill>
        <p:spPr>
          <a:xfrm>
            <a:off x="11117765" y="5993118"/>
            <a:ext cx="742939" cy="726262"/>
          </a:xfrm>
          <a:prstGeom prst="rect">
            <a:avLst/>
          </a:prstGeom>
        </p:spPr>
      </p:pic>
    </p:spTree>
    <p:extLst>
      <p:ext uri="{BB962C8B-B14F-4D97-AF65-F5344CB8AC3E}">
        <p14:creationId xmlns:p14="http://schemas.microsoft.com/office/powerpoint/2010/main" val="1867368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52532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US" sz="2000" b="1" dirty="0">
                <a:latin typeface="Century Gothic"/>
                <a:ea typeface="Century Gothic"/>
                <a:cs typeface="Century Gothic"/>
                <a:sym typeface="Century Gothic"/>
              </a:rPr>
              <a:t>Writer’s Glossary for Row 3 of the Rubric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Planning Your Essay sheet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Model Essay: “Challenges Facing a Lost Boy of the Sudan” </a:t>
            </a:r>
            <a:r>
              <a:rPr lang="en-US" sz="2000" dirty="0">
                <a:latin typeface="Century Gothic"/>
                <a:ea typeface="Century Gothic"/>
                <a:cs typeface="Century Gothic"/>
                <a:sym typeface="Century Gothic"/>
              </a:rPr>
              <a:t>(used in  Lesson 12; prepare a fresh copy for each student for use in Lessons 14-15)</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Grade 6–8 Expository Writing Evaluation rubric </a:t>
            </a:r>
            <a:r>
              <a:rPr lang="en-US" sz="2000" dirty="0">
                <a:latin typeface="Century Gothic"/>
                <a:ea typeface="Century Gothic"/>
                <a:cs typeface="Century Gothic"/>
                <a:sym typeface="Century Gothic"/>
              </a:rPr>
              <a:t>(from Lesson 12; one per student)</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Students should already have copies of the </a:t>
            </a:r>
            <a:r>
              <a:rPr lang="en-US" sz="2000" b="1" dirty="0">
                <a:latin typeface="Century Gothic"/>
                <a:ea typeface="Century Gothic"/>
                <a:cs typeface="Century Gothic"/>
                <a:sym typeface="Century Gothic"/>
              </a:rPr>
              <a:t>Expository Writing Evaluation rubric </a:t>
            </a:r>
            <a:r>
              <a:rPr lang="en-US" sz="2000" dirty="0">
                <a:latin typeface="Century Gothic"/>
                <a:ea typeface="Century Gothic"/>
                <a:cs typeface="Century Gothic"/>
                <a:sym typeface="Century Gothic"/>
              </a:rPr>
              <a:t>and “Challenges Facing a Lost Boy of Sudan,” but because students marked their copy of this essay in the past three lessons, giving them a new copy at this point would be a good idea. They can still refer to their original one as well.</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i="1" dirty="0">
                <a:latin typeface="Century Gothic"/>
                <a:ea typeface="Century Gothic"/>
                <a:cs typeface="Century Gothic"/>
                <a:sym typeface="Century Gothic"/>
              </a:rPr>
              <a:t>A Long Walk to Water </a:t>
            </a:r>
            <a:r>
              <a:rPr lang="en-US" sz="2000" dirty="0">
                <a:latin typeface="Century Gothic"/>
                <a:ea typeface="Century Gothic"/>
                <a:cs typeface="Century Gothic"/>
                <a:sym typeface="Century Gothic"/>
              </a:rPr>
              <a:t>(book; one per student) </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What makes a Literary Analysis Essay Effective? anchor chart </a:t>
            </a:r>
            <a:r>
              <a:rPr lang="en-US" sz="2000" dirty="0">
                <a:latin typeface="Century Gothic"/>
                <a:ea typeface="Century Gothic"/>
                <a:cs typeface="Century Gothic"/>
                <a:sym typeface="Century Gothic"/>
              </a:rPr>
              <a:t>(from Lesson 11)</a:t>
            </a:r>
            <a:endParaRPr sz="20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286822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14</a:t>
            </a:r>
            <a:endParaRPr sz="5600" b="1"/>
          </a:p>
        </p:txBody>
      </p:sp>
      <p:pic>
        <p:nvPicPr>
          <p:cNvPr id="3" name="Picture 2">
            <a:extLst>
              <a:ext uri="{FF2B5EF4-FFF2-40B4-BE49-F238E27FC236}">
                <a16:creationId xmlns:a16="http://schemas.microsoft.com/office/drawing/2014/main" id="{1D3EBA90-A02D-48C7-AC91-08FF345EA493}"/>
              </a:ext>
            </a:extLst>
          </p:cNvPr>
          <p:cNvPicPr>
            <a:picLocks noChangeAspect="1"/>
          </p:cNvPicPr>
          <p:nvPr/>
        </p:nvPicPr>
        <p:blipFill>
          <a:blip r:embed="rId3"/>
          <a:stretch>
            <a:fillRect/>
          </a:stretch>
        </p:blipFill>
        <p:spPr>
          <a:xfrm>
            <a:off x="4769409" y="175022"/>
            <a:ext cx="2653182" cy="121939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Good writing is all about good planning, and we are continuing to plan for writing our essay about </a:t>
            </a:r>
            <a:r>
              <a:rPr lang="en-US" i="1" dirty="0">
                <a:latin typeface="Century Gothic"/>
                <a:ea typeface="Century Gothic"/>
                <a:cs typeface="Century Gothic"/>
                <a:sym typeface="Century Gothic"/>
              </a:rPr>
              <a:t>A Long Walk to Water.</a:t>
            </a:r>
            <a:endParaRPr i="1"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Continue to look at the Model Essay and its supporting details</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Analyze criteria in a writing rubric</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Plan your essay</a:t>
            </a: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revisit our essay prompt</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2400" dirty="0">
                <a:latin typeface="Century Gothic"/>
                <a:ea typeface="Century Gothic"/>
                <a:cs typeface="Century Gothic"/>
                <a:sym typeface="Century Gothic"/>
              </a:rPr>
              <a:t>You are working on an essay using the following prompt: </a:t>
            </a: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“After reading the novel and accounts of the experiences of the people of Southern Sudan during and after the Second Sudanese Civil War, write an essay that addresses the theme of survival by answering the question: What factors made survival possible for Salva in </a:t>
            </a:r>
            <a:r>
              <a:rPr lang="en-US" sz="2400" b="1" i="1" dirty="0">
                <a:latin typeface="Century Gothic"/>
                <a:ea typeface="Century Gothic"/>
                <a:cs typeface="Century Gothic"/>
                <a:sym typeface="Century Gothic"/>
              </a:rPr>
              <a:t>A Long Walk to Water</a:t>
            </a:r>
            <a:r>
              <a:rPr lang="en-US" sz="2400" b="1" dirty="0">
                <a:latin typeface="Century Gothic"/>
                <a:ea typeface="Century Gothic"/>
                <a:cs typeface="Century Gothic"/>
                <a:sym typeface="Century Gothic"/>
              </a:rPr>
              <a:t>? Support your discussion with evidence from the novel.”</a:t>
            </a:r>
          </a:p>
          <a:p>
            <a:pPr marL="0" lvl="0" indent="0" rtl="0">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Please think about the following question: </a:t>
            </a: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What have you already done to get ready to write your </a:t>
            </a:r>
            <a:r>
              <a:rPr lang="en-US" sz="2400" b="1" i="1" dirty="0">
                <a:latin typeface="Century Gothic"/>
                <a:ea typeface="Century Gothic"/>
                <a:cs typeface="Century Gothic"/>
                <a:sym typeface="Century Gothic"/>
              </a:rPr>
              <a:t>Long Walk to Water </a:t>
            </a:r>
            <a:r>
              <a:rPr lang="en-US" sz="2400" b="1" dirty="0">
                <a:latin typeface="Century Gothic"/>
                <a:ea typeface="Century Gothic"/>
                <a:cs typeface="Century Gothic"/>
                <a:sym typeface="Century Gothic"/>
              </a:rPr>
              <a:t>essay?</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lvl="0" indent="-457200">
              <a:buSzPct val="100000"/>
              <a:buFont typeface="+mj-lt"/>
              <a:buAutoNum type="arabicPeriod"/>
            </a:pPr>
            <a:r>
              <a:rPr lang="en-US" b="1" dirty="0">
                <a:latin typeface="Century Gothic"/>
                <a:ea typeface="Century Gothic"/>
                <a:cs typeface="Century Gothic"/>
                <a:sym typeface="Century Gothic"/>
              </a:rPr>
              <a:t>I can select details that will support my claim about the theme of </a:t>
            </a:r>
            <a:r>
              <a:rPr lang="en-US" b="1" i="1" dirty="0">
                <a:latin typeface="Century Gothic"/>
                <a:ea typeface="Century Gothic"/>
                <a:cs typeface="Century Gothic"/>
                <a:sym typeface="Century Gothic"/>
              </a:rPr>
              <a:t>A Long Walk to Water.</a:t>
            </a:r>
          </a:p>
          <a:p>
            <a:pPr lvl="0" indent="-457200">
              <a:buSzPct val="100000"/>
              <a:buFont typeface="+mj-lt"/>
              <a:buAutoNum type="arabicPeriod"/>
            </a:pPr>
            <a:r>
              <a:rPr lang="en-US" b="1" dirty="0">
                <a:latin typeface="Century Gothic"/>
                <a:ea typeface="Century Gothic"/>
                <a:cs typeface="Century Gothic"/>
                <a:sym typeface="Century Gothic"/>
              </a:rPr>
              <a:t>I can look at a model essay to see how it supports a claim with details.</a:t>
            </a:r>
          </a:p>
          <a:p>
            <a:pPr lvl="0" indent="-457200">
              <a:buSzPct val="100000"/>
              <a:buFont typeface="+mj-lt"/>
              <a:buAutoNum type="arabicPeriod"/>
            </a:pPr>
            <a:r>
              <a:rPr lang="en-US" b="1" dirty="0">
                <a:latin typeface="Century Gothic"/>
                <a:ea typeface="Century Gothic"/>
                <a:cs typeface="Century Gothic"/>
                <a:sym typeface="Century Gothic"/>
              </a:rPr>
              <a:t>I can discuss new vocabulary from the Grade 6–8 Expository Writing Evaluation rubric.</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CF8B10B9-75FC-4500-A692-8D3ED9C767FF}"/>
              </a:ext>
            </a:extLst>
          </p:cNvPr>
          <p:cNvPicPr>
            <a:picLocks noChangeAspect="1"/>
          </p:cNvPicPr>
          <p:nvPr/>
        </p:nvPicPr>
        <p:blipFill>
          <a:blip r:embed="rId4"/>
          <a:stretch>
            <a:fillRect/>
          </a:stretch>
        </p:blipFill>
        <p:spPr>
          <a:xfrm>
            <a:off x="10886519" y="5845969"/>
            <a:ext cx="1001806" cy="78338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for details in the model essay </a:t>
            </a:r>
            <a:endParaRPr sz="3400" i="0" u="none" strike="noStrike" cap="none" dirty="0">
              <a:solidFill>
                <a:schemeClr val="dk1"/>
              </a:solidFill>
              <a:latin typeface="Century Gothic"/>
              <a:ea typeface="Century Gothic"/>
              <a:cs typeface="Century Gothic"/>
              <a:sym typeface="Century Gothic"/>
            </a:endParaRPr>
          </a:p>
        </p:txBody>
      </p:sp>
      <p:sp>
        <p:nvSpPr>
          <p:cNvPr id="133" name="Google Shape;133;p19"/>
          <p:cNvSpPr txBox="1">
            <a:spLocks noGrp="1"/>
          </p:cNvSpPr>
          <p:nvPr>
            <p:ph type="body" idx="1"/>
          </p:nvPr>
        </p:nvSpPr>
        <p:spPr>
          <a:xfrm>
            <a:off x="693225" y="1597150"/>
            <a:ext cx="11195100" cy="4710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Please take out your copy of the </a:t>
            </a:r>
            <a:r>
              <a:rPr lang="en-US" sz="2200" b="1" dirty="0">
                <a:latin typeface="Century Gothic"/>
                <a:ea typeface="Century Gothic"/>
                <a:cs typeface="Century Gothic"/>
                <a:sym typeface="Century Gothic"/>
              </a:rPr>
              <a:t>Model Essay: “Challenges Facing a Lost Boy of Sudan”</a:t>
            </a:r>
            <a:r>
              <a:rPr lang="en-US" sz="2200" i="1" dirty="0">
                <a:latin typeface="Century Gothic"/>
                <a:ea typeface="Century Gothic"/>
                <a:cs typeface="Century Gothic"/>
                <a:sym typeface="Century Gothic"/>
              </a:rPr>
              <a:t>. </a:t>
            </a:r>
            <a:r>
              <a:rPr lang="en-US" sz="2200" dirty="0">
                <a:latin typeface="Century Gothic"/>
                <a:ea typeface="Century Gothic"/>
                <a:cs typeface="Century Gothic"/>
                <a:sym typeface="Century Gothic"/>
              </a:rPr>
              <a:t>Please work with your partner to do the following:</a:t>
            </a: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000" dirty="0">
                <a:latin typeface="Century Gothic"/>
                <a:ea typeface="Century Gothic"/>
                <a:cs typeface="Century Gothic"/>
                <a:sym typeface="Century Gothic"/>
              </a:rPr>
              <a:t>Turn to your partner and reread the model essay looking for the details that support the claim about the challenges </a:t>
            </a:r>
            <a:r>
              <a:rPr lang="en-US" sz="2000" dirty="0" err="1">
                <a:latin typeface="Century Gothic"/>
                <a:ea typeface="Century Gothic"/>
                <a:cs typeface="Century Gothic"/>
                <a:sym typeface="Century Gothic"/>
              </a:rPr>
              <a:t>Salva</a:t>
            </a:r>
            <a:r>
              <a:rPr lang="en-US" sz="2000" dirty="0">
                <a:latin typeface="Century Gothic"/>
                <a:ea typeface="Century Gothic"/>
                <a:cs typeface="Century Gothic"/>
                <a:sym typeface="Century Gothic"/>
              </a:rPr>
              <a:t> faced. Remember, in Lesson 11 you highlighted or underlined the claim in the first paragraph of the essay. Highlight that sentence again on your new copy.</a:t>
            </a:r>
          </a:p>
          <a:p>
            <a:pPr marR="0" lvl="0" indent="-457200" algn="l" rtl="0">
              <a:lnSpc>
                <a:spcPct val="90000"/>
              </a:lnSpc>
              <a:spcBef>
                <a:spcPts val="1000"/>
              </a:spcBef>
              <a:spcAft>
                <a:spcPts val="0"/>
              </a:spcAft>
              <a:buClr>
                <a:schemeClr val="dk1"/>
              </a:buClr>
              <a:buSzPct val="100000"/>
              <a:buFont typeface="+mj-lt"/>
              <a:buAutoNum type="arabicPeriod"/>
            </a:pPr>
            <a:r>
              <a:rPr lang="en-US" sz="2000" dirty="0">
                <a:latin typeface="Century Gothic"/>
                <a:ea typeface="Century Gothic"/>
                <a:cs typeface="Century Gothic"/>
                <a:sym typeface="Century Gothic"/>
              </a:rPr>
              <a:t>When you have finished rereading the essay, talk about what challenges and details the author used to illustrate the claim. </a:t>
            </a:r>
          </a:p>
          <a:p>
            <a:pPr marR="0" lvl="0" indent="-457200" algn="l" rtl="0">
              <a:lnSpc>
                <a:spcPct val="90000"/>
              </a:lnSpc>
              <a:spcBef>
                <a:spcPts val="1000"/>
              </a:spcBef>
              <a:spcAft>
                <a:spcPts val="0"/>
              </a:spcAft>
              <a:buClr>
                <a:schemeClr val="dk1"/>
              </a:buClr>
              <a:buSzPct val="100000"/>
              <a:buFont typeface="+mj-lt"/>
              <a:buAutoNum type="arabicPeriod"/>
            </a:pPr>
            <a:r>
              <a:rPr lang="en-US" sz="2000" dirty="0">
                <a:latin typeface="Century Gothic"/>
                <a:ea typeface="Century Gothic"/>
                <a:cs typeface="Century Gothic"/>
                <a:sym typeface="Century Gothic"/>
              </a:rPr>
              <a:t>You and your partner will agree on and highlight the sentence that gives the main challenge in each body paragraph on the model. Then circle the details you picked that illustrate the challenge in each body paragraph.</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dirty="0">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how details are organized</a:t>
            </a:r>
            <a:endParaRPr sz="3400" i="0" u="none" strike="noStrike" cap="none" dirty="0">
              <a:solidFill>
                <a:schemeClr val="dk1"/>
              </a:solidFill>
              <a:latin typeface="Century Gothic"/>
              <a:ea typeface="Century Gothic"/>
              <a:cs typeface="Century Gothic"/>
              <a:sym typeface="Century Gothic"/>
            </a:endParaRPr>
          </a:p>
        </p:txBody>
      </p:sp>
      <p:pic>
        <p:nvPicPr>
          <p:cNvPr id="141" name="Google Shape;141;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2" name="Google Shape;142;p20"/>
          <p:cNvSpPr txBox="1"/>
          <p:nvPr/>
        </p:nvSpPr>
        <p:spPr>
          <a:xfrm>
            <a:off x="814675" y="2127600"/>
            <a:ext cx="10897200" cy="3815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Think about the following questions on your own. Does anyone see why the author of this model essay would first discuss:</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1.   That Salva’s country was at war,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2.   Then that he was alone without his family,</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3.   And finally that the country of Sudan is dangerous?</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the Expository Writing Evaluation rubric</a:t>
            </a:r>
            <a:endParaRPr sz="3400" u="none" strike="noStrike" cap="none" dirty="0">
              <a:solidFill>
                <a:schemeClr val="dk1"/>
              </a:solidFill>
              <a:latin typeface="Century Gothic"/>
              <a:ea typeface="Century Gothic"/>
              <a:cs typeface="Century Gothic"/>
              <a:sym typeface="Century Gothic"/>
            </a:endParaRPr>
          </a:p>
        </p:txBody>
      </p:sp>
      <p:sp>
        <p:nvSpPr>
          <p:cNvPr id="150" name="Google Shape;150;p21"/>
          <p:cNvSpPr txBox="1"/>
          <p:nvPr/>
        </p:nvSpPr>
        <p:spPr>
          <a:xfrm>
            <a:off x="693225" y="2124854"/>
            <a:ext cx="5796065" cy="4504496"/>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000" dirty="0">
                <a:latin typeface="Century Gothic"/>
                <a:ea typeface="Century Gothic"/>
                <a:cs typeface="Century Gothic"/>
                <a:sym typeface="Century Gothic"/>
              </a:rPr>
              <a:t>Please take out your </a:t>
            </a:r>
            <a:r>
              <a:rPr lang="en-US" sz="2000" b="1" dirty="0">
                <a:solidFill>
                  <a:schemeClr val="dk1"/>
                </a:solidFill>
                <a:latin typeface="Century Gothic"/>
                <a:ea typeface="Century Gothic"/>
                <a:cs typeface="Century Gothic"/>
                <a:sym typeface="Century Gothic"/>
              </a:rPr>
              <a:t>Expository Writing Evaluation rubric</a:t>
            </a:r>
            <a:r>
              <a:rPr lang="en-US" sz="2000" dirty="0">
                <a:solidFill>
                  <a:schemeClr val="dk1"/>
                </a:solidFill>
                <a:latin typeface="Century Gothic"/>
                <a:ea typeface="Century Gothic"/>
                <a:cs typeface="Century Gothic"/>
                <a:sym typeface="Century Gothic"/>
              </a:rPr>
              <a:t>. You will be looking at the rubric criteria for coherence and organization, Row 3. Read through that row, circling any words you do not know.</a:t>
            </a:r>
            <a:endParaRPr sz="2000"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dirty="0">
                <a:solidFill>
                  <a:schemeClr val="dk1"/>
                </a:solidFill>
                <a:latin typeface="Century Gothic"/>
                <a:ea typeface="Century Gothic"/>
                <a:cs typeface="Century Gothic"/>
                <a:sym typeface="Century Gothic"/>
              </a:rPr>
              <a:t>Row 3 of the rubric has to do with how well you organize your information and explain the connections between your details and the claim you are making about factors that help Salva survive. </a:t>
            </a:r>
            <a:endParaRPr sz="2000" dirty="0">
              <a:latin typeface="Century Gothic"/>
              <a:ea typeface="Century Gothic"/>
              <a:cs typeface="Century Gothic"/>
              <a:sym typeface="Century Gothic"/>
            </a:endParaRPr>
          </a:p>
        </p:txBody>
      </p:sp>
      <p:pic>
        <p:nvPicPr>
          <p:cNvPr id="151" name="Google Shape;151;p21"/>
          <p:cNvPicPr preferRelativeResize="0"/>
          <p:nvPr/>
        </p:nvPicPr>
        <p:blipFill>
          <a:blip r:embed="rId4">
            <a:alphaModFix/>
          </a:blip>
          <a:stretch>
            <a:fillRect/>
          </a:stretch>
        </p:blipFill>
        <p:spPr>
          <a:xfrm>
            <a:off x="7103025" y="2124854"/>
            <a:ext cx="4784175" cy="32855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D07FA4-3E0A-4BE7-ABDB-E4721AFA9419}">
  <ds:schemaRefs>
    <ds:schemaRef ds:uri="http://purl.org/dc/terms/"/>
    <ds:schemaRef ds:uri="http://schemas.openxmlformats.org/package/2006/metadata/core-properties"/>
    <ds:schemaRef ds:uri="02a6a75b-8925-4bc7-8b21-b87d4a90d0a3"/>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B57D4288-C3AA-476E-949A-DD3E12E79A4E}">
  <ds:schemaRefs>
    <ds:schemaRef ds:uri="http://schemas.microsoft.com/sharepoint/v3/contenttype/forms"/>
  </ds:schemaRefs>
</ds:datastoreItem>
</file>

<file path=customXml/itemProps3.xml><?xml version="1.0" encoding="utf-8"?>
<ds:datastoreItem xmlns:ds="http://schemas.openxmlformats.org/officeDocument/2006/customXml" ds:itemID="{17E5544D-D2BC-4EC0-8056-E424B2FF0F6B}"/>
</file>

<file path=docProps/app.xml><?xml version="1.0" encoding="utf-8"?>
<Properties xmlns="http://schemas.openxmlformats.org/officeDocument/2006/extended-properties" xmlns:vt="http://schemas.openxmlformats.org/officeDocument/2006/docPropsVTypes">
  <TotalTime>40</TotalTime>
  <Words>5032</Words>
  <Application>Microsoft Office PowerPoint</Application>
  <PresentationFormat>Widescreen</PresentationFormat>
  <Paragraphs>395</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Grade 7: Module 1: Unit 2: Lesson 14 Teacher slide, before teaching.</vt:lpstr>
      <vt:lpstr>Grade 7: Module 1: Unit 2: Lesson 14 Teacher slide, before teaching.</vt:lpstr>
      <vt:lpstr>Grade 7: Module 1:  Unit 2: Lesson 14</vt:lpstr>
      <vt:lpstr>Hello, Students!</vt:lpstr>
      <vt:lpstr>Let’s revisit our essay prompt</vt:lpstr>
      <vt:lpstr>Let’s look at our learning targets</vt:lpstr>
      <vt:lpstr>Let’s look for details in the model essay </vt:lpstr>
      <vt:lpstr>Let’s discuss how details are organized</vt:lpstr>
      <vt:lpstr>Let’s look at the Expository Writing Evaluation rubric</vt:lpstr>
      <vt:lpstr>Let’s look at the Writer’s Glossary for Row 3</vt:lpstr>
      <vt:lpstr>Let’s see how the essay planner works</vt:lpstr>
      <vt:lpstr>Let’s plan our essay</vt:lpstr>
      <vt:lpstr>Let’s revisit what makes a literary analysis essay effective</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14 Teacher slide, before teaching.</dc:title>
  <dc:creator>tfiller</dc:creator>
  <cp:lastModifiedBy>Natalie Ivey</cp:lastModifiedBy>
  <cp:revision>13</cp:revision>
  <dcterms:modified xsi:type="dcterms:W3CDTF">2019-03-26T00:36:52Z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