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autoCompressPictures="0">
  <p:sldMasterIdLst>
    <p:sldMasterId id="2147483685" r:id="rId4"/>
    <p:sldMasterId id="2147483686" r:id="rId5"/>
    <p:sldMasterId id="2147483687" r:id="rId6"/>
  </p:sldMasterIdLst>
  <p:notesMasterIdLst>
    <p:notesMasterId r:id="rId25"/>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Lst>
  <p:sldSz cx="9144000" cy="5143500" type="screen16x9"/>
  <p:notesSz cx="6858000" cy="9144000"/>
  <p:embeddedFontLst>
    <p:embeddedFont>
      <p:font typeface="Calibri" panose="020F0502020204030204" pitchFamily="34" charset="0"/>
      <p:regular r:id="rId26"/>
      <p:bold r:id="rId27"/>
      <p:italic r:id="rId28"/>
      <p:boldItalic r:id="rId29"/>
    </p:embeddedFont>
    <p:embeddedFont>
      <p:font typeface="Century Gothic" panose="020B0502020202020204" pitchFamily="34" charset="0"/>
      <p:regular r:id="rId30"/>
      <p:bold r:id="rId31"/>
      <p:italic r:id="rId32"/>
      <p:boldItalic r:id="rId3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Elaine Collins" initials="" lastIdx="5" clrIdx="0"/>
  <p:cmAuthor id="1" name="Alexander Specht" initials="AHS" lastIdx="2" clrIdx="1"/>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463EFA66-C4FA-4D8C-873B-F06A572FA9E2}">
  <a:tblStyle styleId="{463EFA66-C4FA-4D8C-873B-F06A572FA9E2}"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57"/>
    <p:restoredTop sz="70347" autoAdjust="0"/>
  </p:normalViewPr>
  <p:slideViewPr>
    <p:cSldViewPr snapToGrid="0">
      <p:cViewPr varScale="1">
        <p:scale>
          <a:sx n="104" d="100"/>
          <a:sy n="104" d="100"/>
        </p:scale>
        <p:origin x="-1232" y="-10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font" Target="fonts/font1.fntdata"/><Relationship Id="rId39" Type="http://schemas.microsoft.com/office/2016/11/relationships/changesInfo" Target="changesInfos/changesInfo1.xml"/><Relationship Id="rId21" Type="http://schemas.openxmlformats.org/officeDocument/2006/relationships/slide" Target="slides/slide15.xml"/><Relationship Id="rId34" Type="http://schemas.openxmlformats.org/officeDocument/2006/relationships/commentAuthors" Target="commentAuthor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notesMaster" Target="notesMasters/notesMaster1.xml"/><Relationship Id="rId33" Type="http://schemas.openxmlformats.org/officeDocument/2006/relationships/font" Target="fonts/font8.fntdata"/><Relationship Id="rId38"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font" Target="fonts/font4.fntdata"/><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font" Target="fonts/font7.fntdata"/><Relationship Id="rId37"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font" Target="fonts/font3.fntdata"/><Relationship Id="rId36" Type="http://schemas.openxmlformats.org/officeDocument/2006/relationships/viewProps" Target="viewProp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font" Target="fonts/font6.fntdata"/><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font" Target="fonts/font2.fntdata"/><Relationship Id="rId30" Type="http://schemas.openxmlformats.org/officeDocument/2006/relationships/font" Target="fonts/font5.fntdata"/><Relationship Id="rId35" Type="http://schemas.openxmlformats.org/officeDocument/2006/relationships/presProps" Target="presProps.xml"/><Relationship Id="rId8" Type="http://schemas.openxmlformats.org/officeDocument/2006/relationships/slide" Target="slides/slide2.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ennifer Snapp" userId="S::jennifer.snapp@detroitk12.org::42622253-5fe4-47d2-9c8f-1ef2d995c939" providerId="AD" clId="Web-{EAE7EB18-646F-4CF1-BAF3-8012B0FDF4F9}"/>
    <pc:docChg chg="modSld">
      <pc:chgData name="Jennifer Snapp" userId="S::jennifer.snapp@detroitk12.org::42622253-5fe4-47d2-9c8f-1ef2d995c939" providerId="AD" clId="Web-{EAE7EB18-646F-4CF1-BAF3-8012B0FDF4F9}" dt="2018-10-03T17:26:43.325" v="4" actId="20577"/>
      <pc:docMkLst>
        <pc:docMk/>
      </pc:docMkLst>
      <pc:sldChg chg="modSp">
        <pc:chgData name="Jennifer Snapp" userId="S::jennifer.snapp@detroitk12.org::42622253-5fe4-47d2-9c8f-1ef2d995c939" providerId="AD" clId="Web-{EAE7EB18-646F-4CF1-BAF3-8012B0FDF4F9}" dt="2018-10-03T17:25:58.151" v="1" actId="20577"/>
        <pc:sldMkLst>
          <pc:docMk/>
          <pc:sldMk cId="0" sldId="256"/>
        </pc:sldMkLst>
        <pc:spChg chg="mod">
          <ac:chgData name="Jennifer Snapp" userId="S::jennifer.snapp@detroitk12.org::42622253-5fe4-47d2-9c8f-1ef2d995c939" providerId="AD" clId="Web-{EAE7EB18-646F-4CF1-BAF3-8012B0FDF4F9}" dt="2018-10-03T17:25:58.151" v="1" actId="20577"/>
          <ac:spMkLst>
            <pc:docMk/>
            <pc:sldMk cId="0" sldId="256"/>
            <ac:spMk id="270" creationId="{00000000-0000-0000-0000-000000000000}"/>
          </ac:spMkLst>
        </pc:spChg>
      </pc:sldChg>
      <pc:sldChg chg="modSp">
        <pc:chgData name="Jennifer Snapp" userId="S::jennifer.snapp@detroitk12.org::42622253-5fe4-47d2-9c8f-1ef2d995c939" providerId="AD" clId="Web-{EAE7EB18-646F-4CF1-BAF3-8012B0FDF4F9}" dt="2018-10-03T17:26:43.325" v="4" actId="20577"/>
        <pc:sldMkLst>
          <pc:docMk/>
          <pc:sldMk cId="0" sldId="258"/>
        </pc:sldMkLst>
        <pc:spChg chg="mod">
          <ac:chgData name="Jennifer Snapp" userId="S::jennifer.snapp@detroitk12.org::42622253-5fe4-47d2-9c8f-1ef2d995c939" providerId="AD" clId="Web-{EAE7EB18-646F-4CF1-BAF3-8012B0FDF4F9}" dt="2018-10-03T17:26:43.325" v="4" actId="20577"/>
          <ac:spMkLst>
            <pc:docMk/>
            <pc:sldMk cId="0" sldId="258"/>
            <ac:spMk id="282"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3790951306"/>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curriculum.eleducation.org/sites/default/files/g4m2u1_all-block_091417.pdf" TargetMode="External"/><Relationship Id="rId2" Type="http://schemas.openxmlformats.org/officeDocument/2006/relationships/slide" Target="../slides/slide18.xml"/><Relationship Id="rId1" Type="http://schemas.openxmlformats.org/officeDocument/2006/relationships/notesMaster" Target="../notesMasters/notesMaster1.xml"/><Relationship Id="rId4" Type="http://schemas.openxmlformats.org/officeDocument/2006/relationships/hyperlink" Target="http://curriculum.eleducation.org/sites/default/files/g4m2u3_all-block_091317.pdf" TargetMode="Externa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curriculum.eleducation.org/curriculum/ela/grade-4/module-2/unit-3/lesson-4" TargetMode="External"/><Relationship Id="rId2" Type="http://schemas.openxmlformats.org/officeDocument/2006/relationships/slide" Target="../slides/slide2.xml"/><Relationship Id="rId1" Type="http://schemas.openxmlformats.org/officeDocument/2006/relationships/notesMaster" Target="../notesMasters/notesMaster1.xml"/><Relationship Id="rId4" Type="http://schemas.openxmlformats.org/officeDocument/2006/relationships/hyperlink" Target="https://eleducation.org/resources/independent-reading-sample-plans" TargetMode="Externa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curriculum.eleducation.org/curriculum/ela/grade-4/module-2/unit-3/lesson-4"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eleducation.org/resources/general-protocols-and-strategies-from-management-in-the-active-classroom"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6"/>
        <p:cNvGrpSpPr/>
        <p:nvPr/>
      </p:nvGrpSpPr>
      <p:grpSpPr>
        <a:xfrm>
          <a:off x="0" y="0"/>
          <a:ext cx="0" cy="0"/>
          <a:chOff x="0" y="0"/>
          <a:chExt cx="0" cy="0"/>
        </a:xfrm>
      </p:grpSpPr>
      <p:sp>
        <p:nvSpPr>
          <p:cNvPr id="267" name="Google Shape;267;g3a2ea5133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8" name="Google Shape;268;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In this eight-week module, students explore animal defense mechanisms. They build proficiency in writing an informative piece, examining the defense mechanisms of one specific animal about which they build expertise. Students also build proficiency in writing a narrative piece about this animal.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In this unit, students apply the research they have completed (in Unit 2) about their expert group animal and its defense mechanisms to write a choose-your-own-adventure narrative about their animal as part of their performance task for this module.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Students begin this unit by reading a mentor literary text, </a:t>
            </a:r>
            <a:r>
              <a:rPr lang="en" sz="1200" i="1" dirty="0">
                <a:solidFill>
                  <a:schemeClr val="dk1"/>
                </a:solidFill>
                <a:latin typeface="Calibri"/>
                <a:ea typeface="Calibri"/>
                <a:cs typeface="Calibri"/>
                <a:sym typeface="Calibri"/>
              </a:rPr>
              <a:t>Can You Survive the Wilderness?</a:t>
            </a:r>
            <a:r>
              <a:rPr lang="en" sz="1200" dirty="0">
                <a:solidFill>
                  <a:schemeClr val="dk1"/>
                </a:solidFill>
                <a:latin typeface="Calibri"/>
                <a:ea typeface="Calibri"/>
                <a:cs typeface="Calibri"/>
                <a:sym typeface="Calibri"/>
              </a:rPr>
              <a:t> by Matt Doeden, as a class. This text introduces them to the format of a choose-your-own-adventure. Students hone their writing skills through practicing with a class model based on the millipede. For the </a:t>
            </a:r>
            <a:r>
              <a:rPr lang="en" sz="1200" b="1" dirty="0">
                <a:solidFill>
                  <a:schemeClr val="dk1"/>
                </a:solidFill>
                <a:latin typeface="Calibri"/>
                <a:ea typeface="Calibri"/>
                <a:cs typeface="Calibri"/>
                <a:sym typeface="Calibri"/>
              </a:rPr>
              <a:t>mid-unit assessment</a:t>
            </a:r>
            <a:r>
              <a:rPr lang="en" sz="1200" dirty="0">
                <a:solidFill>
                  <a:schemeClr val="dk1"/>
                </a:solidFill>
                <a:latin typeface="Calibri"/>
                <a:ea typeface="Calibri"/>
                <a:cs typeface="Calibri"/>
                <a:sym typeface="Calibri"/>
              </a:rPr>
              <a:t>, students plan for and draft the introduction to their own narratives. Then, through mini lessons and peer critique, they continue to revise their writing. Finally, in the </a:t>
            </a:r>
            <a:r>
              <a:rPr lang="en" sz="1200" b="1" dirty="0">
                <a:solidFill>
                  <a:schemeClr val="dk1"/>
                </a:solidFill>
                <a:latin typeface="Calibri"/>
                <a:ea typeface="Calibri"/>
                <a:cs typeface="Calibri"/>
                <a:sym typeface="Calibri"/>
              </a:rPr>
              <a:t>end-of-unit assessment</a:t>
            </a:r>
            <a:r>
              <a:rPr lang="en" sz="1200" dirty="0">
                <a:solidFill>
                  <a:schemeClr val="dk1"/>
                </a:solidFill>
                <a:latin typeface="Calibri"/>
                <a:ea typeface="Calibri"/>
                <a:cs typeface="Calibri"/>
                <a:sym typeface="Calibri"/>
              </a:rPr>
              <a:t>, students write the second choice ending of their narrative on demand, and then combine this with their first choice ending to create their final performance task in a choose-your-own-adventure format.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8"/>
        <p:cNvGrpSpPr/>
        <p:nvPr/>
      </p:nvGrpSpPr>
      <p:grpSpPr>
        <a:xfrm>
          <a:off x="0" y="0"/>
          <a:ext cx="0" cy="0"/>
          <a:chOff x="0" y="0"/>
          <a:chExt cx="0" cy="0"/>
        </a:xfrm>
      </p:grpSpPr>
      <p:sp>
        <p:nvSpPr>
          <p:cNvPr id="329" name="Google Shape;329;g40b3087820_0_1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0" name="Google Shape;330;g40b3087820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8-</a:t>
            </a:r>
            <a:r>
              <a:rPr lang="en" sz="1200" b="1" dirty="0">
                <a:solidFill>
                  <a:schemeClr val="dk1"/>
                </a:solidFill>
                <a:latin typeface="Calibri"/>
                <a:ea typeface="Calibri"/>
                <a:cs typeface="Calibri"/>
                <a:sym typeface="Calibri"/>
              </a:rPr>
              <a:t>10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and distribute the</a:t>
            </a:r>
            <a:r>
              <a:rPr lang="en" sz="1200" b="1" dirty="0">
                <a:solidFill>
                  <a:schemeClr val="dk1"/>
                </a:solidFill>
                <a:latin typeface="Calibri"/>
                <a:ea typeface="Calibri"/>
                <a:cs typeface="Calibri"/>
                <a:sym typeface="Calibri"/>
              </a:rPr>
              <a:t> Plot Structure notecatcher</a:t>
            </a:r>
            <a:r>
              <a:rPr lang="en" sz="1200" dirty="0">
                <a:solidFill>
                  <a:schemeClr val="dk1"/>
                </a:solidFill>
                <a:latin typeface="Calibri"/>
                <a:ea typeface="Calibri"/>
                <a:cs typeface="Calibri"/>
                <a:sym typeface="Calibri"/>
              </a:rPr>
              <a:t>. Tell students that you are going to read a text aloud to them and that you would like them to analyze the narrative using this note-catcher. Remind them that a narrative is another word for a story.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this narrative is an example of a story told in the </a:t>
            </a:r>
            <a:r>
              <a:rPr lang="en" sz="1200" b="0" dirty="0">
                <a:solidFill>
                  <a:schemeClr val="dk1"/>
                </a:solidFill>
                <a:latin typeface="Calibri"/>
                <a:ea typeface="Calibri"/>
                <a:cs typeface="Calibri"/>
                <a:sym typeface="Calibri"/>
              </a:rPr>
              <a:t>choose-your-own-adventure format, but students will focus on reading just the first choice so they can determine the structure of plot in narratives in general. Go on to explain that to do this, they will listen and take notes on their note-catchers, noting what they notice and wonder about the structure of plot in a narrative.</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Tell students that they will listen as you read aloud the narrative “Powerful Polly” the first time. Remind them that they heard it read aloud in Lesson 3 and reread it for homework, so they should be familiar with it. Explain that using this model will help them to determine what to include in their own narratives and how to organize them.</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Display and read the text aloud using Choice #1, inviting students to follow along as you read. This will help them focus on the general component parts of a narrative and not be confused by the unique structure of the choose-your-own-adventure format.</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Next, invite students to take notes on what they notice and wonder about this narrative in their </a:t>
            </a:r>
            <a:r>
              <a:rPr lang="en" sz="1200" b="0" dirty="0">
                <a:solidFill>
                  <a:schemeClr val="dk1"/>
                </a:solidFill>
                <a:latin typeface="Calibri"/>
                <a:ea typeface="Calibri"/>
                <a:cs typeface="Calibri"/>
                <a:sym typeface="Calibri"/>
              </a:rPr>
              <a:t>note-catchers. </a:t>
            </a:r>
            <a:r>
              <a:rPr lang="en" sz="1200" dirty="0">
                <a:solidFill>
                  <a:schemeClr val="dk1"/>
                </a:solidFill>
                <a:latin typeface="Calibri"/>
                <a:ea typeface="Calibri"/>
                <a:cs typeface="Calibri"/>
                <a:sym typeface="Calibri"/>
              </a:rPr>
              <a:t>Remind them that listening and taking notes is something they have done before when learning about animal defense mechanisms in Units 1 and 2.</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At this point, accept all student suggestions that are logical as either “notices” or “wonders.” They will get more precise later.</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understanding the structure for narratives.</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Give them their own copy of “Powerful Polly” with extra space for notes either in the margins or after each paragraph. Include sentence frames such as, </a:t>
            </a:r>
            <a:r>
              <a:rPr lang="en" sz="1200" i="0" dirty="0">
                <a:solidFill>
                  <a:schemeClr val="dk1"/>
                </a:solidFill>
                <a:latin typeface="Calibri"/>
                <a:ea typeface="Calibri"/>
                <a:cs typeface="Calibri"/>
                <a:sym typeface="Calibri"/>
              </a:rPr>
              <a:t>“Here I notice …” or “This makes me wonder.…” Give these students the chance to discuss their notices and wonders before writing as well. </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To support students’ specificity in their note-taking, consider including boxes for their notices and wonders that say</a:t>
            </a:r>
            <a:r>
              <a:rPr lang="en" sz="1200" i="0" dirty="0">
                <a:solidFill>
                  <a:schemeClr val="dk1"/>
                </a:solidFill>
                <a:latin typeface="Calibri"/>
                <a:ea typeface="Calibri"/>
                <a:cs typeface="Calibri"/>
                <a:sym typeface="Calibri"/>
              </a:rPr>
              <a:t>, “Who (character),” “Where (setting),” and “What (events).”</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“Place your finger on the sentences: Thinking quickly, Polly swallowed the ocean water into her stomach until it was completely full. Her stretchy skin and stomach inflated until she was huge, as big as a beach ball, nearly three times her normal size!”</a:t>
            </a:r>
            <a:endParaRPr sz="1200" i="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Char char="○"/>
            </a:pPr>
            <a:r>
              <a:rPr lang="en" sz="1200" i="1" dirty="0">
                <a:solidFill>
                  <a:schemeClr val="dk1"/>
                </a:solidFill>
                <a:latin typeface="Calibri"/>
                <a:ea typeface="Calibri"/>
                <a:cs typeface="Calibri"/>
                <a:sym typeface="Calibri"/>
              </a:rPr>
              <a:t> “What did Polly do first?”</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(thought quickly)</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Char char="○"/>
            </a:pPr>
            <a:r>
              <a:rPr lang="en" sz="1200" i="1" dirty="0">
                <a:solidFill>
                  <a:schemeClr val="dk1"/>
                </a:solidFill>
                <a:latin typeface="Calibri"/>
                <a:ea typeface="Calibri"/>
                <a:cs typeface="Calibri"/>
                <a:sym typeface="Calibri"/>
              </a:rPr>
              <a:t> “What did she swallow?”</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(water)</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Char char="○"/>
            </a:pPr>
            <a:r>
              <a:rPr lang="en" sz="1200" i="1" dirty="0">
                <a:solidFill>
                  <a:schemeClr val="dk1"/>
                </a:solidFill>
                <a:latin typeface="Calibri"/>
                <a:ea typeface="Calibri"/>
                <a:cs typeface="Calibri"/>
                <a:sym typeface="Calibri"/>
              </a:rPr>
              <a:t>“Where did the water go?” </a:t>
            </a:r>
            <a:r>
              <a:rPr lang="en" sz="1200" b="1" dirty="0">
                <a:solidFill>
                  <a:schemeClr val="dk1"/>
                </a:solidFill>
                <a:latin typeface="Calibri"/>
                <a:ea typeface="Calibri"/>
                <a:cs typeface="Calibri"/>
                <a:sym typeface="Calibri"/>
              </a:rPr>
              <a:t>(her stomach)</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Char char="○"/>
            </a:pPr>
            <a:r>
              <a:rPr lang="en" sz="1200" i="1" dirty="0">
                <a:solidFill>
                  <a:schemeClr val="dk1"/>
                </a:solidFill>
                <a:latin typeface="Calibri"/>
                <a:ea typeface="Calibri"/>
                <a:cs typeface="Calibri"/>
                <a:sym typeface="Calibri"/>
              </a:rPr>
              <a:t>“When did she stop swallowing water?”</a:t>
            </a:r>
            <a:r>
              <a:rPr lang="en" sz="1200" b="1" dirty="0">
                <a:solidFill>
                  <a:schemeClr val="dk1"/>
                </a:solidFill>
                <a:latin typeface="Calibri"/>
                <a:ea typeface="Calibri"/>
                <a:cs typeface="Calibri"/>
                <a:sym typeface="Calibri"/>
              </a:rPr>
              <a:t> (when her stomach was full)</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Char char="○"/>
            </a:pPr>
            <a:r>
              <a:rPr lang="en" sz="1200" i="1" dirty="0">
                <a:solidFill>
                  <a:schemeClr val="dk1"/>
                </a:solidFill>
                <a:latin typeface="Calibri"/>
                <a:ea typeface="Calibri"/>
                <a:cs typeface="Calibri"/>
                <a:sym typeface="Calibri"/>
              </a:rPr>
              <a:t>“Why did Polly swallow water?”</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(To make herself bigger.)</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Char char="○"/>
            </a:pPr>
            <a:r>
              <a:rPr lang="en" sz="1200" i="1" dirty="0">
                <a:solidFill>
                  <a:schemeClr val="dk1"/>
                </a:solidFill>
                <a:latin typeface="Calibri"/>
                <a:ea typeface="Calibri"/>
                <a:cs typeface="Calibri"/>
                <a:sym typeface="Calibri"/>
              </a:rPr>
              <a:t> “Can Polly make her skin and stomach bigger?”</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(Yes. They’re stretchy.)</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Char char="○"/>
            </a:pPr>
            <a:r>
              <a:rPr lang="en" sz="1200" i="1" dirty="0">
                <a:solidFill>
                  <a:schemeClr val="dk1"/>
                </a:solidFill>
                <a:latin typeface="Calibri"/>
                <a:ea typeface="Calibri"/>
                <a:cs typeface="Calibri"/>
                <a:sym typeface="Calibri"/>
              </a:rPr>
              <a:t>“What’s another way to say inflated?”</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(grew bigger, blew up)</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Char char="○"/>
            </a:pPr>
            <a:r>
              <a:rPr lang="en" sz="1200" i="1" dirty="0">
                <a:solidFill>
                  <a:schemeClr val="dk1"/>
                </a:solidFill>
                <a:latin typeface="Calibri"/>
                <a:ea typeface="Calibri"/>
                <a:cs typeface="Calibri"/>
                <a:sym typeface="Calibri"/>
              </a:rPr>
              <a:t>“How big can Polly get?”</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(three times her size)</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Char char="○"/>
            </a:pPr>
            <a:r>
              <a:rPr lang="en" sz="1200" i="1" dirty="0">
                <a:solidFill>
                  <a:schemeClr val="dk1"/>
                </a:solidFill>
                <a:latin typeface="Calibri"/>
                <a:ea typeface="Calibri"/>
                <a:cs typeface="Calibri"/>
                <a:sym typeface="Calibri"/>
              </a:rPr>
              <a:t>“With your hands, show me how big Polly normally is.”</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(about one-third of a beach ball)</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Show pictures of a pufferfish inflating.</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Char char="○"/>
            </a:pPr>
            <a:r>
              <a:rPr lang="en" sz="1200" i="1" dirty="0">
                <a:solidFill>
                  <a:schemeClr val="dk1"/>
                </a:solidFill>
                <a:latin typeface="Calibri"/>
                <a:ea typeface="Calibri"/>
                <a:cs typeface="Calibri"/>
                <a:sym typeface="Calibri"/>
              </a:rPr>
              <a:t>“What do prepositions like into and until do?”</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(These preposition words tell us where and when.)</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latin typeface="Calibri"/>
              <a:ea typeface="Calibri"/>
              <a:cs typeface="Calibri"/>
              <a:sym typeface="Calibri"/>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6"/>
        <p:cNvGrpSpPr/>
        <p:nvPr/>
      </p:nvGrpSpPr>
      <p:grpSpPr>
        <a:xfrm>
          <a:off x="0" y="0"/>
          <a:ext cx="0" cy="0"/>
          <a:chOff x="0" y="0"/>
          <a:chExt cx="0" cy="0"/>
        </a:xfrm>
      </p:grpSpPr>
      <p:sp>
        <p:nvSpPr>
          <p:cNvPr id="337" name="Google Shape;337;g41f58b7cfa_0_3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8" name="Google Shape;338;g41f58b7cfa_0_3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8-</a:t>
            </a:r>
            <a:r>
              <a:rPr lang="en" sz="1200" b="1" dirty="0">
                <a:solidFill>
                  <a:schemeClr val="dk1"/>
                </a:solidFill>
                <a:latin typeface="Calibri"/>
                <a:ea typeface="Calibri"/>
                <a:cs typeface="Calibri"/>
                <a:sym typeface="Calibri"/>
              </a:rPr>
              <a:t>10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 Pairs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and read the text aloud a second time, inviting students to take notes as you read. Pause briefly after reading the first paragraph to model how students might take notes: </a:t>
            </a:r>
            <a:r>
              <a:rPr lang="en" sz="1200" i="1" dirty="0">
                <a:solidFill>
                  <a:schemeClr val="dk1"/>
                </a:solidFill>
                <a:latin typeface="Calibri"/>
                <a:ea typeface="Calibri"/>
                <a:cs typeface="Calibri"/>
                <a:sym typeface="Calibri"/>
              </a:rPr>
              <a:t>“I notice that we meet the character, Polly the pufferfish, in the first part of the story. I wonder if this is where narratives typically introduce a main character?”</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Next, ask students whether they notice anything else about the beginning as you reread the first paragraph aloud. Ask for a few volunteers to share their notes. Listen for students to notice that the reader also learns where the story is happening and what the character is doing.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Continue reading, pausing at the end of each paragraph so students can take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Have students share with a partner the notes they captured for each section. Use </a:t>
            </a:r>
            <a:r>
              <a:rPr lang="en" sz="1200" b="0" dirty="0">
                <a:solidFill>
                  <a:schemeClr val="dk1"/>
                </a:solidFill>
                <a:latin typeface="Calibri"/>
                <a:ea typeface="Calibri"/>
                <a:cs typeface="Calibri"/>
                <a:sym typeface="Calibri"/>
              </a:rPr>
              <a:t>equity sticks to call on students to share.</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Focus students on the Choose-Your-Own-Adventure Narrative anchor chart and remind them that they began discussing the characteristics of a choose-your-own-adventure narrative in Lesson 1. Underneath the list from Lesson 1, write</a:t>
            </a:r>
            <a:r>
              <a:rPr lang="en" sz="1200" b="0" i="0" dirty="0">
                <a:solidFill>
                  <a:schemeClr val="dk1"/>
                </a:solidFill>
                <a:latin typeface="Calibri"/>
                <a:ea typeface="Calibri"/>
                <a:cs typeface="Calibri"/>
                <a:sym typeface="Calibri"/>
              </a:rPr>
              <a:t>, “A narrative usually has…” </a:t>
            </a:r>
            <a:r>
              <a:rPr lang="en" sz="1200" b="0" dirty="0">
                <a:solidFill>
                  <a:schemeClr val="dk1"/>
                </a:solidFill>
                <a:latin typeface="Calibri"/>
                <a:ea typeface="Calibri"/>
                <a:cs typeface="Calibri"/>
                <a:sym typeface="Calibri"/>
              </a:rPr>
              <a:t>Ask: “</a:t>
            </a:r>
            <a:r>
              <a:rPr lang="en" sz="1200" b="0" i="1" dirty="0">
                <a:solidFill>
                  <a:schemeClr val="dk1"/>
                </a:solidFill>
                <a:latin typeface="Calibri"/>
                <a:ea typeface="Calibri"/>
                <a:cs typeface="Calibri"/>
                <a:sym typeface="Calibri"/>
              </a:rPr>
              <a:t>What did you notice about narratives after listening to the example?</a:t>
            </a:r>
            <a:r>
              <a:rPr lang="en" sz="1200" b="0" dirty="0">
                <a:solidFill>
                  <a:schemeClr val="dk1"/>
                </a:solidFill>
                <a:latin typeface="Calibri"/>
                <a:ea typeface="Calibri"/>
                <a:cs typeface="Calibri"/>
                <a:sym typeface="Calibri"/>
              </a:rPr>
              <a:t>”</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Give students a moment to think and review their notes. Then use equity sticks to select students to share their thinking.</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Help students to generalize what they noticed and took notes about by giving them the vocabulary associated with narrative components listed below. Invite them to underline and label “Powerful Polly” as they discuss the different narrative components.</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may notice the main features of narratives. Record each of these on the chart and define as you go:</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Characters: the individuals in a story</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Setting: the place and time of a story</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Plot: the events in the story, what happens to the characters  Note: Do NOT elaborate on the parts of the plot, as that is discussed in-depth in the next lesson. DO leave space under this term and its definition so the class can add more information about plot in the next portion of the lesson (see the </a:t>
            </a:r>
            <a:r>
              <a:rPr lang="en" sz="1200" b="0" dirty="0">
                <a:solidFill>
                  <a:schemeClr val="dk1"/>
                </a:solidFill>
                <a:latin typeface="Calibri"/>
                <a:ea typeface="Calibri"/>
                <a:cs typeface="Calibri"/>
                <a:sym typeface="Calibri"/>
              </a:rPr>
              <a:t>anchor chart </a:t>
            </a:r>
            <a:r>
              <a:rPr lang="en" sz="1200" dirty="0">
                <a:solidFill>
                  <a:schemeClr val="dk1"/>
                </a:solidFill>
                <a:latin typeface="Calibri"/>
                <a:ea typeface="Calibri"/>
                <a:cs typeface="Calibri"/>
                <a:sym typeface="Calibri"/>
              </a:rPr>
              <a:t>example in the supporting materials).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Add additional features students may not have noticed, defining these as well: Dialogue: the speech and conversation of characters in a story</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Descriptions: carefully chosen words authors use to show what characters are doing, thinking, and feeling</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Sensory details: words authors use to create mental images in their readers’ minds</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Transitional words: words authors use to show the order of events and passage of time.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understanding the structure for narratives.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Give them their own copy of “Powerful Polly” with extra space for notes either in the margins or after each paragraph. Include sentence frames such as, </a:t>
            </a:r>
            <a:r>
              <a:rPr lang="en" sz="1200" i="0" dirty="0">
                <a:solidFill>
                  <a:schemeClr val="dk1"/>
                </a:solidFill>
                <a:latin typeface="Calibri"/>
                <a:ea typeface="Calibri"/>
                <a:cs typeface="Calibri"/>
                <a:sym typeface="Calibri"/>
              </a:rPr>
              <a:t>“Here I notice …” or “This makes me wonder.…” Give these students the chance to discuss their notices and wonders before writing as well. </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To support students’ specificity in their note-taking, consider including boxes for their notices and wonders that say</a:t>
            </a:r>
            <a:r>
              <a:rPr lang="en" sz="1200" i="0" dirty="0">
                <a:solidFill>
                  <a:schemeClr val="dk1"/>
                </a:solidFill>
                <a:latin typeface="Calibri"/>
                <a:ea typeface="Calibri"/>
                <a:cs typeface="Calibri"/>
                <a:sym typeface="Calibri"/>
              </a:rPr>
              <a:t>, “Who (character),” “Where (setting),” and “What (events).”</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“Place your finger on the sentences: Thinking quickly, Polly swallowed the ocean water into her stomach until it was completely full. Her stretchy skin and stomach inflated until she was huge, as big as a beach ball, nearly three times her normal size!”</a:t>
            </a:r>
            <a:endParaRPr sz="1200" i="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Char char="○"/>
            </a:pPr>
            <a:r>
              <a:rPr lang="en" sz="1200" i="1" dirty="0">
                <a:solidFill>
                  <a:schemeClr val="dk1"/>
                </a:solidFill>
                <a:latin typeface="Calibri"/>
                <a:ea typeface="Calibri"/>
                <a:cs typeface="Calibri"/>
                <a:sym typeface="Calibri"/>
              </a:rPr>
              <a:t> “What did Polly do first?”</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(thought quickly)</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Char char="○"/>
            </a:pPr>
            <a:r>
              <a:rPr lang="en" sz="1200" i="1" dirty="0">
                <a:solidFill>
                  <a:schemeClr val="dk1"/>
                </a:solidFill>
                <a:latin typeface="Calibri"/>
                <a:ea typeface="Calibri"/>
                <a:cs typeface="Calibri"/>
                <a:sym typeface="Calibri"/>
              </a:rPr>
              <a:t> “What did she swallow?”</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(water)</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Char char="○"/>
            </a:pPr>
            <a:r>
              <a:rPr lang="en" sz="1200" i="1" dirty="0">
                <a:solidFill>
                  <a:schemeClr val="dk1"/>
                </a:solidFill>
                <a:latin typeface="Calibri"/>
                <a:ea typeface="Calibri"/>
                <a:cs typeface="Calibri"/>
                <a:sym typeface="Calibri"/>
              </a:rPr>
              <a:t>“Where did the water go?” </a:t>
            </a:r>
            <a:r>
              <a:rPr lang="en" sz="1200" b="1" dirty="0">
                <a:solidFill>
                  <a:schemeClr val="dk1"/>
                </a:solidFill>
                <a:latin typeface="Calibri"/>
                <a:ea typeface="Calibri"/>
                <a:cs typeface="Calibri"/>
                <a:sym typeface="Calibri"/>
              </a:rPr>
              <a:t>(her stomach)</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Char char="○"/>
            </a:pPr>
            <a:r>
              <a:rPr lang="en" sz="1200" i="1" dirty="0">
                <a:solidFill>
                  <a:schemeClr val="dk1"/>
                </a:solidFill>
                <a:latin typeface="Calibri"/>
                <a:ea typeface="Calibri"/>
                <a:cs typeface="Calibri"/>
                <a:sym typeface="Calibri"/>
              </a:rPr>
              <a:t>“When did she stop swallowing water?”</a:t>
            </a:r>
            <a:r>
              <a:rPr lang="en" sz="1200" b="1" dirty="0">
                <a:solidFill>
                  <a:schemeClr val="dk1"/>
                </a:solidFill>
                <a:latin typeface="Calibri"/>
                <a:ea typeface="Calibri"/>
                <a:cs typeface="Calibri"/>
                <a:sym typeface="Calibri"/>
              </a:rPr>
              <a:t> (when her stomach was full)</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Char char="○"/>
            </a:pPr>
            <a:r>
              <a:rPr lang="en" sz="1200" i="1" dirty="0">
                <a:solidFill>
                  <a:schemeClr val="dk1"/>
                </a:solidFill>
                <a:latin typeface="Calibri"/>
                <a:ea typeface="Calibri"/>
                <a:cs typeface="Calibri"/>
                <a:sym typeface="Calibri"/>
              </a:rPr>
              <a:t>“Why did Polly swallow water?”</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(To make herself bigger.)</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Char char="○"/>
            </a:pPr>
            <a:r>
              <a:rPr lang="en" sz="1200" i="1" dirty="0">
                <a:solidFill>
                  <a:schemeClr val="dk1"/>
                </a:solidFill>
                <a:latin typeface="Calibri"/>
                <a:ea typeface="Calibri"/>
                <a:cs typeface="Calibri"/>
                <a:sym typeface="Calibri"/>
              </a:rPr>
              <a:t> “Can Polly make her skin and stomach bigger?”</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(Yes. They’re stretchy.)</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Char char="○"/>
            </a:pPr>
            <a:r>
              <a:rPr lang="en" sz="1200" i="1" dirty="0">
                <a:solidFill>
                  <a:schemeClr val="dk1"/>
                </a:solidFill>
                <a:latin typeface="Calibri"/>
                <a:ea typeface="Calibri"/>
                <a:cs typeface="Calibri"/>
                <a:sym typeface="Calibri"/>
              </a:rPr>
              <a:t>“What’s another way to say inflated?”</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(grew bigger, blew up)</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Char char="○"/>
            </a:pPr>
            <a:r>
              <a:rPr lang="en" sz="1200" i="1" dirty="0">
                <a:solidFill>
                  <a:schemeClr val="dk1"/>
                </a:solidFill>
                <a:latin typeface="Calibri"/>
                <a:ea typeface="Calibri"/>
                <a:cs typeface="Calibri"/>
                <a:sym typeface="Calibri"/>
              </a:rPr>
              <a:t>“How big can Polly get?”</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(three times her size)</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Char char="○"/>
            </a:pPr>
            <a:r>
              <a:rPr lang="en" sz="1200" i="1" dirty="0">
                <a:solidFill>
                  <a:schemeClr val="dk1"/>
                </a:solidFill>
                <a:latin typeface="Calibri"/>
                <a:ea typeface="Calibri"/>
                <a:cs typeface="Calibri"/>
                <a:sym typeface="Calibri"/>
              </a:rPr>
              <a:t>“With your hands, show me how big Polly normally is.”</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(about one-third of a beach ball)</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Show pictures of a pufferfish inflating.</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Char char="○"/>
            </a:pPr>
            <a:r>
              <a:rPr lang="en" sz="1200" i="1" dirty="0">
                <a:solidFill>
                  <a:schemeClr val="dk1"/>
                </a:solidFill>
                <a:latin typeface="Calibri"/>
                <a:ea typeface="Calibri"/>
                <a:cs typeface="Calibri"/>
                <a:sym typeface="Calibri"/>
              </a:rPr>
              <a:t>“What do prepositions like into and until do?”</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(These preposition words tell us where and when.)</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4"/>
        <p:cNvGrpSpPr/>
        <p:nvPr/>
      </p:nvGrpSpPr>
      <p:grpSpPr>
        <a:xfrm>
          <a:off x="0" y="0"/>
          <a:ext cx="0" cy="0"/>
          <a:chOff x="0" y="0"/>
          <a:chExt cx="0" cy="0"/>
        </a:xfrm>
      </p:grpSpPr>
      <p:sp>
        <p:nvSpPr>
          <p:cNvPr id="345" name="Google Shape;345;g40b3087820_0_1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6" name="Google Shape;346;g40b3087820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15-20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now that they have a clearer picture of how a narrative is organized, they will practice planning how to organize a narrative using the millipede. Explain that they will first focus on planning the introductory and problem paragraphs as a class, and then they will practice planning these same paragraphs for their own narratives independently. Tell students that in the next lesson, they will focus on developing other elements of the plot.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a:t>
            </a:r>
            <a:r>
              <a:rPr lang="en" sz="1200" b="1" dirty="0">
                <a:solidFill>
                  <a:schemeClr val="dk1"/>
                </a:solidFill>
                <a:latin typeface="Calibri"/>
                <a:ea typeface="Calibri"/>
                <a:cs typeface="Calibri"/>
                <a:sym typeface="Calibri"/>
              </a:rPr>
              <a:t>Performance Task anchor chart</a:t>
            </a:r>
            <a:r>
              <a:rPr lang="en" sz="1200" dirty="0">
                <a:solidFill>
                  <a:schemeClr val="dk1"/>
                </a:solidFill>
                <a:latin typeface="Calibri"/>
                <a:ea typeface="Calibri"/>
                <a:cs typeface="Calibri"/>
                <a:sym typeface="Calibri"/>
              </a:rPr>
              <a:t>. Display and distribute a copy of the</a:t>
            </a:r>
            <a:r>
              <a:rPr lang="en" sz="1200" b="1" dirty="0">
                <a:solidFill>
                  <a:schemeClr val="dk1"/>
                </a:solidFill>
                <a:latin typeface="Calibri"/>
                <a:ea typeface="Calibri"/>
                <a:cs typeface="Calibri"/>
                <a:sym typeface="Calibri"/>
              </a:rPr>
              <a:t> Narrative Planning graphic organizer </a:t>
            </a:r>
            <a:r>
              <a:rPr lang="en" sz="1200" dirty="0">
                <a:solidFill>
                  <a:schemeClr val="dk1"/>
                </a:solidFill>
                <a:latin typeface="Calibri"/>
                <a:ea typeface="Calibri"/>
                <a:cs typeface="Calibri"/>
                <a:sym typeface="Calibri"/>
              </a:rPr>
              <a:t>to each student. Remind students that they worked with a similar graphic organizer during Module 1 and in Unit 2 when they wrote their </a:t>
            </a:r>
            <a:r>
              <a:rPr lang="en" sz="1200" b="0" dirty="0">
                <a:solidFill>
                  <a:schemeClr val="dk1"/>
                </a:solidFill>
                <a:latin typeface="Calibri"/>
                <a:ea typeface="Calibri"/>
                <a:cs typeface="Calibri"/>
                <a:sym typeface="Calibri"/>
              </a:rPr>
              <a:t>informative pages</a:t>
            </a:r>
            <a:r>
              <a:rPr lang="en" sz="1200" dirty="0">
                <a:solidFill>
                  <a:schemeClr val="dk1"/>
                </a:solidFill>
                <a:latin typeface="Calibri"/>
                <a:ea typeface="Calibri"/>
                <a:cs typeface="Calibri"/>
                <a:sym typeface="Calibri"/>
              </a:rPr>
              <a:t>. Reassure them that today they will be able to practice using this graphic organizer to write multiple paragraphs by first helping to plan a narrative about the millipede.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the first step is to collect information for each part of the graphic organizer. Explain that they will draw information from four different places: the prompt, their research notes, their character profiles, and their imaginations.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Model reading the prompt and the</a:t>
            </a:r>
            <a:r>
              <a:rPr lang="en" sz="1200" b="1" dirty="0">
                <a:solidFill>
                  <a:schemeClr val="dk1"/>
                </a:solidFill>
                <a:latin typeface="Calibri"/>
                <a:ea typeface="Calibri"/>
                <a:cs typeface="Calibri"/>
                <a:sym typeface="Calibri"/>
              </a:rPr>
              <a:t> Millipede Character Profile graphic organizer </a:t>
            </a:r>
            <a:r>
              <a:rPr lang="en" sz="1200" dirty="0">
                <a:solidFill>
                  <a:schemeClr val="dk1"/>
                </a:solidFill>
                <a:latin typeface="Calibri"/>
                <a:ea typeface="Calibri"/>
                <a:cs typeface="Calibri"/>
                <a:sym typeface="Calibri"/>
              </a:rPr>
              <a:t>(from Lesson 3) and completing the first box of the </a:t>
            </a:r>
            <a:r>
              <a:rPr lang="en" sz="1200" b="1" dirty="0">
                <a:solidFill>
                  <a:schemeClr val="dk1"/>
                </a:solidFill>
                <a:latin typeface="Calibri"/>
                <a:ea typeface="Calibri"/>
                <a:cs typeface="Calibri"/>
                <a:sym typeface="Calibri"/>
              </a:rPr>
              <a:t>Millipede Narrative Planning graphic organizer </a:t>
            </a:r>
            <a:r>
              <a:rPr lang="en" sz="1200" dirty="0">
                <a:solidFill>
                  <a:schemeClr val="dk1"/>
                </a:solidFill>
                <a:latin typeface="Calibri"/>
                <a:ea typeface="Calibri"/>
                <a:cs typeface="Calibri"/>
                <a:sym typeface="Calibri"/>
              </a:rPr>
              <a:t>(the Introductory Paragraphs box). Explain that these paragraphs introduce the character and establish the situation in the story. Remind students to use precise words and phrases when recording notes on their plans. Model using your </a:t>
            </a:r>
            <a:r>
              <a:rPr lang="en" sz="1200" b="1" dirty="0">
                <a:solidFill>
                  <a:schemeClr val="dk1"/>
                </a:solidFill>
                <a:latin typeface="Calibri"/>
                <a:ea typeface="Calibri"/>
                <a:cs typeface="Calibri"/>
                <a:sym typeface="Calibri"/>
              </a:rPr>
              <a:t>Millipede: Organizing Research note-catcher, Millipede: Vocabulary Log, </a:t>
            </a:r>
            <a:r>
              <a:rPr lang="en" sz="1200" dirty="0">
                <a:solidFill>
                  <a:schemeClr val="dk1"/>
                </a:solidFill>
                <a:latin typeface="Calibri"/>
                <a:ea typeface="Calibri"/>
                <a:cs typeface="Calibri"/>
                <a:sym typeface="Calibri"/>
              </a:rPr>
              <a:t>and the</a:t>
            </a:r>
            <a:r>
              <a:rPr lang="en" sz="1200" b="1" dirty="0">
                <a:solidFill>
                  <a:schemeClr val="dk1"/>
                </a:solidFill>
                <a:latin typeface="Calibri"/>
                <a:ea typeface="Calibri"/>
                <a:cs typeface="Calibri"/>
                <a:sym typeface="Calibri"/>
              </a:rPr>
              <a:t> Domain-Specific Word Wall</a:t>
            </a:r>
            <a:r>
              <a:rPr lang="en" sz="1200" dirty="0">
                <a:solidFill>
                  <a:schemeClr val="dk1"/>
                </a:solidFill>
                <a:latin typeface="Calibri"/>
                <a:ea typeface="Calibri"/>
                <a:cs typeface="Calibri"/>
                <a:sym typeface="Calibri"/>
              </a:rPr>
              <a:t> to find precise words and phrases.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Show students where to list their sources and model this as well. Be sure to model using at least two sources from your research. See the</a:t>
            </a:r>
            <a:r>
              <a:rPr lang="en" sz="1200" b="1" dirty="0">
                <a:solidFill>
                  <a:schemeClr val="dk1"/>
                </a:solidFill>
                <a:latin typeface="Calibri"/>
                <a:ea typeface="Calibri"/>
                <a:cs typeface="Calibri"/>
                <a:sym typeface="Calibri"/>
              </a:rPr>
              <a:t> Millipede Narrative Planning graphic organizer</a:t>
            </a:r>
            <a:r>
              <a:rPr lang="en-US" sz="1200" b="1"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(completed, for teacher reference)</a:t>
            </a:r>
            <a:r>
              <a:rPr lang="en" sz="1200" dirty="0">
                <a:solidFill>
                  <a:schemeClr val="dk1"/>
                </a:solidFill>
                <a:latin typeface="Calibri"/>
                <a:ea typeface="Calibri"/>
                <a:cs typeface="Calibri"/>
                <a:sym typeface="Calibri"/>
              </a:rPr>
              <a:t>. Ask students to record notes along with you.</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they will need to think about the problem in the story.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What type of problem will our animals have in this narrative?</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The animal will encounter a predator or be in a dangerous situation that requires the use of its defense mechanisms.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they can use their imaginations but that the problem must also be based on their research.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Give students several minutes to think of a problem they could use for the millipede. Use </a:t>
            </a:r>
            <a:r>
              <a:rPr lang="en" sz="1200" b="0" dirty="0">
                <a:solidFill>
                  <a:schemeClr val="dk1"/>
                </a:solidFill>
                <a:latin typeface="Calibri"/>
                <a:ea typeface="Calibri"/>
                <a:cs typeface="Calibri"/>
                <a:sym typeface="Calibri"/>
              </a:rPr>
              <a:t>equity sticks </a:t>
            </a:r>
            <a:r>
              <a:rPr lang="en" sz="1200" dirty="0">
                <a:solidFill>
                  <a:schemeClr val="dk1"/>
                </a:solidFill>
                <a:latin typeface="Calibri"/>
                <a:ea typeface="Calibri"/>
                <a:cs typeface="Calibri"/>
                <a:sym typeface="Calibri"/>
              </a:rPr>
              <a:t>to call on students to share out. Choose an idea to record in the Problem Paragraph(s) box for each choice, after the </a:t>
            </a:r>
            <a:r>
              <a:rPr lang="en" sz="1200" i="0" dirty="0">
                <a:solidFill>
                  <a:schemeClr val="dk1"/>
                </a:solidFill>
                <a:latin typeface="Calibri"/>
                <a:ea typeface="Calibri"/>
                <a:cs typeface="Calibri"/>
                <a:sym typeface="Calibri"/>
              </a:rPr>
              <a:t>question “What problem arises?” a</a:t>
            </a:r>
            <a:r>
              <a:rPr lang="en" sz="1200" dirty="0">
                <a:solidFill>
                  <a:schemeClr val="dk1"/>
                </a:solidFill>
                <a:latin typeface="Calibri"/>
                <a:ea typeface="Calibri"/>
                <a:cs typeface="Calibri"/>
                <a:sym typeface="Calibri"/>
              </a:rPr>
              <a:t>nd “</a:t>
            </a:r>
            <a:r>
              <a:rPr lang="en" sz="1200" i="1" dirty="0">
                <a:solidFill>
                  <a:schemeClr val="dk1"/>
                </a:solidFill>
                <a:latin typeface="Calibri"/>
                <a:ea typeface="Calibri"/>
                <a:cs typeface="Calibri"/>
                <a:sym typeface="Calibri"/>
              </a:rPr>
              <a:t>Details”</a:t>
            </a:r>
            <a:r>
              <a:rPr lang="en" sz="1200" dirty="0">
                <a:solidFill>
                  <a:schemeClr val="dk1"/>
                </a:solidFill>
                <a:latin typeface="Calibri"/>
                <a:ea typeface="Calibri"/>
                <a:cs typeface="Calibri"/>
                <a:sym typeface="Calibri"/>
              </a:rPr>
              <a:t> bullet points. Invite students to record their ideas in the Problem Paragraph(s) box on their copy of the </a:t>
            </a:r>
            <a:r>
              <a:rPr lang="en" sz="1200" b="1" dirty="0">
                <a:solidFill>
                  <a:schemeClr val="dk1"/>
                </a:solidFill>
                <a:latin typeface="Calibri"/>
                <a:ea typeface="Calibri"/>
                <a:cs typeface="Calibri"/>
                <a:sym typeface="Calibri"/>
              </a:rPr>
              <a:t>Millipede Narrative Planning graphic organizer</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Encourage students to be creative but to keep their plans based on facts and details from their research.</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creating plans for the problem the characters will face and understanding the problem/solution format for the narratives.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Highlight and discuss language structures that are critical to understanding the </a:t>
            </a:r>
            <a:r>
              <a:rPr lang="en" sz="1200" b="1" dirty="0">
                <a:latin typeface="Calibri"/>
                <a:ea typeface="Calibri"/>
                <a:cs typeface="Calibri"/>
                <a:sym typeface="Calibri"/>
              </a:rPr>
              <a:t>Narrative Planning graphic organizer</a:t>
            </a:r>
            <a:r>
              <a:rPr lang="en" sz="1200" dirty="0">
                <a:latin typeface="Calibri"/>
                <a:ea typeface="Calibri"/>
                <a:cs typeface="Calibri"/>
                <a:sym typeface="Calibri"/>
              </a:rPr>
              <a:t>.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Allow students to expand and refine their language ability by discussing their ideas about the millipede problem before recording in the graphic organizer.</a:t>
            </a:r>
            <a:endParaRPr sz="1200" dirty="0">
              <a:latin typeface="Calibri"/>
              <a:ea typeface="Calibri"/>
              <a:cs typeface="Calibri"/>
              <a:sym typeface="Calibri"/>
            </a:endParaRPr>
          </a:p>
          <a:p>
            <a:pPr marL="457200" lvl="0" indent="0" algn="l" rtl="0">
              <a:spcBef>
                <a:spcPts val="0"/>
              </a:spcBef>
              <a:spcAft>
                <a:spcPts val="0"/>
              </a:spcAft>
              <a:buNone/>
            </a:pPr>
            <a:endParaRPr sz="1200" dirty="0">
              <a:latin typeface="Calibri"/>
              <a:ea typeface="Calibri"/>
              <a:cs typeface="Calibri"/>
              <a:sym typeface="Calibri"/>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3"/>
        <p:cNvGrpSpPr/>
        <p:nvPr/>
      </p:nvGrpSpPr>
      <p:grpSpPr>
        <a:xfrm>
          <a:off x="0" y="0"/>
          <a:ext cx="0" cy="0"/>
          <a:chOff x="0" y="0"/>
          <a:chExt cx="0" cy="0"/>
        </a:xfrm>
      </p:grpSpPr>
      <p:sp>
        <p:nvSpPr>
          <p:cNvPr id="354" name="Google Shape;354;g40b3087820_0_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5" name="Google Shape;355;g40b3087820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8-</a:t>
            </a:r>
            <a:r>
              <a:rPr lang="en" sz="1200" b="1" dirty="0">
                <a:solidFill>
                  <a:schemeClr val="dk1"/>
                </a:solidFill>
                <a:latin typeface="Calibri"/>
                <a:ea typeface="Calibri"/>
                <a:cs typeface="Calibri"/>
                <a:sym typeface="Calibri"/>
              </a:rPr>
              <a:t>10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Individual / Students Pairs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now they will have a chance to begin planning the organization of their </a:t>
            </a:r>
            <a:r>
              <a:rPr lang="en" sz="1200" b="0" dirty="0">
                <a:solidFill>
                  <a:schemeClr val="dk1"/>
                </a:solidFill>
                <a:latin typeface="Calibri"/>
                <a:ea typeface="Calibri"/>
                <a:cs typeface="Calibri"/>
                <a:sym typeface="Calibri"/>
              </a:rPr>
              <a:t>expert group animal narrative. </a:t>
            </a:r>
            <a:r>
              <a:rPr lang="en" sz="1200" dirty="0">
                <a:solidFill>
                  <a:schemeClr val="dk1"/>
                </a:solidFill>
                <a:latin typeface="Calibri"/>
                <a:ea typeface="Calibri"/>
                <a:cs typeface="Calibri"/>
                <a:sym typeface="Calibri"/>
              </a:rPr>
              <a:t>Remind them that the conflict in their plot is the predator approaching the animal and that the conflict will keep the reader interested and wondering what will happen next. Tell students that the conflict will be resolved when they plan and write the conclusion to their narratives later in this unit.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Help students organize their materials. Ask them to get out the following: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AutoNum type="alphaLcPeriod"/>
            </a:pPr>
            <a:r>
              <a:rPr lang="en" sz="1200" b="1" dirty="0">
                <a:solidFill>
                  <a:schemeClr val="dk1"/>
                </a:solidFill>
                <a:latin typeface="Calibri"/>
                <a:ea typeface="Calibri"/>
                <a:cs typeface="Calibri"/>
                <a:sym typeface="Calibri"/>
              </a:rPr>
              <a:t>Expert Group Animal research notebooks</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AutoNum type="alphaLcPeriod"/>
            </a:pPr>
            <a:r>
              <a:rPr lang="en" sz="1200" b="1" dirty="0">
                <a:solidFill>
                  <a:schemeClr val="dk1"/>
                </a:solidFill>
                <a:latin typeface="Calibri"/>
                <a:ea typeface="Calibri"/>
                <a:cs typeface="Calibri"/>
                <a:sym typeface="Calibri"/>
              </a:rPr>
              <a:t>Organizing Research note-catcher </a:t>
            </a:r>
            <a:r>
              <a:rPr lang="en" sz="1200" dirty="0">
                <a:solidFill>
                  <a:schemeClr val="dk1"/>
                </a:solidFill>
                <a:latin typeface="Calibri"/>
                <a:ea typeface="Calibri"/>
                <a:cs typeface="Calibri"/>
                <a:sym typeface="Calibri"/>
              </a:rPr>
              <a:t>(from Unit 2, Lesson 5; pages 17–18 of the </a:t>
            </a:r>
            <a:r>
              <a:rPr lang="en" sz="1200" b="1" dirty="0">
                <a:solidFill>
                  <a:schemeClr val="dk1"/>
                </a:solidFill>
                <a:latin typeface="Calibri"/>
                <a:ea typeface="Calibri"/>
                <a:cs typeface="Calibri"/>
                <a:sym typeface="Calibri"/>
              </a:rPr>
              <a:t>Expert Group Animal research notebook</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AutoNum type="alphaLcPeriod"/>
            </a:pPr>
            <a:r>
              <a:rPr lang="en" sz="1200" b="1" dirty="0">
                <a:solidFill>
                  <a:schemeClr val="dk1"/>
                </a:solidFill>
                <a:latin typeface="Calibri"/>
                <a:ea typeface="Calibri"/>
                <a:cs typeface="Calibri"/>
                <a:sym typeface="Calibri"/>
              </a:rPr>
              <a:t>Close Read Questions: “Fight to Survive!”</a:t>
            </a:r>
            <a:r>
              <a:rPr lang="en" sz="1200" dirty="0">
                <a:solidFill>
                  <a:schemeClr val="dk1"/>
                </a:solidFill>
                <a:latin typeface="Calibri"/>
                <a:ea typeface="Calibri"/>
                <a:cs typeface="Calibri"/>
                <a:sym typeface="Calibri"/>
              </a:rPr>
              <a:t> (from Unit 2, Lesson 2; pages 2–9 of the </a:t>
            </a:r>
            <a:r>
              <a:rPr lang="en" sz="1200" b="1" dirty="0">
                <a:solidFill>
                  <a:schemeClr val="dk1"/>
                </a:solidFill>
                <a:latin typeface="Calibri"/>
                <a:ea typeface="Calibri"/>
                <a:cs typeface="Calibri"/>
                <a:sym typeface="Calibri"/>
              </a:rPr>
              <a:t>Expert Group Animal research notebook</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AutoNum type="alphaLcPeriod"/>
            </a:pPr>
            <a:r>
              <a:rPr lang="en" sz="1200" b="1" dirty="0">
                <a:solidFill>
                  <a:schemeClr val="dk1"/>
                </a:solidFill>
                <a:latin typeface="Calibri"/>
                <a:ea typeface="Calibri"/>
                <a:cs typeface="Calibri"/>
                <a:sym typeface="Calibri"/>
              </a:rPr>
              <a:t>Web Page research guides</a:t>
            </a:r>
            <a:r>
              <a:rPr lang="en" sz="1200" dirty="0">
                <a:solidFill>
                  <a:schemeClr val="dk1"/>
                </a:solidFill>
                <a:latin typeface="Calibri"/>
                <a:ea typeface="Calibri"/>
                <a:cs typeface="Calibri"/>
                <a:sym typeface="Calibri"/>
              </a:rPr>
              <a:t> (from Unit 2, Lesson 4; pages 12–16 of the </a:t>
            </a:r>
            <a:r>
              <a:rPr lang="en" sz="1200" b="1" dirty="0">
                <a:solidFill>
                  <a:schemeClr val="dk1"/>
                </a:solidFill>
                <a:latin typeface="Calibri"/>
                <a:ea typeface="Calibri"/>
                <a:cs typeface="Calibri"/>
                <a:sym typeface="Calibri"/>
              </a:rPr>
              <a:t>Expert Group Animal research notebook</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they may use any research in their notebooks but that you would like them to place these documents on top of their desks now. Give them a few minutes to organize their materials.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 new blank copy of the </a:t>
            </a:r>
            <a:r>
              <a:rPr lang="en" sz="1200" b="1" dirty="0">
                <a:solidFill>
                  <a:schemeClr val="dk1"/>
                </a:solidFill>
                <a:latin typeface="Calibri"/>
                <a:ea typeface="Calibri"/>
                <a:cs typeface="Calibri"/>
                <a:sym typeface="Calibri"/>
              </a:rPr>
              <a:t>Narrative Planning graphic organizer</a:t>
            </a:r>
            <a:r>
              <a:rPr lang="en" sz="1200" dirty="0">
                <a:solidFill>
                  <a:schemeClr val="dk1"/>
                </a:solidFill>
                <a:latin typeface="Calibri"/>
                <a:ea typeface="Calibri"/>
                <a:cs typeface="Calibri"/>
                <a:sym typeface="Calibri"/>
              </a:rPr>
              <a:t> to each student. Tell them that for today, they should just focus on planning the introductory and problem paragraphs. They should leave the Choice #1, Choice #2, and Vocabulary boxes empty for now.</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Next, ask students to review the graphic organizer and think about what information they may need to review from their notes to help them plan a narrative that is based on their research. Have them turn to a partner and share their next steps. You may consider giving them a sentence frame such as</a:t>
            </a:r>
            <a:r>
              <a:rPr lang="en" sz="1200" i="0" dirty="0">
                <a:solidFill>
                  <a:schemeClr val="dk1"/>
                </a:solidFill>
                <a:latin typeface="Calibri"/>
                <a:ea typeface="Calibri"/>
                <a:cs typeface="Calibri"/>
                <a:sym typeface="Calibri"/>
              </a:rPr>
              <a:t>: “I need to write about __________, so I will look in my research for ___________.” You could also provide students with a model: “I need to write about how my character uses one of its defense mechanisms, so I will look in my research for information about how it rolls into a ball to protect itself.” </a:t>
            </a:r>
            <a:r>
              <a:rPr lang="en" sz="1200" dirty="0">
                <a:solidFill>
                  <a:schemeClr val="dk1"/>
                </a:solidFill>
                <a:latin typeface="Calibri"/>
                <a:ea typeface="Calibri"/>
                <a:cs typeface="Calibri"/>
                <a:sym typeface="Calibri"/>
              </a:rPr>
              <a:t>Circulate and listen for students who might need additional support when planning their narratives and remind students to use their </a:t>
            </a:r>
            <a:r>
              <a:rPr lang="en" sz="1200" b="0" dirty="0">
                <a:solidFill>
                  <a:schemeClr val="dk1"/>
                </a:solidFill>
                <a:latin typeface="Calibri"/>
                <a:ea typeface="Calibri"/>
                <a:cs typeface="Calibri"/>
                <a:sym typeface="Calibri"/>
              </a:rPr>
              <a:t>research notes</a:t>
            </a:r>
            <a:r>
              <a:rPr lang="en" sz="1200" b="1" dirty="0">
                <a:solidFill>
                  <a:schemeClr val="dk1"/>
                </a:solidFill>
                <a:latin typeface="Calibri"/>
                <a:ea typeface="Calibri"/>
                <a:cs typeface="Calibri"/>
                <a:sym typeface="Calibri"/>
              </a:rPr>
              <a:t>, vocabulary log,</a:t>
            </a:r>
            <a:r>
              <a:rPr lang="en" sz="1200" dirty="0">
                <a:solidFill>
                  <a:schemeClr val="dk1"/>
                </a:solidFill>
                <a:latin typeface="Calibri"/>
                <a:ea typeface="Calibri"/>
                <a:cs typeface="Calibri"/>
                <a:sym typeface="Calibri"/>
              </a:rPr>
              <a:t> and </a:t>
            </a:r>
            <a:r>
              <a:rPr lang="en" sz="1200" b="1" dirty="0">
                <a:solidFill>
                  <a:schemeClr val="dk1"/>
                </a:solidFill>
                <a:latin typeface="Calibri"/>
                <a:ea typeface="Calibri"/>
                <a:cs typeface="Calibri"/>
                <a:sym typeface="Calibri"/>
              </a:rPr>
              <a:t>Word Wall</a:t>
            </a:r>
            <a:r>
              <a:rPr lang="en" sz="1200" dirty="0">
                <a:solidFill>
                  <a:schemeClr val="dk1"/>
                </a:solidFill>
                <a:latin typeface="Calibri"/>
                <a:ea typeface="Calibri"/>
                <a:cs typeface="Calibri"/>
                <a:sym typeface="Calibri"/>
              </a:rPr>
              <a:t> to find precise words and phrases to introduce their character and problem to the reader.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Once students have shared their next step with a partner, tell them that they will have the next 7 minutes to begin planning their narratives by completing the Introductory Paragraphs and Problem Paragraph(s) boxes on their </a:t>
            </a:r>
            <a:r>
              <a:rPr lang="en" sz="1200" b="1" dirty="0">
                <a:solidFill>
                  <a:schemeClr val="dk1"/>
                </a:solidFill>
                <a:latin typeface="Calibri"/>
                <a:ea typeface="Calibri"/>
                <a:cs typeface="Calibri"/>
                <a:sym typeface="Calibri"/>
              </a:rPr>
              <a:t>Narrative Planning graphic organizer.</a:t>
            </a:r>
            <a:r>
              <a:rPr lang="en" sz="1200" dirty="0">
                <a:solidFill>
                  <a:schemeClr val="dk1"/>
                </a:solidFill>
                <a:latin typeface="Calibri"/>
                <a:ea typeface="Calibri"/>
                <a:cs typeface="Calibri"/>
                <a:sym typeface="Calibri"/>
              </a:rPr>
              <a:t> Tell them that you will be available to confer with them and support their planning and that they will have time to finish planning their narratives in the next lesson.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to be creative but to remember that their narratives should be based on research about their animal and its defense mechanisms. If necessary, prompt by asking questions such as: “</a:t>
            </a:r>
            <a:r>
              <a:rPr lang="en" sz="1200" i="1" dirty="0">
                <a:solidFill>
                  <a:schemeClr val="dk1"/>
                </a:solidFill>
                <a:latin typeface="Calibri"/>
                <a:ea typeface="Calibri"/>
                <a:cs typeface="Calibri"/>
                <a:sym typeface="Calibri"/>
              </a:rPr>
              <a:t>Who is your character? Where is the story set?” “What details and descriptions can you use to introduce the reader to the narrator, setting, and situation?” “What precise words or phrases can you use to describe what is happening?”</a:t>
            </a:r>
            <a:endParaRPr sz="1200" i="1" dirty="0">
              <a:solidFill>
                <a:schemeClr val="dk1"/>
              </a:solidFill>
              <a:latin typeface="Calibri"/>
              <a:ea typeface="Calibri"/>
              <a:cs typeface="Calibri"/>
              <a:sym typeface="Calibri"/>
            </a:endParaRPr>
          </a:p>
          <a:p>
            <a:pPr marL="0" lvl="0" indent="0" algn="l" rtl="0">
              <a:spcBef>
                <a:spcPts val="0"/>
              </a:spcBef>
              <a:spcAft>
                <a:spcPts val="0"/>
              </a:spcAft>
              <a:buNone/>
            </a:pPr>
            <a:endParaRPr sz="1200" i="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Completion of the graphic organizer.</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Consider one-on-one conferencing, pulling a small group, or having them work with a partner of a different expert group. </a:t>
            </a:r>
            <a:endParaRPr sz="1200" dirty="0">
              <a:latin typeface="Calibri"/>
              <a:ea typeface="Calibri"/>
              <a:cs typeface="Calibri"/>
              <a:sym typeface="Calibri"/>
            </a:endParaRPr>
          </a:p>
          <a:p>
            <a:pPr marL="457200" lvl="0" indent="0" algn="l" rtl="0">
              <a:spcBef>
                <a:spcPts val="0"/>
              </a:spcBef>
              <a:spcAft>
                <a:spcPts val="0"/>
              </a:spcAft>
              <a:buNone/>
            </a:pPr>
            <a:endParaRPr sz="1200" dirty="0">
              <a:latin typeface="Calibri"/>
              <a:ea typeface="Calibri"/>
              <a:cs typeface="Calibri"/>
              <a:sym typeface="Calibri"/>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1"/>
        <p:cNvGrpSpPr/>
        <p:nvPr/>
      </p:nvGrpSpPr>
      <p:grpSpPr>
        <a:xfrm>
          <a:off x="0" y="0"/>
          <a:ext cx="0" cy="0"/>
          <a:chOff x="0" y="0"/>
          <a:chExt cx="0" cy="0"/>
        </a:xfrm>
      </p:grpSpPr>
      <p:sp>
        <p:nvSpPr>
          <p:cNvPr id="362" name="Google Shape;362;g40b3087820_0_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3" name="Google Shape;363;g40b308782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5</a:t>
            </a:r>
            <a:r>
              <a:rPr lang="en-US" sz="1200" b="1" dirty="0">
                <a:solidFill>
                  <a:schemeClr val="dk1"/>
                </a:solidFill>
                <a:latin typeface="Calibri"/>
                <a:ea typeface="Calibri"/>
                <a:cs typeface="Calibri"/>
                <a:sym typeface="Calibri"/>
              </a:rPr>
              <a:t>-7</a:t>
            </a:r>
            <a:r>
              <a:rPr lang="en" sz="1200" b="1" dirty="0">
                <a:solidFill>
                  <a:schemeClr val="dk1"/>
                </a:solidFill>
                <a:latin typeface="Calibri"/>
                <a:ea typeface="Calibri"/>
                <a:cs typeface="Calibri"/>
                <a:sym typeface="Calibri"/>
              </a:rPr>
              <a:t>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Gather students whole group. Focus students on the learning targets. Read each one aloud, pausing after each to use a checking for understanding protocol for students to reflect on their comfort level with or show how close they are to meeting each target. Make note of students who may need additional support with each of the learning targets moving forward.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Post the </a:t>
            </a:r>
            <a:r>
              <a:rPr lang="en" sz="1200" b="1" dirty="0">
                <a:solidFill>
                  <a:schemeClr val="dk1"/>
                </a:solidFill>
                <a:latin typeface="Calibri"/>
                <a:ea typeface="Calibri"/>
                <a:cs typeface="Calibri"/>
                <a:sym typeface="Calibri"/>
              </a:rPr>
              <a:t>Steps for Planning and Drafting My Narrative anchor chart</a:t>
            </a:r>
            <a:r>
              <a:rPr lang="en" sz="1200" dirty="0">
                <a:solidFill>
                  <a:schemeClr val="dk1"/>
                </a:solidFill>
                <a:latin typeface="Calibri"/>
                <a:ea typeface="Calibri"/>
                <a:cs typeface="Calibri"/>
                <a:sym typeface="Calibri"/>
              </a:rPr>
              <a:t>. Ask students to help you recall the steps they took when planning the narrative about the millipede. Record these steps for students to reference when they plan their own narratives. Leave space at the bottom to add more steps in the next lesson. Steps for planning should include some version of the following: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Gather resources: </a:t>
            </a:r>
            <a:r>
              <a:rPr lang="en" sz="1200" b="1" dirty="0">
                <a:solidFill>
                  <a:schemeClr val="dk1"/>
                </a:solidFill>
                <a:latin typeface="Calibri"/>
                <a:ea typeface="Calibri"/>
                <a:cs typeface="Calibri"/>
                <a:sym typeface="Calibri"/>
              </a:rPr>
              <a:t>Performance Task prompt</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research notebooks</a:t>
            </a:r>
            <a:r>
              <a:rPr lang="en" sz="1200" dirty="0">
                <a:solidFill>
                  <a:schemeClr val="dk1"/>
                </a:solidFill>
                <a:latin typeface="Calibri"/>
                <a:ea typeface="Calibri"/>
                <a:cs typeface="Calibri"/>
                <a:sym typeface="Calibri"/>
              </a:rPr>
              <a:t>, and </a:t>
            </a:r>
            <a:r>
              <a:rPr lang="en" sz="1200" b="1" dirty="0">
                <a:solidFill>
                  <a:schemeClr val="dk1"/>
                </a:solidFill>
                <a:latin typeface="Calibri"/>
                <a:ea typeface="Calibri"/>
                <a:cs typeface="Calibri"/>
                <a:sym typeface="Calibri"/>
              </a:rPr>
              <a:t>Character Profile graphic organizer</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Plan: Use above resources and your imagination to write notes for each component of the </a:t>
            </a:r>
            <a:r>
              <a:rPr lang="en" sz="1200" b="1" dirty="0">
                <a:solidFill>
                  <a:schemeClr val="dk1"/>
                </a:solidFill>
                <a:latin typeface="Calibri"/>
                <a:ea typeface="Calibri"/>
                <a:cs typeface="Calibri"/>
                <a:sym typeface="Calibri"/>
              </a:rPr>
              <a:t>Narrative Planning graphic organizer</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Collect students’ </a:t>
            </a:r>
            <a:r>
              <a:rPr lang="en" sz="1200" b="1" dirty="0">
                <a:solidFill>
                  <a:schemeClr val="dk1"/>
                </a:solidFill>
                <a:latin typeface="Calibri"/>
                <a:ea typeface="Calibri"/>
                <a:cs typeface="Calibri"/>
                <a:sym typeface="Calibri"/>
              </a:rPr>
              <a:t>Millipede Narrative Planning graphic organizers</a:t>
            </a:r>
            <a:r>
              <a:rPr lang="en" sz="1200" dirty="0">
                <a:solidFill>
                  <a:schemeClr val="dk1"/>
                </a:solidFill>
                <a:latin typeface="Calibri"/>
                <a:ea typeface="Calibri"/>
                <a:cs typeface="Calibri"/>
                <a:sym typeface="Calibri"/>
              </a:rPr>
              <a:t> and </a:t>
            </a:r>
            <a:r>
              <a:rPr lang="en" sz="1200" b="1" dirty="0">
                <a:solidFill>
                  <a:schemeClr val="dk1"/>
                </a:solidFill>
                <a:latin typeface="Calibri"/>
                <a:ea typeface="Calibri"/>
                <a:cs typeface="Calibri"/>
                <a:sym typeface="Calibri"/>
              </a:rPr>
              <a:t>Narrative Planning graphic organizers.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sharing out their plans.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a:t>
            </a:r>
            <a:r>
              <a:rPr lang="en" sz="1200" dirty="0">
                <a:latin typeface="Calibri"/>
                <a:ea typeface="Calibri"/>
                <a:cs typeface="Calibri"/>
                <a:sym typeface="Calibri"/>
              </a:rPr>
              <a:t>None.</a:t>
            </a:r>
            <a:endParaRPr sz="1200" dirty="0">
              <a:latin typeface="Calibri"/>
              <a:ea typeface="Calibri"/>
              <a:cs typeface="Calibri"/>
              <a:sym typeface="Calibri"/>
            </a:endParaRPr>
          </a:p>
          <a:p>
            <a:pPr marL="457200" lvl="0" indent="0" algn="l" rtl="0">
              <a:spcBef>
                <a:spcPts val="0"/>
              </a:spcBef>
              <a:spcAft>
                <a:spcPts val="0"/>
              </a:spcAft>
              <a:buNone/>
            </a:pPr>
            <a:endParaRPr sz="1200" dirty="0">
              <a:latin typeface="Calibri"/>
              <a:ea typeface="Calibri"/>
              <a:cs typeface="Calibri"/>
              <a:sym typeface="Calibri"/>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9"/>
        <p:cNvGrpSpPr/>
        <p:nvPr/>
      </p:nvGrpSpPr>
      <p:grpSpPr>
        <a:xfrm>
          <a:off x="0" y="0"/>
          <a:ext cx="0" cy="0"/>
          <a:chOff x="0" y="0"/>
          <a:chExt cx="0" cy="0"/>
        </a:xfrm>
      </p:grpSpPr>
      <p:sp>
        <p:nvSpPr>
          <p:cNvPr id="370" name="Google Shape;370;g41f58b7cfa_0_37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1" name="Google Shape;371;g41f58b7cfa_0_37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latin typeface="Calibri"/>
                <a:ea typeface="Calibri"/>
                <a:cs typeface="Calibri"/>
                <a:sym typeface="Calibri"/>
              </a:rPr>
              <a:t>Grouping: Whole Group</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Ensure that students have a system for recording homework assignments (journal, notebook, agenda, etc.) and a text to complete the assignment.</a:t>
            </a:r>
            <a:endParaRPr sz="1200" dirty="0">
              <a:latin typeface="Calibri"/>
              <a:ea typeface="Calibri"/>
              <a:cs typeface="Calibri"/>
              <a:sym typeface="Calibri"/>
            </a:endParaRPr>
          </a:p>
          <a:p>
            <a:pPr marL="0" lvl="0" indent="0" algn="l" rtl="0">
              <a:lnSpc>
                <a:spcPct val="100000"/>
              </a:lnSpc>
              <a:spcBef>
                <a:spcPts val="0"/>
              </a:spcBef>
              <a:spcAft>
                <a:spcPts val="0"/>
              </a:spcAft>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Refocus whole group.  </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Ask students to take out their Independent Reading Journals.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Read homework assignment aloud and ask students if they have any questions about the assignments.</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Direct student</a:t>
            </a:r>
            <a:r>
              <a:rPr lang="en-US" sz="1200" dirty="0">
                <a:latin typeface="Calibri"/>
                <a:ea typeface="Calibri"/>
                <a:cs typeface="Calibri"/>
                <a:sym typeface="Calibri"/>
              </a:rPr>
              <a:t>s</a:t>
            </a:r>
            <a:r>
              <a:rPr lang="en" sz="1200" dirty="0">
                <a:latin typeface="Calibri"/>
                <a:ea typeface="Calibri"/>
                <a:cs typeface="Calibri"/>
                <a:sym typeface="Calibri"/>
              </a:rPr>
              <a:t> to select a prompt and write it in the front of their Independent Reading Journal.</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Student Look-fors/Listen-fors: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Students record assignments and have materials needed to complete it.</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Support for Any Students Who Need It:</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all homework assignments in this unit, read the prompts aloud and rephrase them. Students can discuss and respond to prompts orally, either with you, a partner, family member, or student from Grades 5 or 6, or record an audio response. If students have trouble writing sentences, they can begin by writing words. Consider providing a sentence starter or inviting students who need lighter support to provide sentence starters.</a:t>
            </a:r>
            <a:endParaRPr sz="1200" dirty="0">
              <a:latin typeface="Calibri"/>
              <a:ea typeface="Calibri"/>
              <a:cs typeface="Calibri"/>
              <a:sym typeface="Calibri"/>
            </a:endParaRPr>
          </a:p>
          <a:p>
            <a:pPr marL="0" lvl="0" indent="0" algn="l" rtl="0">
              <a:lnSpc>
                <a:spcPct val="100000"/>
              </a:lnSpc>
              <a:spcBef>
                <a:spcPts val="0"/>
              </a:spcBef>
              <a:spcAft>
                <a:spcPts val="0"/>
              </a:spcAft>
              <a:buNone/>
            </a:pPr>
            <a:endParaRPr sz="1200" dirty="0">
              <a:latin typeface="Calibri"/>
              <a:ea typeface="Calibri"/>
              <a:cs typeface="Calibri"/>
              <a:sym typeface="Calibri"/>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6"/>
        <p:cNvGrpSpPr/>
        <p:nvPr/>
      </p:nvGrpSpPr>
      <p:grpSpPr>
        <a:xfrm>
          <a:off x="0" y="0"/>
          <a:ext cx="0" cy="0"/>
          <a:chOff x="0" y="0"/>
          <a:chExt cx="0" cy="0"/>
        </a:xfrm>
      </p:grpSpPr>
      <p:sp>
        <p:nvSpPr>
          <p:cNvPr id="377" name="Google Shape;377;g40acfd8f9e_1_3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8" name="Google Shape;378;g40acfd8f9e_1_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latin typeface="Calibri"/>
                <a:ea typeface="Calibri"/>
                <a:cs typeface="Calibri"/>
                <a:sym typeface="Calibri"/>
              </a:rPr>
              <a:t>Grouping: Whole Group</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Ensure that students have a system for recording homework assignments (journal, notebook, agenda, etc.) and a text to complete the assignment.</a:t>
            </a:r>
            <a:endParaRPr sz="1200" dirty="0">
              <a:latin typeface="Calibri"/>
              <a:ea typeface="Calibri"/>
              <a:cs typeface="Calibri"/>
              <a:sym typeface="Calibri"/>
            </a:endParaRPr>
          </a:p>
          <a:p>
            <a:pPr marL="0" lvl="0" indent="0" algn="l" rtl="0">
              <a:lnSpc>
                <a:spcPct val="100000"/>
              </a:lnSpc>
              <a:spcBef>
                <a:spcPts val="0"/>
              </a:spcBef>
              <a:spcAft>
                <a:spcPts val="0"/>
              </a:spcAft>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Refocus whole group.  </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Ask students to take out their Independent Reading Journals.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Read homework assignment aloud and ask students if they have any questions about the assignments.</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Direct student</a:t>
            </a:r>
            <a:r>
              <a:rPr lang="en-US" sz="1200" dirty="0">
                <a:latin typeface="Calibri"/>
                <a:ea typeface="Calibri"/>
                <a:cs typeface="Calibri"/>
                <a:sym typeface="Calibri"/>
              </a:rPr>
              <a:t>s</a:t>
            </a:r>
            <a:r>
              <a:rPr lang="en" sz="1200" dirty="0">
                <a:latin typeface="Calibri"/>
                <a:ea typeface="Calibri"/>
                <a:cs typeface="Calibri"/>
                <a:sym typeface="Calibri"/>
              </a:rPr>
              <a:t> to select a prompt and write it in the front of their Independent Reading Journal.</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Student Look-fors/Listen-fors: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Students record assignments and have materials needed to complete it.</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Support for Any Students Who Need It:</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all homework assignments in this unit, read the prompts aloud and rephrase them. Students can discuss and respond to prompts orally, either with you, a partner, family member, or student from Grades 5 or 6, or record an audio response. If students have trouble writing sentences, they can begin by writing words. Consider providing a sentence starter or inviting students who need lighter support to provide sentence starters.</a:t>
            </a:r>
            <a:endParaRPr sz="1200" dirty="0">
              <a:latin typeface="Calibri"/>
              <a:ea typeface="Calibri"/>
              <a:cs typeface="Calibri"/>
              <a:sym typeface="Calibri"/>
            </a:endParaRPr>
          </a:p>
          <a:p>
            <a:pPr marL="0" lvl="0" indent="0" algn="l" rtl="0">
              <a:lnSpc>
                <a:spcPct val="100000"/>
              </a:lnSpc>
              <a:spcBef>
                <a:spcPts val="0"/>
              </a:spcBef>
              <a:spcAft>
                <a:spcPts val="0"/>
              </a:spcAft>
              <a:buNone/>
            </a:pPr>
            <a:endParaRPr sz="1200" dirty="0">
              <a:latin typeface="Calibri"/>
              <a:ea typeface="Calibri"/>
              <a:cs typeface="Calibri"/>
              <a:sym typeface="Calibri"/>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2"/>
        <p:cNvGrpSpPr/>
        <p:nvPr/>
      </p:nvGrpSpPr>
      <p:grpSpPr>
        <a:xfrm>
          <a:off x="0" y="0"/>
          <a:ext cx="0" cy="0"/>
          <a:chOff x="0" y="0"/>
          <a:chExt cx="0" cy="0"/>
        </a:xfrm>
      </p:grpSpPr>
      <p:sp>
        <p:nvSpPr>
          <p:cNvPr id="383" name="Google Shape;383;g41f58b7cfa_0_47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4" name="Google Shape;384;g41f58b7cfa_0_47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2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latin typeface="Calibri"/>
                <a:ea typeface="Calibri"/>
                <a:cs typeface="Calibri"/>
                <a:sym typeface="Calibri"/>
              </a:rPr>
              <a:t>Teaching Notes:</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latin typeface="Calibri"/>
                <a:ea typeface="Calibri"/>
                <a:cs typeface="Calibri"/>
                <a:sym typeface="Calibri"/>
              </a:rPr>
              <a:t>Ensure that students have a system for recording homework assignments (journal, notebook, agenda, etc.) and a text to complete the assignment.</a:t>
            </a:r>
            <a:endParaRPr sz="1200"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Refocus whole group.  </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Ask students to take out their Independent Reading Journals.</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Read homework assignment aloud and ask students if they have any questions about the assignments.</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Direct student to select a prompt and write it in the front of their Independent Reading Journal.</a:t>
            </a:r>
            <a:endParaRPr sz="1200"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latin typeface="Calibri"/>
                <a:ea typeface="Calibri"/>
                <a:cs typeface="Calibri"/>
                <a:sym typeface="Calibri"/>
              </a:rPr>
              <a:t>Student Look-</a:t>
            </a:r>
            <a:r>
              <a:rPr lang="en" sz="1200" dirty="0" err="1">
                <a:latin typeface="Calibri"/>
                <a:ea typeface="Calibri"/>
                <a:cs typeface="Calibri"/>
                <a:sym typeface="Calibri"/>
              </a:rPr>
              <a:t>fors</a:t>
            </a:r>
            <a:r>
              <a:rPr lang="en" sz="1200" dirty="0">
                <a:latin typeface="Calibri"/>
                <a:ea typeface="Calibri"/>
                <a:cs typeface="Calibri"/>
                <a:sym typeface="Calibri"/>
              </a:rPr>
              <a:t>/Listen-</a:t>
            </a:r>
            <a:r>
              <a:rPr lang="en" sz="1200" dirty="0" err="1">
                <a:latin typeface="Calibri"/>
                <a:ea typeface="Calibri"/>
                <a:cs typeface="Calibri"/>
                <a:sym typeface="Calibri"/>
              </a:rPr>
              <a:t>fors</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latin typeface="Calibri"/>
                <a:ea typeface="Calibri"/>
                <a:cs typeface="Calibri"/>
                <a:sym typeface="Calibri"/>
              </a:rPr>
              <a:t>Students record assignments and have materials needed to complete it.</a:t>
            </a:r>
            <a:endParaRPr sz="1200"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latin typeface="Calibri"/>
                <a:ea typeface="Calibri"/>
                <a:cs typeface="Calibri"/>
                <a:sym typeface="Calibri"/>
              </a:rPr>
              <a:t>Support for Any Students Who Need It:</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latin typeface="Calibri"/>
                <a:ea typeface="Calibri"/>
                <a:cs typeface="Calibri"/>
                <a:sym typeface="Calibri"/>
              </a:rPr>
              <a:t>For all homework assignments in this unit, read the prompts aloud and rephrase them. Students can discuss and respond to prompts orally, either with you, a partner, family member, or student from Grades 5 or 6, or record an audio response. If students have trouble writing sentences, they can begin by writing words. Consider providing a sentence starter or inviting students who need lighter support to provide sentence starters.</a:t>
            </a:r>
            <a:endParaRPr sz="1200" dirty="0">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8"/>
        <p:cNvGrpSpPr/>
        <p:nvPr/>
      </p:nvGrpSpPr>
      <p:grpSpPr>
        <a:xfrm>
          <a:off x="0" y="0"/>
          <a:ext cx="0" cy="0"/>
          <a:chOff x="0" y="0"/>
          <a:chExt cx="0" cy="0"/>
        </a:xfrm>
      </p:grpSpPr>
      <p:sp>
        <p:nvSpPr>
          <p:cNvPr id="389" name="Google Shape;389;g41f58b7cfa_0_56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0" name="Google Shape;390;g41f58b7cfa_0_56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slide can be customized with the group assignments for ALL block for today’s lesson</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Refer to the ALL Block Teacher Guide and Supporting Materials document found here:</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Grade 4 M2 U3:</a:t>
            </a:r>
            <a:r>
              <a:rPr lang="en" sz="1200" dirty="0">
                <a:solidFill>
                  <a:schemeClr val="dk1"/>
                </a:solidFill>
                <a:uFill>
                  <a:noFill/>
                </a:uFill>
                <a:latin typeface="Calibri"/>
                <a:ea typeface="Calibri"/>
                <a:cs typeface="Calibri"/>
                <a:sym typeface="Calibri"/>
                <a:hlinkClick r:id="rId3"/>
              </a:rPr>
              <a:t> </a:t>
            </a:r>
            <a:r>
              <a:rPr lang="en" sz="1200" u="sng" dirty="0">
                <a:solidFill>
                  <a:schemeClr val="hlink"/>
                </a:solidFill>
                <a:latin typeface="Calibri"/>
                <a:ea typeface="Calibri"/>
                <a:cs typeface="Calibri"/>
                <a:sym typeface="Calibri"/>
                <a:hlinkClick r:id="rId4"/>
              </a:rPr>
              <a:t>http://curriculum.eleducation.org/sites/default/files/g4m2u3_all-block_091317.pdf</a:t>
            </a:r>
            <a:r>
              <a:rPr lang="en" sz="1200" dirty="0">
                <a:solidFill>
                  <a:schemeClr val="dk1"/>
                </a:solidFill>
                <a:latin typeface="Calibri"/>
                <a:ea typeface="Calibri"/>
                <a:cs typeface="Calibri"/>
                <a:sym typeface="Calibri"/>
              </a:rPr>
              <a:t> </a:t>
            </a:r>
            <a:endParaRPr sz="1200" u="sng" dirty="0">
              <a:solidFill>
                <a:srgbClr val="2200CC"/>
              </a:solidFill>
              <a:latin typeface="Calibri"/>
              <a:ea typeface="Calibri"/>
              <a:cs typeface="Calibri"/>
              <a:sym typeface="Calibri"/>
              <a:hlinkClick r:id="rId3"/>
            </a:endParaRPr>
          </a:p>
          <a:p>
            <a:pPr marL="0" lvl="0" indent="0" algn="l" rtl="0">
              <a:lnSpc>
                <a:spcPct val="100000"/>
              </a:lnSpc>
              <a:spcBef>
                <a:spcPts val="0"/>
              </a:spcBef>
              <a:spcAft>
                <a:spcPts val="0"/>
              </a:spcAft>
              <a:buClr>
                <a:schemeClr val="dk1"/>
              </a:buClr>
              <a:buSzPts val="1100"/>
              <a:buFont typeface="Arial"/>
              <a:buNone/>
            </a:pPr>
            <a:endParaRPr sz="1200" u="sng" dirty="0">
              <a:solidFill>
                <a:srgbClr val="2200CC"/>
              </a:solidFill>
              <a:latin typeface="Calibri"/>
              <a:ea typeface="Calibri"/>
              <a:cs typeface="Calibri"/>
              <a:sym typeface="Calibri"/>
              <a:hlinkClick r:id="rId3"/>
            </a:endParaRPr>
          </a:p>
          <a:p>
            <a:pPr marL="0" lvl="0" indent="0" algn="l" rtl="0">
              <a:lnSpc>
                <a:spcPct val="100000"/>
              </a:lnSpc>
              <a:spcBef>
                <a:spcPts val="0"/>
              </a:spcBef>
              <a:spcAft>
                <a:spcPts val="0"/>
              </a:spcAft>
              <a:buClr>
                <a:schemeClr val="dk1"/>
              </a:buClr>
              <a:buSzPts val="1100"/>
              <a:buFont typeface="Arial"/>
              <a:buNone/>
            </a:pPr>
            <a:endParaRPr sz="1200" u="sng" dirty="0">
              <a:solidFill>
                <a:srgbClr val="2200CC"/>
              </a:solidFill>
              <a:latin typeface="Calibri"/>
              <a:ea typeface="Calibri"/>
              <a:cs typeface="Calibri"/>
              <a:sym typeface="Calibri"/>
              <a:hlinkClick r:id="rId3"/>
            </a:endParaRPr>
          </a:p>
          <a:p>
            <a:pPr marL="0" lvl="0" indent="0" algn="l" rtl="0">
              <a:lnSpc>
                <a:spcPct val="100000"/>
              </a:lnSpc>
              <a:spcBef>
                <a:spcPts val="0"/>
              </a:spcBef>
              <a:spcAft>
                <a:spcPts val="0"/>
              </a:spcAft>
              <a:buClr>
                <a:schemeClr val="dk1"/>
              </a:buClr>
              <a:buSzPts val="1100"/>
              <a:buFont typeface="Arial"/>
              <a:buNone/>
            </a:pPr>
            <a:endParaRPr sz="1200" u="sng" dirty="0">
              <a:solidFill>
                <a:srgbClr val="2200CC"/>
              </a:solidFill>
              <a:latin typeface="Calibri"/>
              <a:ea typeface="Calibri"/>
              <a:cs typeface="Calibri"/>
              <a:sym typeface="Calibri"/>
              <a:hlinkClick r:id="rId3"/>
            </a:endParaRPr>
          </a:p>
          <a:p>
            <a:pPr marL="0" lvl="0" indent="0" algn="l" rtl="0">
              <a:lnSpc>
                <a:spcPct val="100000"/>
              </a:lnSpc>
              <a:spcBef>
                <a:spcPts val="0"/>
              </a:spcBef>
              <a:spcAft>
                <a:spcPts val="0"/>
              </a:spcAft>
              <a:buClr>
                <a:schemeClr val="dk1"/>
              </a:buClr>
              <a:buSzPts val="1100"/>
              <a:buFont typeface="Arial"/>
              <a:buNone/>
            </a:pPr>
            <a:endParaRPr sz="1200" u="sng" dirty="0">
              <a:solidFill>
                <a:srgbClr val="2200CC"/>
              </a:solidFill>
              <a:latin typeface="Calibri"/>
              <a:ea typeface="Calibri"/>
              <a:cs typeface="Calibri"/>
              <a:sym typeface="Calibri"/>
              <a:hlinkClick r:id="rId3"/>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
        <p:nvSpPr>
          <p:cNvPr id="391" name="Google Shape;391;g41f58b7cfa_0_56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18</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2"/>
        <p:cNvGrpSpPr/>
        <p:nvPr/>
      </p:nvGrpSpPr>
      <p:grpSpPr>
        <a:xfrm>
          <a:off x="0" y="0"/>
          <a:ext cx="0" cy="0"/>
          <a:chOff x="0" y="0"/>
          <a:chExt cx="0" cy="0"/>
        </a:xfrm>
      </p:grpSpPr>
      <p:sp>
        <p:nvSpPr>
          <p:cNvPr id="273" name="Google Shape;273;g41f58b7cfa_0_9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4" name="Google Shape;274;g41f58b7cfa_0_9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r>
              <a:rPr lang="en" sz="1200" u="sng" dirty="0">
                <a:solidFill>
                  <a:schemeClr val="hlink"/>
                </a:solidFill>
                <a:latin typeface="Calibri"/>
                <a:ea typeface="Calibri"/>
                <a:cs typeface="Calibri"/>
                <a:sym typeface="Calibri"/>
                <a:hlinkClick r:id="rId3"/>
              </a:rPr>
              <a:t>http://curriculum.eleducation.org/curriculum/ela/grade-4/module-2/unit-3/lesson-4</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Additional Teacher Resources:</a:t>
            </a:r>
            <a:endParaRPr sz="1200" dirty="0">
              <a:solidFill>
                <a:schemeClr val="dk1"/>
              </a:solidFill>
              <a:latin typeface="Calibri"/>
              <a:ea typeface="Calibri"/>
              <a:cs typeface="Calibri"/>
              <a:sym typeface="Calibri"/>
            </a:endParaRPr>
          </a:p>
          <a:p>
            <a:pPr marL="171450" lvl="0" indent="-171450" algn="l" rtl="0">
              <a:lnSpc>
                <a:spcPct val="115000"/>
              </a:lnSpc>
              <a:spcBef>
                <a:spcPts val="0"/>
              </a:spcBef>
              <a:spcAft>
                <a:spcPts val="0"/>
              </a:spcAft>
              <a:buClr>
                <a:schemeClr val="dk1"/>
              </a:buClr>
              <a:buSzPts val="1100"/>
            </a:pPr>
            <a:r>
              <a:rPr lang="en" sz="1200" dirty="0">
                <a:solidFill>
                  <a:schemeClr val="dk1"/>
                </a:solidFill>
                <a:latin typeface="Calibri"/>
                <a:ea typeface="Calibri"/>
                <a:cs typeface="Calibri"/>
                <a:sym typeface="Calibri"/>
              </a:rPr>
              <a:t>Throughout the first 2 modules, students are introduced to various total participation techniques (for example, cold calling, equity sticks, Think-Pair-Share, etc.). When following the directive to “Use a total participation technique, invite responses from the group,” use one of these techniques or another familiar technique to encourage all students to participate.  </a:t>
            </a:r>
            <a:r>
              <a:rPr lang="en" sz="1200" u="sng" dirty="0">
                <a:solidFill>
                  <a:schemeClr val="hlink"/>
                </a:solidFill>
                <a:latin typeface="Calibri"/>
                <a:ea typeface="Calibri"/>
                <a:cs typeface="Calibri"/>
                <a:sym typeface="Calibri"/>
              </a:rPr>
              <a:t>https://eleducation.org/resources/general-protocols-and-strategies-from-management-in-the-active-classroom</a:t>
            </a:r>
            <a:endParaRPr sz="1200" dirty="0">
              <a:solidFill>
                <a:schemeClr val="dk1"/>
              </a:solidFill>
              <a:latin typeface="Calibri"/>
              <a:ea typeface="Calibri"/>
              <a:cs typeface="Calibri"/>
              <a:sym typeface="Calibri"/>
            </a:endParaRPr>
          </a:p>
          <a:p>
            <a:pPr marL="171450" lvl="0" indent="-171450" algn="l" rtl="0">
              <a:lnSpc>
                <a:spcPct val="115000"/>
              </a:lnSpc>
              <a:spcBef>
                <a:spcPts val="0"/>
              </a:spcBef>
              <a:spcAft>
                <a:spcPts val="0"/>
              </a:spcAft>
              <a:buClr>
                <a:schemeClr val="dk1"/>
              </a:buClr>
              <a:buSzPts val="1100"/>
            </a:pPr>
            <a:r>
              <a:rPr lang="en" sz="1200" dirty="0">
                <a:solidFill>
                  <a:schemeClr val="dk1"/>
                </a:solidFill>
                <a:latin typeface="Calibri"/>
                <a:ea typeface="Calibri"/>
                <a:cs typeface="Calibri"/>
                <a:sym typeface="Calibri"/>
              </a:rPr>
              <a:t>Protocol descriptions and videos can be found here: </a:t>
            </a:r>
            <a:r>
              <a:rPr lang="en" sz="1200" u="sng" dirty="0">
                <a:solidFill>
                  <a:schemeClr val="hlink"/>
                </a:solidFill>
                <a:latin typeface="Calibri"/>
                <a:ea typeface="Calibri"/>
                <a:cs typeface="Calibri"/>
                <a:sym typeface="Calibri"/>
              </a:rPr>
              <a:t>https://eleducation.org/resources/el-education-classroom-protocols</a:t>
            </a:r>
            <a:endParaRPr sz="1200" dirty="0">
              <a:solidFill>
                <a:schemeClr val="dk1"/>
              </a:solidFill>
              <a:latin typeface="Calibri"/>
              <a:ea typeface="Calibri"/>
              <a:cs typeface="Calibri"/>
              <a:sym typeface="Calibri"/>
            </a:endParaRPr>
          </a:p>
          <a:p>
            <a:pPr marL="171450" lvl="0" indent="-171450" algn="l" rtl="0">
              <a:lnSpc>
                <a:spcPct val="115000"/>
              </a:lnSpc>
              <a:spcBef>
                <a:spcPts val="0"/>
              </a:spcBef>
              <a:spcAft>
                <a:spcPts val="0"/>
              </a:spcAft>
              <a:buClr>
                <a:schemeClr val="dk1"/>
              </a:buClr>
              <a:buSzPts val="1100"/>
            </a:pPr>
            <a:r>
              <a:rPr lang="en" sz="1200" dirty="0">
                <a:solidFill>
                  <a:schemeClr val="dk1"/>
                </a:solidFill>
                <a:latin typeface="Calibri"/>
                <a:ea typeface="Calibri"/>
                <a:cs typeface="Calibri"/>
                <a:sym typeface="Calibri"/>
              </a:rPr>
              <a:t>Rubrics and checklists for writing can be found here: </a:t>
            </a:r>
            <a:r>
              <a:rPr lang="en" sz="1200" u="sng" dirty="0">
                <a:solidFill>
                  <a:schemeClr val="hlink"/>
                </a:solidFill>
                <a:latin typeface="Calibri"/>
                <a:ea typeface="Calibri"/>
                <a:cs typeface="Calibri"/>
                <a:sym typeface="Calibri"/>
              </a:rPr>
              <a:t>https://eleducation.org/resources/fourth-grade-writing-rubrics-and-checklists</a:t>
            </a:r>
            <a:endParaRPr sz="1200" dirty="0">
              <a:solidFill>
                <a:schemeClr val="dk1"/>
              </a:solidFill>
              <a:latin typeface="Calibri"/>
              <a:ea typeface="Calibri"/>
              <a:cs typeface="Calibri"/>
              <a:sym typeface="Calibri"/>
            </a:endParaRPr>
          </a:p>
          <a:p>
            <a:pPr marL="171450" lvl="0" indent="-171450" algn="l" rtl="0">
              <a:lnSpc>
                <a:spcPct val="115000"/>
              </a:lnSpc>
              <a:spcBef>
                <a:spcPts val="0"/>
              </a:spcBef>
              <a:spcAft>
                <a:spcPts val="0"/>
              </a:spcAft>
              <a:buClr>
                <a:schemeClr val="dk1"/>
              </a:buClr>
              <a:buSzPts val="1100"/>
            </a:pPr>
            <a:r>
              <a:rPr lang="en" sz="1200" dirty="0">
                <a:solidFill>
                  <a:schemeClr val="dk1"/>
                </a:solidFill>
                <a:latin typeface="Calibri"/>
                <a:ea typeface="Calibri"/>
                <a:cs typeface="Calibri"/>
                <a:sym typeface="Calibri"/>
              </a:rPr>
              <a:t>Independent Reading: Sample Plans can be found here: </a:t>
            </a:r>
            <a:r>
              <a:rPr lang="en" sz="1200" u="sng" dirty="0">
                <a:solidFill>
                  <a:schemeClr val="hlink"/>
                </a:solidFill>
                <a:latin typeface="Calibri"/>
                <a:ea typeface="Calibri"/>
                <a:cs typeface="Calibri"/>
                <a:sym typeface="Calibri"/>
                <a:hlinkClick r:id="rId4"/>
              </a:rPr>
              <a:t>https://eleducation.org/resources/independent-reading-sample-plans</a:t>
            </a:r>
            <a:endParaRPr sz="1200" u="sng" dirty="0">
              <a:solidFill>
                <a:schemeClr val="hlink"/>
              </a:solidFill>
              <a:latin typeface="Calibri"/>
              <a:ea typeface="Calibri"/>
              <a:cs typeface="Calibri"/>
              <a:sym typeface="Calibri"/>
              <a:hlinkClick r:id="rId4"/>
            </a:endParaRPr>
          </a:p>
          <a:p>
            <a:pPr marL="0" lvl="0" indent="0" algn="l" rtl="0">
              <a:spcBef>
                <a:spcPts val="0"/>
              </a:spcBef>
              <a:spcAft>
                <a:spcPts val="0"/>
              </a:spcAft>
              <a:buNone/>
            </a:pPr>
            <a:endParaRPr sz="1200" dirty="0">
              <a:latin typeface="Calibri"/>
              <a:ea typeface="Calibri"/>
              <a:cs typeface="Calibri"/>
              <a:sym typeface="Calibri"/>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8"/>
        <p:cNvGrpSpPr/>
        <p:nvPr/>
      </p:nvGrpSpPr>
      <p:grpSpPr>
        <a:xfrm>
          <a:off x="0" y="0"/>
          <a:ext cx="0" cy="0"/>
          <a:chOff x="0" y="0"/>
          <a:chExt cx="0" cy="0"/>
        </a:xfrm>
      </p:grpSpPr>
      <p:sp>
        <p:nvSpPr>
          <p:cNvPr id="279" name="Google Shape;279;g3a2ea51330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0" name="Google Shape;280;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Materials and resources can be viewed and downloaded at </a:t>
            </a:r>
            <a:r>
              <a:rPr lang="en" sz="1200" u="sng" dirty="0">
                <a:solidFill>
                  <a:schemeClr val="hlink"/>
                </a:solidFill>
                <a:latin typeface="Calibri"/>
                <a:ea typeface="Calibri"/>
                <a:cs typeface="Calibri"/>
                <a:sym typeface="Calibri"/>
                <a:hlinkClick r:id="rId3"/>
              </a:rPr>
              <a:t>http://curriculum.eleducation.org/curriculum/ela/grade-4/module-2/unit-3/lesson-4</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New sketch page </a:t>
            </a:r>
            <a:r>
              <a:rPr lang="en" sz="1200" dirty="0">
                <a:solidFill>
                  <a:schemeClr val="dk1"/>
                </a:solidFill>
                <a:latin typeface="Calibri"/>
                <a:ea typeface="Calibri"/>
                <a:cs typeface="Calibri"/>
                <a:sym typeface="Calibri"/>
              </a:rPr>
              <a:t>(one per student and one to display; see supporting materials)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Plot Structure note-catcher</a:t>
            </a:r>
            <a:r>
              <a:rPr lang="en" sz="1200" dirty="0">
                <a:solidFill>
                  <a:schemeClr val="dk1"/>
                </a:solidFill>
                <a:latin typeface="Calibri"/>
                <a:ea typeface="Calibri"/>
                <a:cs typeface="Calibri"/>
                <a:sym typeface="Calibri"/>
              </a:rPr>
              <a:t> (one per student and one to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Equity sticks</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Narrative Planning graphic organizer</a:t>
            </a:r>
            <a:r>
              <a:rPr lang="en" sz="1200" dirty="0">
                <a:solidFill>
                  <a:schemeClr val="dk1"/>
                </a:solidFill>
                <a:latin typeface="Calibri"/>
                <a:ea typeface="Calibri"/>
                <a:cs typeface="Calibri"/>
                <a:sym typeface="Calibri"/>
              </a:rPr>
              <a:t> (two per student and one to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Millipede Narrative Planning graphic organizer</a:t>
            </a:r>
            <a:r>
              <a:rPr lang="en" sz="1200" dirty="0">
                <a:solidFill>
                  <a:schemeClr val="dk1"/>
                </a:solidFill>
                <a:latin typeface="Calibri"/>
                <a:ea typeface="Calibri"/>
                <a:cs typeface="Calibri"/>
                <a:sym typeface="Calibri"/>
              </a:rPr>
              <a:t> (completed, for teacher reference)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Steps for Planning and Drafting My Narrative anchor chart</a:t>
            </a:r>
            <a:r>
              <a:rPr lang="en" sz="1200" dirty="0">
                <a:solidFill>
                  <a:schemeClr val="dk1"/>
                </a:solidFill>
                <a:latin typeface="Calibri"/>
                <a:ea typeface="Calibri"/>
                <a:cs typeface="Calibri"/>
                <a:sym typeface="Calibri"/>
              </a:rPr>
              <a:t> (new; co-created during Closing)</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Expert Group Animal research notebooks</a:t>
            </a:r>
            <a:r>
              <a:rPr lang="en" sz="1200" dirty="0">
                <a:solidFill>
                  <a:schemeClr val="dk1"/>
                </a:solidFill>
                <a:latin typeface="Calibri"/>
                <a:ea typeface="Calibri"/>
                <a:cs typeface="Calibri"/>
                <a:sym typeface="Calibri"/>
              </a:rPr>
              <a:t> (from Unit 2, Lesson 2; one per student and one to display)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Sketch page (page 20)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Organizing Research note-catcher </a:t>
            </a:r>
            <a:r>
              <a:rPr lang="en" sz="1200" dirty="0">
                <a:solidFill>
                  <a:schemeClr val="dk1"/>
                </a:solidFill>
                <a:latin typeface="Calibri"/>
                <a:ea typeface="Calibri"/>
                <a:cs typeface="Calibri"/>
                <a:sym typeface="Calibri"/>
              </a:rPr>
              <a:t>(pages 12–16)</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Close Read Questions: “Fight to Survive!” (pages 2–9)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Web Page research guide </a:t>
            </a:r>
            <a:r>
              <a:rPr lang="en" sz="1200" dirty="0">
                <a:solidFill>
                  <a:schemeClr val="dk1"/>
                </a:solidFill>
                <a:latin typeface="Calibri"/>
                <a:ea typeface="Calibri"/>
                <a:cs typeface="Calibri"/>
                <a:sym typeface="Calibri"/>
              </a:rPr>
              <a:t>(pages 14–18)</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Powerful Polly” pufferfish narrative</a:t>
            </a:r>
            <a:r>
              <a:rPr lang="en" sz="1200" dirty="0">
                <a:solidFill>
                  <a:schemeClr val="dk1"/>
                </a:solidFill>
                <a:latin typeface="Calibri"/>
                <a:ea typeface="Calibri"/>
                <a:cs typeface="Calibri"/>
                <a:sym typeface="Calibri"/>
              </a:rPr>
              <a:t> (from Lesson 3; one per student and one to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Choose-Your-Own-Adventure Narrative anchor chart</a:t>
            </a:r>
            <a:r>
              <a:rPr lang="en" sz="1200" dirty="0">
                <a:solidFill>
                  <a:schemeClr val="dk1"/>
                </a:solidFill>
                <a:latin typeface="Calibri"/>
                <a:ea typeface="Calibri"/>
                <a:cs typeface="Calibri"/>
                <a:sym typeface="Calibri"/>
              </a:rPr>
              <a:t> (begun in Lesson 1; added to during Work Time A)</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Millipede Character Profile graphic organizer</a:t>
            </a:r>
            <a:r>
              <a:rPr lang="en" sz="1200" dirty="0">
                <a:solidFill>
                  <a:schemeClr val="dk1"/>
                </a:solidFill>
                <a:latin typeface="Calibri"/>
                <a:ea typeface="Calibri"/>
                <a:cs typeface="Calibri"/>
                <a:sym typeface="Calibri"/>
              </a:rPr>
              <a:t> (from Lesson 3)</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Millipede Organizing Research note-catcher</a:t>
            </a:r>
            <a:r>
              <a:rPr lang="en" sz="1200" dirty="0">
                <a:solidFill>
                  <a:schemeClr val="dk1"/>
                </a:solidFill>
                <a:latin typeface="Calibri"/>
                <a:ea typeface="Calibri"/>
                <a:cs typeface="Calibri"/>
                <a:sym typeface="Calibri"/>
              </a:rPr>
              <a:t> (from Unit 2, Lesson 5)</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Millipede: Vocabulary Log</a:t>
            </a:r>
            <a:r>
              <a:rPr lang="en" sz="1200" dirty="0">
                <a:solidFill>
                  <a:schemeClr val="dk1"/>
                </a:solidFill>
                <a:latin typeface="Calibri"/>
                <a:ea typeface="Calibri"/>
                <a:cs typeface="Calibri"/>
                <a:sym typeface="Calibri"/>
              </a:rPr>
              <a:t> (from Unit 2, Lesson 3)</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Vocabulary log</a:t>
            </a:r>
            <a:r>
              <a:rPr lang="en" sz="1200" dirty="0">
                <a:solidFill>
                  <a:schemeClr val="dk1"/>
                </a:solidFill>
                <a:latin typeface="Calibri"/>
                <a:ea typeface="Calibri"/>
                <a:cs typeface="Calibri"/>
                <a:sym typeface="Calibri"/>
              </a:rPr>
              <a:t> (begun in Module 1; one per student)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Display the </a:t>
            </a:r>
            <a:r>
              <a:rPr lang="en" sz="1200" b="1" dirty="0">
                <a:solidFill>
                  <a:schemeClr val="dk1"/>
                </a:solidFill>
                <a:latin typeface="Calibri"/>
                <a:ea typeface="Calibri"/>
                <a:cs typeface="Calibri"/>
                <a:sym typeface="Calibri"/>
              </a:rPr>
              <a:t>Performance Task anchor chart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Prepare chart paper for the </a:t>
            </a:r>
            <a:r>
              <a:rPr lang="en" sz="1200" b="1" dirty="0">
                <a:solidFill>
                  <a:schemeClr val="dk1"/>
                </a:solidFill>
                <a:latin typeface="Calibri"/>
                <a:ea typeface="Calibri"/>
                <a:cs typeface="Calibri"/>
                <a:sym typeface="Calibri"/>
              </a:rPr>
              <a:t>Narrative Texts</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and</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Steps for Planning and Drafting My Narrative anchor charts</a:t>
            </a:r>
            <a:r>
              <a:rPr lang="en" sz="1200" dirty="0">
                <a:solidFill>
                  <a:schemeClr val="dk1"/>
                </a:solidFill>
                <a:latin typeface="Calibri"/>
                <a:ea typeface="Calibri"/>
                <a:cs typeface="Calibri"/>
                <a:sym typeface="Calibri"/>
              </a:rPr>
              <a:t> (see supporting materials).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Organize Unit 1 and Unit 2 </a:t>
            </a:r>
            <a:r>
              <a:rPr lang="en" sz="1200" b="0" dirty="0">
                <a:solidFill>
                  <a:schemeClr val="dk1"/>
                </a:solidFill>
                <a:latin typeface="Calibri"/>
                <a:ea typeface="Calibri"/>
                <a:cs typeface="Calibri"/>
                <a:sym typeface="Calibri"/>
              </a:rPr>
              <a:t>research materials and modeled notes</a:t>
            </a:r>
            <a:r>
              <a:rPr lang="en" sz="1200" dirty="0">
                <a:solidFill>
                  <a:schemeClr val="dk1"/>
                </a:solidFill>
                <a:latin typeface="Calibri"/>
                <a:ea typeface="Calibri"/>
                <a:cs typeface="Calibri"/>
                <a:sym typeface="Calibri"/>
              </a:rPr>
              <a:t> for use in modeling with the </a:t>
            </a:r>
            <a:r>
              <a:rPr lang="en" sz="1200" b="1" dirty="0">
                <a:solidFill>
                  <a:schemeClr val="dk1"/>
                </a:solidFill>
                <a:latin typeface="Calibri"/>
                <a:ea typeface="Calibri"/>
                <a:cs typeface="Calibri"/>
                <a:sym typeface="Calibri"/>
              </a:rPr>
              <a:t>Millipede Character Profile graphic organizer</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Learning targets.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Performance Task anchor chart</a:t>
            </a:r>
            <a:r>
              <a:rPr lang="en" sz="1200" dirty="0">
                <a:solidFill>
                  <a:schemeClr val="dk1"/>
                </a:solidFill>
                <a:latin typeface="Calibri"/>
                <a:ea typeface="Calibri"/>
                <a:cs typeface="Calibri"/>
                <a:sym typeface="Calibri"/>
              </a:rPr>
              <a:t> (from Unit 1, Lesson 1)</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4"/>
        <p:cNvGrpSpPr/>
        <p:nvPr/>
      </p:nvGrpSpPr>
      <p:grpSpPr>
        <a:xfrm>
          <a:off x="0" y="0"/>
          <a:ext cx="0" cy="0"/>
          <a:chOff x="0" y="0"/>
          <a:chExt cx="0" cy="0"/>
        </a:xfrm>
      </p:grpSpPr>
      <p:sp>
        <p:nvSpPr>
          <p:cNvPr id="285" name="Google Shape;285;g3a30a3459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6" name="Google Shape;286;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latin typeface="Calibri"/>
                <a:ea typeface="Calibri"/>
                <a:cs typeface="Calibri"/>
                <a:sym typeface="Calibri"/>
              </a:rPr>
              <a:t>Review these protocols before teaching. They are all used in this lesson:</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Turn and Talk</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Thumb-O-Meter</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Equity Sticks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u="sng">
                <a:solidFill>
                  <a:schemeClr val="accent5"/>
                </a:solidFill>
                <a:latin typeface="Calibri"/>
                <a:ea typeface="Calibri"/>
                <a:cs typeface="Calibri"/>
                <a:sym typeface="Calibri"/>
                <a:hlinkClick r:id="rId3"/>
              </a:rPr>
              <a:t>https://eleducation.org/resources/general-protocols-and-strategies-from-management-in-the-active-classroom</a:t>
            </a:r>
            <a:r>
              <a:rPr lang="en"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2"/>
        <p:cNvGrpSpPr/>
        <p:nvPr/>
      </p:nvGrpSpPr>
      <p:grpSpPr>
        <a:xfrm>
          <a:off x="0" y="0"/>
          <a:ext cx="0" cy="0"/>
          <a:chOff x="0" y="0"/>
          <a:chExt cx="0" cy="0"/>
        </a:xfrm>
      </p:grpSpPr>
      <p:sp>
        <p:nvSpPr>
          <p:cNvPr id="293" name="Google Shape;293;g41f58b7cfa_0_18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4" name="Google Shape;294;g41f58b7cfa_0_18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i="1" dirty="0">
                <a:latin typeface="Calibri"/>
                <a:ea typeface="Calibri"/>
                <a:cs typeface="Calibri"/>
                <a:sym typeface="Calibri"/>
              </a:rPr>
              <a:t>For lighter support:</a:t>
            </a:r>
            <a:endParaRPr sz="1200" i="1" dirty="0">
              <a:latin typeface="Calibri"/>
              <a:ea typeface="Calibri"/>
              <a:cs typeface="Calibri"/>
              <a:sym typeface="Calibri"/>
            </a:endParaRPr>
          </a:p>
          <a:p>
            <a:pPr marL="457200" lvl="0" indent="-304800" algn="l" rtl="0">
              <a:lnSpc>
                <a:spcPct val="100000"/>
              </a:lnSpc>
              <a:spcBef>
                <a:spcPts val="1800"/>
              </a:spcBef>
              <a:spcAft>
                <a:spcPts val="0"/>
              </a:spcAft>
              <a:buClr>
                <a:srgbClr val="000000"/>
              </a:buClr>
              <a:buSzPts val="1200"/>
              <a:buFont typeface="Calibri"/>
              <a:buChar char="●"/>
            </a:pPr>
            <a:r>
              <a:rPr lang="en" sz="1200" dirty="0">
                <a:latin typeface="Calibri"/>
                <a:ea typeface="Calibri"/>
                <a:cs typeface="Calibri"/>
                <a:sym typeface="Calibri"/>
              </a:rPr>
              <a:t>Have students explain to you how to use the </a:t>
            </a:r>
            <a:r>
              <a:rPr lang="en" sz="1200" b="1" dirty="0">
                <a:latin typeface="Calibri"/>
                <a:ea typeface="Calibri"/>
                <a:cs typeface="Calibri"/>
                <a:sym typeface="Calibri"/>
              </a:rPr>
              <a:t>Narrative Planning graphic organizer</a:t>
            </a:r>
            <a:r>
              <a:rPr lang="en" sz="1200" dirty="0">
                <a:latin typeface="Calibri"/>
                <a:ea typeface="Calibri"/>
                <a:cs typeface="Calibri"/>
                <a:sym typeface="Calibri"/>
              </a:rPr>
              <a:t> and what to put into each box. This will help you check their comprehension as they use this organizer repeatedly during this module.</a:t>
            </a:r>
            <a:endParaRPr sz="1200" dirty="0">
              <a:latin typeface="Calibri"/>
              <a:ea typeface="Calibri"/>
              <a:cs typeface="Calibri"/>
              <a:sym typeface="Calibri"/>
            </a:endParaRPr>
          </a:p>
          <a:p>
            <a:pPr marL="0" lvl="0" indent="0" algn="l" rtl="0">
              <a:lnSpc>
                <a:spcPct val="100000"/>
              </a:lnSpc>
              <a:spcBef>
                <a:spcPts val="0"/>
              </a:spcBef>
              <a:spcAft>
                <a:spcPts val="0"/>
              </a:spcAft>
              <a:buNone/>
            </a:pPr>
            <a:endParaRPr sz="1200" i="1" dirty="0">
              <a:latin typeface="Calibri"/>
              <a:ea typeface="Calibri"/>
              <a:cs typeface="Calibri"/>
              <a:sym typeface="Calibri"/>
            </a:endParaRPr>
          </a:p>
          <a:p>
            <a:pPr marL="0" lvl="0" indent="0" algn="l" rtl="0">
              <a:lnSpc>
                <a:spcPct val="100000"/>
              </a:lnSpc>
              <a:spcBef>
                <a:spcPts val="0"/>
              </a:spcBef>
              <a:spcAft>
                <a:spcPts val="0"/>
              </a:spcAft>
              <a:buNone/>
            </a:pPr>
            <a:r>
              <a:rPr lang="en" sz="1200" i="1" dirty="0">
                <a:latin typeface="Calibri"/>
                <a:ea typeface="Calibri"/>
                <a:cs typeface="Calibri"/>
                <a:sym typeface="Calibri"/>
              </a:rPr>
              <a:t>For heavier support:</a:t>
            </a:r>
            <a:endParaRPr sz="1200" i="1" dirty="0">
              <a:latin typeface="Calibri"/>
              <a:ea typeface="Calibri"/>
              <a:cs typeface="Calibri"/>
              <a:sym typeface="Calibri"/>
            </a:endParaRPr>
          </a:p>
          <a:p>
            <a:pPr marL="457200" lvl="0" indent="-304800" algn="l" rtl="0">
              <a:lnSpc>
                <a:spcPct val="100000"/>
              </a:lnSpc>
              <a:spcBef>
                <a:spcPts val="1800"/>
              </a:spcBef>
              <a:spcAft>
                <a:spcPts val="0"/>
              </a:spcAft>
              <a:buClr>
                <a:srgbClr val="000000"/>
              </a:buClr>
              <a:buSzPts val="1200"/>
              <a:buFont typeface="Calibri"/>
              <a:buChar char="●"/>
            </a:pPr>
            <a:r>
              <a:rPr lang="en" sz="1200" dirty="0">
                <a:latin typeface="Calibri"/>
                <a:ea typeface="Calibri"/>
                <a:cs typeface="Calibri"/>
                <a:sym typeface="Calibri"/>
              </a:rPr>
              <a:t>Support students by preparing pictures, a recording of you reading aloud, and highlighting critical portions </a:t>
            </a:r>
            <a:r>
              <a:rPr lang="en" sz="1200" b="0" dirty="0">
                <a:latin typeface="Calibri"/>
                <a:ea typeface="Calibri"/>
                <a:cs typeface="Calibri"/>
                <a:sym typeface="Calibri"/>
              </a:rPr>
              <a:t>of “How the Camel Got His Hump,” </a:t>
            </a:r>
            <a:r>
              <a:rPr lang="en" sz="1200" dirty="0">
                <a:latin typeface="Calibri"/>
                <a:ea typeface="Calibri"/>
                <a:cs typeface="Calibri"/>
                <a:sym typeface="Calibri"/>
              </a:rPr>
              <a:t>the homework text.</a:t>
            </a:r>
            <a:endParaRPr sz="1200" dirty="0">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8"/>
        <p:cNvGrpSpPr/>
        <p:nvPr/>
      </p:nvGrpSpPr>
      <p:grpSpPr>
        <a:xfrm>
          <a:off x="0" y="0"/>
          <a:ext cx="0" cy="0"/>
          <a:chOff x="0" y="0"/>
          <a:chExt cx="0" cy="0"/>
        </a:xfrm>
      </p:grpSpPr>
      <p:sp>
        <p:nvSpPr>
          <p:cNvPr id="299" name="Google Shape;299;g41f58b7cfa_0_28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00" name="Google Shape;300;g41f58b7cfa_0_284: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7"/>
        <p:cNvGrpSpPr/>
        <p:nvPr/>
      </p:nvGrpSpPr>
      <p:grpSpPr>
        <a:xfrm>
          <a:off x="0" y="0"/>
          <a:ext cx="0" cy="0"/>
          <a:chOff x="0" y="0"/>
          <a:chExt cx="0" cy="0"/>
        </a:xfrm>
      </p:grpSpPr>
      <p:sp>
        <p:nvSpPr>
          <p:cNvPr id="308" name="Google Shape;308;g3a2ea51330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9" name="Google Shape;309;g3a2ea51330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highlight>
                  <a:srgbClr val="FFFFFF"/>
                </a:highlight>
                <a:latin typeface="Calibri"/>
                <a:ea typeface="Calibri"/>
                <a:cs typeface="Calibri"/>
                <a:sym typeface="Calibri"/>
              </a:rPr>
              <a:t>Grouping: Whole Group </a:t>
            </a:r>
            <a:endParaRPr sz="1200" dirty="0">
              <a:solidFill>
                <a:schemeClr val="dk1"/>
              </a:solidFill>
              <a:highlight>
                <a:srgbClr val="FFFFFF"/>
              </a:highlight>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highlight>
                <a:srgbClr val="FFFFFF"/>
              </a:highlight>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highlight>
                  <a:srgbClr val="FFFFFF"/>
                </a:highlight>
                <a:latin typeface="Calibri"/>
                <a:ea typeface="Calibri"/>
                <a:cs typeface="Calibri"/>
                <a:sym typeface="Calibri"/>
              </a:rPr>
              <a:t>Teaching Notes: None.</a:t>
            </a:r>
            <a:endParaRPr sz="1200" dirty="0">
              <a:solidFill>
                <a:schemeClr val="dk1"/>
              </a:solidFill>
              <a:highlight>
                <a:srgbClr val="FFFFFF"/>
              </a:highlight>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highlight>
                <a:srgbClr val="FFFFFF"/>
              </a:highlight>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highlight>
                  <a:srgbClr val="FFFFFF"/>
                </a:highlight>
                <a:latin typeface="Calibri"/>
                <a:ea typeface="Calibri"/>
                <a:cs typeface="Calibri"/>
                <a:sym typeface="Calibri"/>
              </a:rPr>
              <a:t>Teacher Actions:</a:t>
            </a:r>
            <a:endParaRPr sz="1200" dirty="0">
              <a:solidFill>
                <a:schemeClr val="dk1"/>
              </a:solidFill>
              <a:highlight>
                <a:srgbClr val="FFFFFF"/>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highlight>
                  <a:srgbClr val="FFFFFF"/>
                </a:highlight>
                <a:latin typeface="Calibri"/>
                <a:ea typeface="Calibri"/>
                <a:cs typeface="Calibri"/>
                <a:sym typeface="Calibri"/>
              </a:rPr>
              <a:t>Review the slide with the students and build excitement.</a:t>
            </a:r>
            <a:endParaRPr sz="1200" dirty="0">
              <a:solidFill>
                <a:schemeClr val="dk1"/>
              </a:solidFill>
              <a:highlight>
                <a:srgbClr val="FFFFFF"/>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highlight>
                  <a:srgbClr val="FFFFFF"/>
                </a:highlight>
                <a:latin typeface="Calibri"/>
                <a:ea typeface="Calibri"/>
                <a:cs typeface="Calibri"/>
                <a:sym typeface="Calibri"/>
              </a:rPr>
              <a:t>Read aloud the agenda on the slide or have a fluent student read it aloud. </a:t>
            </a:r>
            <a:endParaRPr sz="1200" dirty="0">
              <a:solidFill>
                <a:schemeClr val="dk1"/>
              </a:solidFill>
              <a:highlight>
                <a:srgbClr val="FFFFFF"/>
              </a:highlight>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highlight>
                <a:srgbClr val="FFFFFF"/>
              </a:highlight>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highlight>
                  <a:srgbClr val="FFFFFF"/>
                </a:highlight>
                <a:latin typeface="Calibri"/>
                <a:ea typeface="Calibri"/>
                <a:cs typeface="Calibri"/>
                <a:sym typeface="Calibri"/>
              </a:rPr>
              <a:t>Student Look-fors/Listen-fors:</a:t>
            </a:r>
            <a:endParaRPr sz="1200" dirty="0">
              <a:solidFill>
                <a:schemeClr val="dk1"/>
              </a:solidFill>
              <a:highlight>
                <a:srgbClr val="FFFFFF"/>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highlight>
                  <a:srgbClr val="FFFFFF"/>
                </a:highlight>
                <a:latin typeface="Calibri"/>
                <a:ea typeface="Calibri"/>
                <a:cs typeface="Calibri"/>
                <a:sym typeface="Calibri"/>
              </a:rPr>
              <a:t>Students listen as the agenda is read aloud. </a:t>
            </a:r>
            <a:endParaRPr sz="1200" dirty="0">
              <a:solidFill>
                <a:schemeClr val="dk1"/>
              </a:solidFill>
              <a:highlight>
                <a:srgbClr val="FFFFFF"/>
              </a:highlight>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highlight>
                <a:srgbClr val="FFFFFF"/>
              </a:highlight>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highlight>
                  <a:srgbClr val="FFFFFF"/>
                </a:highlight>
                <a:latin typeface="Calibri"/>
                <a:ea typeface="Calibri"/>
                <a:cs typeface="Calibri"/>
                <a:sym typeface="Calibri"/>
              </a:rPr>
              <a:t>Supports for Students Who Need It: None.</a:t>
            </a:r>
            <a:endParaRPr sz="1200" b="1" dirty="0">
              <a:solidFill>
                <a:schemeClr val="dk1"/>
              </a:solidFill>
              <a:highlight>
                <a:srgbClr val="FFFFFF"/>
              </a:highlight>
              <a:latin typeface="Calibri"/>
              <a:ea typeface="Calibri"/>
              <a:cs typeface="Calibri"/>
              <a:sym typeface="Calibri"/>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4"/>
        <p:cNvGrpSpPr/>
        <p:nvPr/>
      </p:nvGrpSpPr>
      <p:grpSpPr>
        <a:xfrm>
          <a:off x="0" y="0"/>
          <a:ext cx="0" cy="0"/>
          <a:chOff x="0" y="0"/>
          <a:chExt cx="0" cy="0"/>
        </a:xfrm>
      </p:grpSpPr>
      <p:sp>
        <p:nvSpPr>
          <p:cNvPr id="315" name="Google Shape;315;g3a2ea51330_1_2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6" name="Google Shape;316;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5-10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Individual</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turn to the </a:t>
            </a:r>
            <a:r>
              <a:rPr lang="en" sz="1200" b="0" dirty="0">
                <a:solidFill>
                  <a:schemeClr val="dk1"/>
                </a:solidFill>
                <a:latin typeface="Calibri"/>
                <a:ea typeface="Calibri"/>
                <a:cs typeface="Calibri"/>
                <a:sym typeface="Calibri"/>
              </a:rPr>
              <a:t>sketch page </a:t>
            </a:r>
            <a:r>
              <a:rPr lang="en" sz="1200" dirty="0">
                <a:solidFill>
                  <a:schemeClr val="dk1"/>
                </a:solidFill>
                <a:latin typeface="Calibri"/>
                <a:ea typeface="Calibri"/>
                <a:cs typeface="Calibri"/>
                <a:sym typeface="Calibri"/>
              </a:rPr>
              <a:t>from Unit 2 on page 12 of their </a:t>
            </a:r>
            <a:r>
              <a:rPr lang="en" sz="1200" b="1" dirty="0">
                <a:solidFill>
                  <a:schemeClr val="dk1"/>
                </a:solidFill>
                <a:latin typeface="Calibri"/>
                <a:ea typeface="Calibri"/>
                <a:cs typeface="Calibri"/>
                <a:sym typeface="Calibri"/>
              </a:rPr>
              <a:t>Expert Group Animal research notebooks</a:t>
            </a:r>
            <a:r>
              <a:rPr lang="en" sz="1200" dirty="0">
                <a:solidFill>
                  <a:schemeClr val="dk1"/>
                </a:solidFill>
                <a:latin typeface="Calibri"/>
                <a:ea typeface="Calibri"/>
                <a:cs typeface="Calibri"/>
                <a:sym typeface="Calibri"/>
              </a:rPr>
              <a:t>. Remind them that this sketch shows their expert group animal using one of its defense mechanisms. Tell students they will include this sketch in their final performance task.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during this unit, students will work on a new sketch showing their expert group animal using a different defense mechanism. Tell them that these two defense mechanisms will be the choices presented to their readers in their </a:t>
            </a:r>
            <a:r>
              <a:rPr lang="en" sz="1200" b="0" dirty="0">
                <a:solidFill>
                  <a:schemeClr val="dk1"/>
                </a:solidFill>
                <a:latin typeface="Calibri"/>
                <a:ea typeface="Calibri"/>
                <a:cs typeface="Calibri"/>
                <a:sym typeface="Calibri"/>
              </a:rPr>
              <a:t>choose-your-own-adventure narrative.</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 new </a:t>
            </a:r>
            <a:r>
              <a:rPr lang="en" sz="1200" b="0" dirty="0">
                <a:solidFill>
                  <a:schemeClr val="dk1"/>
                </a:solidFill>
                <a:latin typeface="Calibri"/>
                <a:ea typeface="Calibri"/>
                <a:cs typeface="Calibri"/>
                <a:sym typeface="Calibri"/>
              </a:rPr>
              <a:t>sketch page. </a:t>
            </a:r>
            <a:r>
              <a:rPr lang="en" sz="1200" dirty="0">
                <a:solidFill>
                  <a:schemeClr val="dk1"/>
                </a:solidFill>
                <a:latin typeface="Calibri"/>
                <a:ea typeface="Calibri"/>
                <a:cs typeface="Calibri"/>
                <a:sym typeface="Calibri"/>
              </a:rPr>
              <a:t>Tell students to create a new sketch in the </a:t>
            </a:r>
            <a:r>
              <a:rPr lang="en" sz="1200" i="1" dirty="0">
                <a:solidFill>
                  <a:schemeClr val="dk1"/>
                </a:solidFill>
                <a:latin typeface="Calibri"/>
                <a:ea typeface="Calibri"/>
                <a:cs typeface="Calibri"/>
                <a:sym typeface="Calibri"/>
              </a:rPr>
              <a:t>First Draft box</a:t>
            </a:r>
            <a:r>
              <a:rPr lang="en" sz="1200" dirty="0">
                <a:solidFill>
                  <a:schemeClr val="dk1"/>
                </a:solidFill>
                <a:latin typeface="Calibri"/>
                <a:ea typeface="Calibri"/>
                <a:cs typeface="Calibri"/>
                <a:sym typeface="Calibri"/>
              </a:rPr>
              <a:t> of their animal using another one of its defense mechanisms.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and support as needed. If necessary, prompt students by asking: “</a:t>
            </a:r>
            <a:r>
              <a:rPr lang="en" sz="1200" i="1" dirty="0">
                <a:solidFill>
                  <a:schemeClr val="dk1"/>
                </a:solidFill>
                <a:latin typeface="Calibri"/>
                <a:ea typeface="Calibri"/>
                <a:cs typeface="Calibri"/>
                <a:sym typeface="Calibri"/>
              </a:rPr>
              <a:t>What defense mechanism are you highlighting in this sketch</a:t>
            </a:r>
            <a:r>
              <a:rPr lang="en" sz="1200" dirty="0">
                <a:solidFill>
                  <a:schemeClr val="dk1"/>
                </a:solidFill>
                <a:latin typeface="Calibri"/>
                <a:ea typeface="Calibri"/>
                <a:cs typeface="Calibri"/>
                <a:sym typeface="Calibri"/>
              </a:rPr>
              <a:t>?” or “</a:t>
            </a:r>
            <a:r>
              <a:rPr lang="en" sz="1200" i="1" dirty="0">
                <a:solidFill>
                  <a:schemeClr val="dk1"/>
                </a:solidFill>
                <a:latin typeface="Calibri"/>
                <a:ea typeface="Calibri"/>
                <a:cs typeface="Calibri"/>
                <a:sym typeface="Calibri"/>
              </a:rPr>
              <a:t>How can you show a defense mechanism of your animal in a sketch</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they will be sketching, revising their sketches, and adding labels and captions throughout the unit.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placing the two main defense mechanisms on their sketches.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To clarify critical information for students, rephrase and show your directions. Example: </a:t>
            </a:r>
            <a:r>
              <a:rPr lang="en" sz="1200" i="0" dirty="0">
                <a:latin typeface="Calibri"/>
                <a:ea typeface="Calibri"/>
                <a:cs typeface="Calibri"/>
                <a:sym typeface="Calibri"/>
              </a:rPr>
              <a:t>“You have one sketch of a defense mechanism. Today, you will draw another sketch. Then, you will write about (mime writing) the first sketch and the second sketch in the choose-your-own-adventure narrative. Here is Vishal’s first sketch of a springbok running. Nice! He will write about springboks running in his </a:t>
            </a:r>
            <a:r>
              <a:rPr lang="en" sz="1200" b="0" i="0" dirty="0">
                <a:latin typeface="Calibri"/>
                <a:ea typeface="Calibri"/>
                <a:cs typeface="Calibri"/>
                <a:sym typeface="Calibri"/>
              </a:rPr>
              <a:t>choose-your-own-adventure narrative (mime writing). What will you sketch today, Vishal? (Point to pictures of springbok defense mechanisms.) Springboks jumping? Great! Vishal will draw springboks jumping today. And he will write about springboks running and springboks jumping in his choose-your-own-adventure narrative. Very exciting, Vishal! Which two defenses will you write about in your choose-your-own-adventure narrative, Tran?” </a:t>
            </a:r>
            <a:endParaRPr sz="1200" b="0" i="0" dirty="0">
              <a:latin typeface="Calibri"/>
              <a:ea typeface="Calibri"/>
              <a:cs typeface="Calibri"/>
              <a:sym typeface="Calibri"/>
            </a:endParaRPr>
          </a:p>
          <a:p>
            <a:pPr marL="457200" lvl="0" indent="0" algn="l" rtl="0">
              <a:spcBef>
                <a:spcPts val="0"/>
              </a:spcBef>
              <a:spcAft>
                <a:spcPts val="0"/>
              </a:spcAft>
              <a:buNone/>
            </a:pPr>
            <a:endParaRPr sz="1200" b="0" i="0" dirty="0">
              <a:latin typeface="Calibri"/>
              <a:ea typeface="Calibri"/>
              <a:cs typeface="Calibri"/>
              <a:sym typeface="Calibri"/>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1"/>
        <p:cNvGrpSpPr/>
        <p:nvPr/>
      </p:nvGrpSpPr>
      <p:grpSpPr>
        <a:xfrm>
          <a:off x="0" y="0"/>
          <a:ext cx="0" cy="0"/>
          <a:chOff x="0" y="0"/>
          <a:chExt cx="0" cy="0"/>
        </a:xfrm>
      </p:grpSpPr>
      <p:sp>
        <p:nvSpPr>
          <p:cNvPr id="322" name="Google Shape;322;g40b3087820_0_2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3" name="Google Shape;323;g40b3087820_0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3-</a:t>
            </a:r>
            <a:r>
              <a:rPr lang="en" sz="1200" b="1" dirty="0">
                <a:solidFill>
                  <a:schemeClr val="dk1"/>
                </a:solidFill>
                <a:latin typeface="Calibri"/>
                <a:ea typeface="Calibri"/>
                <a:cs typeface="Calibri"/>
                <a:sym typeface="Calibri"/>
              </a:rPr>
              <a:t>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learning targets: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AutoNum type="alphaLcPeriod"/>
            </a:pPr>
            <a:r>
              <a:rPr lang="en" sz="1200" i="1" dirty="0">
                <a:solidFill>
                  <a:schemeClr val="dk1"/>
                </a:solidFill>
                <a:latin typeface="Calibri"/>
                <a:ea typeface="Calibri"/>
                <a:cs typeface="Calibri"/>
                <a:sym typeface="Calibri"/>
              </a:rPr>
              <a:t>“I can determine the characteristics of a narrative.” </a:t>
            </a:r>
            <a:endParaRPr sz="1200" i="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AutoNum type="alphaLcPeriod"/>
            </a:pPr>
            <a:r>
              <a:rPr lang="en" sz="1200" i="1" dirty="0">
                <a:solidFill>
                  <a:schemeClr val="dk1"/>
                </a:solidFill>
                <a:latin typeface="Calibri"/>
                <a:ea typeface="Calibri"/>
                <a:cs typeface="Calibri"/>
                <a:sym typeface="Calibri"/>
              </a:rPr>
              <a:t>“I can organize a plot for a narrative using events based on research of my animal and its defense mechanisms.”</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Have students turn to a partner and explain in their own words what the phrase </a:t>
            </a:r>
            <a:r>
              <a:rPr lang="en" sz="1200" i="1" dirty="0">
                <a:solidFill>
                  <a:schemeClr val="dk1"/>
                </a:solidFill>
                <a:latin typeface="Calibri"/>
                <a:ea typeface="Calibri"/>
                <a:cs typeface="Calibri"/>
                <a:sym typeface="Calibri"/>
              </a:rPr>
              <a:t>based on research</a:t>
            </a:r>
            <a:r>
              <a:rPr lang="en" sz="1200" dirty="0">
                <a:solidFill>
                  <a:schemeClr val="dk1"/>
                </a:solidFill>
                <a:latin typeface="Calibri"/>
                <a:ea typeface="Calibri"/>
                <a:cs typeface="Calibri"/>
                <a:sym typeface="Calibri"/>
              </a:rPr>
              <a:t> means. Have pairs share and clarify as necessary.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they will hear the phrase based on research a lot over the next few days. In the previous lesson, they learned about creating characters based on their research. For the next few lessons, they will focus on the following learning targets: </a:t>
            </a:r>
            <a:r>
              <a:rPr lang="en" sz="1200" i="0" dirty="0">
                <a:solidFill>
                  <a:schemeClr val="dk1"/>
                </a:solidFill>
                <a:latin typeface="Calibri"/>
                <a:ea typeface="Calibri"/>
                <a:cs typeface="Calibri"/>
                <a:sym typeface="Calibri"/>
              </a:rPr>
              <a:t>“I can organize a plot for a narrative using events based on research of my animal and its defense mechanisms” and “I can create a narrative based on facts and details from my research.”</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Discuss the meaning of the word </a:t>
            </a:r>
            <a:r>
              <a:rPr lang="en" sz="1200" i="1" dirty="0">
                <a:solidFill>
                  <a:schemeClr val="dk1"/>
                </a:solidFill>
                <a:latin typeface="Calibri"/>
                <a:ea typeface="Calibri"/>
                <a:cs typeface="Calibri"/>
                <a:sym typeface="Calibri"/>
              </a:rPr>
              <a:t>organize</a:t>
            </a:r>
            <a:r>
              <a:rPr lang="en" sz="1200" dirty="0">
                <a:solidFill>
                  <a:schemeClr val="dk1"/>
                </a:solidFill>
                <a:latin typeface="Calibri"/>
                <a:ea typeface="Calibri"/>
                <a:cs typeface="Calibri"/>
                <a:sym typeface="Calibri"/>
              </a:rPr>
              <a:t> and explain that today students will learn to plan events that will help them create plots and descriptions for their stories based on their research of their expert group animal.</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understanding of the learning targets.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Discuss and clarify the language of learning targets to help build academic vocabulary. Give visual learners and students who need support attending to a discussion the opportunity to draw or sketch definitions, act out, or list synonyms for key terms in learning targets, such as </a:t>
            </a:r>
            <a:r>
              <a:rPr lang="en" sz="1200" i="1" dirty="0">
                <a:latin typeface="Calibri"/>
                <a:ea typeface="Calibri"/>
                <a:cs typeface="Calibri"/>
                <a:sym typeface="Calibri"/>
              </a:rPr>
              <a:t>determine, characteristics, narrative, organize, plot, events,</a:t>
            </a:r>
            <a:r>
              <a:rPr lang="en" sz="1200" dirty="0">
                <a:latin typeface="Calibri"/>
                <a:ea typeface="Calibri"/>
                <a:cs typeface="Calibri"/>
                <a:sym typeface="Calibri"/>
              </a:rPr>
              <a:t> and </a:t>
            </a:r>
            <a:r>
              <a:rPr lang="en" sz="1200" i="1" dirty="0">
                <a:latin typeface="Calibri"/>
                <a:ea typeface="Calibri"/>
                <a:cs typeface="Calibri"/>
                <a:sym typeface="Calibri"/>
              </a:rPr>
              <a:t>based on research</a:t>
            </a:r>
            <a:r>
              <a:rPr lang="en" sz="1200" dirty="0">
                <a:latin typeface="Calibri"/>
                <a:ea typeface="Calibri"/>
                <a:cs typeface="Calibri"/>
                <a:sym typeface="Calibri"/>
              </a:rPr>
              <a:t>.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Allow students time to add </a:t>
            </a:r>
            <a:r>
              <a:rPr lang="en" sz="1200" i="1" dirty="0">
                <a:latin typeface="Calibri"/>
                <a:ea typeface="Calibri"/>
                <a:cs typeface="Calibri"/>
                <a:sym typeface="Calibri"/>
              </a:rPr>
              <a:t>organize, plot</a:t>
            </a:r>
            <a:r>
              <a:rPr lang="en" sz="1200" dirty="0">
                <a:latin typeface="Calibri"/>
                <a:ea typeface="Calibri"/>
                <a:cs typeface="Calibri"/>
                <a:sym typeface="Calibri"/>
              </a:rPr>
              <a:t>, and other new terms to their </a:t>
            </a:r>
            <a:r>
              <a:rPr lang="en" sz="1200" b="1" dirty="0">
                <a:latin typeface="Calibri"/>
                <a:ea typeface="Calibri"/>
                <a:cs typeface="Calibri"/>
                <a:sym typeface="Calibri"/>
              </a:rPr>
              <a:t>vocabulary logs</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0" algn="l" rtl="0">
              <a:spcBef>
                <a:spcPts val="0"/>
              </a:spcBef>
              <a:spcAft>
                <a:spcPts val="0"/>
              </a:spcAft>
              <a:buNone/>
            </a:pPr>
            <a:endParaRPr sz="1200" dirty="0">
              <a:latin typeface="Calibri"/>
              <a:ea typeface="Calibri"/>
              <a:cs typeface="Calibri"/>
              <a:sym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88" name="Google Shape;88;p1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89" name="Google Shape;89;p13"/>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90"/>
        <p:cNvGrpSpPr/>
        <p:nvPr/>
      </p:nvGrpSpPr>
      <p:grpSpPr>
        <a:xfrm>
          <a:off x="0" y="0"/>
          <a:ext cx="0" cy="0"/>
          <a:chOff x="0" y="0"/>
          <a:chExt cx="0" cy="0"/>
        </a:xfrm>
      </p:grpSpPr>
      <p:sp>
        <p:nvSpPr>
          <p:cNvPr id="91" name="Google Shape;91;p1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3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92" name="Google Shape;92;p14"/>
          <p:cNvSpPr txBox="1">
            <a:spLocks noGrp="1"/>
          </p:cNvSpPr>
          <p:nvPr>
            <p:ph type="body" idx="1"/>
          </p:nvPr>
        </p:nvSpPr>
        <p:spPr>
          <a:xfrm>
            <a:off x="311700" y="1152475"/>
            <a:ext cx="3999900" cy="3416400"/>
          </a:xfrm>
          <a:prstGeom prst="rect">
            <a:avLst/>
          </a:prstGeom>
        </p:spPr>
        <p:txBody>
          <a:bodyPr spcFirstLastPara="1" wrap="square" lIns="68575" tIns="34275" rIns="68575" bIns="34275" anchor="t" anchorCtr="0"/>
          <a:lstStyle>
            <a:lvl1pPr marL="457200" lvl="0" indent="-317500" rtl="0">
              <a:spcBef>
                <a:spcPts val="800"/>
              </a:spcBef>
              <a:spcAft>
                <a:spcPts val="0"/>
              </a:spcAft>
              <a:buSzPts val="1400"/>
              <a:buChar char="•"/>
              <a:defRPr sz="1400"/>
            </a:lvl1pPr>
            <a:lvl2pPr marL="914400" lvl="1" indent="-304800" rtl="0">
              <a:spcBef>
                <a:spcPts val="400"/>
              </a:spcBef>
              <a:spcAft>
                <a:spcPts val="0"/>
              </a:spcAft>
              <a:buSzPts val="1200"/>
              <a:buChar char="•"/>
              <a:defRPr sz="1200"/>
            </a:lvl2pPr>
            <a:lvl3pPr marL="1371600" lvl="2" indent="-304800" rtl="0">
              <a:spcBef>
                <a:spcPts val="400"/>
              </a:spcBef>
              <a:spcAft>
                <a:spcPts val="0"/>
              </a:spcAft>
              <a:buSzPts val="1200"/>
              <a:buChar char="•"/>
              <a:defRPr sz="1200"/>
            </a:lvl3pPr>
            <a:lvl4pPr marL="1828800" lvl="3" indent="-304800" rtl="0">
              <a:spcBef>
                <a:spcPts val="400"/>
              </a:spcBef>
              <a:spcAft>
                <a:spcPts val="0"/>
              </a:spcAft>
              <a:buSzPts val="1200"/>
              <a:buChar char="•"/>
              <a:defRPr sz="1200"/>
            </a:lvl4pPr>
            <a:lvl5pPr marL="2286000" lvl="4" indent="-304800" rtl="0">
              <a:spcBef>
                <a:spcPts val="400"/>
              </a:spcBef>
              <a:spcAft>
                <a:spcPts val="0"/>
              </a:spcAft>
              <a:buSzPts val="1200"/>
              <a:buChar char="•"/>
              <a:defRPr sz="1200"/>
            </a:lvl5pPr>
            <a:lvl6pPr marL="2743200" lvl="5" indent="-304800" rtl="0">
              <a:spcBef>
                <a:spcPts val="400"/>
              </a:spcBef>
              <a:spcAft>
                <a:spcPts val="0"/>
              </a:spcAft>
              <a:buSzPts val="1200"/>
              <a:buChar char="•"/>
              <a:defRPr sz="1200"/>
            </a:lvl6pPr>
            <a:lvl7pPr marL="3200400" lvl="6" indent="-304800" rtl="0">
              <a:spcBef>
                <a:spcPts val="400"/>
              </a:spcBef>
              <a:spcAft>
                <a:spcPts val="0"/>
              </a:spcAft>
              <a:buSzPts val="1200"/>
              <a:buChar char="•"/>
              <a:defRPr sz="1200"/>
            </a:lvl7pPr>
            <a:lvl8pPr marL="3657600" lvl="7" indent="-304800" rtl="0">
              <a:spcBef>
                <a:spcPts val="400"/>
              </a:spcBef>
              <a:spcAft>
                <a:spcPts val="0"/>
              </a:spcAft>
              <a:buSzPts val="1200"/>
              <a:buChar char="•"/>
              <a:defRPr sz="1200"/>
            </a:lvl8pPr>
            <a:lvl9pPr marL="4114800" lvl="8" indent="-304800" rtl="0">
              <a:spcBef>
                <a:spcPts val="400"/>
              </a:spcBef>
              <a:spcAft>
                <a:spcPts val="0"/>
              </a:spcAft>
              <a:buSzPts val="1200"/>
              <a:buChar char="•"/>
              <a:defRPr sz="1200"/>
            </a:lvl9pPr>
          </a:lstStyle>
          <a:p>
            <a:endParaRPr/>
          </a:p>
        </p:txBody>
      </p:sp>
      <p:sp>
        <p:nvSpPr>
          <p:cNvPr id="93" name="Google Shape;93;p14"/>
          <p:cNvSpPr txBox="1">
            <a:spLocks noGrp="1"/>
          </p:cNvSpPr>
          <p:nvPr>
            <p:ph type="body" idx="2"/>
          </p:nvPr>
        </p:nvSpPr>
        <p:spPr>
          <a:xfrm>
            <a:off x="4832400" y="1152475"/>
            <a:ext cx="3999900" cy="3416400"/>
          </a:xfrm>
          <a:prstGeom prst="rect">
            <a:avLst/>
          </a:prstGeom>
        </p:spPr>
        <p:txBody>
          <a:bodyPr spcFirstLastPara="1" wrap="square" lIns="68575" tIns="34275" rIns="68575" bIns="34275" anchor="t" anchorCtr="0"/>
          <a:lstStyle>
            <a:lvl1pPr marL="457200" lvl="0" indent="-317500" rtl="0">
              <a:spcBef>
                <a:spcPts val="800"/>
              </a:spcBef>
              <a:spcAft>
                <a:spcPts val="0"/>
              </a:spcAft>
              <a:buSzPts val="1400"/>
              <a:buChar char="•"/>
              <a:defRPr sz="1400"/>
            </a:lvl1pPr>
            <a:lvl2pPr marL="914400" lvl="1" indent="-304800" rtl="0">
              <a:spcBef>
                <a:spcPts val="400"/>
              </a:spcBef>
              <a:spcAft>
                <a:spcPts val="0"/>
              </a:spcAft>
              <a:buSzPts val="1200"/>
              <a:buChar char="•"/>
              <a:defRPr sz="1200"/>
            </a:lvl2pPr>
            <a:lvl3pPr marL="1371600" lvl="2" indent="-304800" rtl="0">
              <a:spcBef>
                <a:spcPts val="400"/>
              </a:spcBef>
              <a:spcAft>
                <a:spcPts val="0"/>
              </a:spcAft>
              <a:buSzPts val="1200"/>
              <a:buChar char="•"/>
              <a:defRPr sz="1200"/>
            </a:lvl3pPr>
            <a:lvl4pPr marL="1828800" lvl="3" indent="-304800" rtl="0">
              <a:spcBef>
                <a:spcPts val="400"/>
              </a:spcBef>
              <a:spcAft>
                <a:spcPts val="0"/>
              </a:spcAft>
              <a:buSzPts val="1200"/>
              <a:buChar char="•"/>
              <a:defRPr sz="1200"/>
            </a:lvl4pPr>
            <a:lvl5pPr marL="2286000" lvl="4" indent="-304800" rtl="0">
              <a:spcBef>
                <a:spcPts val="400"/>
              </a:spcBef>
              <a:spcAft>
                <a:spcPts val="0"/>
              </a:spcAft>
              <a:buSzPts val="1200"/>
              <a:buChar char="•"/>
              <a:defRPr sz="1200"/>
            </a:lvl5pPr>
            <a:lvl6pPr marL="2743200" lvl="5" indent="-304800" rtl="0">
              <a:spcBef>
                <a:spcPts val="400"/>
              </a:spcBef>
              <a:spcAft>
                <a:spcPts val="0"/>
              </a:spcAft>
              <a:buSzPts val="1200"/>
              <a:buChar char="•"/>
              <a:defRPr sz="1200"/>
            </a:lvl6pPr>
            <a:lvl7pPr marL="3200400" lvl="6" indent="-304800" rtl="0">
              <a:spcBef>
                <a:spcPts val="400"/>
              </a:spcBef>
              <a:spcAft>
                <a:spcPts val="0"/>
              </a:spcAft>
              <a:buSzPts val="1200"/>
              <a:buChar char="•"/>
              <a:defRPr sz="1200"/>
            </a:lvl7pPr>
            <a:lvl8pPr marL="3657600" lvl="7" indent="-304800" rtl="0">
              <a:spcBef>
                <a:spcPts val="400"/>
              </a:spcBef>
              <a:spcAft>
                <a:spcPts val="0"/>
              </a:spcAft>
              <a:buSzPts val="1200"/>
              <a:buChar char="•"/>
              <a:defRPr sz="1200"/>
            </a:lvl8pPr>
            <a:lvl9pPr marL="4114800" lvl="8" indent="-304800" rtl="0">
              <a:spcBef>
                <a:spcPts val="400"/>
              </a:spcBef>
              <a:spcAft>
                <a:spcPts val="0"/>
              </a:spcAft>
              <a:buSzPts val="1200"/>
              <a:buChar char="•"/>
              <a:defRPr sz="1200"/>
            </a:lvl9pPr>
          </a:lstStyle>
          <a:p>
            <a:endParaRPr/>
          </a:p>
        </p:txBody>
      </p:sp>
      <p:sp>
        <p:nvSpPr>
          <p:cNvPr id="94" name="Google Shape;94;p14"/>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04"/>
        <p:cNvGrpSpPr/>
        <p:nvPr/>
      </p:nvGrpSpPr>
      <p:grpSpPr>
        <a:xfrm>
          <a:off x="0" y="0"/>
          <a:ext cx="0" cy="0"/>
          <a:chOff x="0" y="0"/>
          <a:chExt cx="0" cy="0"/>
        </a:xfrm>
      </p:grpSpPr>
      <p:sp>
        <p:nvSpPr>
          <p:cNvPr id="105" name="Google Shape;105;p16"/>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6" name="Google Shape;106;p16"/>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07" name="Google Shape;10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8" name="Google Shape;10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9" name="Google Shape;10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0" name="Google Shape;110;p16"/>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11" name="Google Shape;111;p16"/>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12" name="Google Shape;112;p16"/>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13"/>
        <p:cNvGrpSpPr/>
        <p:nvPr/>
      </p:nvGrpSpPr>
      <p:grpSpPr>
        <a:xfrm>
          <a:off x="0" y="0"/>
          <a:ext cx="0" cy="0"/>
          <a:chOff x="0" y="0"/>
          <a:chExt cx="0" cy="0"/>
        </a:xfrm>
      </p:grpSpPr>
      <p:sp>
        <p:nvSpPr>
          <p:cNvPr id="114" name="Google Shape;114;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5" name="Google Shape;115;p1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16" name="Google Shape;116;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9"/>
        <p:cNvGrpSpPr/>
        <p:nvPr/>
      </p:nvGrpSpPr>
      <p:grpSpPr>
        <a:xfrm>
          <a:off x="0" y="0"/>
          <a:ext cx="0" cy="0"/>
          <a:chOff x="0" y="0"/>
          <a:chExt cx="0" cy="0"/>
        </a:xfrm>
      </p:grpSpPr>
      <p:sp>
        <p:nvSpPr>
          <p:cNvPr id="120" name="Google Shape;120;p18"/>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1" name="Google Shape;121;p18"/>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22" name="Google Shape;122;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25"/>
        <p:cNvGrpSpPr/>
        <p:nvPr/>
      </p:nvGrpSpPr>
      <p:grpSpPr>
        <a:xfrm>
          <a:off x="0" y="0"/>
          <a:ext cx="0" cy="0"/>
          <a:chOff x="0" y="0"/>
          <a:chExt cx="0" cy="0"/>
        </a:xfrm>
      </p:grpSpPr>
      <p:sp>
        <p:nvSpPr>
          <p:cNvPr id="126" name="Google Shape;126;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7" name="Google Shape;127;p19"/>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19"/>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9" name="Google Shape;129;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1" name="Google Shape;131;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32"/>
        <p:cNvGrpSpPr/>
        <p:nvPr/>
      </p:nvGrpSpPr>
      <p:grpSpPr>
        <a:xfrm>
          <a:off x="0" y="0"/>
          <a:ext cx="0" cy="0"/>
          <a:chOff x="0" y="0"/>
          <a:chExt cx="0" cy="0"/>
        </a:xfrm>
      </p:grpSpPr>
      <p:sp>
        <p:nvSpPr>
          <p:cNvPr id="133" name="Google Shape;133;p20"/>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34" name="Google Shape;134;p20"/>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5" name="Google Shape;135;p20"/>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6" name="Google Shape;136;p20"/>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7" name="Google Shape;137;p20"/>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8" name="Google Shape;138;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9" name="Google Shape;139;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0" name="Google Shape;140;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41"/>
        <p:cNvGrpSpPr/>
        <p:nvPr/>
      </p:nvGrpSpPr>
      <p:grpSpPr>
        <a:xfrm>
          <a:off x="0" y="0"/>
          <a:ext cx="0" cy="0"/>
          <a:chOff x="0" y="0"/>
          <a:chExt cx="0" cy="0"/>
        </a:xfrm>
      </p:grpSpPr>
      <p:sp>
        <p:nvSpPr>
          <p:cNvPr id="142" name="Google Shape;142;p2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43" name="Google Shape;143;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4" name="Google Shape;144;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5" name="Google Shape;145;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46"/>
        <p:cNvGrpSpPr/>
        <p:nvPr/>
      </p:nvGrpSpPr>
      <p:grpSpPr>
        <a:xfrm>
          <a:off x="0" y="0"/>
          <a:ext cx="0" cy="0"/>
          <a:chOff x="0" y="0"/>
          <a:chExt cx="0" cy="0"/>
        </a:xfrm>
      </p:grpSpPr>
      <p:sp>
        <p:nvSpPr>
          <p:cNvPr id="147" name="Google Shape;147;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8" name="Google Shape;148;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9" name="Google Shape;149;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50"/>
        <p:cNvGrpSpPr/>
        <p:nvPr/>
      </p:nvGrpSpPr>
      <p:grpSpPr>
        <a:xfrm>
          <a:off x="0" y="0"/>
          <a:ext cx="0" cy="0"/>
          <a:chOff x="0" y="0"/>
          <a:chExt cx="0" cy="0"/>
        </a:xfrm>
      </p:grpSpPr>
      <p:sp>
        <p:nvSpPr>
          <p:cNvPr id="151" name="Google Shape;151;p2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2" name="Google Shape;152;p23"/>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53" name="Google Shape;153;p23"/>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4" name="Google Shape;154;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5" name="Google Shape;155;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6" name="Google Shape;156;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57"/>
        <p:cNvGrpSpPr/>
        <p:nvPr/>
      </p:nvGrpSpPr>
      <p:grpSpPr>
        <a:xfrm>
          <a:off x="0" y="0"/>
          <a:ext cx="0" cy="0"/>
          <a:chOff x="0" y="0"/>
          <a:chExt cx="0" cy="0"/>
        </a:xfrm>
      </p:grpSpPr>
      <p:sp>
        <p:nvSpPr>
          <p:cNvPr id="158" name="Google Shape;158;p24"/>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9" name="Google Shape;159;p24"/>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60" name="Google Shape;160;p24"/>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61" name="Google Shape;161;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2" name="Google Shape;162;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3" name="Google Shape;163;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64"/>
        <p:cNvGrpSpPr/>
        <p:nvPr/>
      </p:nvGrpSpPr>
      <p:grpSpPr>
        <a:xfrm>
          <a:off x="0" y="0"/>
          <a:ext cx="0" cy="0"/>
          <a:chOff x="0" y="0"/>
          <a:chExt cx="0" cy="0"/>
        </a:xfrm>
      </p:grpSpPr>
      <p:sp>
        <p:nvSpPr>
          <p:cNvPr id="165" name="Google Shape;165;p2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6" name="Google Shape;166;p25"/>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7" name="Google Shape;167;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8" name="Google Shape;168;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70"/>
        <p:cNvGrpSpPr/>
        <p:nvPr/>
      </p:nvGrpSpPr>
      <p:grpSpPr>
        <a:xfrm>
          <a:off x="0" y="0"/>
          <a:ext cx="0" cy="0"/>
          <a:chOff x="0" y="0"/>
          <a:chExt cx="0" cy="0"/>
        </a:xfrm>
      </p:grpSpPr>
      <p:sp>
        <p:nvSpPr>
          <p:cNvPr id="171" name="Google Shape;171;p26"/>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72" name="Google Shape;172;p26"/>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73" name="Google Shape;173;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4" name="Google Shape;174;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5" name="Google Shape;175;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85"/>
        <p:cNvGrpSpPr/>
        <p:nvPr/>
      </p:nvGrpSpPr>
      <p:grpSpPr>
        <a:xfrm>
          <a:off x="0" y="0"/>
          <a:ext cx="0" cy="0"/>
          <a:chOff x="0" y="0"/>
          <a:chExt cx="0" cy="0"/>
        </a:xfrm>
      </p:grpSpPr>
      <p:sp>
        <p:nvSpPr>
          <p:cNvPr id="186" name="Google Shape;186;p28"/>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87" name="Google Shape;187;p28"/>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88" name="Google Shape;188;p2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9" name="Google Shape;189;p2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0" name="Google Shape;190;p2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91" name="Google Shape;191;p28"/>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92" name="Google Shape;192;p28"/>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93" name="Google Shape;193;p28"/>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94"/>
        <p:cNvGrpSpPr/>
        <p:nvPr/>
      </p:nvGrpSpPr>
      <p:grpSpPr>
        <a:xfrm>
          <a:off x="0" y="0"/>
          <a:ext cx="0" cy="0"/>
          <a:chOff x="0" y="0"/>
          <a:chExt cx="0" cy="0"/>
        </a:xfrm>
      </p:grpSpPr>
      <p:sp>
        <p:nvSpPr>
          <p:cNvPr id="195" name="Google Shape;195;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96" name="Google Shape;196;p2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97" name="Google Shape;197;p2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8" name="Google Shape;198;p2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9" name="Google Shape;199;p2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00"/>
        <p:cNvGrpSpPr/>
        <p:nvPr/>
      </p:nvGrpSpPr>
      <p:grpSpPr>
        <a:xfrm>
          <a:off x="0" y="0"/>
          <a:ext cx="0" cy="0"/>
          <a:chOff x="0" y="0"/>
          <a:chExt cx="0" cy="0"/>
        </a:xfrm>
      </p:grpSpPr>
      <p:sp>
        <p:nvSpPr>
          <p:cNvPr id="201" name="Google Shape;201;p30"/>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02" name="Google Shape;202;p30"/>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203" name="Google Shape;203;p3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04" name="Google Shape;204;p3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05" name="Google Shape;205;p3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206"/>
        <p:cNvGrpSpPr/>
        <p:nvPr/>
      </p:nvGrpSpPr>
      <p:grpSpPr>
        <a:xfrm>
          <a:off x="0" y="0"/>
          <a:ext cx="0" cy="0"/>
          <a:chOff x="0" y="0"/>
          <a:chExt cx="0" cy="0"/>
        </a:xfrm>
      </p:grpSpPr>
      <p:sp>
        <p:nvSpPr>
          <p:cNvPr id="207" name="Google Shape;207;p3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08" name="Google Shape;208;p31"/>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09" name="Google Shape;209;p31"/>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10" name="Google Shape;210;p3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11" name="Google Shape;211;p3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12" name="Google Shape;212;p3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213"/>
        <p:cNvGrpSpPr/>
        <p:nvPr/>
      </p:nvGrpSpPr>
      <p:grpSpPr>
        <a:xfrm>
          <a:off x="0" y="0"/>
          <a:ext cx="0" cy="0"/>
          <a:chOff x="0" y="0"/>
          <a:chExt cx="0" cy="0"/>
        </a:xfrm>
      </p:grpSpPr>
      <p:sp>
        <p:nvSpPr>
          <p:cNvPr id="214" name="Google Shape;214;p32"/>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15" name="Google Shape;215;p32"/>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216" name="Google Shape;216;p32"/>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17" name="Google Shape;217;p32"/>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218" name="Google Shape;218;p32"/>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19" name="Google Shape;219;p3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20" name="Google Shape;220;p3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21" name="Google Shape;221;p3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22"/>
        <p:cNvGrpSpPr/>
        <p:nvPr/>
      </p:nvGrpSpPr>
      <p:grpSpPr>
        <a:xfrm>
          <a:off x="0" y="0"/>
          <a:ext cx="0" cy="0"/>
          <a:chOff x="0" y="0"/>
          <a:chExt cx="0" cy="0"/>
        </a:xfrm>
      </p:grpSpPr>
      <p:sp>
        <p:nvSpPr>
          <p:cNvPr id="223" name="Google Shape;223;p3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24" name="Google Shape;224;p3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25" name="Google Shape;225;p3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26" name="Google Shape;226;p3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27"/>
        <p:cNvGrpSpPr/>
        <p:nvPr/>
      </p:nvGrpSpPr>
      <p:grpSpPr>
        <a:xfrm>
          <a:off x="0" y="0"/>
          <a:ext cx="0" cy="0"/>
          <a:chOff x="0" y="0"/>
          <a:chExt cx="0" cy="0"/>
        </a:xfrm>
      </p:grpSpPr>
      <p:sp>
        <p:nvSpPr>
          <p:cNvPr id="228" name="Google Shape;228;p3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29" name="Google Shape;229;p3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30" name="Google Shape;230;p3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231"/>
        <p:cNvGrpSpPr/>
        <p:nvPr/>
      </p:nvGrpSpPr>
      <p:grpSpPr>
        <a:xfrm>
          <a:off x="0" y="0"/>
          <a:ext cx="0" cy="0"/>
          <a:chOff x="0" y="0"/>
          <a:chExt cx="0" cy="0"/>
        </a:xfrm>
      </p:grpSpPr>
      <p:sp>
        <p:nvSpPr>
          <p:cNvPr id="232" name="Google Shape;232;p35"/>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33" name="Google Shape;233;p35"/>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34" name="Google Shape;234;p35"/>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235" name="Google Shape;235;p3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36" name="Google Shape;236;p3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37" name="Google Shape;237;p3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238"/>
        <p:cNvGrpSpPr/>
        <p:nvPr/>
      </p:nvGrpSpPr>
      <p:grpSpPr>
        <a:xfrm>
          <a:off x="0" y="0"/>
          <a:ext cx="0" cy="0"/>
          <a:chOff x="0" y="0"/>
          <a:chExt cx="0" cy="0"/>
        </a:xfrm>
      </p:grpSpPr>
      <p:sp>
        <p:nvSpPr>
          <p:cNvPr id="239" name="Google Shape;239;p36"/>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40" name="Google Shape;240;p36"/>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241" name="Google Shape;241;p36"/>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242" name="Google Shape;242;p3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43" name="Google Shape;243;p3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44" name="Google Shape;244;p3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245"/>
        <p:cNvGrpSpPr/>
        <p:nvPr/>
      </p:nvGrpSpPr>
      <p:grpSpPr>
        <a:xfrm>
          <a:off x="0" y="0"/>
          <a:ext cx="0" cy="0"/>
          <a:chOff x="0" y="0"/>
          <a:chExt cx="0" cy="0"/>
        </a:xfrm>
      </p:grpSpPr>
      <p:sp>
        <p:nvSpPr>
          <p:cNvPr id="246" name="Google Shape;246;p3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47" name="Google Shape;247;p37"/>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48" name="Google Shape;248;p3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49" name="Google Shape;249;p3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50" name="Google Shape;250;p3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251"/>
        <p:cNvGrpSpPr/>
        <p:nvPr/>
      </p:nvGrpSpPr>
      <p:grpSpPr>
        <a:xfrm>
          <a:off x="0" y="0"/>
          <a:ext cx="0" cy="0"/>
          <a:chOff x="0" y="0"/>
          <a:chExt cx="0" cy="0"/>
        </a:xfrm>
      </p:grpSpPr>
      <p:sp>
        <p:nvSpPr>
          <p:cNvPr id="252" name="Google Shape;252;p38"/>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3" name="Google Shape;253;p38"/>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54" name="Google Shape;254;p3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55" name="Google Shape;255;p3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56" name="Google Shape;256;p3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257"/>
        <p:cNvGrpSpPr/>
        <p:nvPr/>
      </p:nvGrpSpPr>
      <p:grpSpPr>
        <a:xfrm>
          <a:off x="0" y="0"/>
          <a:ext cx="0" cy="0"/>
          <a:chOff x="0" y="0"/>
          <a:chExt cx="0" cy="0"/>
        </a:xfrm>
      </p:grpSpPr>
      <p:sp>
        <p:nvSpPr>
          <p:cNvPr id="258" name="Google Shape;258;p3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None/>
              <a:defRPr sz="3400"/>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259" name="Google Shape;259;p39"/>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Char char="•"/>
              <a:defRPr/>
            </a:lvl1pPr>
            <a:lvl2pPr marL="914400" lvl="1" indent="-342900" rtl="0">
              <a:lnSpc>
                <a:spcPct val="100000"/>
              </a:lnSpc>
              <a:spcBef>
                <a:spcPts val="400"/>
              </a:spcBef>
              <a:spcAft>
                <a:spcPts val="0"/>
              </a:spcAft>
              <a:buSzPts val="1800"/>
              <a:buChar char="•"/>
              <a:defRPr/>
            </a:lvl2pPr>
            <a:lvl3pPr marL="1371600" lvl="2" indent="-323850" rtl="0">
              <a:lnSpc>
                <a:spcPct val="100000"/>
              </a:lnSpc>
              <a:spcBef>
                <a:spcPts val="400"/>
              </a:spcBef>
              <a:spcAft>
                <a:spcPts val="0"/>
              </a:spcAft>
              <a:buSzPts val="1500"/>
              <a:buChar char="•"/>
              <a:defRPr/>
            </a:lvl3pPr>
            <a:lvl4pPr marL="1828800" lvl="3" indent="-317500" rtl="0">
              <a:lnSpc>
                <a:spcPct val="100000"/>
              </a:lnSpc>
              <a:spcBef>
                <a:spcPts val="400"/>
              </a:spcBef>
              <a:spcAft>
                <a:spcPts val="0"/>
              </a:spcAft>
              <a:buSzPts val="1400"/>
              <a:buChar char="•"/>
              <a:defRPr/>
            </a:lvl4pPr>
            <a:lvl5pPr marL="2286000" lvl="4" indent="-317500" rtl="0">
              <a:lnSpc>
                <a:spcPct val="100000"/>
              </a:lnSpc>
              <a:spcBef>
                <a:spcPts val="400"/>
              </a:spcBef>
              <a:spcAft>
                <a:spcPts val="0"/>
              </a:spcAft>
              <a:buSzPts val="1400"/>
              <a:buChar char="•"/>
              <a:defRPr/>
            </a:lvl5pPr>
            <a:lvl6pPr marL="2743200" lvl="5" indent="-317500" rtl="0">
              <a:lnSpc>
                <a:spcPct val="100000"/>
              </a:lnSpc>
              <a:spcBef>
                <a:spcPts val="400"/>
              </a:spcBef>
              <a:spcAft>
                <a:spcPts val="0"/>
              </a:spcAft>
              <a:buSzPts val="1400"/>
              <a:buChar char="•"/>
              <a:defRPr/>
            </a:lvl6pPr>
            <a:lvl7pPr marL="3200400" lvl="6" indent="-317500" rtl="0">
              <a:lnSpc>
                <a:spcPct val="100000"/>
              </a:lnSpc>
              <a:spcBef>
                <a:spcPts val="400"/>
              </a:spcBef>
              <a:spcAft>
                <a:spcPts val="0"/>
              </a:spcAft>
              <a:buSzPts val="1400"/>
              <a:buChar char="•"/>
              <a:defRPr/>
            </a:lvl7pPr>
            <a:lvl8pPr marL="3657600" lvl="7" indent="-317500" rtl="0">
              <a:lnSpc>
                <a:spcPct val="100000"/>
              </a:lnSpc>
              <a:spcBef>
                <a:spcPts val="400"/>
              </a:spcBef>
              <a:spcAft>
                <a:spcPts val="0"/>
              </a:spcAft>
              <a:buSzPts val="1400"/>
              <a:buChar char="•"/>
              <a:defRPr/>
            </a:lvl8pPr>
            <a:lvl9pPr marL="4114800" lvl="8" indent="-317500" rtl="0">
              <a:lnSpc>
                <a:spcPct val="100000"/>
              </a:lnSpc>
              <a:spcBef>
                <a:spcPts val="400"/>
              </a:spcBef>
              <a:spcAft>
                <a:spcPts val="0"/>
              </a:spcAft>
              <a:buSzPts val="1400"/>
              <a:buChar char="•"/>
              <a:defRPr/>
            </a:lvl9pPr>
          </a:lstStyle>
          <a:p>
            <a:endParaRPr/>
          </a:p>
        </p:txBody>
      </p:sp>
      <p:sp>
        <p:nvSpPr>
          <p:cNvPr id="260" name="Google Shape;260;p39"/>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61"/>
        <p:cNvGrpSpPr/>
        <p:nvPr/>
      </p:nvGrpSpPr>
      <p:grpSpPr>
        <a:xfrm>
          <a:off x="0" y="0"/>
          <a:ext cx="0" cy="0"/>
          <a:chOff x="0" y="0"/>
          <a:chExt cx="0" cy="0"/>
        </a:xfrm>
      </p:grpSpPr>
      <p:sp>
        <p:nvSpPr>
          <p:cNvPr id="262" name="Google Shape;262;p4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3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263" name="Google Shape;263;p40"/>
          <p:cNvSpPr txBox="1">
            <a:spLocks noGrp="1"/>
          </p:cNvSpPr>
          <p:nvPr>
            <p:ph type="body" idx="1"/>
          </p:nvPr>
        </p:nvSpPr>
        <p:spPr>
          <a:xfrm>
            <a:off x="311700" y="1152475"/>
            <a:ext cx="3999900" cy="3416400"/>
          </a:xfrm>
          <a:prstGeom prst="rect">
            <a:avLst/>
          </a:prstGeom>
        </p:spPr>
        <p:txBody>
          <a:bodyPr spcFirstLastPara="1" wrap="square" lIns="68575" tIns="34275" rIns="68575" bIns="34275" anchor="t" anchorCtr="0"/>
          <a:lstStyle>
            <a:lvl1pPr marL="457200" lvl="0" indent="-317500" rtl="0">
              <a:spcBef>
                <a:spcPts val="800"/>
              </a:spcBef>
              <a:spcAft>
                <a:spcPts val="0"/>
              </a:spcAft>
              <a:buSzPts val="1400"/>
              <a:buChar char="•"/>
              <a:defRPr sz="1400"/>
            </a:lvl1pPr>
            <a:lvl2pPr marL="914400" lvl="1" indent="-304800" rtl="0">
              <a:spcBef>
                <a:spcPts val="400"/>
              </a:spcBef>
              <a:spcAft>
                <a:spcPts val="0"/>
              </a:spcAft>
              <a:buSzPts val="1200"/>
              <a:buChar char="•"/>
              <a:defRPr sz="1200"/>
            </a:lvl2pPr>
            <a:lvl3pPr marL="1371600" lvl="2" indent="-304800" rtl="0">
              <a:spcBef>
                <a:spcPts val="400"/>
              </a:spcBef>
              <a:spcAft>
                <a:spcPts val="0"/>
              </a:spcAft>
              <a:buSzPts val="1200"/>
              <a:buChar char="•"/>
              <a:defRPr sz="1200"/>
            </a:lvl3pPr>
            <a:lvl4pPr marL="1828800" lvl="3" indent="-304800" rtl="0">
              <a:spcBef>
                <a:spcPts val="400"/>
              </a:spcBef>
              <a:spcAft>
                <a:spcPts val="0"/>
              </a:spcAft>
              <a:buSzPts val="1200"/>
              <a:buChar char="•"/>
              <a:defRPr sz="1200"/>
            </a:lvl4pPr>
            <a:lvl5pPr marL="2286000" lvl="4" indent="-304800" rtl="0">
              <a:spcBef>
                <a:spcPts val="400"/>
              </a:spcBef>
              <a:spcAft>
                <a:spcPts val="0"/>
              </a:spcAft>
              <a:buSzPts val="1200"/>
              <a:buChar char="•"/>
              <a:defRPr sz="1200"/>
            </a:lvl5pPr>
            <a:lvl6pPr marL="2743200" lvl="5" indent="-304800" rtl="0">
              <a:spcBef>
                <a:spcPts val="400"/>
              </a:spcBef>
              <a:spcAft>
                <a:spcPts val="0"/>
              </a:spcAft>
              <a:buSzPts val="1200"/>
              <a:buChar char="•"/>
              <a:defRPr sz="1200"/>
            </a:lvl6pPr>
            <a:lvl7pPr marL="3200400" lvl="6" indent="-304800" rtl="0">
              <a:spcBef>
                <a:spcPts val="400"/>
              </a:spcBef>
              <a:spcAft>
                <a:spcPts val="0"/>
              </a:spcAft>
              <a:buSzPts val="1200"/>
              <a:buChar char="•"/>
              <a:defRPr sz="1200"/>
            </a:lvl7pPr>
            <a:lvl8pPr marL="3657600" lvl="7" indent="-304800" rtl="0">
              <a:spcBef>
                <a:spcPts val="400"/>
              </a:spcBef>
              <a:spcAft>
                <a:spcPts val="0"/>
              </a:spcAft>
              <a:buSzPts val="1200"/>
              <a:buChar char="•"/>
              <a:defRPr sz="1200"/>
            </a:lvl8pPr>
            <a:lvl9pPr marL="4114800" lvl="8" indent="-304800" rtl="0">
              <a:spcBef>
                <a:spcPts val="400"/>
              </a:spcBef>
              <a:spcAft>
                <a:spcPts val="0"/>
              </a:spcAft>
              <a:buSzPts val="1200"/>
              <a:buChar char="•"/>
              <a:defRPr sz="1200"/>
            </a:lvl9pPr>
          </a:lstStyle>
          <a:p>
            <a:endParaRPr/>
          </a:p>
        </p:txBody>
      </p:sp>
      <p:sp>
        <p:nvSpPr>
          <p:cNvPr id="264" name="Google Shape;264;p40"/>
          <p:cNvSpPr txBox="1">
            <a:spLocks noGrp="1"/>
          </p:cNvSpPr>
          <p:nvPr>
            <p:ph type="body" idx="2"/>
          </p:nvPr>
        </p:nvSpPr>
        <p:spPr>
          <a:xfrm>
            <a:off x="4832400" y="1152475"/>
            <a:ext cx="3999900" cy="3416400"/>
          </a:xfrm>
          <a:prstGeom prst="rect">
            <a:avLst/>
          </a:prstGeom>
        </p:spPr>
        <p:txBody>
          <a:bodyPr spcFirstLastPara="1" wrap="square" lIns="68575" tIns="34275" rIns="68575" bIns="34275" anchor="t" anchorCtr="0"/>
          <a:lstStyle>
            <a:lvl1pPr marL="457200" lvl="0" indent="-317500" rtl="0">
              <a:spcBef>
                <a:spcPts val="800"/>
              </a:spcBef>
              <a:spcAft>
                <a:spcPts val="0"/>
              </a:spcAft>
              <a:buSzPts val="1400"/>
              <a:buChar char="•"/>
              <a:defRPr sz="1400"/>
            </a:lvl1pPr>
            <a:lvl2pPr marL="914400" lvl="1" indent="-304800" rtl="0">
              <a:spcBef>
                <a:spcPts val="400"/>
              </a:spcBef>
              <a:spcAft>
                <a:spcPts val="0"/>
              </a:spcAft>
              <a:buSzPts val="1200"/>
              <a:buChar char="•"/>
              <a:defRPr sz="1200"/>
            </a:lvl2pPr>
            <a:lvl3pPr marL="1371600" lvl="2" indent="-304800" rtl="0">
              <a:spcBef>
                <a:spcPts val="400"/>
              </a:spcBef>
              <a:spcAft>
                <a:spcPts val="0"/>
              </a:spcAft>
              <a:buSzPts val="1200"/>
              <a:buChar char="•"/>
              <a:defRPr sz="1200"/>
            </a:lvl3pPr>
            <a:lvl4pPr marL="1828800" lvl="3" indent="-304800" rtl="0">
              <a:spcBef>
                <a:spcPts val="400"/>
              </a:spcBef>
              <a:spcAft>
                <a:spcPts val="0"/>
              </a:spcAft>
              <a:buSzPts val="1200"/>
              <a:buChar char="•"/>
              <a:defRPr sz="1200"/>
            </a:lvl4pPr>
            <a:lvl5pPr marL="2286000" lvl="4" indent="-304800" rtl="0">
              <a:spcBef>
                <a:spcPts val="400"/>
              </a:spcBef>
              <a:spcAft>
                <a:spcPts val="0"/>
              </a:spcAft>
              <a:buSzPts val="1200"/>
              <a:buChar char="•"/>
              <a:defRPr sz="1200"/>
            </a:lvl5pPr>
            <a:lvl6pPr marL="2743200" lvl="5" indent="-304800" rtl="0">
              <a:spcBef>
                <a:spcPts val="400"/>
              </a:spcBef>
              <a:spcAft>
                <a:spcPts val="0"/>
              </a:spcAft>
              <a:buSzPts val="1200"/>
              <a:buChar char="•"/>
              <a:defRPr sz="1200"/>
            </a:lvl6pPr>
            <a:lvl7pPr marL="3200400" lvl="6" indent="-304800" rtl="0">
              <a:spcBef>
                <a:spcPts val="400"/>
              </a:spcBef>
              <a:spcAft>
                <a:spcPts val="0"/>
              </a:spcAft>
              <a:buSzPts val="1200"/>
              <a:buChar char="•"/>
              <a:defRPr sz="1200"/>
            </a:lvl7pPr>
            <a:lvl8pPr marL="3657600" lvl="7" indent="-304800" rtl="0">
              <a:spcBef>
                <a:spcPts val="400"/>
              </a:spcBef>
              <a:spcAft>
                <a:spcPts val="0"/>
              </a:spcAft>
              <a:buSzPts val="1200"/>
              <a:buChar char="•"/>
              <a:defRPr sz="1200"/>
            </a:lvl8pPr>
            <a:lvl9pPr marL="4114800" lvl="8" indent="-304800" rtl="0">
              <a:spcBef>
                <a:spcPts val="400"/>
              </a:spcBef>
              <a:spcAft>
                <a:spcPts val="0"/>
              </a:spcAft>
              <a:buSzPts val="1200"/>
              <a:buChar char="•"/>
              <a:defRPr sz="1200"/>
            </a:lvl9pPr>
          </a:lstStyle>
          <a:p>
            <a:endParaRPr/>
          </a:p>
        </p:txBody>
      </p:sp>
      <p:sp>
        <p:nvSpPr>
          <p:cNvPr id="265" name="Google Shape;265;p40"/>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image" Target="../media/image1.jpg"/><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image" Target="../media/image3.png"/><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slideLayout" Target="../slideLayouts/slideLayout37.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17" Type="http://schemas.openxmlformats.org/officeDocument/2006/relationships/image" Target="../media/image3.png"/><Relationship Id="rId2" Type="http://schemas.openxmlformats.org/officeDocument/2006/relationships/slideLayout" Target="../slideLayouts/slideLayout26.xml"/><Relationship Id="rId16" Type="http://schemas.openxmlformats.org/officeDocument/2006/relationships/image" Target="../media/image2.png"/><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5" Type="http://schemas.openxmlformats.org/officeDocument/2006/relationships/image" Target="../media/image1.jpg"/><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5">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6">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7">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5"/>
        <p:cNvGrpSpPr/>
        <p:nvPr/>
      </p:nvGrpSpPr>
      <p:grpSpPr>
        <a:xfrm>
          <a:off x="0" y="0"/>
          <a:ext cx="0" cy="0"/>
          <a:chOff x="0" y="0"/>
          <a:chExt cx="0" cy="0"/>
        </a:xfrm>
      </p:grpSpPr>
      <p:sp>
        <p:nvSpPr>
          <p:cNvPr id="96" name="Google Shape;96;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7" name="Google Shape;97;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8" name="Google Shape;98;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01" name="Google Shape;101;p15"/>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102" name="Google Shape;102;p15"/>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103" name="Google Shape;103;p15"/>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76"/>
        <p:cNvGrpSpPr/>
        <p:nvPr/>
      </p:nvGrpSpPr>
      <p:grpSpPr>
        <a:xfrm>
          <a:off x="0" y="0"/>
          <a:ext cx="0" cy="0"/>
          <a:chOff x="0" y="0"/>
          <a:chExt cx="0" cy="0"/>
        </a:xfrm>
      </p:grpSpPr>
      <p:sp>
        <p:nvSpPr>
          <p:cNvPr id="177" name="Google Shape;177;p2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entury Gothic"/>
              <a:buNone/>
              <a:defRPr sz="33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78" name="Google Shape;178;p2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79" name="Google Shape;179;p2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0" name="Google Shape;180;p2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1" name="Google Shape;181;p2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82" name="Google Shape;182;p27"/>
          <p:cNvPicPr preferRelativeResize="0"/>
          <p:nvPr/>
        </p:nvPicPr>
        <p:blipFill rotWithShape="1">
          <a:blip r:embed="rId15">
            <a:alphaModFix/>
          </a:blip>
          <a:srcRect/>
          <a:stretch/>
        </p:blipFill>
        <p:spPr>
          <a:xfrm>
            <a:off x="4274861" y="4632722"/>
            <a:ext cx="594279" cy="495233"/>
          </a:xfrm>
          <a:prstGeom prst="rect">
            <a:avLst/>
          </a:prstGeom>
          <a:noFill/>
          <a:ln>
            <a:noFill/>
          </a:ln>
        </p:spPr>
      </p:pic>
      <p:pic>
        <p:nvPicPr>
          <p:cNvPr id="183" name="Google Shape;183;p27"/>
          <p:cNvPicPr preferRelativeResize="0"/>
          <p:nvPr/>
        </p:nvPicPr>
        <p:blipFill rotWithShape="1">
          <a:blip r:embed="rId16">
            <a:alphaModFix/>
          </a:blip>
          <a:srcRect/>
          <a:stretch/>
        </p:blipFill>
        <p:spPr>
          <a:xfrm>
            <a:off x="8217438" y="4950982"/>
            <a:ext cx="929136" cy="174213"/>
          </a:xfrm>
          <a:prstGeom prst="rect">
            <a:avLst/>
          </a:prstGeom>
          <a:noFill/>
          <a:ln>
            <a:noFill/>
          </a:ln>
        </p:spPr>
      </p:pic>
      <p:pic>
        <p:nvPicPr>
          <p:cNvPr id="184" name="Google Shape;184;p27"/>
          <p:cNvPicPr preferRelativeResize="0"/>
          <p:nvPr/>
        </p:nvPicPr>
        <p:blipFill rotWithShape="1">
          <a:blip r:embed="rId17">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 id="2147483683" r:id="rId12"/>
    <p:sldLayoutId id="2147483684"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12.xml"/><Relationship Id="rId5" Type="http://schemas.openxmlformats.org/officeDocument/2006/relationships/image" Target="../media/image10.png"/><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12.xml"/><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12.xml"/><Relationship Id="rId5" Type="http://schemas.openxmlformats.org/officeDocument/2006/relationships/image" Target="../media/image12.png"/><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12.xml"/><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12.xml"/><Relationship Id="rId4" Type="http://schemas.openxmlformats.org/officeDocument/2006/relationships/image" Target="../media/image14.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6.xml"/></Relationships>
</file>

<file path=ppt/slides/_rels/slide2.xml.rels><?xml version="1.0" encoding="UTF-8" standalone="yes"?>
<Relationships xmlns="http://schemas.openxmlformats.org/package/2006/relationships"><Relationship Id="rId3" Type="http://schemas.openxmlformats.org/officeDocument/2006/relationships/hyperlink" Target="http://curriculum.eleducation.org/curriculum/ela/grade-4/module-2/unit-3/lesson-4" TargetMode="External"/><Relationship Id="rId2" Type="http://schemas.openxmlformats.org/officeDocument/2006/relationships/notesSlide" Target="../notesSlides/notesSlide2.xml"/><Relationship Id="rId1" Type="http://schemas.openxmlformats.org/officeDocument/2006/relationships/slideLayout" Target="../slideLayouts/slideLayout3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2.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6.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14.xml"/><Relationship Id="rId5" Type="http://schemas.openxmlformats.org/officeDocument/2006/relationships/image" Target="../media/image2.png"/><Relationship Id="rId4" Type="http://schemas.openxmlformats.org/officeDocument/2006/relationships/image" Target="../media/image1.jp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69"/>
        <p:cNvGrpSpPr/>
        <p:nvPr/>
      </p:nvGrpSpPr>
      <p:grpSpPr>
        <a:xfrm>
          <a:off x="0" y="0"/>
          <a:ext cx="0" cy="0"/>
          <a:chOff x="0" y="0"/>
          <a:chExt cx="0" cy="0"/>
        </a:xfrm>
      </p:grpSpPr>
      <p:sp>
        <p:nvSpPr>
          <p:cNvPr id="270" name="Google Shape;270;p41"/>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3400" dirty="0"/>
              <a:t>Grade </a:t>
            </a:r>
            <a:r>
              <a:rPr lang="en" dirty="0"/>
              <a:t>4</a:t>
            </a:r>
            <a:r>
              <a:rPr lang="en" sz="3400" dirty="0"/>
              <a:t>: Module </a:t>
            </a:r>
            <a:r>
              <a:rPr lang="en" dirty="0"/>
              <a:t>2</a:t>
            </a:r>
            <a:r>
              <a:rPr lang="en" sz="3400" dirty="0"/>
              <a:t>: Unit </a:t>
            </a:r>
            <a:r>
              <a:rPr lang="en" dirty="0"/>
              <a:t>3</a:t>
            </a:r>
            <a:r>
              <a:rPr lang="en" sz="3400" dirty="0"/>
              <a:t>: Lesson </a:t>
            </a:r>
            <a:r>
              <a:rPr lang="en" dirty="0"/>
              <a:t>4</a:t>
            </a:r>
            <a:endParaRPr sz="3400" dirty="0"/>
          </a:p>
          <a:p>
            <a:pPr marL="0" lvl="0" indent="0" algn="l" rtl="0">
              <a:lnSpc>
                <a:spcPct val="90000"/>
              </a:lnSpc>
              <a:spcBef>
                <a:spcPts val="0"/>
              </a:spcBef>
              <a:spcAft>
                <a:spcPts val="0"/>
              </a:spcAft>
              <a:buClr>
                <a:schemeClr val="dk1"/>
              </a:buClr>
              <a:buSzPts val="1100"/>
              <a:buFont typeface="Arial"/>
              <a:buNone/>
            </a:pPr>
            <a:r>
              <a:rPr lang="en" sz="1800" b="1" dirty="0"/>
              <a:t>Teacher slide, before teaching.</a:t>
            </a:r>
            <a:endParaRPr sz="1800" dirty="0"/>
          </a:p>
        </p:txBody>
      </p:sp>
      <p:sp>
        <p:nvSpPr>
          <p:cNvPr id="271" name="Google Shape;271;p41"/>
          <p:cNvSpPr txBox="1">
            <a:spLocks noGrp="1"/>
          </p:cNvSpPr>
          <p:nvPr>
            <p:ph type="body" idx="1"/>
          </p:nvPr>
        </p:nvSpPr>
        <p:spPr>
          <a:xfrm>
            <a:off x="311700" y="1071375"/>
            <a:ext cx="8520600" cy="35877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1100"/>
              <a:buFont typeface="Arial"/>
              <a:buNone/>
            </a:pPr>
            <a:r>
              <a:rPr lang="en" sz="1600" dirty="0">
                <a:solidFill>
                  <a:schemeClr val="dk1"/>
                </a:solidFill>
              </a:rPr>
              <a:t>This lesson will take approximately 60-80 minutes to complete. </a:t>
            </a:r>
            <a:endParaRPr sz="1600" dirty="0">
              <a:solidFill>
                <a:schemeClr val="dk1"/>
              </a:solidFill>
            </a:endParaRPr>
          </a:p>
          <a:p>
            <a:pPr marL="0" lvl="0" indent="0" algn="l" rtl="0">
              <a:spcBef>
                <a:spcPts val="800"/>
              </a:spcBef>
              <a:spcAft>
                <a:spcPts val="0"/>
              </a:spcAft>
              <a:buClr>
                <a:schemeClr val="dk1"/>
              </a:buClr>
              <a:buSzPts val="3200"/>
              <a:buFont typeface="Arial"/>
              <a:buNone/>
            </a:pPr>
            <a:r>
              <a:rPr lang="en" sz="1600" dirty="0">
                <a:solidFill>
                  <a:schemeClr val="dk1"/>
                </a:solidFill>
              </a:rPr>
              <a:t>The purpose of today’s lesson is to:</a:t>
            </a:r>
            <a:endParaRPr sz="1600" dirty="0">
              <a:solidFill>
                <a:schemeClr val="dk1"/>
              </a:solidFill>
            </a:endParaRPr>
          </a:p>
          <a:p>
            <a:pPr marL="457200" lvl="0" indent="-330200" algn="l" rtl="0">
              <a:spcBef>
                <a:spcPts val="800"/>
              </a:spcBef>
              <a:spcAft>
                <a:spcPts val="0"/>
              </a:spcAft>
              <a:buClr>
                <a:schemeClr val="dk1"/>
              </a:buClr>
              <a:buSzPts val="1600"/>
              <a:buChar char="•"/>
            </a:pPr>
            <a:r>
              <a:rPr lang="en" sz="1600" dirty="0">
                <a:solidFill>
                  <a:schemeClr val="dk1"/>
                </a:solidFill>
              </a:rPr>
              <a:t>In this lesson, students use “Powerful Polly,” one of the mentor texts for this unit, as a model of a choose-your-own-adventure narrative as they write their own research-based narratives. Students study the organization of “Powerful Polly” and use their observations when planning the millipede narrative as a whole group and their expert group animal narratives independently.</a:t>
            </a:r>
            <a:endParaRPr sz="1600" dirty="0">
              <a:solidFill>
                <a:schemeClr val="dk1"/>
              </a:solidFill>
            </a:endParaRPr>
          </a:p>
          <a:p>
            <a:pPr marL="0" lvl="0" indent="0" algn="l" rtl="0">
              <a:spcBef>
                <a:spcPts val="800"/>
              </a:spcBef>
              <a:spcAft>
                <a:spcPts val="0"/>
              </a:spcAft>
              <a:buClr>
                <a:schemeClr val="dk1"/>
              </a:buClr>
              <a:buSzPts val="3200"/>
              <a:buFont typeface="Arial"/>
              <a:buNone/>
            </a:pPr>
            <a:r>
              <a:rPr lang="en" sz="1600" dirty="0">
                <a:solidFill>
                  <a:schemeClr val="dk1"/>
                </a:solidFill>
              </a:rPr>
              <a:t>The Learning Targets for students today are:</a:t>
            </a:r>
            <a:endParaRPr sz="1600" dirty="0">
              <a:solidFill>
                <a:schemeClr val="dk1"/>
              </a:solidFill>
            </a:endParaRPr>
          </a:p>
          <a:p>
            <a:pPr marL="457200" lvl="0" indent="-330200" algn="l" rtl="0">
              <a:spcBef>
                <a:spcPts val="1000"/>
              </a:spcBef>
              <a:spcAft>
                <a:spcPts val="0"/>
              </a:spcAft>
              <a:buClr>
                <a:schemeClr val="dk1"/>
              </a:buClr>
              <a:buSzPts val="1600"/>
              <a:buAutoNum type="arabicPeriod"/>
            </a:pPr>
            <a:r>
              <a:rPr lang="en" sz="1600" dirty="0">
                <a:solidFill>
                  <a:schemeClr val="dk1"/>
                </a:solidFill>
              </a:rPr>
              <a:t>I can determine the characteristics of a narrative.</a:t>
            </a:r>
            <a:endParaRPr sz="1600" dirty="0">
              <a:solidFill>
                <a:schemeClr val="dk1"/>
              </a:solidFill>
            </a:endParaRPr>
          </a:p>
          <a:p>
            <a:pPr marL="457200" lvl="0" indent="-330200" algn="l" rtl="0">
              <a:spcBef>
                <a:spcPts val="0"/>
              </a:spcBef>
              <a:spcAft>
                <a:spcPts val="0"/>
              </a:spcAft>
              <a:buClr>
                <a:schemeClr val="dk1"/>
              </a:buClr>
              <a:buSzPts val="1600"/>
              <a:buAutoNum type="arabicPeriod"/>
            </a:pPr>
            <a:r>
              <a:rPr lang="en" sz="1600" dirty="0">
                <a:solidFill>
                  <a:schemeClr val="dk1"/>
                </a:solidFill>
              </a:rPr>
              <a:t>I can organize a plot for a narrative using events based on research of my animal and its defense mechanisms. </a:t>
            </a:r>
            <a:endParaRPr sz="1600" dirty="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31"/>
        <p:cNvGrpSpPr/>
        <p:nvPr/>
      </p:nvGrpSpPr>
      <p:grpSpPr>
        <a:xfrm>
          <a:off x="0" y="0"/>
          <a:ext cx="0" cy="0"/>
          <a:chOff x="0" y="0"/>
          <a:chExt cx="0" cy="0"/>
        </a:xfrm>
      </p:grpSpPr>
      <p:sp>
        <p:nvSpPr>
          <p:cNvPr id="332" name="Google Shape;332;p5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 Examining Organization of Narratives</a:t>
            </a:r>
            <a:endParaRPr/>
          </a:p>
        </p:txBody>
      </p:sp>
      <p:pic>
        <p:nvPicPr>
          <p:cNvPr id="333" name="Google Shape;333;p50"/>
          <p:cNvPicPr preferRelativeResize="0"/>
          <p:nvPr/>
        </p:nvPicPr>
        <p:blipFill rotWithShape="1">
          <a:blip r:embed="rId3">
            <a:alphaModFix/>
          </a:blip>
          <a:srcRect l="11708" r="16985"/>
          <a:stretch/>
        </p:blipFill>
        <p:spPr>
          <a:xfrm>
            <a:off x="8633700" y="4444699"/>
            <a:ext cx="321035" cy="453226"/>
          </a:xfrm>
          <a:prstGeom prst="rect">
            <a:avLst/>
          </a:prstGeom>
          <a:noFill/>
          <a:ln>
            <a:noFill/>
          </a:ln>
        </p:spPr>
      </p:pic>
      <p:pic>
        <p:nvPicPr>
          <p:cNvPr id="334" name="Google Shape;334;p50"/>
          <p:cNvPicPr preferRelativeResize="0"/>
          <p:nvPr/>
        </p:nvPicPr>
        <p:blipFill>
          <a:blip r:embed="rId4">
            <a:alphaModFix/>
          </a:blip>
          <a:stretch>
            <a:fillRect/>
          </a:stretch>
        </p:blipFill>
        <p:spPr>
          <a:xfrm>
            <a:off x="616500" y="1126925"/>
            <a:ext cx="3025975" cy="3317777"/>
          </a:xfrm>
          <a:prstGeom prst="rect">
            <a:avLst/>
          </a:prstGeom>
          <a:noFill/>
          <a:ln w="19050" cap="flat" cmpd="sng">
            <a:solidFill>
              <a:schemeClr val="dk2"/>
            </a:solidFill>
            <a:prstDash val="solid"/>
            <a:round/>
            <a:headEnd type="none" w="sm" len="sm"/>
            <a:tailEnd type="none" w="sm" len="sm"/>
          </a:ln>
        </p:spPr>
      </p:pic>
      <p:pic>
        <p:nvPicPr>
          <p:cNvPr id="335" name="Google Shape;335;p50"/>
          <p:cNvPicPr preferRelativeResize="0"/>
          <p:nvPr/>
        </p:nvPicPr>
        <p:blipFill>
          <a:blip r:embed="rId5">
            <a:alphaModFix/>
          </a:blip>
          <a:stretch>
            <a:fillRect/>
          </a:stretch>
        </p:blipFill>
        <p:spPr>
          <a:xfrm>
            <a:off x="4020325" y="1126925"/>
            <a:ext cx="3031693" cy="3317776"/>
          </a:xfrm>
          <a:prstGeom prst="rect">
            <a:avLst/>
          </a:prstGeom>
          <a:noFill/>
          <a:ln w="19050" cap="flat" cmpd="sng">
            <a:solidFill>
              <a:schemeClr val="dk2"/>
            </a:solidFill>
            <a:prstDash val="solid"/>
            <a:round/>
            <a:headEnd type="none" w="sm" len="sm"/>
            <a:tailEnd type="none" w="sm" len="sm"/>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39"/>
        <p:cNvGrpSpPr/>
        <p:nvPr/>
      </p:nvGrpSpPr>
      <p:grpSpPr>
        <a:xfrm>
          <a:off x="0" y="0"/>
          <a:ext cx="0" cy="0"/>
          <a:chOff x="0" y="0"/>
          <a:chExt cx="0" cy="0"/>
        </a:xfrm>
      </p:grpSpPr>
      <p:sp>
        <p:nvSpPr>
          <p:cNvPr id="340" name="Google Shape;340;p51"/>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Noticings and Wonderings</a:t>
            </a:r>
            <a:endParaRPr/>
          </a:p>
        </p:txBody>
      </p:sp>
      <p:sp>
        <p:nvSpPr>
          <p:cNvPr id="341" name="Google Shape;341;p51"/>
          <p:cNvSpPr txBox="1">
            <a:spLocks noGrp="1"/>
          </p:cNvSpPr>
          <p:nvPr>
            <p:ph type="body" idx="1"/>
          </p:nvPr>
        </p:nvSpPr>
        <p:spPr>
          <a:xfrm>
            <a:off x="311700" y="1028299"/>
            <a:ext cx="8520600" cy="3416400"/>
          </a:xfrm>
          <a:prstGeom prst="rect">
            <a:avLst/>
          </a:prstGeom>
          <a:ln w="9525" cap="flat" cmpd="sng">
            <a:solidFill>
              <a:srgbClr val="000000"/>
            </a:solidFill>
            <a:prstDash val="solid"/>
            <a:round/>
            <a:headEnd type="none" w="sm" len="sm"/>
            <a:tailEnd type="none" w="sm" len="sm"/>
          </a:ln>
        </p:spPr>
        <p:txBody>
          <a:bodyPr spcFirstLastPara="1" wrap="square" lIns="68575" tIns="34275" rIns="68575" bIns="34275" anchor="t" anchorCtr="0">
            <a:noAutofit/>
          </a:bodyPr>
          <a:lstStyle/>
          <a:p>
            <a:pPr marL="0" lvl="0" indent="0" algn="l" rtl="0">
              <a:spcBef>
                <a:spcPts val="800"/>
              </a:spcBef>
              <a:spcAft>
                <a:spcPts val="0"/>
              </a:spcAft>
              <a:buNone/>
            </a:pPr>
            <a:r>
              <a:rPr lang="en"/>
              <a:t>After rereading “Powerful Polly,” take notes about what components a well written narrative has in it.</a:t>
            </a:r>
            <a:endParaRPr/>
          </a:p>
          <a:p>
            <a:pPr marL="0" lvl="0" indent="0" algn="l" rtl="0">
              <a:spcBef>
                <a:spcPts val="800"/>
              </a:spcBef>
              <a:spcAft>
                <a:spcPts val="0"/>
              </a:spcAft>
              <a:buNone/>
            </a:pPr>
            <a:endParaRPr/>
          </a:p>
          <a:p>
            <a:pPr marL="0" lvl="0" indent="0" algn="l" rtl="0">
              <a:spcBef>
                <a:spcPts val="800"/>
              </a:spcBef>
              <a:spcAft>
                <a:spcPts val="0"/>
              </a:spcAft>
              <a:buNone/>
            </a:pPr>
            <a:r>
              <a:rPr lang="en"/>
              <a:t>Then, using your notes, discuss with a partner the answer to this question:</a:t>
            </a:r>
            <a:endParaRPr/>
          </a:p>
          <a:p>
            <a:pPr marL="0" lvl="0" indent="0" algn="l" rtl="0">
              <a:spcBef>
                <a:spcPts val="800"/>
              </a:spcBef>
              <a:spcAft>
                <a:spcPts val="0"/>
              </a:spcAft>
              <a:buNone/>
            </a:pPr>
            <a:r>
              <a:rPr lang="en"/>
              <a:t>What components does a narrative have?</a:t>
            </a:r>
            <a:endParaRPr/>
          </a:p>
          <a:p>
            <a:pPr marL="0" lvl="0" indent="0" algn="l" rtl="0">
              <a:spcBef>
                <a:spcPts val="800"/>
              </a:spcBef>
              <a:spcAft>
                <a:spcPts val="0"/>
              </a:spcAft>
              <a:buNone/>
            </a:pPr>
            <a:endParaRPr/>
          </a:p>
        </p:txBody>
      </p:sp>
      <p:pic>
        <p:nvPicPr>
          <p:cNvPr id="342" name="Google Shape;342;p51"/>
          <p:cNvPicPr preferRelativeResize="0"/>
          <p:nvPr/>
        </p:nvPicPr>
        <p:blipFill rotWithShape="1">
          <a:blip r:embed="rId3">
            <a:alphaModFix/>
          </a:blip>
          <a:srcRect l="11708" r="16985"/>
          <a:stretch/>
        </p:blipFill>
        <p:spPr>
          <a:xfrm>
            <a:off x="8633700" y="4444699"/>
            <a:ext cx="321035" cy="453226"/>
          </a:xfrm>
          <a:prstGeom prst="rect">
            <a:avLst/>
          </a:prstGeom>
          <a:noFill/>
          <a:ln>
            <a:noFill/>
          </a:ln>
        </p:spPr>
      </p:pic>
      <p:pic>
        <p:nvPicPr>
          <p:cNvPr id="343" name="Google Shape;343;p51"/>
          <p:cNvPicPr preferRelativeResize="0"/>
          <p:nvPr/>
        </p:nvPicPr>
        <p:blipFill>
          <a:blip r:embed="rId4">
            <a:alphaModFix/>
          </a:blip>
          <a:stretch>
            <a:fillRect/>
          </a:stretch>
        </p:blipFill>
        <p:spPr>
          <a:xfrm>
            <a:off x="8150375" y="4429650"/>
            <a:ext cx="483325" cy="48332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47"/>
        <p:cNvGrpSpPr/>
        <p:nvPr/>
      </p:nvGrpSpPr>
      <p:grpSpPr>
        <a:xfrm>
          <a:off x="0" y="0"/>
          <a:ext cx="0" cy="0"/>
          <a:chOff x="0" y="0"/>
          <a:chExt cx="0" cy="0"/>
        </a:xfrm>
      </p:grpSpPr>
      <p:sp>
        <p:nvSpPr>
          <p:cNvPr id="348" name="Google Shape;348;p52"/>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ctr" rtl="0">
              <a:spcBef>
                <a:spcPts val="0"/>
              </a:spcBef>
              <a:spcAft>
                <a:spcPts val="0"/>
              </a:spcAft>
              <a:buNone/>
            </a:pPr>
            <a:r>
              <a:rPr lang="en"/>
              <a:t> </a:t>
            </a:r>
            <a:r>
              <a:rPr lang="en" sz="2400"/>
              <a:t>Guided Practice: Planning the Millipede Narrative</a:t>
            </a:r>
            <a:endParaRPr sz="2400"/>
          </a:p>
        </p:txBody>
      </p:sp>
      <p:sp>
        <p:nvSpPr>
          <p:cNvPr id="349" name="Google Shape;349;p52"/>
          <p:cNvSpPr txBox="1">
            <a:spLocks noGrp="1"/>
          </p:cNvSpPr>
          <p:nvPr>
            <p:ph type="body" idx="1"/>
          </p:nvPr>
        </p:nvSpPr>
        <p:spPr>
          <a:xfrm>
            <a:off x="3615175" y="1329475"/>
            <a:ext cx="5125800" cy="1531200"/>
          </a:xfrm>
          <a:prstGeom prst="rect">
            <a:avLst/>
          </a:prstGeom>
          <a:ln w="9525" cap="flat" cmpd="sng">
            <a:solidFill>
              <a:srgbClr val="000000"/>
            </a:solidFill>
            <a:prstDash val="solid"/>
            <a:round/>
            <a:headEnd type="none" w="sm" len="sm"/>
            <a:tailEnd type="none" w="sm" len="sm"/>
          </a:ln>
        </p:spPr>
        <p:txBody>
          <a:bodyPr spcFirstLastPara="1" wrap="square" lIns="68575" tIns="34275" rIns="68575" bIns="34275" anchor="t" anchorCtr="0">
            <a:noAutofit/>
          </a:bodyPr>
          <a:lstStyle/>
          <a:p>
            <a:pPr marL="457200" lvl="0" indent="-381000" algn="l" rtl="0">
              <a:spcBef>
                <a:spcPts val="800"/>
              </a:spcBef>
              <a:spcAft>
                <a:spcPts val="0"/>
              </a:spcAft>
              <a:buClr>
                <a:schemeClr val="dk1"/>
              </a:buClr>
              <a:buSzPts val="2400"/>
              <a:buFont typeface="Century Gothic"/>
              <a:buAutoNum type="arabicPeriod"/>
            </a:pPr>
            <a:r>
              <a:rPr lang="en" sz="2400" i="1">
                <a:solidFill>
                  <a:schemeClr val="dk1"/>
                </a:solidFill>
              </a:rPr>
              <a:t>What type of problem will our animals have in this narrative?</a:t>
            </a:r>
            <a:endParaRPr sz="2400"/>
          </a:p>
        </p:txBody>
      </p:sp>
      <p:pic>
        <p:nvPicPr>
          <p:cNvPr id="350" name="Google Shape;350;p52"/>
          <p:cNvPicPr preferRelativeResize="0"/>
          <p:nvPr/>
        </p:nvPicPr>
        <p:blipFill rotWithShape="1">
          <a:blip r:embed="rId3">
            <a:alphaModFix/>
          </a:blip>
          <a:srcRect l="11708" r="16985"/>
          <a:stretch/>
        </p:blipFill>
        <p:spPr>
          <a:xfrm>
            <a:off x="8262625" y="4236675"/>
            <a:ext cx="396490" cy="559750"/>
          </a:xfrm>
          <a:prstGeom prst="rect">
            <a:avLst/>
          </a:prstGeom>
          <a:noFill/>
          <a:ln>
            <a:noFill/>
          </a:ln>
        </p:spPr>
      </p:pic>
      <p:pic>
        <p:nvPicPr>
          <p:cNvPr id="351" name="Google Shape;351;p52"/>
          <p:cNvPicPr preferRelativeResize="0"/>
          <p:nvPr/>
        </p:nvPicPr>
        <p:blipFill>
          <a:blip r:embed="rId4">
            <a:alphaModFix/>
          </a:blip>
          <a:stretch>
            <a:fillRect/>
          </a:stretch>
        </p:blipFill>
        <p:spPr>
          <a:xfrm>
            <a:off x="7402450" y="4236675"/>
            <a:ext cx="717426" cy="559750"/>
          </a:xfrm>
          <a:prstGeom prst="rect">
            <a:avLst/>
          </a:prstGeom>
          <a:noFill/>
          <a:ln>
            <a:noFill/>
          </a:ln>
        </p:spPr>
      </p:pic>
      <p:pic>
        <p:nvPicPr>
          <p:cNvPr id="352" name="Google Shape;352;p52"/>
          <p:cNvPicPr preferRelativeResize="0"/>
          <p:nvPr/>
        </p:nvPicPr>
        <p:blipFill>
          <a:blip r:embed="rId5">
            <a:alphaModFix/>
          </a:blip>
          <a:stretch>
            <a:fillRect/>
          </a:stretch>
        </p:blipFill>
        <p:spPr>
          <a:xfrm>
            <a:off x="396250" y="906875"/>
            <a:ext cx="2973417" cy="3721500"/>
          </a:xfrm>
          <a:prstGeom prst="rect">
            <a:avLst/>
          </a:prstGeom>
          <a:noFill/>
          <a:ln w="9525" cap="flat" cmpd="sng">
            <a:solidFill>
              <a:schemeClr val="dk2"/>
            </a:solidFill>
            <a:prstDash val="solid"/>
            <a:round/>
            <a:headEnd type="none" w="sm" len="sm"/>
            <a:tailEnd type="none" w="sm" len="sm"/>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56"/>
        <p:cNvGrpSpPr/>
        <p:nvPr/>
      </p:nvGrpSpPr>
      <p:grpSpPr>
        <a:xfrm>
          <a:off x="0" y="0"/>
          <a:ext cx="0" cy="0"/>
          <a:chOff x="0" y="0"/>
          <a:chExt cx="0" cy="0"/>
        </a:xfrm>
      </p:grpSpPr>
      <p:sp>
        <p:nvSpPr>
          <p:cNvPr id="357" name="Google Shape;357;p53"/>
          <p:cNvSpPr txBox="1">
            <a:spLocks noGrp="1"/>
          </p:cNvSpPr>
          <p:nvPr>
            <p:ph type="title"/>
          </p:nvPr>
        </p:nvSpPr>
        <p:spPr>
          <a:xfrm>
            <a:off x="311700" y="547875"/>
            <a:ext cx="8520600" cy="755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Independent Practice: Reviewing Research and Planning the Expert Group Animal Narrative </a:t>
            </a:r>
            <a:endParaRPr sz="3000"/>
          </a:p>
        </p:txBody>
      </p:sp>
      <p:sp>
        <p:nvSpPr>
          <p:cNvPr id="358" name="Google Shape;358;p53"/>
          <p:cNvSpPr txBox="1">
            <a:spLocks noGrp="1"/>
          </p:cNvSpPr>
          <p:nvPr>
            <p:ph type="body" idx="1"/>
          </p:nvPr>
        </p:nvSpPr>
        <p:spPr>
          <a:xfrm>
            <a:off x="3837900" y="1553575"/>
            <a:ext cx="4994400" cy="3098700"/>
          </a:xfrm>
          <a:prstGeom prst="rect">
            <a:avLst/>
          </a:prstGeom>
        </p:spPr>
        <p:txBody>
          <a:bodyPr spcFirstLastPara="1" wrap="square" lIns="68575" tIns="34275" rIns="68575" bIns="34275" anchor="t" anchorCtr="0">
            <a:noAutofit/>
          </a:bodyPr>
          <a:lstStyle/>
          <a:p>
            <a:pPr marL="457200" lvl="0" indent="-342900" algn="l" rtl="0">
              <a:spcBef>
                <a:spcPts val="800"/>
              </a:spcBef>
              <a:spcAft>
                <a:spcPts val="0"/>
              </a:spcAft>
              <a:buClr>
                <a:schemeClr val="dk1"/>
              </a:buClr>
              <a:buSzPts val="1800"/>
              <a:buFont typeface="Century Gothic"/>
              <a:buAutoNum type="arabicPeriod"/>
            </a:pPr>
            <a:r>
              <a:rPr lang="en">
                <a:solidFill>
                  <a:schemeClr val="dk1"/>
                </a:solidFill>
              </a:rPr>
              <a:t>Who is your character? </a:t>
            </a:r>
            <a:endParaRPr>
              <a:solidFill>
                <a:schemeClr val="dk1"/>
              </a:solidFill>
            </a:endParaRPr>
          </a:p>
          <a:p>
            <a:pPr marL="457200" lvl="0" indent="-342900" algn="l" rtl="0">
              <a:spcBef>
                <a:spcPts val="0"/>
              </a:spcBef>
              <a:spcAft>
                <a:spcPts val="0"/>
              </a:spcAft>
              <a:buClr>
                <a:schemeClr val="dk1"/>
              </a:buClr>
              <a:buSzPts val="1800"/>
              <a:buFont typeface="Century Gothic"/>
              <a:buAutoNum type="arabicPeriod"/>
            </a:pPr>
            <a:r>
              <a:rPr lang="en">
                <a:solidFill>
                  <a:schemeClr val="dk1"/>
                </a:solidFill>
              </a:rPr>
              <a:t>Where is the story set?</a:t>
            </a:r>
            <a:endParaRPr>
              <a:solidFill>
                <a:schemeClr val="dk1"/>
              </a:solidFill>
            </a:endParaRPr>
          </a:p>
          <a:p>
            <a:pPr marL="457200" lvl="0" indent="-342900" algn="l" rtl="0">
              <a:spcBef>
                <a:spcPts val="0"/>
              </a:spcBef>
              <a:spcAft>
                <a:spcPts val="0"/>
              </a:spcAft>
              <a:buClr>
                <a:schemeClr val="dk1"/>
              </a:buClr>
              <a:buSzPts val="1800"/>
              <a:buFont typeface="Century Gothic"/>
              <a:buAutoNum type="arabicPeriod"/>
            </a:pPr>
            <a:r>
              <a:rPr lang="en">
                <a:solidFill>
                  <a:schemeClr val="dk1"/>
                </a:solidFill>
              </a:rPr>
              <a:t>What details and descriptions can you use to introduce the reader to the narrator, setting, and situation?</a:t>
            </a:r>
            <a:endParaRPr>
              <a:solidFill>
                <a:schemeClr val="dk1"/>
              </a:solidFill>
            </a:endParaRPr>
          </a:p>
          <a:p>
            <a:pPr marL="457200" lvl="0" indent="-342900" algn="l" rtl="0">
              <a:spcBef>
                <a:spcPts val="0"/>
              </a:spcBef>
              <a:spcAft>
                <a:spcPts val="0"/>
              </a:spcAft>
              <a:buClr>
                <a:schemeClr val="dk1"/>
              </a:buClr>
              <a:buSzPts val="1800"/>
              <a:buFont typeface="Century Gothic"/>
              <a:buAutoNum type="arabicPeriod"/>
            </a:pPr>
            <a:r>
              <a:rPr lang="en">
                <a:solidFill>
                  <a:schemeClr val="dk1"/>
                </a:solidFill>
              </a:rPr>
              <a:t>What precise words or phrases can you use to describe what is happening?</a:t>
            </a:r>
            <a:endParaRPr/>
          </a:p>
        </p:txBody>
      </p:sp>
      <p:pic>
        <p:nvPicPr>
          <p:cNvPr id="359" name="Google Shape;359;p53"/>
          <p:cNvPicPr preferRelativeResize="0"/>
          <p:nvPr/>
        </p:nvPicPr>
        <p:blipFill rotWithShape="1">
          <a:blip r:embed="rId3">
            <a:alphaModFix/>
          </a:blip>
          <a:srcRect l="30113" t="19274" r="31305" b="22948"/>
          <a:stretch/>
        </p:blipFill>
        <p:spPr>
          <a:xfrm>
            <a:off x="311701" y="1786675"/>
            <a:ext cx="3126685" cy="2632500"/>
          </a:xfrm>
          <a:prstGeom prst="rect">
            <a:avLst/>
          </a:prstGeom>
          <a:noFill/>
          <a:ln w="19050" cap="flat" cmpd="sng">
            <a:solidFill>
              <a:schemeClr val="dk2"/>
            </a:solidFill>
            <a:prstDash val="solid"/>
            <a:round/>
            <a:headEnd type="none" w="sm" len="sm"/>
            <a:tailEnd type="none" w="sm" len="sm"/>
          </a:ln>
        </p:spPr>
      </p:pic>
      <p:pic>
        <p:nvPicPr>
          <p:cNvPr id="360" name="Google Shape;360;p53"/>
          <p:cNvPicPr preferRelativeResize="0"/>
          <p:nvPr/>
        </p:nvPicPr>
        <p:blipFill>
          <a:blip r:embed="rId4">
            <a:alphaModFix/>
          </a:blip>
          <a:stretch>
            <a:fillRect/>
          </a:stretch>
        </p:blipFill>
        <p:spPr>
          <a:xfrm>
            <a:off x="8587350" y="4419175"/>
            <a:ext cx="483325" cy="48332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64"/>
        <p:cNvGrpSpPr/>
        <p:nvPr/>
      </p:nvGrpSpPr>
      <p:grpSpPr>
        <a:xfrm>
          <a:off x="0" y="0"/>
          <a:ext cx="0" cy="0"/>
          <a:chOff x="0" y="0"/>
          <a:chExt cx="0" cy="0"/>
        </a:xfrm>
      </p:grpSpPr>
      <p:sp>
        <p:nvSpPr>
          <p:cNvPr id="365" name="Google Shape;365;p5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Sharing</a:t>
            </a:r>
            <a:endParaRPr/>
          </a:p>
        </p:txBody>
      </p:sp>
      <p:sp>
        <p:nvSpPr>
          <p:cNvPr id="366" name="Google Shape;366;p54"/>
          <p:cNvSpPr txBox="1">
            <a:spLocks noGrp="1"/>
          </p:cNvSpPr>
          <p:nvPr>
            <p:ph type="body" idx="1"/>
          </p:nvPr>
        </p:nvSpPr>
        <p:spPr>
          <a:xfrm>
            <a:off x="4045725" y="1353175"/>
            <a:ext cx="4695000" cy="2436900"/>
          </a:xfrm>
          <a:prstGeom prst="rect">
            <a:avLst/>
          </a:prstGeom>
          <a:ln w="9525" cap="flat" cmpd="sng">
            <a:solidFill>
              <a:srgbClr val="000000"/>
            </a:solidFill>
            <a:prstDash val="solid"/>
            <a:round/>
            <a:headEnd type="none" w="sm" len="sm"/>
            <a:tailEnd type="none" w="sm" len="sm"/>
          </a:ln>
        </p:spPr>
        <p:txBody>
          <a:bodyPr spcFirstLastPara="1" wrap="square" lIns="68575" tIns="34275" rIns="68575" bIns="34275" anchor="t" anchorCtr="0">
            <a:noAutofit/>
          </a:bodyPr>
          <a:lstStyle/>
          <a:p>
            <a:pPr marL="457200" lvl="0" indent="-342900" algn="l" rtl="0">
              <a:lnSpc>
                <a:spcPct val="90000"/>
              </a:lnSpc>
              <a:spcBef>
                <a:spcPts val="1000"/>
              </a:spcBef>
              <a:spcAft>
                <a:spcPts val="0"/>
              </a:spcAft>
              <a:buClr>
                <a:schemeClr val="dk1"/>
              </a:buClr>
              <a:buSzPts val="1800"/>
              <a:buFont typeface="Century Gothic"/>
              <a:buAutoNum type="arabicPeriod"/>
            </a:pPr>
            <a:r>
              <a:rPr lang="en" sz="1800">
                <a:solidFill>
                  <a:schemeClr val="dk1"/>
                </a:solidFill>
              </a:rPr>
              <a:t>I can determine the characteristics of a narrative.</a:t>
            </a:r>
            <a:endParaRPr sz="1800">
              <a:solidFill>
                <a:schemeClr val="dk1"/>
              </a:solidFill>
            </a:endParaRPr>
          </a:p>
          <a:p>
            <a:pPr marL="457200" lvl="0" indent="-342900" algn="l" rtl="0">
              <a:lnSpc>
                <a:spcPct val="90000"/>
              </a:lnSpc>
              <a:spcBef>
                <a:spcPts val="0"/>
              </a:spcBef>
              <a:spcAft>
                <a:spcPts val="0"/>
              </a:spcAft>
              <a:buClr>
                <a:schemeClr val="dk1"/>
              </a:buClr>
              <a:buSzPts val="1800"/>
              <a:buFont typeface="Century Gothic"/>
              <a:buAutoNum type="arabicPeriod"/>
            </a:pPr>
            <a:r>
              <a:rPr lang="en" sz="1800">
                <a:solidFill>
                  <a:schemeClr val="dk1"/>
                </a:solidFill>
              </a:rPr>
              <a:t>I can organize a plot for a narrative using events based on research of my animal and its defense mechanisms. </a:t>
            </a:r>
            <a:endParaRPr sz="1800"/>
          </a:p>
        </p:txBody>
      </p:sp>
      <p:pic>
        <p:nvPicPr>
          <p:cNvPr id="367" name="Google Shape;367;p54"/>
          <p:cNvPicPr preferRelativeResize="0"/>
          <p:nvPr/>
        </p:nvPicPr>
        <p:blipFill>
          <a:blip r:embed="rId3">
            <a:alphaModFix/>
          </a:blip>
          <a:stretch>
            <a:fillRect/>
          </a:stretch>
        </p:blipFill>
        <p:spPr>
          <a:xfrm>
            <a:off x="8308425" y="4166225"/>
            <a:ext cx="523875" cy="523875"/>
          </a:xfrm>
          <a:prstGeom prst="rect">
            <a:avLst/>
          </a:prstGeom>
          <a:noFill/>
          <a:ln>
            <a:noFill/>
          </a:ln>
        </p:spPr>
      </p:pic>
      <p:pic>
        <p:nvPicPr>
          <p:cNvPr id="368" name="Google Shape;368;p54"/>
          <p:cNvPicPr preferRelativeResize="0"/>
          <p:nvPr/>
        </p:nvPicPr>
        <p:blipFill rotWithShape="1">
          <a:blip r:embed="rId4">
            <a:alphaModFix/>
          </a:blip>
          <a:srcRect l="30344" t="25329" r="31073" b="31563"/>
          <a:stretch/>
        </p:blipFill>
        <p:spPr>
          <a:xfrm>
            <a:off x="128800" y="1353288"/>
            <a:ext cx="3639813" cy="2436925"/>
          </a:xfrm>
          <a:prstGeom prst="rect">
            <a:avLst/>
          </a:prstGeom>
          <a:noFill/>
          <a:ln w="19050" cap="flat" cmpd="sng">
            <a:solidFill>
              <a:schemeClr val="dk2"/>
            </a:solidFill>
            <a:prstDash val="solid"/>
            <a:round/>
            <a:headEnd type="none" w="sm" len="sm"/>
            <a:tailEnd type="none" w="sm" len="sm"/>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72"/>
        <p:cNvGrpSpPr/>
        <p:nvPr/>
      </p:nvGrpSpPr>
      <p:grpSpPr>
        <a:xfrm>
          <a:off x="0" y="0"/>
          <a:ext cx="0" cy="0"/>
          <a:chOff x="0" y="0"/>
          <a:chExt cx="0" cy="0"/>
        </a:xfrm>
      </p:grpSpPr>
      <p:sp>
        <p:nvSpPr>
          <p:cNvPr id="373" name="Google Shape;373;p55"/>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ctr" rtl="0">
              <a:spcBef>
                <a:spcPts val="0"/>
              </a:spcBef>
              <a:spcAft>
                <a:spcPts val="0"/>
              </a:spcAft>
              <a:buNone/>
            </a:pPr>
            <a:r>
              <a:rPr lang="en" sz="3000"/>
              <a:t>Homework</a:t>
            </a:r>
            <a:endParaRPr sz="3000"/>
          </a:p>
        </p:txBody>
      </p:sp>
      <p:sp>
        <p:nvSpPr>
          <p:cNvPr id="374" name="Google Shape;374;p55"/>
          <p:cNvSpPr txBox="1">
            <a:spLocks noGrp="1"/>
          </p:cNvSpPr>
          <p:nvPr>
            <p:ph type="body" idx="1"/>
          </p:nvPr>
        </p:nvSpPr>
        <p:spPr>
          <a:xfrm>
            <a:off x="420325" y="1190400"/>
            <a:ext cx="4621800" cy="3507600"/>
          </a:xfrm>
          <a:prstGeom prst="rect">
            <a:avLst/>
          </a:prstGeom>
          <a:ln w="9525" cap="flat" cmpd="sng">
            <a:solidFill>
              <a:srgbClr val="000000"/>
            </a:solidFill>
            <a:prstDash val="solid"/>
            <a:round/>
            <a:headEnd type="none" w="sm" len="sm"/>
            <a:tailEnd type="none" w="sm" len="sm"/>
          </a:ln>
        </p:spPr>
        <p:txBody>
          <a:bodyPr spcFirstLastPara="1" wrap="square" lIns="68575" tIns="34275" rIns="68575" bIns="34275" anchor="t" anchorCtr="0">
            <a:noAutofit/>
          </a:bodyPr>
          <a:lstStyle/>
          <a:p>
            <a:pPr marL="457200" lvl="0" indent="-342900" algn="l" rtl="0">
              <a:lnSpc>
                <a:spcPct val="100000"/>
              </a:lnSpc>
              <a:spcBef>
                <a:spcPts val="800"/>
              </a:spcBef>
              <a:spcAft>
                <a:spcPts val="0"/>
              </a:spcAft>
              <a:buClr>
                <a:schemeClr val="dk1"/>
              </a:buClr>
              <a:buSzPts val="1800"/>
              <a:buAutoNum type="alphaUcPeriod"/>
            </a:pPr>
            <a:r>
              <a:rPr lang="en" sz="1800" dirty="0"/>
              <a:t>Read and annotate “How the Monkey Got Food When He Was Hungry” from your homework resources for this unit.</a:t>
            </a:r>
            <a:endParaRPr sz="1800" dirty="0"/>
          </a:p>
          <a:p>
            <a:pPr marL="0" lvl="0" indent="0" algn="l" rtl="0">
              <a:lnSpc>
                <a:spcPct val="100000"/>
              </a:lnSpc>
              <a:spcBef>
                <a:spcPts val="800"/>
              </a:spcBef>
              <a:spcAft>
                <a:spcPts val="0"/>
              </a:spcAft>
              <a:buNone/>
            </a:pPr>
            <a:endParaRPr sz="1800" dirty="0"/>
          </a:p>
          <a:p>
            <a:pPr marL="457200" lvl="0" indent="-342900" algn="l" rtl="0">
              <a:lnSpc>
                <a:spcPct val="100000"/>
              </a:lnSpc>
              <a:spcBef>
                <a:spcPts val="800"/>
              </a:spcBef>
              <a:spcAft>
                <a:spcPts val="0"/>
              </a:spcAft>
              <a:buClr>
                <a:schemeClr val="dk1"/>
              </a:buClr>
              <a:buSzPts val="1800"/>
              <a:buAutoNum type="alphaUcPeriod"/>
            </a:pPr>
            <a:r>
              <a:rPr lang="en" sz="1800" dirty="0">
                <a:solidFill>
                  <a:schemeClr val="dk1"/>
                </a:solidFill>
              </a:rPr>
              <a:t>Accountable Research Reading</a:t>
            </a:r>
            <a:r>
              <a:rPr lang="en-US" sz="1800" dirty="0">
                <a:solidFill>
                  <a:schemeClr val="dk1"/>
                </a:solidFill>
              </a:rPr>
              <a:t>:</a:t>
            </a:r>
            <a:r>
              <a:rPr lang="en" sz="1800" dirty="0">
                <a:solidFill>
                  <a:schemeClr val="dk1"/>
                </a:solidFill>
              </a:rPr>
              <a:t> Select a prompt to respond to in the front of your independent reading journal.</a:t>
            </a:r>
            <a:endParaRPr sz="1800" dirty="0">
              <a:solidFill>
                <a:schemeClr val="dk1"/>
              </a:solidFill>
            </a:endParaRPr>
          </a:p>
          <a:p>
            <a:pPr marL="0" lvl="0" indent="0" algn="l" rtl="0">
              <a:lnSpc>
                <a:spcPct val="100000"/>
              </a:lnSpc>
              <a:spcBef>
                <a:spcPts val="800"/>
              </a:spcBef>
              <a:spcAft>
                <a:spcPts val="0"/>
              </a:spcAft>
              <a:buNone/>
            </a:pPr>
            <a:endParaRPr sz="2400" dirty="0">
              <a:solidFill>
                <a:srgbClr val="444444"/>
              </a:solidFill>
            </a:endParaRPr>
          </a:p>
        </p:txBody>
      </p:sp>
      <p:sp>
        <p:nvSpPr>
          <p:cNvPr id="375" name="Google Shape;375;p55"/>
          <p:cNvSpPr txBox="1"/>
          <p:nvPr/>
        </p:nvSpPr>
        <p:spPr>
          <a:xfrm>
            <a:off x="5315750" y="1190375"/>
            <a:ext cx="3160200" cy="35076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lnSpc>
                <a:spcPct val="115000"/>
              </a:lnSpc>
              <a:spcBef>
                <a:spcPts val="0"/>
              </a:spcBef>
              <a:spcAft>
                <a:spcPts val="0"/>
              </a:spcAft>
              <a:buNone/>
            </a:pPr>
            <a:endParaRPr sz="1800">
              <a:latin typeface="Century Gothic"/>
              <a:ea typeface="Century Gothic"/>
              <a:cs typeface="Century Gothic"/>
              <a:sym typeface="Century Gothic"/>
            </a:endParaRPr>
          </a:p>
          <a:p>
            <a:pPr marL="0" lvl="0" indent="0" algn="ctr" rtl="0">
              <a:lnSpc>
                <a:spcPct val="115000"/>
              </a:lnSpc>
              <a:spcBef>
                <a:spcPts val="0"/>
              </a:spcBef>
              <a:spcAft>
                <a:spcPts val="0"/>
              </a:spcAft>
              <a:buNone/>
            </a:pPr>
            <a:endParaRPr sz="1800">
              <a:latin typeface="Century Gothic"/>
              <a:ea typeface="Century Gothic"/>
              <a:cs typeface="Century Gothic"/>
              <a:sym typeface="Century Gothic"/>
            </a:endParaRPr>
          </a:p>
          <a:p>
            <a:pPr marL="0" lvl="0" indent="0" algn="ctr" rtl="0">
              <a:lnSpc>
                <a:spcPct val="115000"/>
              </a:lnSpc>
              <a:spcBef>
                <a:spcPts val="0"/>
              </a:spcBef>
              <a:spcAft>
                <a:spcPts val="0"/>
              </a:spcAft>
              <a:buNone/>
            </a:pPr>
            <a:r>
              <a:rPr lang="en" sz="1800">
                <a:latin typeface="Century Gothic"/>
                <a:ea typeface="Century Gothic"/>
                <a:cs typeface="Century Gothic"/>
                <a:sym typeface="Century Gothic"/>
              </a:rPr>
              <a:t>Module 2</a:t>
            </a:r>
            <a:endParaRPr sz="1800">
              <a:latin typeface="Century Gothic"/>
              <a:ea typeface="Century Gothic"/>
              <a:cs typeface="Century Gothic"/>
              <a:sym typeface="Century Gothic"/>
            </a:endParaRPr>
          </a:p>
          <a:p>
            <a:pPr marL="0" lvl="0" indent="0" algn="ctr" rtl="0">
              <a:lnSpc>
                <a:spcPct val="115000"/>
              </a:lnSpc>
              <a:spcBef>
                <a:spcPts val="0"/>
              </a:spcBef>
              <a:spcAft>
                <a:spcPts val="0"/>
              </a:spcAft>
              <a:buNone/>
            </a:pPr>
            <a:r>
              <a:rPr lang="en" sz="1800">
                <a:latin typeface="Century Gothic"/>
                <a:ea typeface="Century Gothic"/>
                <a:cs typeface="Century Gothic"/>
                <a:sym typeface="Century Gothic"/>
              </a:rPr>
              <a:t>Guiding Question</a:t>
            </a:r>
            <a:endParaRPr sz="1800">
              <a:latin typeface="Century Gothic"/>
              <a:ea typeface="Century Gothic"/>
              <a:cs typeface="Century Gothic"/>
              <a:sym typeface="Century Gothic"/>
            </a:endParaRPr>
          </a:p>
          <a:p>
            <a:pPr marL="0" lvl="0" indent="0" algn="ctr" rtl="0">
              <a:lnSpc>
                <a:spcPct val="115000"/>
              </a:lnSpc>
              <a:spcBef>
                <a:spcPts val="0"/>
              </a:spcBef>
              <a:spcAft>
                <a:spcPts val="0"/>
              </a:spcAft>
              <a:buNone/>
            </a:pPr>
            <a:r>
              <a:rPr lang="en" sz="1800">
                <a:latin typeface="Century Gothic"/>
                <a:ea typeface="Century Gothic"/>
                <a:cs typeface="Century Gothic"/>
                <a:sym typeface="Century Gothic"/>
              </a:rPr>
              <a:t>Anchor Chart</a:t>
            </a:r>
            <a:endParaRPr sz="1800">
              <a:latin typeface="Century Gothic"/>
              <a:ea typeface="Century Gothic"/>
              <a:cs typeface="Century Gothic"/>
              <a:sym typeface="Century Gothic"/>
            </a:endParaRPr>
          </a:p>
          <a:p>
            <a:pPr marL="342900" lvl="0" indent="0" algn="l" rtl="0">
              <a:lnSpc>
                <a:spcPct val="90000"/>
              </a:lnSpc>
              <a:spcBef>
                <a:spcPts val="340"/>
              </a:spcBef>
              <a:spcAft>
                <a:spcPts val="0"/>
              </a:spcAft>
              <a:buNone/>
            </a:pPr>
            <a:endParaRPr sz="1200">
              <a:solidFill>
                <a:srgbClr val="000000"/>
              </a:solidFill>
              <a:latin typeface="Calibri"/>
              <a:ea typeface="Calibri"/>
              <a:cs typeface="Calibri"/>
              <a:sym typeface="Calibri"/>
            </a:endParaRPr>
          </a:p>
          <a:p>
            <a:pPr marL="342900" lvl="0" indent="-323850" algn="l" rtl="0">
              <a:lnSpc>
                <a:spcPct val="90000"/>
              </a:lnSpc>
              <a:spcBef>
                <a:spcPts val="340"/>
              </a:spcBef>
              <a:spcAft>
                <a:spcPts val="0"/>
              </a:spcAft>
              <a:buClr>
                <a:srgbClr val="000000"/>
              </a:buClr>
              <a:buSzPts val="1400"/>
              <a:buFont typeface="Century Gothic"/>
              <a:buChar char="•"/>
            </a:pPr>
            <a:r>
              <a:rPr lang="en">
                <a:solidFill>
                  <a:srgbClr val="000000"/>
                </a:solidFill>
                <a:latin typeface="Century Gothic"/>
                <a:ea typeface="Century Gothic"/>
                <a:cs typeface="Century Gothic"/>
                <a:sym typeface="Century Gothic"/>
              </a:rPr>
              <a:t>How do animals’ bodies and behaviors help them survive?</a:t>
            </a:r>
            <a:endParaRPr>
              <a:solidFill>
                <a:srgbClr val="000000"/>
              </a:solidFill>
              <a:latin typeface="Century Gothic"/>
              <a:ea typeface="Century Gothic"/>
              <a:cs typeface="Century Gothic"/>
              <a:sym typeface="Century Gothic"/>
            </a:endParaRPr>
          </a:p>
          <a:p>
            <a:pPr marL="342900" lvl="0" indent="-323850" algn="l" rtl="0">
              <a:lnSpc>
                <a:spcPct val="90000"/>
              </a:lnSpc>
              <a:spcBef>
                <a:spcPts val="340"/>
              </a:spcBef>
              <a:spcAft>
                <a:spcPts val="0"/>
              </a:spcAft>
              <a:buClr>
                <a:srgbClr val="000000"/>
              </a:buClr>
              <a:buSzPts val="1400"/>
              <a:buFont typeface="Century Gothic"/>
              <a:buChar char="•"/>
            </a:pPr>
            <a:r>
              <a:rPr lang="en">
                <a:solidFill>
                  <a:srgbClr val="000000"/>
                </a:solidFill>
                <a:latin typeface="Century Gothic"/>
                <a:ea typeface="Century Gothic"/>
                <a:cs typeface="Century Gothic"/>
                <a:sym typeface="Century Gothic"/>
              </a:rPr>
              <a:t>How can writers use knowledge from their research to inform and entertain?</a:t>
            </a:r>
            <a:br>
              <a:rPr lang="en">
                <a:solidFill>
                  <a:srgbClr val="000000"/>
                </a:solidFill>
                <a:latin typeface="Century Gothic"/>
                <a:ea typeface="Century Gothic"/>
                <a:cs typeface="Century Gothic"/>
                <a:sym typeface="Century Gothic"/>
              </a:rPr>
            </a:br>
            <a:endParaRPr sz="1800">
              <a:latin typeface="Century Gothic"/>
              <a:ea typeface="Century Gothic"/>
              <a:cs typeface="Century Gothic"/>
              <a:sym typeface="Century Gothic"/>
            </a:endParaRPr>
          </a:p>
          <a:p>
            <a:pPr marL="0" lvl="0" indent="0" algn="ctr" rtl="0">
              <a:lnSpc>
                <a:spcPct val="115000"/>
              </a:lnSpc>
              <a:spcBef>
                <a:spcPts val="0"/>
              </a:spcBef>
              <a:spcAft>
                <a:spcPts val="0"/>
              </a:spcAft>
              <a:buNone/>
            </a:pPr>
            <a:endParaRPr sz="1800">
              <a:latin typeface="Century Gothic"/>
              <a:ea typeface="Century Gothic"/>
              <a:cs typeface="Century Gothic"/>
              <a:sym typeface="Century Gothic"/>
            </a:endParaRPr>
          </a:p>
          <a:p>
            <a:pPr marL="0" lvl="0" indent="0" algn="ctr" rtl="0">
              <a:lnSpc>
                <a:spcPct val="115000"/>
              </a:lnSpc>
              <a:spcBef>
                <a:spcPts val="0"/>
              </a:spcBef>
              <a:spcAft>
                <a:spcPts val="0"/>
              </a:spcAft>
              <a:buNone/>
            </a:pPr>
            <a:endParaRPr sz="1800">
              <a:latin typeface="Century Gothic"/>
              <a:ea typeface="Century Gothic"/>
              <a:cs typeface="Century Gothic"/>
              <a:sym typeface="Century Gothic"/>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79"/>
        <p:cNvGrpSpPr/>
        <p:nvPr/>
      </p:nvGrpSpPr>
      <p:grpSpPr>
        <a:xfrm>
          <a:off x="0" y="0"/>
          <a:ext cx="0" cy="0"/>
          <a:chOff x="0" y="0"/>
          <a:chExt cx="0" cy="0"/>
        </a:xfrm>
      </p:grpSpPr>
      <p:sp>
        <p:nvSpPr>
          <p:cNvPr id="380" name="Google Shape;380;p5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latin typeface="Century Gothic"/>
                <a:ea typeface="Century Gothic"/>
                <a:cs typeface="Century Gothic"/>
                <a:sym typeface="Century Gothic"/>
              </a:rPr>
              <a:t>Homework: Accountable Research Reading</a:t>
            </a:r>
            <a:endParaRPr sz="3000">
              <a:latin typeface="Century Gothic"/>
              <a:ea typeface="Century Gothic"/>
              <a:cs typeface="Century Gothic"/>
              <a:sym typeface="Century Gothic"/>
            </a:endParaRPr>
          </a:p>
        </p:txBody>
      </p:sp>
      <p:sp>
        <p:nvSpPr>
          <p:cNvPr id="381" name="Google Shape;381;p56"/>
          <p:cNvSpPr txBox="1">
            <a:spLocks noGrp="1"/>
          </p:cNvSpPr>
          <p:nvPr>
            <p:ph type="body" idx="1"/>
          </p:nvPr>
        </p:nvSpPr>
        <p:spPr>
          <a:xfrm>
            <a:off x="466675" y="935224"/>
            <a:ext cx="6255900" cy="2583000"/>
          </a:xfrm>
          <a:prstGeom prst="rect">
            <a:avLst/>
          </a:prstGeom>
        </p:spPr>
        <p:txBody>
          <a:bodyPr spcFirstLastPara="1" wrap="square" lIns="68575" tIns="34275" rIns="68575" bIns="34275" anchor="t" anchorCtr="0">
            <a:noAutofit/>
          </a:bodyPr>
          <a:lstStyle/>
          <a:p>
            <a:pPr marL="457200" lvl="0" indent="-342900" algn="l" rtl="0">
              <a:lnSpc>
                <a:spcPct val="100000"/>
              </a:lnSpc>
              <a:spcBef>
                <a:spcPts val="800"/>
              </a:spcBef>
              <a:spcAft>
                <a:spcPts val="0"/>
              </a:spcAft>
              <a:buSzPts val="1800"/>
              <a:buFont typeface="Century Gothic"/>
              <a:buAutoNum type="arabicPeriod"/>
            </a:pPr>
            <a:r>
              <a:rPr lang="en" sz="1800">
                <a:latin typeface="Century Gothic"/>
                <a:ea typeface="Century Gothic"/>
                <a:cs typeface="Century Gothic"/>
                <a:sym typeface="Century Gothic"/>
              </a:rPr>
              <a:t>Take out Independent Reading Journal.</a:t>
            </a:r>
            <a:endParaRPr sz="180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AutoNum type="arabicPeriod"/>
            </a:pPr>
            <a:r>
              <a:rPr lang="en" sz="1800">
                <a:latin typeface="Century Gothic"/>
                <a:ea typeface="Century Gothic"/>
                <a:cs typeface="Century Gothic"/>
                <a:sym typeface="Century Gothic"/>
              </a:rPr>
              <a:t>Select a prompt.</a:t>
            </a:r>
            <a:endParaRPr sz="180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AutoNum type="arabicPeriod"/>
            </a:pPr>
            <a:r>
              <a:rPr lang="en" sz="1800">
                <a:latin typeface="Century Gothic"/>
                <a:ea typeface="Century Gothic"/>
                <a:cs typeface="Century Gothic"/>
                <a:sym typeface="Century Gothic"/>
              </a:rPr>
              <a:t>Copy prompt into front of independent reading journal.</a:t>
            </a:r>
            <a:endParaRPr sz="180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AutoNum type="arabicPeriod"/>
            </a:pPr>
            <a:r>
              <a:rPr lang="en" sz="1800">
                <a:latin typeface="Century Gothic"/>
                <a:ea typeface="Century Gothic"/>
                <a:cs typeface="Century Gothic"/>
                <a:sym typeface="Century Gothic"/>
              </a:rPr>
              <a:t>Respond to prompt for HW.</a:t>
            </a:r>
            <a:endParaRPr sz="1800">
              <a:latin typeface="Century Gothic"/>
              <a:ea typeface="Century Gothic"/>
              <a:cs typeface="Century Gothic"/>
              <a:sym typeface="Century Gothic"/>
            </a:endParaRPr>
          </a:p>
          <a:p>
            <a:pPr marL="0" lvl="0" indent="0" algn="l" rtl="0">
              <a:lnSpc>
                <a:spcPct val="100000"/>
              </a:lnSpc>
              <a:spcBef>
                <a:spcPts val="800"/>
              </a:spcBef>
              <a:spcAft>
                <a:spcPts val="0"/>
              </a:spcAft>
              <a:buNone/>
            </a:pPr>
            <a:endParaRPr sz="1800">
              <a:latin typeface="Century Gothic"/>
              <a:ea typeface="Century Gothic"/>
              <a:cs typeface="Century Gothic"/>
              <a:sym typeface="Century Gothic"/>
            </a:endParaRPr>
          </a:p>
          <a:p>
            <a:pPr marL="0" lvl="0" indent="0" algn="l" rtl="0">
              <a:lnSpc>
                <a:spcPct val="100000"/>
              </a:lnSpc>
              <a:spcBef>
                <a:spcPts val="800"/>
              </a:spcBef>
              <a:spcAft>
                <a:spcPts val="0"/>
              </a:spcAft>
              <a:buNone/>
            </a:pPr>
            <a:r>
              <a:rPr lang="en" sz="1800">
                <a:latin typeface="Century Gothic"/>
                <a:ea typeface="Century Gothic"/>
                <a:cs typeface="Century Gothic"/>
                <a:sym typeface="Century Gothic"/>
              </a:rPr>
              <a:t>Read and annotate “How the Monkey Got Food When He Was Hungry” from your homework resources for this unit.</a:t>
            </a:r>
            <a:endParaRPr sz="1800">
              <a:latin typeface="Century Gothic"/>
              <a:ea typeface="Century Gothic"/>
              <a:cs typeface="Century Gothic"/>
              <a:sym typeface="Century Gothic"/>
            </a:endParaRPr>
          </a:p>
          <a:p>
            <a:pPr marL="0" lvl="0" indent="0" algn="l" rtl="0">
              <a:lnSpc>
                <a:spcPct val="100000"/>
              </a:lnSpc>
              <a:spcBef>
                <a:spcPts val="800"/>
              </a:spcBef>
              <a:spcAft>
                <a:spcPts val="0"/>
              </a:spcAft>
              <a:buNone/>
            </a:pPr>
            <a:endParaRPr sz="1100">
              <a:solidFill>
                <a:srgbClr val="444444"/>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85"/>
        <p:cNvGrpSpPr/>
        <p:nvPr/>
      </p:nvGrpSpPr>
      <p:grpSpPr>
        <a:xfrm>
          <a:off x="0" y="0"/>
          <a:ext cx="0" cy="0"/>
          <a:chOff x="0" y="0"/>
          <a:chExt cx="0" cy="0"/>
        </a:xfrm>
      </p:grpSpPr>
      <p:sp>
        <p:nvSpPr>
          <p:cNvPr id="386" name="Google Shape;386;p5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r>
              <a:rPr lang="en" sz="3000"/>
              <a:t>Homework: Accountable Research Reading</a:t>
            </a:r>
            <a:endParaRPr sz="3000"/>
          </a:p>
          <a:p>
            <a:pPr marL="0" lvl="0" indent="0" algn="l" rtl="0">
              <a:spcBef>
                <a:spcPts val="0"/>
              </a:spcBef>
              <a:spcAft>
                <a:spcPts val="0"/>
              </a:spcAft>
              <a:buNone/>
            </a:pPr>
            <a:endParaRPr/>
          </a:p>
        </p:txBody>
      </p:sp>
      <p:sp>
        <p:nvSpPr>
          <p:cNvPr id="387" name="Google Shape;387;p57"/>
          <p:cNvSpPr txBox="1">
            <a:spLocks noGrp="1"/>
          </p:cNvSpPr>
          <p:nvPr>
            <p:ph type="body" idx="1"/>
          </p:nvPr>
        </p:nvSpPr>
        <p:spPr>
          <a:xfrm>
            <a:off x="311700" y="588975"/>
            <a:ext cx="8520600" cy="4256402"/>
          </a:xfrm>
          <a:prstGeom prst="rect">
            <a:avLst/>
          </a:prstGeom>
        </p:spPr>
        <p:txBody>
          <a:bodyPr spcFirstLastPara="1" wrap="square" lIns="68575" tIns="34275" rIns="68575" bIns="34275" anchor="t" anchorCtr="0">
            <a:noAutofit/>
          </a:bodyPr>
          <a:lstStyle/>
          <a:p>
            <a:pPr marL="457200" lvl="0" indent="-292100" algn="l" rtl="0">
              <a:lnSpc>
                <a:spcPct val="120000"/>
              </a:lnSpc>
              <a:spcBef>
                <a:spcPts val="800"/>
              </a:spcBef>
              <a:spcAft>
                <a:spcPts val="0"/>
              </a:spcAft>
              <a:buClr>
                <a:schemeClr val="dk1"/>
              </a:buClr>
              <a:buSzPts val="1000"/>
              <a:buFont typeface="Century Gothic"/>
              <a:buAutoNum type="arabicPeriod"/>
            </a:pPr>
            <a:r>
              <a:rPr lang="en" sz="1000" dirty="0">
                <a:solidFill>
                  <a:schemeClr val="dk1"/>
                </a:solidFill>
              </a:rPr>
              <a:t>Take out Independent Reading Journal.</a:t>
            </a:r>
            <a:endParaRPr sz="1000" dirty="0">
              <a:solidFill>
                <a:schemeClr val="dk1"/>
              </a:solidFill>
            </a:endParaRPr>
          </a:p>
          <a:p>
            <a:pPr marL="457200" lvl="0" indent="-292100" algn="l" rtl="0">
              <a:lnSpc>
                <a:spcPct val="120000"/>
              </a:lnSpc>
              <a:spcBef>
                <a:spcPts val="0"/>
              </a:spcBef>
              <a:spcAft>
                <a:spcPts val="0"/>
              </a:spcAft>
              <a:buClr>
                <a:schemeClr val="dk1"/>
              </a:buClr>
              <a:buSzPts val="1000"/>
              <a:buFont typeface="Century Gothic"/>
              <a:buAutoNum type="arabicPeriod"/>
            </a:pPr>
            <a:r>
              <a:rPr lang="en" sz="1000" dirty="0">
                <a:solidFill>
                  <a:schemeClr val="dk1"/>
                </a:solidFill>
              </a:rPr>
              <a:t>Select a prompt.</a:t>
            </a:r>
            <a:endParaRPr sz="1000" dirty="0">
              <a:solidFill>
                <a:schemeClr val="dk1"/>
              </a:solidFill>
            </a:endParaRPr>
          </a:p>
          <a:p>
            <a:pPr marL="457200" lvl="0" indent="-292100" algn="l" rtl="0">
              <a:lnSpc>
                <a:spcPct val="120000"/>
              </a:lnSpc>
              <a:spcBef>
                <a:spcPts val="0"/>
              </a:spcBef>
              <a:spcAft>
                <a:spcPts val="0"/>
              </a:spcAft>
              <a:buClr>
                <a:schemeClr val="dk1"/>
              </a:buClr>
              <a:buSzPts val="1000"/>
              <a:buFont typeface="Century Gothic"/>
              <a:buAutoNum type="arabicPeriod"/>
            </a:pPr>
            <a:r>
              <a:rPr lang="en" sz="1000" dirty="0">
                <a:solidFill>
                  <a:schemeClr val="dk1"/>
                </a:solidFill>
              </a:rPr>
              <a:t>Copy prompt into front of independent reading journal.</a:t>
            </a:r>
            <a:endParaRPr sz="1000" dirty="0">
              <a:solidFill>
                <a:schemeClr val="dk1"/>
              </a:solidFill>
            </a:endParaRPr>
          </a:p>
          <a:p>
            <a:pPr marL="457200" lvl="0" indent="-292100" algn="l" rtl="0">
              <a:lnSpc>
                <a:spcPct val="120000"/>
              </a:lnSpc>
              <a:spcBef>
                <a:spcPts val="0"/>
              </a:spcBef>
              <a:spcAft>
                <a:spcPts val="0"/>
              </a:spcAft>
              <a:buClr>
                <a:schemeClr val="dk1"/>
              </a:buClr>
              <a:buSzPts val="1000"/>
              <a:buFont typeface="Century Gothic"/>
              <a:buAutoNum type="arabicPeriod"/>
            </a:pPr>
            <a:r>
              <a:rPr lang="en" sz="1000" dirty="0">
                <a:solidFill>
                  <a:schemeClr val="dk1"/>
                </a:solidFill>
              </a:rPr>
              <a:t>Respond to prompt for HW.</a:t>
            </a:r>
            <a:endParaRPr sz="1000" dirty="0">
              <a:solidFill>
                <a:schemeClr val="dk1"/>
              </a:solidFill>
            </a:endParaRPr>
          </a:p>
          <a:p>
            <a:pPr marL="1828800" lvl="0" indent="457200" algn="l" rtl="0">
              <a:lnSpc>
                <a:spcPct val="120000"/>
              </a:lnSpc>
              <a:spcBef>
                <a:spcPts val="800"/>
              </a:spcBef>
              <a:spcAft>
                <a:spcPts val="0"/>
              </a:spcAft>
              <a:buClr>
                <a:schemeClr val="dk1"/>
              </a:buClr>
              <a:buSzPts val="1100"/>
              <a:buFont typeface="Arial"/>
              <a:buNone/>
            </a:pPr>
            <a:r>
              <a:rPr lang="en" sz="1300" b="1" dirty="0">
                <a:solidFill>
                  <a:schemeClr val="dk1"/>
                </a:solidFill>
              </a:rPr>
              <a:t>Module 2: Journal Prompts</a:t>
            </a:r>
            <a:endParaRPr sz="1300" b="1" dirty="0">
              <a:solidFill>
                <a:schemeClr val="dk1"/>
              </a:solidFill>
            </a:endParaRPr>
          </a:p>
          <a:p>
            <a:pPr marL="457200" lvl="0" indent="-292100" algn="l" rtl="0">
              <a:spcBef>
                <a:spcPts val="900"/>
              </a:spcBef>
              <a:spcAft>
                <a:spcPts val="0"/>
              </a:spcAft>
              <a:buClr>
                <a:schemeClr val="dk1"/>
              </a:buClr>
              <a:buSzPts val="1000"/>
              <a:buFont typeface="Century Gothic"/>
              <a:buChar char="•"/>
            </a:pPr>
            <a:r>
              <a:rPr lang="en" sz="1000" dirty="0">
                <a:solidFill>
                  <a:schemeClr val="dk1"/>
                </a:solidFill>
              </a:rPr>
              <a:t>Record 2–3 facts in your own words about animals or animal defenses that you found out in your research reading today.</a:t>
            </a:r>
            <a:endParaRPr sz="1000" dirty="0">
              <a:solidFill>
                <a:schemeClr val="dk1"/>
              </a:solidFill>
            </a:endParaRPr>
          </a:p>
          <a:p>
            <a:pPr marL="457200" lvl="0" indent="-292100" algn="l" rtl="0">
              <a:spcBef>
                <a:spcPts val="0"/>
              </a:spcBef>
              <a:spcAft>
                <a:spcPts val="0"/>
              </a:spcAft>
              <a:buClr>
                <a:schemeClr val="dk1"/>
              </a:buClr>
              <a:buSzPts val="1000"/>
              <a:buFont typeface="Century Gothic"/>
              <a:buChar char="•"/>
            </a:pPr>
            <a:r>
              <a:rPr lang="en" sz="1000" dirty="0">
                <a:solidFill>
                  <a:schemeClr val="dk1"/>
                </a:solidFill>
              </a:rPr>
              <a:t>What questions do you have about animals or animal defenses after reading?</a:t>
            </a:r>
            <a:endParaRPr sz="1000" dirty="0">
              <a:solidFill>
                <a:schemeClr val="dk1"/>
              </a:solidFill>
            </a:endParaRPr>
          </a:p>
          <a:p>
            <a:pPr marL="457200" lvl="0" indent="-292100" algn="l" rtl="0">
              <a:spcBef>
                <a:spcPts val="0"/>
              </a:spcBef>
              <a:spcAft>
                <a:spcPts val="0"/>
              </a:spcAft>
              <a:buClr>
                <a:schemeClr val="dk1"/>
              </a:buClr>
              <a:buSzPts val="1000"/>
              <a:buFont typeface="Century Gothic"/>
              <a:buChar char="•"/>
            </a:pPr>
            <a:r>
              <a:rPr lang="en" sz="1000" dirty="0">
                <a:solidFill>
                  <a:schemeClr val="dk1"/>
                </a:solidFill>
              </a:rPr>
              <a:t>What would you like to research further after reading? Why?</a:t>
            </a:r>
            <a:endParaRPr sz="1000" dirty="0">
              <a:solidFill>
                <a:schemeClr val="dk1"/>
              </a:solidFill>
            </a:endParaRPr>
          </a:p>
          <a:p>
            <a:pPr marL="457200" lvl="0" indent="-292100" algn="l" rtl="0">
              <a:spcBef>
                <a:spcPts val="0"/>
              </a:spcBef>
              <a:spcAft>
                <a:spcPts val="0"/>
              </a:spcAft>
              <a:buClr>
                <a:schemeClr val="dk1"/>
              </a:buClr>
              <a:buSzPts val="1000"/>
              <a:buFont typeface="Century Gothic"/>
              <a:buChar char="•"/>
            </a:pPr>
            <a:r>
              <a:rPr lang="en" sz="1000" dirty="0">
                <a:solidFill>
                  <a:schemeClr val="dk1"/>
                </a:solidFill>
              </a:rPr>
              <a:t>Summarize your research reading today in no more than 4 sentences.</a:t>
            </a:r>
            <a:endParaRPr sz="1000" dirty="0">
              <a:solidFill>
                <a:schemeClr val="dk1"/>
              </a:solidFill>
            </a:endParaRPr>
          </a:p>
          <a:p>
            <a:pPr marL="457200" lvl="0" indent="-292100" algn="l" rtl="0">
              <a:spcBef>
                <a:spcPts val="0"/>
              </a:spcBef>
              <a:spcAft>
                <a:spcPts val="0"/>
              </a:spcAft>
              <a:buClr>
                <a:schemeClr val="dk1"/>
              </a:buClr>
              <a:buSzPts val="1000"/>
              <a:buFont typeface="Century Gothic"/>
              <a:buChar char="•"/>
            </a:pPr>
            <a:r>
              <a:rPr lang="en" sz="1000" dirty="0">
                <a:solidFill>
                  <a:schemeClr val="dk1"/>
                </a:solidFill>
              </a:rPr>
              <a:t>How would you describe the setting of the particular part of the</a:t>
            </a:r>
            <a:br>
              <a:rPr lang="en" sz="1000" dirty="0">
                <a:solidFill>
                  <a:schemeClr val="dk1"/>
                </a:solidFill>
              </a:rPr>
            </a:br>
            <a:r>
              <a:rPr lang="en" sz="1000" dirty="0">
                <a:solidFill>
                  <a:schemeClr val="dk1"/>
                </a:solidFill>
              </a:rPr>
              <a:t>text you read?</a:t>
            </a:r>
            <a:endParaRPr sz="1000" dirty="0">
              <a:solidFill>
                <a:schemeClr val="dk1"/>
              </a:solidFill>
            </a:endParaRPr>
          </a:p>
          <a:p>
            <a:pPr marL="457200" lvl="0" indent="-292100" algn="l" rtl="0">
              <a:spcBef>
                <a:spcPts val="0"/>
              </a:spcBef>
              <a:spcAft>
                <a:spcPts val="0"/>
              </a:spcAft>
              <a:buClr>
                <a:schemeClr val="dk1"/>
              </a:buClr>
              <a:buSzPts val="1000"/>
              <a:buFont typeface="Century Gothic"/>
              <a:buChar char="•"/>
            </a:pPr>
            <a:r>
              <a:rPr lang="en" sz="1000" dirty="0">
                <a:solidFill>
                  <a:schemeClr val="dk1"/>
                </a:solidFill>
              </a:rPr>
              <a:t>What do you think is going to happen next? Why?</a:t>
            </a:r>
            <a:endParaRPr sz="1000" dirty="0">
              <a:solidFill>
                <a:schemeClr val="dk1"/>
              </a:solidFill>
            </a:endParaRPr>
          </a:p>
          <a:p>
            <a:pPr marL="457200" lvl="0" indent="-292100" algn="l" rtl="0">
              <a:spcBef>
                <a:spcPts val="0"/>
              </a:spcBef>
              <a:spcAft>
                <a:spcPts val="0"/>
              </a:spcAft>
              <a:buClr>
                <a:schemeClr val="dk1"/>
              </a:buClr>
              <a:buSzPts val="1000"/>
              <a:buFont typeface="Century Gothic"/>
              <a:buChar char="•"/>
            </a:pPr>
            <a:r>
              <a:rPr lang="en" sz="1000" dirty="0">
                <a:solidFill>
                  <a:schemeClr val="dk1"/>
                </a:solidFill>
              </a:rPr>
              <a:t>Summarize the pages you just read in no more than 4 sentences.</a:t>
            </a:r>
            <a:endParaRPr sz="1000" dirty="0">
              <a:solidFill>
                <a:schemeClr val="dk1"/>
              </a:solidFill>
            </a:endParaRPr>
          </a:p>
          <a:p>
            <a:pPr marL="457200" lvl="0" indent="-292100" algn="l" rtl="0">
              <a:spcBef>
                <a:spcPts val="0"/>
              </a:spcBef>
              <a:spcAft>
                <a:spcPts val="0"/>
              </a:spcAft>
              <a:buClr>
                <a:schemeClr val="dk1"/>
              </a:buClr>
              <a:buSzPts val="1000"/>
              <a:buFont typeface="Century Gothic"/>
              <a:buChar char="•"/>
            </a:pPr>
            <a:r>
              <a:rPr lang="en" sz="1000" dirty="0">
                <a:solidFill>
                  <a:schemeClr val="dk1"/>
                </a:solidFill>
              </a:rPr>
              <a:t>What is the main idea of the part of the text you just read?</a:t>
            </a:r>
            <a:endParaRPr sz="1000" dirty="0">
              <a:solidFill>
                <a:schemeClr val="dk1"/>
              </a:solidFill>
            </a:endParaRPr>
          </a:p>
          <a:p>
            <a:pPr marL="457200" lvl="0" indent="-292100" algn="l" rtl="0">
              <a:spcBef>
                <a:spcPts val="0"/>
              </a:spcBef>
              <a:spcAft>
                <a:spcPts val="0"/>
              </a:spcAft>
              <a:buClr>
                <a:schemeClr val="dk1"/>
              </a:buClr>
              <a:buSzPts val="1000"/>
              <a:buFont typeface="Century Gothic"/>
              <a:buChar char="•"/>
            </a:pPr>
            <a:r>
              <a:rPr lang="en" sz="1000" dirty="0">
                <a:solidFill>
                  <a:schemeClr val="dk1"/>
                </a:solidFill>
              </a:rPr>
              <a:t>Think about the title of your text. Why do you think the author</a:t>
            </a:r>
            <a:br>
              <a:rPr lang="en" sz="1000" dirty="0">
                <a:solidFill>
                  <a:schemeClr val="dk1"/>
                </a:solidFill>
              </a:rPr>
            </a:br>
            <a:r>
              <a:rPr lang="en" sz="1000" dirty="0">
                <a:solidFill>
                  <a:schemeClr val="dk1"/>
                </a:solidFill>
              </a:rPr>
              <a:t>chose this title?</a:t>
            </a:r>
            <a:endParaRPr sz="1000" dirty="0">
              <a:solidFill>
                <a:schemeClr val="dk1"/>
              </a:solidFill>
            </a:endParaRPr>
          </a:p>
          <a:p>
            <a:pPr marL="457200" lvl="0" indent="-292100" algn="l" rtl="0">
              <a:spcBef>
                <a:spcPts val="0"/>
              </a:spcBef>
              <a:spcAft>
                <a:spcPts val="0"/>
              </a:spcAft>
              <a:buClr>
                <a:schemeClr val="dk1"/>
              </a:buClr>
              <a:buSzPts val="1000"/>
              <a:buFont typeface="Century Gothic"/>
              <a:buChar char="•"/>
            </a:pPr>
            <a:r>
              <a:rPr lang="en" sz="1000" dirty="0">
                <a:solidFill>
                  <a:schemeClr val="dk1"/>
                </a:solidFill>
              </a:rPr>
              <a:t>What are two new words you learned in this text? Tell about the</a:t>
            </a:r>
            <a:br>
              <a:rPr lang="en" sz="1000" dirty="0">
                <a:solidFill>
                  <a:schemeClr val="dk1"/>
                </a:solidFill>
              </a:rPr>
            </a:br>
            <a:r>
              <a:rPr lang="en-US" sz="1000" dirty="0">
                <a:solidFill>
                  <a:schemeClr val="dk1"/>
                </a:solidFill>
              </a:rPr>
              <a:t>w</a:t>
            </a:r>
            <a:r>
              <a:rPr lang="en" sz="1000" dirty="0">
                <a:solidFill>
                  <a:schemeClr val="dk1"/>
                </a:solidFill>
              </a:rPr>
              <a:t>ords.</a:t>
            </a:r>
            <a:endParaRPr sz="1000" dirty="0">
              <a:solidFill>
                <a:schemeClr val="dk1"/>
              </a:solidFill>
            </a:endParaRPr>
          </a:p>
          <a:p>
            <a:pPr lvl="0" indent="-292100">
              <a:spcBef>
                <a:spcPts val="0"/>
              </a:spcBef>
              <a:buSzPts val="1000"/>
            </a:pPr>
            <a:r>
              <a:rPr lang="en" sz="1000" dirty="0">
                <a:solidFill>
                  <a:schemeClr val="dk1"/>
                </a:solidFill>
              </a:rPr>
              <a:t>Choose a picture, chart, graph, or diagram from your text. </a:t>
            </a:r>
            <a:r>
              <a:rPr lang="en" sz="1000" dirty="0"/>
              <a:t>Explain how the information you learned from the image helped you understand the text. </a:t>
            </a:r>
            <a:br>
              <a:rPr lang="en" sz="1100" dirty="0">
                <a:solidFill>
                  <a:schemeClr val="dk1"/>
                </a:solidFill>
              </a:rPr>
            </a:br>
            <a:br>
              <a:rPr lang="en" sz="1100" dirty="0">
                <a:solidFill>
                  <a:schemeClr val="dk1"/>
                </a:solidFill>
              </a:rPr>
            </a:br>
            <a:endParaRPr sz="1100" dirty="0">
              <a:solidFill>
                <a:schemeClr val="dk1"/>
              </a:solidFill>
            </a:endParaRPr>
          </a:p>
          <a:p>
            <a:pPr marL="0" lvl="0" indent="0" algn="l" rtl="0">
              <a:lnSpc>
                <a:spcPct val="120000"/>
              </a:lnSpc>
              <a:spcBef>
                <a:spcPts val="800"/>
              </a:spcBef>
              <a:spcAft>
                <a:spcPts val="0"/>
              </a:spcAft>
              <a:buNone/>
            </a:pPr>
            <a:endParaRPr sz="1100" dirty="0">
              <a:solidFill>
                <a:schemeClr val="dk1"/>
              </a:solidFill>
            </a:endParaRPr>
          </a:p>
          <a:p>
            <a:pPr marL="0" lvl="0" indent="0" algn="l" rtl="0">
              <a:lnSpc>
                <a:spcPct val="115000"/>
              </a:lnSpc>
              <a:spcBef>
                <a:spcPts val="800"/>
              </a:spcBef>
              <a:spcAft>
                <a:spcPts val="0"/>
              </a:spcAft>
              <a:buClr>
                <a:schemeClr val="dk1"/>
              </a:buClr>
              <a:buSzPts val="1100"/>
              <a:buFont typeface="Arial"/>
              <a:buNone/>
            </a:pPr>
            <a:endParaRPr sz="1100" dirty="0">
              <a:solidFill>
                <a:schemeClr val="dk1"/>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92"/>
        <p:cNvGrpSpPr/>
        <p:nvPr/>
      </p:nvGrpSpPr>
      <p:grpSpPr>
        <a:xfrm>
          <a:off x="0" y="0"/>
          <a:ext cx="0" cy="0"/>
          <a:chOff x="0" y="0"/>
          <a:chExt cx="0" cy="0"/>
        </a:xfrm>
      </p:grpSpPr>
      <p:sp>
        <p:nvSpPr>
          <p:cNvPr id="393" name="Google Shape;393;p5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/All Block</a:t>
            </a:r>
            <a:endParaRPr sz="320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i="0" u="none" strike="noStrike" cap="none">
              <a:solidFill>
                <a:schemeClr val="dk1"/>
              </a:solidFill>
              <a:latin typeface="Century Gothic"/>
              <a:ea typeface="Century Gothic"/>
              <a:cs typeface="Century Gothic"/>
              <a:sym typeface="Century Gothic"/>
            </a:endParaRPr>
          </a:p>
        </p:txBody>
      </p:sp>
      <p:sp>
        <p:nvSpPr>
          <p:cNvPr id="394" name="Google Shape;394;p58"/>
          <p:cNvSpPr txBox="1">
            <a:spLocks noGrp="1"/>
          </p:cNvSpPr>
          <p:nvPr>
            <p:ph type="body" idx="1"/>
          </p:nvPr>
        </p:nvSpPr>
        <p:spPr>
          <a:xfrm>
            <a:off x="628650" y="799702"/>
            <a:ext cx="7886700" cy="34188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2100" i="0" u="none" strike="noStrike" cap="none">
                <a:solidFill>
                  <a:schemeClr val="dk1"/>
                </a:solidFill>
                <a:latin typeface="Century Gothic"/>
                <a:ea typeface="Century Gothic"/>
                <a:cs typeface="Century Gothic"/>
                <a:sym typeface="Century Gothic"/>
              </a:rPr>
              <a:t>Activities for today:</a:t>
            </a:r>
            <a:endParaRPr sz="2100" i="0" u="none" strike="noStrike" cap="none">
              <a:solidFill>
                <a:schemeClr val="dk1"/>
              </a:solidFill>
              <a:latin typeface="Century Gothic"/>
              <a:ea typeface="Century Gothic"/>
              <a:cs typeface="Century Gothic"/>
              <a:sym typeface="Century Gothic"/>
            </a:endParaRPr>
          </a:p>
          <a:p>
            <a:pPr marL="0" lvl="0" indent="0" algn="l" rtl="0">
              <a:spcBef>
                <a:spcPts val="1000"/>
              </a:spcBef>
              <a:spcAft>
                <a:spcPts val="0"/>
              </a:spcAft>
              <a:buClr>
                <a:schemeClr val="dk1"/>
              </a:buClr>
              <a:buSzPts val="1100"/>
              <a:buFont typeface="Arial"/>
              <a:buNone/>
            </a:pPr>
            <a:r>
              <a:rPr lang="en" sz="1800">
                <a:latin typeface="Century Gothic"/>
                <a:ea typeface="Century Gothic"/>
                <a:cs typeface="Century Gothic"/>
                <a:sym typeface="Century Gothic"/>
              </a:rPr>
              <a:t>Welcome to the time in our day where we get to work on a activities in small groups related to building our skills as readers. </a:t>
            </a:r>
            <a:endParaRPr sz="1800">
              <a:latin typeface="Century Gothic"/>
              <a:ea typeface="Century Gothic"/>
              <a:cs typeface="Century Gothic"/>
              <a:sym typeface="Century Gothic"/>
            </a:endParaRPr>
          </a:p>
          <a:p>
            <a:pPr marL="0" lvl="0" indent="0" algn="l" rtl="0">
              <a:spcBef>
                <a:spcPts val="2100"/>
              </a:spcBef>
              <a:spcAft>
                <a:spcPts val="0"/>
              </a:spcAft>
              <a:buClr>
                <a:schemeClr val="dk1"/>
              </a:buClr>
              <a:buSzPts val="1100"/>
              <a:buFont typeface="Arial"/>
              <a:buNone/>
            </a:pPr>
            <a:r>
              <a:rPr lang="en" sz="1800">
                <a:latin typeface="Century Gothic"/>
                <a:ea typeface="Century Gothic"/>
                <a:cs typeface="Century Gothic"/>
                <a:sym typeface="Century Gothic"/>
              </a:rPr>
              <a:t>During this time, you will get a chance to work in pairs or groups to support each other as you read. </a:t>
            </a:r>
            <a:endParaRPr>
              <a:latin typeface="Century Gothic"/>
              <a:ea typeface="Century Gothic"/>
              <a:cs typeface="Century Gothic"/>
              <a:sym typeface="Century Gothic"/>
            </a:endParaRPr>
          </a:p>
          <a:p>
            <a:pPr marL="0" lvl="0" indent="0" algn="l" rtl="0">
              <a:spcBef>
                <a:spcPts val="2100"/>
              </a:spcBef>
              <a:spcAft>
                <a:spcPts val="2100"/>
              </a:spcAft>
              <a:buClr>
                <a:schemeClr val="dk1"/>
              </a:buClr>
              <a:buSzPts val="1100"/>
              <a:buFont typeface="Arial"/>
              <a:buNone/>
            </a:pPr>
            <a:r>
              <a:rPr lang="en">
                <a:latin typeface="Century Gothic"/>
                <a:ea typeface="Century Gothic"/>
                <a:cs typeface="Century Gothic"/>
                <a:sym typeface="Century Gothic"/>
              </a:rPr>
              <a:t>G</a:t>
            </a:r>
            <a:r>
              <a:rPr lang="en" sz="2100" i="0" u="none" strike="noStrike" cap="none">
                <a:solidFill>
                  <a:schemeClr val="dk1"/>
                </a:solidFill>
                <a:latin typeface="Century Gothic"/>
                <a:ea typeface="Century Gothic"/>
                <a:cs typeface="Century Gothic"/>
                <a:sym typeface="Century Gothic"/>
              </a:rPr>
              <a:t>roups assigned:</a:t>
            </a:r>
            <a:endParaRPr sz="2100" i="0" u="none" strike="noStrike" cap="none">
              <a:solidFill>
                <a:schemeClr val="dk1"/>
              </a:solidFill>
              <a:latin typeface="Century Gothic"/>
              <a:ea typeface="Century Gothic"/>
              <a:cs typeface="Century Gothic"/>
              <a:sym typeface="Century Gothic"/>
            </a:endParaRPr>
          </a:p>
        </p:txBody>
      </p:sp>
      <p:graphicFrame>
        <p:nvGraphicFramePr>
          <p:cNvPr id="395" name="Google Shape;395;p58"/>
          <p:cNvGraphicFramePr/>
          <p:nvPr/>
        </p:nvGraphicFramePr>
        <p:xfrm>
          <a:off x="744325" y="3242975"/>
          <a:ext cx="7239000" cy="1471550"/>
        </p:xfrm>
        <a:graphic>
          <a:graphicData uri="http://schemas.openxmlformats.org/drawingml/2006/table">
            <a:tbl>
              <a:tblPr>
                <a:noFill/>
                <a:tableStyleId>{463EFA66-C4FA-4D8C-873B-F06A572FA9E2}</a:tableStyleId>
              </a:tblPr>
              <a:tblGrid>
                <a:gridCol w="1809750">
                  <a:extLst>
                    <a:ext uri="{9D8B030D-6E8A-4147-A177-3AD203B41FA5}">
                      <a16:colId xmlns:a16="http://schemas.microsoft.com/office/drawing/2014/main" val="20000"/>
                    </a:ext>
                  </a:extLst>
                </a:gridCol>
                <a:gridCol w="1809750">
                  <a:extLst>
                    <a:ext uri="{9D8B030D-6E8A-4147-A177-3AD203B41FA5}">
                      <a16:colId xmlns:a16="http://schemas.microsoft.com/office/drawing/2014/main" val="20001"/>
                    </a:ext>
                  </a:extLst>
                </a:gridCol>
                <a:gridCol w="1809750">
                  <a:extLst>
                    <a:ext uri="{9D8B030D-6E8A-4147-A177-3AD203B41FA5}">
                      <a16:colId xmlns:a16="http://schemas.microsoft.com/office/drawing/2014/main" val="20002"/>
                    </a:ext>
                  </a:extLst>
                </a:gridCol>
                <a:gridCol w="1809750">
                  <a:extLst>
                    <a:ext uri="{9D8B030D-6E8A-4147-A177-3AD203B41FA5}">
                      <a16:colId xmlns:a16="http://schemas.microsoft.com/office/drawing/2014/main" val="20003"/>
                    </a:ext>
                  </a:extLst>
                </a:gridCol>
              </a:tblGrid>
              <a:tr h="432125">
                <a:tc>
                  <a:txBody>
                    <a:bodyPr/>
                    <a:lstStyle/>
                    <a:p>
                      <a:pPr marL="0" lvl="0" indent="0" algn="l" rtl="0">
                        <a:spcBef>
                          <a:spcPts val="0"/>
                        </a:spcBef>
                        <a:spcAft>
                          <a:spcPts val="0"/>
                        </a:spcAft>
                        <a:buNone/>
                      </a:pPr>
                      <a:r>
                        <a:rPr lang="en">
                          <a:latin typeface="Century Gothic"/>
                          <a:ea typeface="Century Gothic"/>
                          <a:cs typeface="Century Gothic"/>
                          <a:sym typeface="Century Gothic"/>
                        </a:rPr>
                        <a:t>Group 1</a:t>
                      </a:r>
                      <a:endParaRPr>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a:latin typeface="Century Gothic"/>
                          <a:ea typeface="Century Gothic"/>
                          <a:cs typeface="Century Gothic"/>
                          <a:sym typeface="Century Gothic"/>
                        </a:rPr>
                        <a:t>Group 2</a:t>
                      </a:r>
                      <a:endParaRPr>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a:latin typeface="Century Gothic"/>
                          <a:ea typeface="Century Gothic"/>
                          <a:cs typeface="Century Gothic"/>
                          <a:sym typeface="Century Gothic"/>
                        </a:rPr>
                        <a:t>Group 3</a:t>
                      </a:r>
                      <a:endParaRPr>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a:latin typeface="Century Gothic"/>
                          <a:ea typeface="Century Gothic"/>
                          <a:cs typeface="Century Gothic"/>
                          <a:sym typeface="Century Gothic"/>
                        </a:rPr>
                        <a:t>Group 4</a:t>
                      </a:r>
                      <a:endParaRPr>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0"/>
                  </a:ext>
                </a:extLst>
              </a:tr>
              <a:tr h="1039425">
                <a:tc>
                  <a:txBody>
                    <a:bodyPr/>
                    <a:lstStyle/>
                    <a:p>
                      <a:pPr marL="0" lvl="0" indent="0" algn="l" rtl="0">
                        <a:spcBef>
                          <a:spcPts val="0"/>
                        </a:spcBef>
                        <a:spcAft>
                          <a:spcPts val="0"/>
                        </a:spcAft>
                        <a:buNone/>
                      </a:pPr>
                      <a:endParaRPr>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endParaRPr>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endParaRPr>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endParaRPr>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75"/>
        <p:cNvGrpSpPr/>
        <p:nvPr/>
      </p:nvGrpSpPr>
      <p:grpSpPr>
        <a:xfrm>
          <a:off x="0" y="0"/>
          <a:ext cx="0" cy="0"/>
          <a:chOff x="0" y="0"/>
          <a:chExt cx="0" cy="0"/>
        </a:xfrm>
      </p:grpSpPr>
      <p:sp>
        <p:nvSpPr>
          <p:cNvPr id="276" name="Google Shape;276;p42"/>
          <p:cNvSpPr txBox="1">
            <a:spLocks noGrp="1"/>
          </p:cNvSpPr>
          <p:nvPr>
            <p:ph type="title"/>
          </p:nvPr>
        </p:nvSpPr>
        <p:spPr>
          <a:xfrm>
            <a:off x="311700" y="772375"/>
            <a:ext cx="8520600" cy="2142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a:t>Grade 4: Module 2: Unit 3: Lesson 4</a:t>
            </a:r>
            <a:endParaRPr/>
          </a:p>
          <a:p>
            <a:pPr marL="0" lvl="0" indent="0" algn="l" rtl="0">
              <a:lnSpc>
                <a:spcPct val="90000"/>
              </a:lnSpc>
              <a:spcBef>
                <a:spcPts val="0"/>
              </a:spcBef>
              <a:spcAft>
                <a:spcPts val="0"/>
              </a:spcAft>
              <a:buNone/>
            </a:pPr>
            <a:r>
              <a:rPr lang="en" sz="1800" b="1"/>
              <a:t>Teacher slide, before teaching.</a:t>
            </a:r>
            <a:endParaRPr sz="1800" b="1"/>
          </a:p>
          <a:p>
            <a:pPr marL="0" lvl="0" indent="0" algn="l" rtl="0">
              <a:lnSpc>
                <a:spcPct val="90000"/>
              </a:lnSpc>
              <a:spcBef>
                <a:spcPts val="0"/>
              </a:spcBef>
              <a:spcAft>
                <a:spcPts val="0"/>
              </a:spcAft>
              <a:buNone/>
            </a:pPr>
            <a:endParaRPr sz="1800" b="1"/>
          </a:p>
          <a:p>
            <a:pPr marL="0" lvl="0" indent="0" algn="l" rtl="0">
              <a:lnSpc>
                <a:spcPct val="90000"/>
              </a:lnSpc>
              <a:spcBef>
                <a:spcPts val="0"/>
              </a:spcBef>
              <a:spcAft>
                <a:spcPts val="0"/>
              </a:spcAft>
              <a:buNone/>
            </a:pPr>
            <a:endParaRPr sz="1800" b="1"/>
          </a:p>
          <a:p>
            <a:pPr marL="0" lvl="0" indent="0" algn="l" rtl="0">
              <a:lnSpc>
                <a:spcPct val="90000"/>
              </a:lnSpc>
              <a:spcBef>
                <a:spcPts val="0"/>
              </a:spcBef>
              <a:spcAft>
                <a:spcPts val="0"/>
              </a:spcAft>
              <a:buClr>
                <a:schemeClr val="dk1"/>
              </a:buClr>
              <a:buSzPts val="1100"/>
              <a:buFont typeface="Arial"/>
              <a:buNone/>
            </a:pPr>
            <a:endParaRPr sz="1800" b="1"/>
          </a:p>
        </p:txBody>
      </p:sp>
      <p:sp>
        <p:nvSpPr>
          <p:cNvPr id="277" name="Google Shape;277;p42"/>
          <p:cNvSpPr txBox="1">
            <a:spLocks noGrp="1"/>
          </p:cNvSpPr>
          <p:nvPr>
            <p:ph type="body" idx="1"/>
          </p:nvPr>
        </p:nvSpPr>
        <p:spPr>
          <a:xfrm>
            <a:off x="311700" y="986550"/>
            <a:ext cx="8520600" cy="35823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sz="1700" b="1" dirty="0">
                <a:solidFill>
                  <a:schemeClr val="dk1"/>
                </a:solidFill>
              </a:rPr>
              <a:t>Preparing for Lesson </a:t>
            </a:r>
            <a:r>
              <a:rPr lang="en" sz="1700" b="1" dirty="0"/>
              <a:t>4</a:t>
            </a:r>
            <a:r>
              <a:rPr lang="en" sz="1700" b="1" dirty="0">
                <a:solidFill>
                  <a:schemeClr val="dk1"/>
                </a:solidFill>
              </a:rPr>
              <a:t>: </a:t>
            </a:r>
            <a:r>
              <a:rPr lang="en" sz="1700" dirty="0">
                <a:solidFill>
                  <a:schemeClr val="dk1"/>
                </a:solidFill>
              </a:rPr>
              <a:t>Pre-reading and Preparing:</a:t>
            </a:r>
            <a:endParaRPr sz="1700" dirty="0">
              <a:solidFill>
                <a:schemeClr val="dk1"/>
              </a:solidFill>
            </a:endParaRPr>
          </a:p>
          <a:p>
            <a:pPr marL="0" lvl="0" indent="0" algn="l" rtl="0">
              <a:spcBef>
                <a:spcPts val="800"/>
              </a:spcBef>
              <a:spcAft>
                <a:spcPts val="0"/>
              </a:spcAft>
              <a:buClr>
                <a:schemeClr val="dk1"/>
              </a:buClr>
              <a:buSzPts val="1100"/>
              <a:buFont typeface="Arial"/>
              <a:buNone/>
            </a:pPr>
            <a:r>
              <a:rPr lang="en" sz="1600" dirty="0">
                <a:solidFill>
                  <a:schemeClr val="dk1"/>
                </a:solidFill>
              </a:rPr>
              <a:t>Before teaching this lesson, please prepare by doing these things:</a:t>
            </a:r>
            <a:endParaRPr sz="1600" dirty="0">
              <a:solidFill>
                <a:schemeClr val="dk1"/>
              </a:solidFill>
            </a:endParaRPr>
          </a:p>
          <a:p>
            <a:pPr marL="457200" lvl="0" indent="-336550" algn="l" rtl="0">
              <a:spcBef>
                <a:spcPts val="800"/>
              </a:spcBef>
              <a:spcAft>
                <a:spcPts val="0"/>
              </a:spcAft>
              <a:buSzPts val="1700"/>
              <a:buChar char="•"/>
            </a:pPr>
            <a:r>
              <a:rPr lang="en" sz="1700" dirty="0">
                <a:solidFill>
                  <a:schemeClr val="dk1"/>
                </a:solidFill>
              </a:rPr>
              <a:t>Read through Lesson 1 </a:t>
            </a:r>
            <a:r>
              <a:rPr lang="en" sz="1700" u="sng" dirty="0">
                <a:solidFill>
                  <a:schemeClr val="hlink"/>
                </a:solidFill>
                <a:hlinkClick r:id="rId3"/>
              </a:rPr>
              <a:t>Here. </a:t>
            </a:r>
            <a:endParaRPr sz="1700" dirty="0">
              <a:solidFill>
                <a:schemeClr val="dk1"/>
              </a:solidFill>
            </a:endParaRPr>
          </a:p>
          <a:p>
            <a:pPr marL="0" lvl="0" indent="0" algn="l" rtl="0">
              <a:spcBef>
                <a:spcPts val="800"/>
              </a:spcBef>
              <a:spcAft>
                <a:spcPts val="0"/>
              </a:spcAft>
              <a:buNone/>
            </a:pPr>
            <a:r>
              <a:rPr lang="en" sz="1700" dirty="0">
                <a:solidFill>
                  <a:schemeClr val="dk1"/>
                </a:solidFill>
              </a:rPr>
              <a:t>In this lesson, students will be:</a:t>
            </a:r>
            <a:endParaRPr sz="1700" dirty="0">
              <a:solidFill>
                <a:schemeClr val="dk1"/>
              </a:solidFill>
            </a:endParaRPr>
          </a:p>
          <a:p>
            <a:pPr marL="457200" lvl="0" indent="-336550" algn="l" rtl="0">
              <a:spcBef>
                <a:spcPts val="800"/>
              </a:spcBef>
              <a:spcAft>
                <a:spcPts val="0"/>
              </a:spcAft>
              <a:buClr>
                <a:schemeClr val="dk1"/>
              </a:buClr>
              <a:buSzPts val="1700"/>
              <a:buChar char="•"/>
            </a:pPr>
            <a:r>
              <a:rPr lang="en" sz="1700" dirty="0"/>
              <a:t>Examining the Organization of Narratives</a:t>
            </a:r>
            <a:endParaRPr sz="1700" i="1" dirty="0">
              <a:solidFill>
                <a:schemeClr val="dk1"/>
              </a:solidFill>
            </a:endParaRPr>
          </a:p>
          <a:p>
            <a:pPr marL="457200" lvl="0" indent="-336550" algn="l" rtl="0">
              <a:spcBef>
                <a:spcPts val="0"/>
              </a:spcBef>
              <a:spcAft>
                <a:spcPts val="0"/>
              </a:spcAft>
              <a:buClr>
                <a:schemeClr val="dk1"/>
              </a:buClr>
              <a:buSzPts val="1700"/>
              <a:buChar char="•"/>
            </a:pPr>
            <a:r>
              <a:rPr lang="en" sz="1700" dirty="0"/>
              <a:t>Guided Practice:  Planning the Millipede Narrative</a:t>
            </a:r>
            <a:endParaRPr sz="1700" dirty="0">
              <a:solidFill>
                <a:schemeClr val="dk1"/>
              </a:solidFill>
            </a:endParaRPr>
          </a:p>
          <a:p>
            <a:pPr marL="457200" lvl="0" indent="-336550" algn="l" rtl="0">
              <a:spcBef>
                <a:spcPts val="0"/>
              </a:spcBef>
              <a:spcAft>
                <a:spcPts val="0"/>
              </a:spcAft>
              <a:buClr>
                <a:schemeClr val="dk1"/>
              </a:buClr>
              <a:buSzPts val="1700"/>
              <a:buChar char="•"/>
            </a:pPr>
            <a:r>
              <a:rPr lang="en" sz="1700" dirty="0"/>
              <a:t>Independent Practice:  Reviewing Research and Planning the Expert Group Animal Narrative</a:t>
            </a:r>
            <a:endParaRPr sz="1700" i="1" dirty="0">
              <a:solidFill>
                <a:schemeClr val="dk1"/>
              </a:solidFill>
            </a:endParaRPr>
          </a:p>
          <a:p>
            <a:pPr marL="457200" lvl="0" indent="-336550" algn="l" rtl="0">
              <a:spcBef>
                <a:spcPts val="0"/>
              </a:spcBef>
              <a:spcAft>
                <a:spcPts val="0"/>
              </a:spcAft>
              <a:buClr>
                <a:schemeClr val="dk1"/>
              </a:buClr>
              <a:buSzPts val="1700"/>
              <a:buChar char="•"/>
            </a:pPr>
            <a:r>
              <a:rPr lang="en" sz="1700" dirty="0"/>
              <a:t>Sharing</a:t>
            </a:r>
            <a:endParaRPr sz="1700" dirty="0">
              <a:solidFill>
                <a:schemeClr val="dk1"/>
              </a:solidFill>
            </a:endParaRPr>
          </a:p>
          <a:p>
            <a:pPr marL="457200" lvl="0" indent="-336550" algn="l" rtl="0">
              <a:spcBef>
                <a:spcPts val="0"/>
              </a:spcBef>
              <a:spcAft>
                <a:spcPts val="0"/>
              </a:spcAft>
              <a:buClr>
                <a:schemeClr val="dk1"/>
              </a:buClr>
              <a:buSzPts val="1700"/>
              <a:buChar char="•"/>
            </a:pPr>
            <a:r>
              <a:rPr lang="en" sz="1700" dirty="0">
                <a:solidFill>
                  <a:schemeClr val="dk1"/>
                </a:solidFill>
              </a:rPr>
              <a:t>Homework</a:t>
            </a:r>
            <a:endParaRPr sz="1700" dirty="0">
              <a:solidFill>
                <a:schemeClr val="dk1"/>
              </a:solidFill>
            </a:endParaRPr>
          </a:p>
          <a:p>
            <a:pPr marL="0" lvl="0" indent="0" algn="l" rtl="0">
              <a:spcBef>
                <a:spcPts val="800"/>
              </a:spcBef>
              <a:spcAft>
                <a:spcPts val="0"/>
              </a:spcAft>
              <a:buClr>
                <a:schemeClr val="dk1"/>
              </a:buClr>
              <a:buSzPts val="1100"/>
              <a:buFont typeface="Arial"/>
              <a:buNone/>
            </a:pPr>
            <a:endParaRPr sz="1700" dirty="0">
              <a:solidFill>
                <a:schemeClr val="dk1"/>
              </a:solidFill>
            </a:endParaRPr>
          </a:p>
          <a:p>
            <a:pPr marL="0" lvl="0" indent="0" algn="l" rtl="0">
              <a:spcBef>
                <a:spcPts val="800"/>
              </a:spcBef>
              <a:spcAft>
                <a:spcPts val="0"/>
              </a:spcAft>
              <a:buNone/>
            </a:pPr>
            <a:endParaRPr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81"/>
        <p:cNvGrpSpPr/>
        <p:nvPr/>
      </p:nvGrpSpPr>
      <p:grpSpPr>
        <a:xfrm>
          <a:off x="0" y="0"/>
          <a:ext cx="0" cy="0"/>
          <a:chOff x="0" y="0"/>
          <a:chExt cx="0" cy="0"/>
        </a:xfrm>
      </p:grpSpPr>
      <p:sp>
        <p:nvSpPr>
          <p:cNvPr id="282" name="Google Shape;282;p4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None/>
            </a:pPr>
            <a:r>
              <a:rPr lang="en" sz="3400" dirty="0"/>
              <a:t>Grade </a:t>
            </a:r>
            <a:r>
              <a:rPr lang="en" dirty="0"/>
              <a:t>4</a:t>
            </a:r>
            <a:r>
              <a:rPr lang="en" sz="3400" dirty="0"/>
              <a:t>: Module </a:t>
            </a:r>
            <a:r>
              <a:rPr lang="en" dirty="0"/>
              <a:t>2</a:t>
            </a:r>
            <a:r>
              <a:rPr lang="en" sz="3400" dirty="0"/>
              <a:t>: Unit </a:t>
            </a:r>
            <a:r>
              <a:rPr lang="en" dirty="0"/>
              <a:t>3</a:t>
            </a:r>
            <a:r>
              <a:rPr lang="en" sz="3400" dirty="0"/>
              <a:t>: Lesson </a:t>
            </a:r>
            <a:r>
              <a:rPr lang="en" dirty="0"/>
              <a:t>4</a:t>
            </a:r>
            <a:endParaRPr sz="3400" dirty="0"/>
          </a:p>
          <a:p>
            <a:pPr marL="0" lvl="0" indent="0" algn="l" rtl="0">
              <a:lnSpc>
                <a:spcPct val="90000"/>
              </a:lnSpc>
              <a:spcBef>
                <a:spcPts val="0"/>
              </a:spcBef>
              <a:spcAft>
                <a:spcPts val="0"/>
              </a:spcAft>
              <a:buNone/>
            </a:pPr>
            <a:r>
              <a:rPr lang="en" sz="1800" b="1" dirty="0"/>
              <a:t>Teacher slide, before teaching.</a:t>
            </a:r>
            <a:endParaRPr sz="1800" dirty="0"/>
          </a:p>
        </p:txBody>
      </p:sp>
      <p:sp>
        <p:nvSpPr>
          <p:cNvPr id="283" name="Google Shape;283;p43"/>
          <p:cNvSpPr txBox="1">
            <a:spLocks noGrp="1"/>
          </p:cNvSpPr>
          <p:nvPr>
            <p:ph type="body" idx="1"/>
          </p:nvPr>
        </p:nvSpPr>
        <p:spPr>
          <a:xfrm>
            <a:off x="311700" y="1449225"/>
            <a:ext cx="8520600" cy="26742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2500"/>
              <a:buFont typeface="Arial"/>
              <a:buNone/>
            </a:pPr>
            <a:r>
              <a:rPr lang="en" b="1" dirty="0">
                <a:solidFill>
                  <a:schemeClr val="dk1"/>
                </a:solidFill>
              </a:rPr>
              <a:t>Preparing for Lesson 4: </a:t>
            </a:r>
            <a:r>
              <a:rPr lang="en" i="1" dirty="0">
                <a:solidFill>
                  <a:schemeClr val="dk1"/>
                </a:solidFill>
              </a:rPr>
              <a:t>Materials and Student Pairings</a:t>
            </a:r>
            <a:endParaRPr i="1" dirty="0">
              <a:solidFill>
                <a:schemeClr val="dk1"/>
              </a:solidFill>
            </a:endParaRPr>
          </a:p>
          <a:p>
            <a:pPr marL="177800" lvl="0" indent="-171450" algn="l" rtl="0">
              <a:spcBef>
                <a:spcPts val="800"/>
              </a:spcBef>
              <a:spcAft>
                <a:spcPts val="0"/>
              </a:spcAft>
              <a:buSzPts val="2100"/>
              <a:buChar char="•"/>
            </a:pPr>
            <a:r>
              <a:rPr lang="en" dirty="0"/>
              <a:t>There are important materials in EL lessons that you will want to prepare ahead of time. These are detailed on the slides. </a:t>
            </a:r>
            <a:endParaRPr dirty="0"/>
          </a:p>
          <a:p>
            <a:pPr marL="177800" lvl="0" indent="-171450" algn="l" rtl="0">
              <a:spcBef>
                <a:spcPts val="0"/>
              </a:spcBef>
              <a:spcAft>
                <a:spcPts val="0"/>
              </a:spcAft>
              <a:buSzPts val="2100"/>
              <a:buChar char="•"/>
            </a:pPr>
            <a:r>
              <a:rPr lang="en" dirty="0"/>
              <a:t>There are materials that will need to be gathered and/or created prior to each lesson. Some of these materials will be used throughout multiple lessons. </a:t>
            </a:r>
            <a:endParaRPr b="1"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87"/>
        <p:cNvGrpSpPr/>
        <p:nvPr/>
      </p:nvGrpSpPr>
      <p:grpSpPr>
        <a:xfrm>
          <a:off x="0" y="0"/>
          <a:ext cx="0" cy="0"/>
          <a:chOff x="0" y="0"/>
          <a:chExt cx="0" cy="0"/>
        </a:xfrm>
      </p:grpSpPr>
      <p:sp>
        <p:nvSpPr>
          <p:cNvPr id="288" name="Google Shape;288;p44"/>
          <p:cNvSpPr txBox="1">
            <a:spLocks noGrp="1"/>
          </p:cNvSpPr>
          <p:nvPr>
            <p:ph type="title"/>
          </p:nvPr>
        </p:nvSpPr>
        <p:spPr>
          <a:xfrm>
            <a:off x="311700" y="29702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None/>
            </a:pPr>
            <a:r>
              <a:rPr lang="en" sz="3400"/>
              <a:t>Grade </a:t>
            </a:r>
            <a:r>
              <a:rPr lang="en"/>
              <a:t>4</a:t>
            </a:r>
            <a:r>
              <a:rPr lang="en" sz="3400"/>
              <a:t>: Module </a:t>
            </a:r>
            <a:r>
              <a:rPr lang="en"/>
              <a:t>1</a:t>
            </a:r>
            <a:r>
              <a:rPr lang="en" sz="3400"/>
              <a:t>: Unit </a:t>
            </a:r>
            <a:r>
              <a:rPr lang="en"/>
              <a:t>3</a:t>
            </a:r>
            <a:r>
              <a:rPr lang="en" sz="3400"/>
              <a:t>: Lesson </a:t>
            </a:r>
            <a:r>
              <a:rPr lang="en"/>
              <a:t>4</a:t>
            </a:r>
            <a:endParaRPr sz="3400"/>
          </a:p>
          <a:p>
            <a:pPr marL="0" lvl="0" indent="0" algn="l" rtl="0">
              <a:lnSpc>
                <a:spcPct val="90000"/>
              </a:lnSpc>
              <a:spcBef>
                <a:spcPts val="0"/>
              </a:spcBef>
              <a:spcAft>
                <a:spcPts val="0"/>
              </a:spcAft>
              <a:buNone/>
            </a:pPr>
            <a:r>
              <a:rPr lang="en" sz="1800" b="1"/>
              <a:t>Teacher slide, before teaching.</a:t>
            </a:r>
            <a:endParaRPr sz="1800"/>
          </a:p>
        </p:txBody>
      </p:sp>
      <p:sp>
        <p:nvSpPr>
          <p:cNvPr id="289" name="Google Shape;289;p44"/>
          <p:cNvSpPr txBox="1">
            <a:spLocks noGrp="1"/>
          </p:cNvSpPr>
          <p:nvPr>
            <p:ph type="body" idx="1"/>
          </p:nvPr>
        </p:nvSpPr>
        <p:spPr>
          <a:xfrm>
            <a:off x="311700" y="1013300"/>
            <a:ext cx="8520600" cy="38523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2500"/>
              <a:buFont typeface="Arial"/>
              <a:buNone/>
            </a:pPr>
            <a:r>
              <a:rPr lang="en" b="1" dirty="0">
                <a:solidFill>
                  <a:schemeClr val="dk1"/>
                </a:solidFill>
              </a:rPr>
              <a:t>Preparing for Lesson 4: </a:t>
            </a:r>
            <a:r>
              <a:rPr lang="en" i="1" dirty="0">
                <a:solidFill>
                  <a:schemeClr val="dk1"/>
                </a:solidFill>
              </a:rPr>
              <a:t>Pre-reading and Protocols</a:t>
            </a:r>
            <a:endParaRPr sz="1200" dirty="0">
              <a:solidFill>
                <a:schemeClr val="dk1"/>
              </a:solidFill>
              <a:latin typeface="Calibri"/>
              <a:ea typeface="Calibri"/>
              <a:cs typeface="Calibri"/>
              <a:sym typeface="Calibri"/>
            </a:endParaRPr>
          </a:p>
          <a:p>
            <a:pPr marL="457200" lvl="0" indent="-342900" algn="l" rtl="0">
              <a:spcBef>
                <a:spcPts val="800"/>
              </a:spcBef>
              <a:spcAft>
                <a:spcPts val="0"/>
              </a:spcAft>
              <a:buClr>
                <a:schemeClr val="dk1"/>
              </a:buClr>
              <a:buSzPts val="1800"/>
              <a:buFont typeface="Century Gothic"/>
              <a:buChar char="•"/>
            </a:pPr>
            <a:r>
              <a:rPr lang="en" dirty="0">
                <a:solidFill>
                  <a:schemeClr val="dk1"/>
                </a:solidFill>
              </a:rPr>
              <a:t>Review these protocols before teaching. They are all used in this lesson:</a:t>
            </a:r>
            <a:endParaRPr dirty="0">
              <a:solidFill>
                <a:schemeClr val="dk1"/>
              </a:solidFill>
            </a:endParaRPr>
          </a:p>
          <a:p>
            <a:pPr marL="0" lvl="0" indent="0" algn="l" rtl="0">
              <a:spcBef>
                <a:spcPts val="800"/>
              </a:spcBef>
              <a:spcAft>
                <a:spcPts val="0"/>
              </a:spcAft>
              <a:buNone/>
            </a:pPr>
            <a:endParaRPr dirty="0"/>
          </a:p>
          <a:p>
            <a:pPr marL="914400" lvl="1" indent="-342900" algn="l" rtl="0">
              <a:spcBef>
                <a:spcPts val="400"/>
              </a:spcBef>
              <a:spcAft>
                <a:spcPts val="0"/>
              </a:spcAft>
              <a:buClr>
                <a:schemeClr val="dk1"/>
              </a:buClr>
              <a:buSzPts val="1800"/>
              <a:buFont typeface="Century Gothic"/>
              <a:buChar char="•"/>
            </a:pPr>
            <a:r>
              <a:rPr lang="en" sz="1800" dirty="0">
                <a:solidFill>
                  <a:schemeClr val="dk1"/>
                </a:solidFill>
              </a:rPr>
              <a:t>Turn and Talk </a:t>
            </a:r>
            <a:endParaRPr sz="1800" dirty="0">
              <a:solidFill>
                <a:schemeClr val="dk1"/>
              </a:solidFill>
            </a:endParaRPr>
          </a:p>
          <a:p>
            <a:pPr marL="0" lvl="0" indent="0" algn="l" rtl="0">
              <a:spcBef>
                <a:spcPts val="800"/>
              </a:spcBef>
              <a:spcAft>
                <a:spcPts val="0"/>
              </a:spcAft>
              <a:buNone/>
            </a:pPr>
            <a:endParaRPr dirty="0"/>
          </a:p>
          <a:p>
            <a:pPr marL="914400" lvl="1" indent="-342900" algn="l" rtl="0">
              <a:spcBef>
                <a:spcPts val="400"/>
              </a:spcBef>
              <a:spcAft>
                <a:spcPts val="0"/>
              </a:spcAft>
              <a:buClr>
                <a:schemeClr val="dk1"/>
              </a:buClr>
              <a:buSzPts val="1800"/>
              <a:buFont typeface="Century Gothic"/>
              <a:buChar char="•"/>
            </a:pPr>
            <a:r>
              <a:rPr lang="en" sz="1800" dirty="0">
                <a:solidFill>
                  <a:schemeClr val="dk1"/>
                </a:solidFill>
              </a:rPr>
              <a:t>Equity Sticks   </a:t>
            </a:r>
            <a:endParaRPr sz="1800" dirty="0">
              <a:solidFill>
                <a:schemeClr val="dk1"/>
              </a:solidFill>
            </a:endParaRPr>
          </a:p>
        </p:txBody>
      </p:sp>
      <p:pic>
        <p:nvPicPr>
          <p:cNvPr id="290" name="Google Shape;290;p44"/>
          <p:cNvPicPr preferRelativeResize="0"/>
          <p:nvPr/>
        </p:nvPicPr>
        <p:blipFill>
          <a:blip r:embed="rId3">
            <a:alphaModFix/>
          </a:blip>
          <a:stretch>
            <a:fillRect/>
          </a:stretch>
        </p:blipFill>
        <p:spPr>
          <a:xfrm>
            <a:off x="3185375" y="2571750"/>
            <a:ext cx="483325" cy="483325"/>
          </a:xfrm>
          <a:prstGeom prst="rect">
            <a:avLst/>
          </a:prstGeom>
          <a:noFill/>
          <a:ln>
            <a:noFill/>
          </a:ln>
        </p:spPr>
      </p:pic>
      <p:pic>
        <p:nvPicPr>
          <p:cNvPr id="291" name="Google Shape;291;p44"/>
          <p:cNvPicPr preferRelativeResize="0"/>
          <p:nvPr/>
        </p:nvPicPr>
        <p:blipFill>
          <a:blip r:embed="rId4">
            <a:alphaModFix/>
          </a:blip>
          <a:stretch>
            <a:fillRect/>
          </a:stretch>
        </p:blipFill>
        <p:spPr>
          <a:xfrm>
            <a:off x="2697958" y="3207875"/>
            <a:ext cx="572700" cy="5727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95"/>
        <p:cNvGrpSpPr/>
        <p:nvPr/>
      </p:nvGrpSpPr>
      <p:grpSpPr>
        <a:xfrm>
          <a:off x="0" y="0"/>
          <a:ext cx="0" cy="0"/>
          <a:chOff x="0" y="0"/>
          <a:chExt cx="0" cy="0"/>
        </a:xfrm>
      </p:grpSpPr>
      <p:sp>
        <p:nvSpPr>
          <p:cNvPr id="296" name="Google Shape;296;p45"/>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None/>
            </a:pPr>
            <a:r>
              <a:rPr lang="en" sz="3400"/>
              <a:t>Grade </a:t>
            </a:r>
            <a:r>
              <a:rPr lang="en"/>
              <a:t>4</a:t>
            </a:r>
            <a:r>
              <a:rPr lang="en" sz="3400"/>
              <a:t>: Module </a:t>
            </a:r>
            <a:r>
              <a:rPr lang="en"/>
              <a:t>2</a:t>
            </a:r>
            <a:r>
              <a:rPr lang="en" sz="3400"/>
              <a:t>: Unit </a:t>
            </a:r>
            <a:r>
              <a:rPr lang="en"/>
              <a:t>3</a:t>
            </a:r>
            <a:r>
              <a:rPr lang="en" sz="3400"/>
              <a:t>: Lesson </a:t>
            </a:r>
            <a:r>
              <a:rPr lang="en"/>
              <a:t>4</a:t>
            </a:r>
            <a:endParaRPr sz="3400"/>
          </a:p>
          <a:p>
            <a:pPr marL="0" lvl="0" indent="0" algn="l" rtl="0">
              <a:lnSpc>
                <a:spcPct val="90000"/>
              </a:lnSpc>
              <a:spcBef>
                <a:spcPts val="0"/>
              </a:spcBef>
              <a:spcAft>
                <a:spcPts val="0"/>
              </a:spcAft>
              <a:buNone/>
            </a:pPr>
            <a:r>
              <a:rPr lang="en" sz="1800" b="1"/>
              <a:t>Teacher slide, before teaching.</a:t>
            </a:r>
            <a:endParaRPr sz="1800"/>
          </a:p>
        </p:txBody>
      </p:sp>
      <p:sp>
        <p:nvSpPr>
          <p:cNvPr id="297" name="Google Shape;297;p45"/>
          <p:cNvSpPr txBox="1">
            <a:spLocks noGrp="1"/>
          </p:cNvSpPr>
          <p:nvPr>
            <p:ph type="body" idx="1"/>
          </p:nvPr>
        </p:nvSpPr>
        <p:spPr>
          <a:xfrm>
            <a:off x="311700" y="1060175"/>
            <a:ext cx="8520600" cy="38055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b="1" dirty="0">
                <a:solidFill>
                  <a:schemeClr val="dk1"/>
                </a:solidFill>
              </a:rPr>
              <a:t>Preparing for Lesson </a:t>
            </a:r>
            <a:r>
              <a:rPr lang="en" b="1" dirty="0"/>
              <a:t>4</a:t>
            </a:r>
            <a:r>
              <a:rPr lang="en" b="1" dirty="0">
                <a:solidFill>
                  <a:schemeClr val="dk1"/>
                </a:solidFill>
              </a:rPr>
              <a:t>: </a:t>
            </a:r>
            <a:r>
              <a:rPr lang="en" dirty="0">
                <a:solidFill>
                  <a:schemeClr val="dk1"/>
                </a:solidFill>
              </a:rPr>
              <a:t>Supports for Students Who Need It</a:t>
            </a:r>
            <a:endParaRPr dirty="0">
              <a:solidFill>
                <a:schemeClr val="dk1"/>
              </a:solidFill>
            </a:endParaRPr>
          </a:p>
          <a:p>
            <a:pPr marL="177800" lvl="0" indent="-127000" algn="l" rtl="0">
              <a:spcBef>
                <a:spcPts val="1800"/>
              </a:spcBef>
              <a:spcAft>
                <a:spcPts val="0"/>
              </a:spcAft>
              <a:buClr>
                <a:srgbClr val="000000"/>
              </a:buClr>
              <a:buSzPts val="1400"/>
              <a:buFont typeface="Century Gothic"/>
              <a:buChar char="•"/>
            </a:pPr>
            <a:r>
              <a:rPr lang="en" sz="1400" dirty="0">
                <a:solidFill>
                  <a:srgbClr val="000000"/>
                </a:solidFill>
              </a:rPr>
              <a:t>The basic design of this lesson supports students by making the organization and language of the choose-your-own-adventure narrative explicit through models, analysis, and group writing.</a:t>
            </a:r>
            <a:endParaRPr sz="1400" dirty="0">
              <a:solidFill>
                <a:srgbClr val="000000"/>
              </a:solidFill>
            </a:endParaRPr>
          </a:p>
          <a:p>
            <a:pPr marL="177800" lvl="0" indent="-127000" algn="l" rtl="0">
              <a:spcBef>
                <a:spcPts val="0"/>
              </a:spcBef>
              <a:spcAft>
                <a:spcPts val="0"/>
              </a:spcAft>
              <a:buClr>
                <a:srgbClr val="000000"/>
              </a:buClr>
              <a:buSzPts val="1400"/>
              <a:buFont typeface="Century Gothic"/>
              <a:buChar char="•"/>
            </a:pPr>
            <a:r>
              <a:rPr lang="en" sz="1400" dirty="0">
                <a:solidFill>
                  <a:srgbClr val="000000"/>
                </a:solidFill>
              </a:rPr>
              <a:t>Students may find it challenging to (1) transition from group writing to formulating ideas and taking notes for their own introduction and problem paragraph about their expert group animal. This places a substantial demand on language production. (2) Read “How the Camel Got His Hump” because of the volume of unfamiliar, outdated language. Students will revisit this reading in future homework assignments. See the lesson for specific suggestions for support.</a:t>
            </a:r>
            <a:endParaRPr sz="1400" dirty="0">
              <a:solidFill>
                <a:srgbClr val="000000"/>
              </a:solidFill>
            </a:endParaRPr>
          </a:p>
          <a:p>
            <a:pPr marL="177800" lvl="0" indent="-127000" algn="l" rtl="0">
              <a:spcBef>
                <a:spcPts val="0"/>
              </a:spcBef>
              <a:spcAft>
                <a:spcPts val="0"/>
              </a:spcAft>
              <a:buClr>
                <a:srgbClr val="000000"/>
              </a:buClr>
              <a:buSzPts val="1400"/>
              <a:buFont typeface="Century Gothic"/>
              <a:buChar char="•"/>
            </a:pPr>
            <a:r>
              <a:rPr lang="en" sz="1400" dirty="0">
                <a:solidFill>
                  <a:srgbClr val="000000"/>
                </a:solidFill>
              </a:rPr>
              <a:t>If students jigsaw-read “Powerful Polly,” give them time to share their portion of the reading with other groups.</a:t>
            </a:r>
            <a:endParaRPr sz="1400" dirty="0">
              <a:solidFill>
                <a:srgbClr val="000000"/>
              </a:solidFill>
            </a:endParaRPr>
          </a:p>
          <a:p>
            <a:pPr marL="0" lvl="0" indent="0" algn="l" rtl="0">
              <a:spcBef>
                <a:spcPts val="800"/>
              </a:spcBef>
              <a:spcAft>
                <a:spcPts val="0"/>
              </a:spcAft>
              <a:buNone/>
            </a:pPr>
            <a:endParaRPr sz="2400" b="1" dirty="0">
              <a:solidFill>
                <a:schemeClr val="dk1"/>
              </a:solidFill>
            </a:endParaRPr>
          </a:p>
          <a:p>
            <a:pPr marL="0" lvl="0" indent="0" algn="l" rtl="0">
              <a:spcBef>
                <a:spcPts val="800"/>
              </a:spcBef>
              <a:spcAft>
                <a:spcPts val="0"/>
              </a:spcAft>
              <a:buClr>
                <a:schemeClr val="dk1"/>
              </a:buClr>
              <a:buSzPts val="1100"/>
              <a:buFont typeface="Arial"/>
              <a:buNone/>
            </a:pPr>
            <a:endParaRPr sz="2400" b="1" dirty="0">
              <a:solidFill>
                <a:schemeClr val="dk1"/>
              </a:solidFill>
            </a:endParaRPr>
          </a:p>
          <a:p>
            <a:pPr marL="0" lvl="0" indent="0" algn="l" rtl="0">
              <a:spcBef>
                <a:spcPts val="1000"/>
              </a:spcBef>
              <a:spcAft>
                <a:spcPts val="0"/>
              </a:spcAft>
              <a:buNone/>
            </a:pPr>
            <a:endParaRPr sz="2400" dirty="0">
              <a:solidFill>
                <a:schemeClr val="dk1"/>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301"/>
        <p:cNvGrpSpPr/>
        <p:nvPr/>
      </p:nvGrpSpPr>
      <p:grpSpPr>
        <a:xfrm>
          <a:off x="0" y="0"/>
          <a:ext cx="0" cy="0"/>
          <a:chOff x="0" y="0"/>
          <a:chExt cx="0" cy="0"/>
        </a:xfrm>
      </p:grpSpPr>
      <p:pic>
        <p:nvPicPr>
          <p:cNvPr id="302" name="Google Shape;302;p46"/>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303" name="Google Shape;303;p46"/>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304" name="Google Shape;304;p46"/>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a:t>
            </a:r>
            <a:r>
              <a:rPr lang="en" sz="3000" b="1">
                <a:solidFill>
                  <a:srgbClr val="404040"/>
                </a:solidFill>
                <a:latin typeface="Century Gothic"/>
                <a:ea typeface="Century Gothic"/>
                <a:cs typeface="Century Gothic"/>
                <a:sym typeface="Century Gothic"/>
              </a:rPr>
              <a:t>4</a:t>
            </a:r>
            <a:r>
              <a:rPr lang="en" sz="3000" b="1" i="0" u="none" strike="noStrike" cap="none">
                <a:solidFill>
                  <a:srgbClr val="404040"/>
                </a:solidFill>
                <a:latin typeface="Century Gothic"/>
                <a:ea typeface="Century Gothic"/>
                <a:cs typeface="Century Gothic"/>
                <a:sym typeface="Century Gothic"/>
              </a:rPr>
              <a:t>: Module </a:t>
            </a:r>
            <a:r>
              <a:rPr lang="en" sz="3000" b="1">
                <a:solidFill>
                  <a:srgbClr val="404040"/>
                </a:solidFill>
                <a:latin typeface="Century Gothic"/>
                <a:ea typeface="Century Gothic"/>
                <a:cs typeface="Century Gothic"/>
                <a:sym typeface="Century Gothic"/>
              </a:rPr>
              <a:t>2</a:t>
            </a:r>
            <a:r>
              <a:rPr lang="en" sz="3000" b="1" i="0" u="none" strike="noStrike" cap="none">
                <a:solidFill>
                  <a:srgbClr val="404040"/>
                </a:solidFill>
                <a:latin typeface="Century Gothic"/>
                <a:ea typeface="Century Gothic"/>
                <a:cs typeface="Century Gothic"/>
                <a:sym typeface="Century Gothic"/>
              </a:rPr>
              <a:t>: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3</a:t>
            </a:r>
            <a:r>
              <a:rPr lang="en" sz="3000" b="1" i="0" u="none" strike="noStrike" cap="none">
                <a:solidFill>
                  <a:srgbClr val="404040"/>
                </a:solidFill>
                <a:latin typeface="Century Gothic"/>
                <a:ea typeface="Century Gothic"/>
                <a:cs typeface="Century Gothic"/>
                <a:sym typeface="Century Gothic"/>
              </a:rPr>
              <a:t>: Lesson </a:t>
            </a:r>
            <a:r>
              <a:rPr lang="en" sz="3000" b="1">
                <a:solidFill>
                  <a:srgbClr val="404040"/>
                </a:solidFill>
                <a:latin typeface="Century Gothic"/>
                <a:ea typeface="Century Gothic"/>
                <a:cs typeface="Century Gothic"/>
                <a:sym typeface="Century Gothic"/>
              </a:rPr>
              <a:t>4</a:t>
            </a:r>
            <a:endParaRPr sz="3000" b="0" i="0" u="none" strike="noStrike" cap="none">
              <a:solidFill>
                <a:srgbClr val="404040"/>
              </a:solidFill>
              <a:latin typeface="Calibri"/>
              <a:ea typeface="Calibri"/>
              <a:cs typeface="Calibri"/>
              <a:sym typeface="Calibri"/>
            </a:endParaRPr>
          </a:p>
        </p:txBody>
      </p:sp>
      <p:pic>
        <p:nvPicPr>
          <p:cNvPr id="305" name="Google Shape;305;p46"/>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306" name="Google Shape;306;p46"/>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10"/>
        <p:cNvGrpSpPr/>
        <p:nvPr/>
      </p:nvGrpSpPr>
      <p:grpSpPr>
        <a:xfrm>
          <a:off x="0" y="0"/>
          <a:ext cx="0" cy="0"/>
          <a:chOff x="0" y="0"/>
          <a:chExt cx="0" cy="0"/>
        </a:xfrm>
      </p:grpSpPr>
      <p:sp>
        <p:nvSpPr>
          <p:cNvPr id="311" name="Google Shape;311;p47"/>
          <p:cNvSpPr txBox="1">
            <a:spLocks noGrp="1"/>
          </p:cNvSpPr>
          <p:nvPr>
            <p:ph type="title"/>
          </p:nvPr>
        </p:nvSpPr>
        <p:spPr>
          <a:xfrm>
            <a:off x="311700" y="154600"/>
            <a:ext cx="8520600" cy="572700"/>
          </a:xfrm>
          <a:prstGeom prst="rect">
            <a:avLst/>
          </a:prstGeom>
        </p:spPr>
        <p:txBody>
          <a:bodyPr spcFirstLastPara="1" wrap="square" lIns="68575" tIns="34275" rIns="68575" bIns="34275" anchor="ctr" anchorCtr="0">
            <a:noAutofit/>
          </a:bodyPr>
          <a:lstStyle/>
          <a:p>
            <a:pPr marL="0" lvl="0" indent="0" algn="ctr" rtl="0">
              <a:spcBef>
                <a:spcPts val="0"/>
              </a:spcBef>
              <a:spcAft>
                <a:spcPts val="0"/>
              </a:spcAft>
              <a:buNone/>
            </a:pPr>
            <a:r>
              <a:rPr lang="en" b="1" dirty="0"/>
              <a:t>Hello, Students!</a:t>
            </a:r>
            <a:endParaRPr b="1" dirty="0"/>
          </a:p>
        </p:txBody>
      </p:sp>
      <p:sp>
        <p:nvSpPr>
          <p:cNvPr id="312" name="Google Shape;312;p47"/>
          <p:cNvSpPr txBox="1">
            <a:spLocks noGrp="1"/>
          </p:cNvSpPr>
          <p:nvPr>
            <p:ph type="body" idx="1"/>
          </p:nvPr>
        </p:nvSpPr>
        <p:spPr>
          <a:xfrm>
            <a:off x="3168300" y="863550"/>
            <a:ext cx="56640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Clr>
                <a:srgbClr val="000000"/>
              </a:buClr>
              <a:buSzPts val="1100"/>
              <a:buFont typeface="Arial"/>
              <a:buNone/>
            </a:pPr>
            <a:r>
              <a:rPr lang="en" dirty="0">
                <a:solidFill>
                  <a:schemeClr val="dk1"/>
                </a:solidFill>
              </a:rPr>
              <a:t>Welcome back as we continue to explore the world </a:t>
            </a:r>
            <a:r>
              <a:rPr lang="en-US" dirty="0">
                <a:solidFill>
                  <a:schemeClr val="dk1"/>
                </a:solidFill>
              </a:rPr>
              <a:t>of </a:t>
            </a:r>
            <a:r>
              <a:rPr lang="en" dirty="0">
                <a:solidFill>
                  <a:schemeClr val="dk1"/>
                </a:solidFill>
              </a:rPr>
              <a:t>animal defense mechanisms.  Today we will begin planning for a very exciting writing project. </a:t>
            </a:r>
            <a:endParaRPr dirty="0">
              <a:solidFill>
                <a:schemeClr val="dk1"/>
              </a:solidFill>
            </a:endParaRPr>
          </a:p>
          <a:p>
            <a:pPr marL="0" lvl="0" indent="0" algn="l" rtl="0">
              <a:spcBef>
                <a:spcPts val="800"/>
              </a:spcBef>
              <a:spcAft>
                <a:spcPts val="0"/>
              </a:spcAft>
              <a:buClr>
                <a:srgbClr val="000000"/>
              </a:buClr>
              <a:buSzPts val="1100"/>
              <a:buFont typeface="Arial"/>
              <a:buNone/>
            </a:pPr>
            <a:endParaRPr dirty="0">
              <a:solidFill>
                <a:schemeClr val="dk1"/>
              </a:solidFill>
            </a:endParaRPr>
          </a:p>
          <a:p>
            <a:pPr marL="0" lvl="0" indent="0" algn="l" rtl="0">
              <a:spcBef>
                <a:spcPts val="800"/>
              </a:spcBef>
              <a:spcAft>
                <a:spcPts val="0"/>
              </a:spcAft>
              <a:buClr>
                <a:srgbClr val="000000"/>
              </a:buClr>
              <a:buSzPts val="1100"/>
              <a:buFont typeface="Arial"/>
              <a:buNone/>
            </a:pPr>
            <a:r>
              <a:rPr lang="en" dirty="0">
                <a:solidFill>
                  <a:schemeClr val="dk1"/>
                </a:solidFill>
              </a:rPr>
              <a:t>What are we learning and doing today?</a:t>
            </a:r>
            <a:endParaRPr dirty="0">
              <a:solidFill>
                <a:schemeClr val="dk1"/>
              </a:solidFill>
            </a:endParaRPr>
          </a:p>
          <a:p>
            <a:pPr marL="457200" lvl="0" indent="-361950" algn="l" rtl="0">
              <a:spcBef>
                <a:spcPts val="800"/>
              </a:spcBef>
              <a:spcAft>
                <a:spcPts val="0"/>
              </a:spcAft>
              <a:buClr>
                <a:schemeClr val="dk1"/>
              </a:buClr>
              <a:buSzPts val="2100"/>
              <a:buChar char="•"/>
            </a:pPr>
            <a:r>
              <a:rPr lang="en" dirty="0">
                <a:solidFill>
                  <a:schemeClr val="dk1"/>
                </a:solidFill>
              </a:rPr>
              <a:t>Sketching our characters</a:t>
            </a:r>
            <a:endParaRPr dirty="0">
              <a:solidFill>
                <a:schemeClr val="dk1"/>
              </a:solidFill>
            </a:endParaRPr>
          </a:p>
          <a:p>
            <a:pPr marL="457200" lvl="0" indent="-361950" algn="l" rtl="0">
              <a:spcBef>
                <a:spcPts val="0"/>
              </a:spcBef>
              <a:spcAft>
                <a:spcPts val="0"/>
              </a:spcAft>
              <a:buClr>
                <a:schemeClr val="dk1"/>
              </a:buClr>
              <a:buSzPts val="2100"/>
              <a:buChar char="•"/>
            </a:pPr>
            <a:r>
              <a:rPr lang="en" dirty="0">
                <a:solidFill>
                  <a:schemeClr val="dk1"/>
                </a:solidFill>
              </a:rPr>
              <a:t>Begin</a:t>
            </a:r>
            <a:r>
              <a:rPr lang="en" dirty="0"/>
              <a:t>ning to</a:t>
            </a:r>
            <a:r>
              <a:rPr lang="en" dirty="0">
                <a:solidFill>
                  <a:schemeClr val="dk1"/>
                </a:solidFill>
              </a:rPr>
              <a:t> organiz</a:t>
            </a:r>
            <a:r>
              <a:rPr lang="en" dirty="0"/>
              <a:t>e</a:t>
            </a:r>
            <a:r>
              <a:rPr lang="en" dirty="0">
                <a:solidFill>
                  <a:schemeClr val="dk1"/>
                </a:solidFill>
              </a:rPr>
              <a:t> our narratives</a:t>
            </a:r>
            <a:endParaRPr dirty="0">
              <a:solidFill>
                <a:schemeClr val="dk1"/>
              </a:solidFill>
            </a:endParaRPr>
          </a:p>
          <a:p>
            <a:pPr marL="457200" lvl="0" indent="-361950" algn="l" rtl="0">
              <a:spcBef>
                <a:spcPts val="0"/>
              </a:spcBef>
              <a:spcAft>
                <a:spcPts val="0"/>
              </a:spcAft>
              <a:buClr>
                <a:schemeClr val="dk1"/>
              </a:buClr>
              <a:buSzPts val="2100"/>
              <a:buChar char="•"/>
            </a:pPr>
            <a:r>
              <a:rPr lang="en" dirty="0">
                <a:solidFill>
                  <a:schemeClr val="dk1"/>
                </a:solidFill>
              </a:rPr>
              <a:t>Planning an expert group narrative</a:t>
            </a:r>
            <a:endParaRPr dirty="0">
              <a:solidFill>
                <a:schemeClr val="dk1"/>
              </a:solidFill>
            </a:endParaRPr>
          </a:p>
          <a:p>
            <a:pPr marL="0" lvl="0" indent="0" algn="l" rtl="0">
              <a:lnSpc>
                <a:spcPct val="100000"/>
              </a:lnSpc>
              <a:spcBef>
                <a:spcPts val="800"/>
              </a:spcBef>
              <a:spcAft>
                <a:spcPts val="0"/>
              </a:spcAft>
              <a:buNone/>
            </a:pPr>
            <a:endParaRPr dirty="0"/>
          </a:p>
        </p:txBody>
      </p:sp>
      <p:pic>
        <p:nvPicPr>
          <p:cNvPr id="313" name="Google Shape;313;p47"/>
          <p:cNvPicPr preferRelativeResize="0"/>
          <p:nvPr/>
        </p:nvPicPr>
        <p:blipFill>
          <a:blip r:embed="rId3">
            <a:alphaModFix/>
          </a:blip>
          <a:stretch>
            <a:fillRect/>
          </a:stretch>
        </p:blipFill>
        <p:spPr>
          <a:xfrm>
            <a:off x="311700" y="727300"/>
            <a:ext cx="2694758" cy="3931826"/>
          </a:xfrm>
          <a:prstGeom prst="rect">
            <a:avLst/>
          </a:prstGeom>
          <a:noFill/>
          <a:ln w="19050" cap="flat" cmpd="sng">
            <a:solidFill>
              <a:schemeClr val="dk2"/>
            </a:solidFill>
            <a:prstDash val="solid"/>
            <a:round/>
            <a:headEnd type="none" w="sm" len="sm"/>
            <a:tailEnd type="none" w="sm" len="sm"/>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17"/>
        <p:cNvGrpSpPr/>
        <p:nvPr/>
      </p:nvGrpSpPr>
      <p:grpSpPr>
        <a:xfrm>
          <a:off x="0" y="0"/>
          <a:ext cx="0" cy="0"/>
          <a:chOff x="0" y="0"/>
          <a:chExt cx="0" cy="0"/>
        </a:xfrm>
      </p:grpSpPr>
      <p:sp>
        <p:nvSpPr>
          <p:cNvPr id="318" name="Google Shape;318;p4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Sketching Our Animals</a:t>
            </a:r>
            <a:endParaRPr/>
          </a:p>
        </p:txBody>
      </p:sp>
      <p:sp>
        <p:nvSpPr>
          <p:cNvPr id="319" name="Google Shape;319;p48"/>
          <p:cNvSpPr txBox="1">
            <a:spLocks noGrp="1"/>
          </p:cNvSpPr>
          <p:nvPr>
            <p:ph type="body" idx="1"/>
          </p:nvPr>
        </p:nvSpPr>
        <p:spPr>
          <a:xfrm>
            <a:off x="3447475" y="1126925"/>
            <a:ext cx="5385000" cy="3771000"/>
          </a:xfrm>
          <a:prstGeom prst="rect">
            <a:avLst/>
          </a:prstGeom>
        </p:spPr>
        <p:txBody>
          <a:bodyPr spcFirstLastPara="1" wrap="square" lIns="68575" tIns="34275" rIns="68575" bIns="34275" anchor="t" anchorCtr="0">
            <a:noAutofit/>
          </a:bodyPr>
          <a:lstStyle/>
          <a:p>
            <a:pPr marL="457200" lvl="0" indent="-381000" algn="l" rtl="0">
              <a:spcBef>
                <a:spcPts val="800"/>
              </a:spcBef>
              <a:spcAft>
                <a:spcPts val="0"/>
              </a:spcAft>
              <a:buClr>
                <a:schemeClr val="dk1"/>
              </a:buClr>
              <a:buSzPts val="2400"/>
              <a:buFont typeface="Century Gothic"/>
              <a:buAutoNum type="arabicPeriod"/>
            </a:pPr>
            <a:r>
              <a:rPr lang="en" sz="2400">
                <a:solidFill>
                  <a:schemeClr val="dk1"/>
                </a:solidFill>
              </a:rPr>
              <a:t>What defense mechanism are you highlighting in this sketch?</a:t>
            </a:r>
            <a:endParaRPr sz="2400">
              <a:solidFill>
                <a:schemeClr val="dk1"/>
              </a:solidFill>
            </a:endParaRPr>
          </a:p>
          <a:p>
            <a:pPr marL="457200" lvl="0" indent="-381000" algn="l" rtl="0">
              <a:spcBef>
                <a:spcPts val="0"/>
              </a:spcBef>
              <a:spcAft>
                <a:spcPts val="0"/>
              </a:spcAft>
              <a:buClr>
                <a:schemeClr val="dk1"/>
              </a:buClr>
              <a:buSzPts val="2400"/>
              <a:buFont typeface="Century Gothic"/>
              <a:buAutoNum type="arabicPeriod"/>
            </a:pPr>
            <a:r>
              <a:rPr lang="en" sz="2400">
                <a:solidFill>
                  <a:schemeClr val="dk1"/>
                </a:solidFill>
              </a:rPr>
              <a:t>How can you show a defense mechanism of your animal in a sketch?</a:t>
            </a:r>
            <a:endParaRPr sz="2400">
              <a:solidFill>
                <a:schemeClr val="dk1"/>
              </a:solidFill>
            </a:endParaRPr>
          </a:p>
        </p:txBody>
      </p:sp>
      <p:pic>
        <p:nvPicPr>
          <p:cNvPr id="320" name="Google Shape;320;p48"/>
          <p:cNvPicPr preferRelativeResize="0"/>
          <p:nvPr/>
        </p:nvPicPr>
        <p:blipFill>
          <a:blip r:embed="rId3">
            <a:alphaModFix/>
          </a:blip>
          <a:stretch>
            <a:fillRect/>
          </a:stretch>
        </p:blipFill>
        <p:spPr>
          <a:xfrm>
            <a:off x="438125" y="1126925"/>
            <a:ext cx="2808125" cy="3061750"/>
          </a:xfrm>
          <a:prstGeom prst="rect">
            <a:avLst/>
          </a:prstGeom>
          <a:noFill/>
          <a:ln w="19050" cap="flat" cmpd="sng">
            <a:solidFill>
              <a:schemeClr val="dk2"/>
            </a:solidFill>
            <a:prstDash val="solid"/>
            <a:round/>
            <a:headEnd type="none" w="sm" len="sm"/>
            <a:tailEnd type="none" w="sm" len="sm"/>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24"/>
        <p:cNvGrpSpPr/>
        <p:nvPr/>
      </p:nvGrpSpPr>
      <p:grpSpPr>
        <a:xfrm>
          <a:off x="0" y="0"/>
          <a:ext cx="0" cy="0"/>
          <a:chOff x="0" y="0"/>
          <a:chExt cx="0" cy="0"/>
        </a:xfrm>
      </p:grpSpPr>
      <p:sp>
        <p:nvSpPr>
          <p:cNvPr id="325" name="Google Shape;325;p4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Review Learning Targets</a:t>
            </a:r>
            <a:endParaRPr/>
          </a:p>
        </p:txBody>
      </p:sp>
      <p:sp>
        <p:nvSpPr>
          <p:cNvPr id="326" name="Google Shape;326;p49"/>
          <p:cNvSpPr txBox="1">
            <a:spLocks noGrp="1"/>
          </p:cNvSpPr>
          <p:nvPr>
            <p:ph type="body" idx="1"/>
          </p:nvPr>
        </p:nvSpPr>
        <p:spPr>
          <a:xfrm>
            <a:off x="311750" y="1126925"/>
            <a:ext cx="8520600" cy="3771000"/>
          </a:xfrm>
          <a:prstGeom prst="rect">
            <a:avLst/>
          </a:prstGeom>
        </p:spPr>
        <p:txBody>
          <a:bodyPr spcFirstLastPara="1" wrap="square" lIns="68575" tIns="34275" rIns="68575" bIns="34275" anchor="t" anchorCtr="0">
            <a:noAutofit/>
          </a:bodyPr>
          <a:lstStyle/>
          <a:p>
            <a:pPr marL="457200" lvl="0" indent="-381000" algn="l" rtl="0">
              <a:lnSpc>
                <a:spcPct val="90000"/>
              </a:lnSpc>
              <a:spcBef>
                <a:spcPts val="1000"/>
              </a:spcBef>
              <a:spcAft>
                <a:spcPts val="0"/>
              </a:spcAft>
              <a:buClr>
                <a:schemeClr val="dk1"/>
              </a:buClr>
              <a:buSzPts val="2400"/>
              <a:buFont typeface="Century Gothic"/>
              <a:buAutoNum type="arabicPeriod"/>
            </a:pPr>
            <a:r>
              <a:rPr lang="en" sz="2400">
                <a:solidFill>
                  <a:schemeClr val="dk1"/>
                </a:solidFill>
              </a:rPr>
              <a:t>I can determine the characteristics of a narrative.</a:t>
            </a:r>
            <a:endParaRPr sz="2400">
              <a:solidFill>
                <a:schemeClr val="dk1"/>
              </a:solidFill>
            </a:endParaRPr>
          </a:p>
          <a:p>
            <a:pPr marL="457200" lvl="0" indent="-381000" algn="l" rtl="0">
              <a:lnSpc>
                <a:spcPct val="90000"/>
              </a:lnSpc>
              <a:spcBef>
                <a:spcPts val="0"/>
              </a:spcBef>
              <a:spcAft>
                <a:spcPts val="0"/>
              </a:spcAft>
              <a:buClr>
                <a:schemeClr val="dk1"/>
              </a:buClr>
              <a:buSzPts val="2400"/>
              <a:buFont typeface="Century Gothic"/>
              <a:buAutoNum type="arabicPeriod"/>
            </a:pPr>
            <a:r>
              <a:rPr lang="en" sz="2400">
                <a:solidFill>
                  <a:schemeClr val="dk1"/>
                </a:solidFill>
              </a:rPr>
              <a:t>I can organize a plot for a narrative using events based on research of my animal and its defense mechanisms. </a:t>
            </a:r>
            <a:endParaRPr sz="2400">
              <a:solidFill>
                <a:schemeClr val="dk1"/>
              </a:solidFill>
            </a:endParaRPr>
          </a:p>
          <a:p>
            <a:pPr marL="0" lvl="0" indent="0" algn="l" rtl="0">
              <a:spcBef>
                <a:spcPts val="800"/>
              </a:spcBef>
              <a:spcAft>
                <a:spcPts val="0"/>
              </a:spcAft>
              <a:buNone/>
            </a:pPr>
            <a:endParaRPr/>
          </a:p>
        </p:txBody>
      </p:sp>
      <p:pic>
        <p:nvPicPr>
          <p:cNvPr id="327" name="Google Shape;327;p49"/>
          <p:cNvPicPr preferRelativeResize="0"/>
          <p:nvPr/>
        </p:nvPicPr>
        <p:blipFill>
          <a:blip r:embed="rId3">
            <a:alphaModFix/>
          </a:blip>
          <a:stretch>
            <a:fillRect/>
          </a:stretch>
        </p:blipFill>
        <p:spPr>
          <a:xfrm>
            <a:off x="8244300" y="4181650"/>
            <a:ext cx="523875" cy="523875"/>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245C3EB-F08C-4AAD-A8BF-59DEA1A6741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502afc-75e6-4a80-976c-76583f90c737"/>
    <ds:schemaRef ds:uri="02a6a75b-8925-4bc7-8b21-b87d4a90d0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87E0FFDB-D868-4B81-8C44-D1F2C3AFB950}">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74B1867C-44E0-43EE-B275-CAD7279AA14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28</TotalTime>
  <Words>6066</Words>
  <Application>Microsoft Office PowerPoint</Application>
  <PresentationFormat>On-screen Show (16:9)</PresentationFormat>
  <Paragraphs>406</Paragraphs>
  <Slides>18</Slides>
  <Notes>18</Notes>
  <HiddenSlides>0</HiddenSlides>
  <MMClips>0</MMClips>
  <ScaleCrop>false</ScaleCrop>
  <HeadingPairs>
    <vt:vector size="4" baseType="variant">
      <vt:variant>
        <vt:lpstr>Theme</vt:lpstr>
      </vt:variant>
      <vt:variant>
        <vt:i4>3</vt:i4>
      </vt:variant>
      <vt:variant>
        <vt:lpstr>Slide Titles</vt:lpstr>
      </vt:variant>
      <vt:variant>
        <vt:i4>18</vt:i4>
      </vt:variant>
    </vt:vector>
  </HeadingPairs>
  <TitlesOfParts>
    <vt:vector size="21" baseType="lpstr">
      <vt:lpstr>Office Theme</vt:lpstr>
      <vt:lpstr>Office Theme</vt:lpstr>
      <vt:lpstr>Office Theme</vt:lpstr>
      <vt:lpstr>Grade 4: Module 2: Unit 3: Lesson 4 Teacher slide, before teaching.</vt:lpstr>
      <vt:lpstr>Grade 4: Module 2: Unit 3: Lesson 4 Teacher slide, before teaching.   </vt:lpstr>
      <vt:lpstr>Grade 4: Module 2: Unit 3: Lesson 4 Teacher slide, before teaching.</vt:lpstr>
      <vt:lpstr>Grade 4: Module 1: Unit 3: Lesson 4 Teacher slide, before teaching.</vt:lpstr>
      <vt:lpstr>Grade 4: Module 2: Unit 3: Lesson 4 Teacher slide, before teaching.</vt:lpstr>
      <vt:lpstr>Grade 4: Module 2:  Unit 3: Lesson 4</vt:lpstr>
      <vt:lpstr>Hello, Students!</vt:lpstr>
      <vt:lpstr>Sketching Our Animals</vt:lpstr>
      <vt:lpstr>Review Learning Targets</vt:lpstr>
      <vt:lpstr> Examining Organization of Narratives</vt:lpstr>
      <vt:lpstr>Noticings and Wonderings</vt:lpstr>
      <vt:lpstr> Guided Practice: Planning the Millipede Narrative</vt:lpstr>
      <vt:lpstr>Independent Practice: Reviewing Research and Planning the Expert Group Animal Narrative </vt:lpstr>
      <vt:lpstr>Sharing</vt:lpstr>
      <vt:lpstr>Homework</vt:lpstr>
      <vt:lpstr>Homework: Accountable Research Reading</vt:lpstr>
      <vt:lpstr>Homework: Accountable Research Reading </vt:lpstr>
      <vt:lpstr>Small Group Block /All Block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1: Unit 3: Lesson 4 Teacher slide, before teaching.</dc:title>
  <cp:lastModifiedBy>Alexander Specht</cp:lastModifiedBy>
  <cp:revision>19</cp:revision>
  <dcterms:modified xsi:type="dcterms:W3CDTF">2018-10-03T17:26:43Z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