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autoCompressPictures="0">
  <p:sldMasterIdLst>
    <p:sldMasterId id="2147483659" r:id="rId4"/>
  </p:sldMasterIdLst>
  <p:notesMasterIdLst>
    <p:notesMasterId r:id="rId17"/>
  </p:notes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Lst>
  <p:sldSz cx="12192000" cy="6858000"/>
  <p:notesSz cx="6858000" cy="9144000"/>
  <p:embeddedFontLst>
    <p:embeddedFont>
      <p:font typeface="Calibri" panose="020F0502020204030204" pitchFamily="34" charset="0"/>
      <p:regular r:id="rId18"/>
      <p:bold r:id="rId19"/>
      <p:italic r:id="rId20"/>
      <p:boldItalic r:id="rId21"/>
    </p:embeddedFont>
    <p:embeddedFont>
      <p:font typeface="Century Gothic" panose="020B0502020202020204" pitchFamily="34" charset="0"/>
      <p:regular r:id="rId22"/>
      <p:bold r:id="rId23"/>
      <p:italic r:id="rId24"/>
      <p:boldItalic r:id="rId25"/>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Alexander Specht" initials="AHS"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6C8B68AC-6560-6F4F-BD6F-41C4DF71E116}" v="1" dt="2018-10-08T02:23:51.582"/>
  </p1510:revLst>
</p1510:revInfo>
</file>

<file path=ppt/tableStyles.xml><?xml version="1.0" encoding="utf-8"?>
<a:tblStyleLst xmlns:a="http://schemas.openxmlformats.org/drawingml/2006/main" def="{0AEE80A5-C247-4311-A122-1773D609492C}">
  <a:tblStyle styleId="{0AEE80A5-C247-4311-A122-1773D609492C}" styleName="Table_0">
    <a:wholeTbl>
      <a:tcTxStyle b="off" i="off">
        <a:font>
          <a:latin typeface="Calibri"/>
          <a:ea typeface="Calibri"/>
          <a:cs typeface="Calibri"/>
        </a:font>
        <a:srgbClr val="000000"/>
      </a:tcTxStyle>
      <a:tcStyle>
        <a:tcBdr>
          <a:left>
            <a:ln w="12700" cap="flat" cmpd="sng">
              <a:solidFill>
                <a:srgbClr val="FFFFFF"/>
              </a:solidFill>
              <a:prstDash val="solid"/>
              <a:round/>
              <a:headEnd type="none" w="sm" len="sm"/>
              <a:tailEnd type="none" w="sm" len="sm"/>
            </a:ln>
          </a:left>
          <a:right>
            <a:ln w="12700" cap="flat" cmpd="sng">
              <a:solidFill>
                <a:srgbClr val="FFFFFF"/>
              </a:solidFill>
              <a:prstDash val="solid"/>
              <a:round/>
              <a:headEnd type="none" w="sm" len="sm"/>
              <a:tailEnd type="none" w="sm" len="sm"/>
            </a:ln>
          </a:right>
          <a:top>
            <a:ln w="12700" cap="flat" cmpd="sng">
              <a:solidFill>
                <a:srgbClr val="FFFFFF"/>
              </a:solidFill>
              <a:prstDash val="solid"/>
              <a:round/>
              <a:headEnd type="none" w="sm" len="sm"/>
              <a:tailEnd type="none" w="sm" len="sm"/>
            </a:ln>
          </a:top>
          <a:bottom>
            <a:ln w="12700" cap="flat" cmpd="sng">
              <a:solidFill>
                <a:srgbClr val="FFFFFF"/>
              </a:solidFill>
              <a:prstDash val="solid"/>
              <a:round/>
              <a:headEnd type="none" w="sm" len="sm"/>
              <a:tailEnd type="none" w="sm" len="sm"/>
            </a:ln>
          </a:bottom>
          <a:insideH>
            <a:ln w="12700" cap="flat" cmpd="sng">
              <a:solidFill>
                <a:srgbClr val="FFFFFF"/>
              </a:solidFill>
              <a:prstDash val="solid"/>
              <a:round/>
              <a:headEnd type="none" w="sm" len="sm"/>
              <a:tailEnd type="none" w="sm" len="sm"/>
            </a:ln>
          </a:insideH>
          <a:insideV>
            <a:ln w="12700" cap="flat" cmpd="sng">
              <a:solidFill>
                <a:srgbClr val="FFFFFF"/>
              </a:solidFill>
              <a:prstDash val="solid"/>
              <a:round/>
              <a:headEnd type="none" w="sm" len="sm"/>
              <a:tailEnd type="none" w="sm" len="sm"/>
            </a:ln>
          </a:insideV>
        </a:tcBdr>
        <a:fill>
          <a:solidFill>
            <a:srgbClr val="E9EFF7"/>
          </a:solidFill>
        </a:fill>
      </a:tcStyle>
    </a:wholeTbl>
    <a:band1H>
      <a:tcTxStyle b="off" i="off"/>
      <a:tcStyle>
        <a:tcBdr/>
        <a:fill>
          <a:solidFill>
            <a:srgbClr val="D0DEEF"/>
          </a:solidFill>
        </a:fill>
      </a:tcStyle>
    </a:band1H>
    <a:band2H>
      <a:tcTxStyle b="off" i="off"/>
      <a:tcStyle>
        <a:tcBdr/>
      </a:tcStyle>
    </a:band2H>
    <a:band1V>
      <a:tcTxStyle b="off" i="off"/>
      <a:tcStyle>
        <a:tcBdr/>
        <a:fill>
          <a:solidFill>
            <a:srgbClr val="D0DEEF"/>
          </a:solidFill>
        </a:fill>
      </a:tcStyle>
    </a:band1V>
    <a:band2V>
      <a:tcTxStyle b="off" i="off"/>
      <a:tcStyle>
        <a:tcBdr/>
      </a:tcStyle>
    </a:band2V>
    <a:lastCol>
      <a:tcTxStyle b="on" i="off">
        <a:font>
          <a:latin typeface="Calibri"/>
          <a:ea typeface="Calibri"/>
          <a:cs typeface="Calibri"/>
        </a:font>
        <a:srgbClr val="FFFFFF"/>
      </a:tcTxStyle>
      <a:tcStyle>
        <a:tcBdr/>
        <a:fill>
          <a:solidFill>
            <a:srgbClr val="5B9BD5"/>
          </a:solidFill>
        </a:fill>
      </a:tcStyle>
    </a:lastCol>
    <a:firstCol>
      <a:tcTxStyle b="on" i="off">
        <a:font>
          <a:latin typeface="Calibri"/>
          <a:ea typeface="Calibri"/>
          <a:cs typeface="Calibri"/>
        </a:font>
        <a:srgbClr val="FFFFFF"/>
      </a:tcTxStyle>
      <a:tcStyle>
        <a:tcBdr/>
        <a:fill>
          <a:solidFill>
            <a:srgbClr val="5B9BD5"/>
          </a:solidFill>
        </a:fill>
      </a:tcStyle>
    </a:firstCol>
    <a:lastRow>
      <a:tcTxStyle b="on" i="off">
        <a:font>
          <a:latin typeface="Calibri"/>
          <a:ea typeface="Calibri"/>
          <a:cs typeface="Calibri"/>
        </a:font>
        <a:srgbClr val="FFFFFF"/>
      </a:tcTxStyle>
      <a:tcStyle>
        <a:tcBdr>
          <a:top>
            <a:ln w="38100" cap="flat" cmpd="sng">
              <a:solidFill>
                <a:srgbClr val="FFFFFF"/>
              </a:solidFill>
              <a:prstDash val="solid"/>
              <a:round/>
              <a:headEnd type="none" w="sm" len="sm"/>
              <a:tailEnd type="none" w="sm" len="sm"/>
            </a:ln>
          </a:top>
        </a:tcBdr>
        <a:fill>
          <a:solidFill>
            <a:srgbClr val="5B9BD5"/>
          </a:solidFill>
        </a:fill>
      </a:tcStyle>
    </a:lastRow>
    <a:seCell>
      <a:tcTxStyle b="off" i="off"/>
      <a:tcStyle>
        <a:tcBdr/>
      </a:tcStyle>
    </a:seCell>
    <a:swCell>
      <a:tcTxStyle b="off" i="off"/>
      <a:tcStyle>
        <a:tcBdr/>
      </a:tcStyle>
    </a:swCell>
    <a:firstRow>
      <a:tcTxStyle b="on" i="off">
        <a:font>
          <a:latin typeface="Calibri"/>
          <a:ea typeface="Calibri"/>
          <a:cs typeface="Calibri"/>
        </a:font>
        <a:srgbClr val="FFFFFF"/>
      </a:tcTxStyle>
      <a:tcStyle>
        <a:tcBdr>
          <a:bottom>
            <a:ln w="38100" cap="flat" cmpd="sng">
              <a:solidFill>
                <a:srgbClr val="FFFFFF"/>
              </a:solidFill>
              <a:prstDash val="solid"/>
              <a:round/>
              <a:headEnd type="none" w="sm" len="sm"/>
              <a:tailEnd type="none" w="sm" len="sm"/>
            </a:ln>
          </a:bottom>
        </a:tcBdr>
        <a:fill>
          <a:solidFill>
            <a:srgbClr val="5B9BD5"/>
          </a:solidFill>
        </a:fill>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MasterView">
  <p:normalViewPr>
    <p:restoredLeft sz="15610"/>
    <p:restoredTop sz="27648" autoAdjust="0"/>
  </p:normalViewPr>
  <p:slideViewPr>
    <p:cSldViewPr snapToGrid="0">
      <p:cViewPr varScale="1">
        <p:scale>
          <a:sx n="113" d="100"/>
          <a:sy n="113" d="100"/>
        </p:scale>
        <p:origin x="520" y="176"/>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font" Target="fonts/font1.fntdata"/><Relationship Id="rId26" Type="http://schemas.openxmlformats.org/officeDocument/2006/relationships/commentAuthors" Target="commentAuthors.xml"/><Relationship Id="rId3" Type="http://schemas.openxmlformats.org/officeDocument/2006/relationships/customXml" Target="../customXml/item3.xml"/><Relationship Id="rId21" Type="http://schemas.openxmlformats.org/officeDocument/2006/relationships/font" Target="fonts/font4.fntdata"/><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notesMaster" Target="notesMasters/notesMaster1.xml"/><Relationship Id="rId25" Type="http://schemas.openxmlformats.org/officeDocument/2006/relationships/font" Target="fonts/font8.fntdata"/><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font" Target="fonts/font3.fntdata"/><Relationship Id="rId29"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font" Target="fonts/font7.fntdata"/><Relationship Id="rId32" Type="http://schemas.microsoft.com/office/2015/10/relationships/revisionInfo" Target="revisionInfo.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font" Target="fonts/font6.fntdata"/><Relationship Id="rId28" Type="http://schemas.openxmlformats.org/officeDocument/2006/relationships/viewProps" Target="viewProps.xml"/><Relationship Id="rId10" Type="http://schemas.openxmlformats.org/officeDocument/2006/relationships/slide" Target="slides/slide6.xml"/><Relationship Id="rId19" Type="http://schemas.openxmlformats.org/officeDocument/2006/relationships/font" Target="fonts/font2.fntdata"/><Relationship Id="rId31" Type="http://schemas.microsoft.com/office/2016/11/relationships/changesInfo" Target="changesInfos/changesInfo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font" Target="fonts/font5.fntdata"/><Relationship Id="rId27" Type="http://schemas.openxmlformats.org/officeDocument/2006/relationships/presProps" Target="presProps.xml"/><Relationship Id="rId30"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Jennifer Snapp" userId="S::jennifer.snapp@detroitk12.org::42622253-5fe4-47d2-9c8f-1ef2d995c939" providerId="AD" clId="Web-{4559C6A9-6C2F-87ED-F320-2FF1EB9A7832}"/>
    <pc:docChg chg="modSld">
      <pc:chgData name="Jennifer Snapp" userId="S::jennifer.snapp@detroitk12.org::42622253-5fe4-47d2-9c8f-1ef2d995c939" providerId="AD" clId="Web-{4559C6A9-6C2F-87ED-F320-2FF1EB9A7832}" dt="2018-10-08T02:23:21.110" v="1" actId="1076"/>
      <pc:docMkLst>
        <pc:docMk/>
      </pc:docMkLst>
      <pc:sldChg chg="addSp modSp">
        <pc:chgData name="Jennifer Snapp" userId="S::jennifer.snapp@detroitk12.org::42622253-5fe4-47d2-9c8f-1ef2d995c939" providerId="AD" clId="Web-{4559C6A9-6C2F-87ED-F320-2FF1EB9A7832}" dt="2018-10-08T02:23:21.110" v="1" actId="1076"/>
        <pc:sldMkLst>
          <pc:docMk/>
          <pc:sldMk cId="0" sldId="259"/>
        </pc:sldMkLst>
        <pc:picChg chg="add mod">
          <ac:chgData name="Jennifer Snapp" userId="S::jennifer.snapp@detroitk12.org::42622253-5fe4-47d2-9c8f-1ef2d995c939" providerId="AD" clId="Web-{4559C6A9-6C2F-87ED-F320-2FF1EB9A7832}" dt="2018-10-08T02:23:21.110" v="1" actId="1076"/>
          <ac:picMkLst>
            <pc:docMk/>
            <pc:sldMk cId="0" sldId="259"/>
            <ac:picMk id="2" creationId="{8CA76ABF-2CB3-40C7-A2DA-0779D106B48B}"/>
          </ac:picMkLst>
        </pc:picChg>
      </pc:sldChg>
    </pc:docChg>
  </pc:docChgLst>
  <pc:docChgLst>
    <pc:chgData name="Jennifer Snapp" userId="42622253-5fe4-47d2-9c8f-1ef2d995c939" providerId="ADAL" clId="{6C8B68AC-6560-6F4F-BD6F-41C4DF71E116}"/>
    <pc:docChg chg="modMainMaster">
      <pc:chgData name="Jennifer Snapp" userId="42622253-5fe4-47d2-9c8f-1ef2d995c939" providerId="ADAL" clId="{6C8B68AC-6560-6F4F-BD6F-41C4DF71E116}" dt="2018-10-08T02:24:05.722" v="3" actId="1076"/>
      <pc:docMkLst>
        <pc:docMk/>
      </pc:docMkLst>
      <pc:sldMasterChg chg="addSp modSp">
        <pc:chgData name="Jennifer Snapp" userId="42622253-5fe4-47d2-9c8f-1ef2d995c939" providerId="ADAL" clId="{6C8B68AC-6560-6F4F-BD6F-41C4DF71E116}" dt="2018-10-08T02:24:05.722" v="3" actId="1076"/>
        <pc:sldMasterMkLst>
          <pc:docMk/>
          <pc:sldMasterMk cId="0" sldId="2147483659"/>
        </pc:sldMasterMkLst>
        <pc:picChg chg="add mod">
          <ac:chgData name="Jennifer Snapp" userId="42622253-5fe4-47d2-9c8f-1ef2d995c939" providerId="ADAL" clId="{6C8B68AC-6560-6F4F-BD6F-41C4DF71E116}" dt="2018-10-08T02:24:05.722" v="3" actId="1076"/>
          <ac:picMkLst>
            <pc:docMk/>
            <pc:sldMasterMk cId="0" sldId="2147483659"/>
            <ac:picMk id="3" creationId="{99EFECF7-1F1B-F942-9FDE-AD6731FBC4DB}"/>
          </ac:picMkLst>
        </pc:picChg>
      </pc:sldMaster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lstStyle>
            <a:lvl1pPr marR="0" lvl="0" algn="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lstStyle>
            <a:lvl1pPr marL="457200" marR="0" lvl="0"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2pPr>
            <a:lvl3pPr marL="1371600" marR="0" lvl="2"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4pPr>
            <a:lvl5pPr marL="2286000" marR="0" lvl="4"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5pPr>
            <a:lvl6pPr marL="2743200" marR="0" lvl="5"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6pPr>
            <a:lvl7pPr marL="3200400" marR="0" lvl="6"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7pPr>
            <a:lvl8pPr marL="3657600" marR="0" lvl="7"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8pPr>
            <a:lvl9pPr marL="4114800" marR="0" lvl="8"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070399970"/>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
        <p:cNvGrpSpPr/>
        <p:nvPr/>
      </p:nvGrpSpPr>
      <p:grpSpPr>
        <a:xfrm>
          <a:off x="0" y="0"/>
          <a:ext cx="0" cy="0"/>
          <a:chOff x="0" y="0"/>
          <a:chExt cx="0" cy="0"/>
        </a:xfrm>
      </p:grpSpPr>
      <p:sp>
        <p:nvSpPr>
          <p:cNvPr id="85" name="Google Shape;85;g3e7edb3a3e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6" name="Google Shape;86;g3e7edb3a3e_0_0: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rtl="0">
              <a:lnSpc>
                <a:spcPct val="100000"/>
              </a:lnSpc>
              <a:spcBef>
                <a:spcPts val="0"/>
              </a:spcBef>
              <a:spcAft>
                <a:spcPts val="0"/>
              </a:spcAft>
              <a:buNone/>
            </a:pPr>
            <a:r>
              <a:rPr lang="en-US" dirty="0">
                <a:solidFill>
                  <a:srgbClr val="000000"/>
                </a:solidFill>
              </a:rPr>
              <a:t>Teacher Notes:</a:t>
            </a:r>
            <a:endParaRPr dirty="0">
              <a:solidFill>
                <a:srgbClr val="000000"/>
              </a:solidFill>
            </a:endParaRPr>
          </a:p>
          <a:p>
            <a:pPr marL="457200" lvl="0" indent="-304800" rtl="0">
              <a:lnSpc>
                <a:spcPct val="90000"/>
              </a:lnSpc>
              <a:spcBef>
                <a:spcPts val="0"/>
              </a:spcBef>
              <a:spcAft>
                <a:spcPts val="0"/>
              </a:spcAft>
              <a:buSzPts val="1200"/>
              <a:buFont typeface="Calibri"/>
              <a:buChar char="●"/>
            </a:pPr>
            <a:r>
              <a:rPr lang="en-US" dirty="0"/>
              <a:t>The purpose of today’s lesson is for students to take an E</a:t>
            </a:r>
            <a:r>
              <a:rPr lang="en-US" b="1" dirty="0"/>
              <a:t>nd of Unit 2 Assessment </a:t>
            </a:r>
            <a:r>
              <a:rPr lang="en-US" dirty="0"/>
              <a:t>based on a new speech by César Chávez. They will also continue their independent reading.</a:t>
            </a:r>
            <a:endParaRPr dirty="0"/>
          </a:p>
          <a:p>
            <a:pPr marL="457200" lvl="0" indent="-304800" rtl="0">
              <a:spcBef>
                <a:spcPts val="0"/>
              </a:spcBef>
              <a:spcAft>
                <a:spcPts val="0"/>
              </a:spcAft>
              <a:buSzPts val="1200"/>
              <a:buFont typeface="Calibri"/>
              <a:buChar char="●"/>
            </a:pPr>
            <a:r>
              <a:rPr lang="en-US" dirty="0"/>
              <a:t>The </a:t>
            </a:r>
            <a:r>
              <a:rPr lang="en-US" b="1" dirty="0"/>
              <a:t>End of Unit 2 Assessment </a:t>
            </a:r>
            <a:r>
              <a:rPr lang="en-US" dirty="0"/>
              <a:t>assesses RI.7.1, RI.7.2 (except for writing an objective summary), RI.7.3, and RI.7.5.</a:t>
            </a:r>
            <a:endParaRPr dirty="0"/>
          </a:p>
          <a:p>
            <a:pPr marL="457200" lvl="0" indent="-304800" rtl="0">
              <a:spcBef>
                <a:spcPts val="0"/>
              </a:spcBef>
              <a:spcAft>
                <a:spcPts val="0"/>
              </a:spcAft>
              <a:buSzPts val="1200"/>
              <a:buFont typeface="Calibri"/>
              <a:buChar char="●"/>
            </a:pPr>
            <a:r>
              <a:rPr lang="en-US" dirty="0"/>
              <a:t>After the </a:t>
            </a:r>
            <a:r>
              <a:rPr lang="en-US" b="1" dirty="0"/>
              <a:t>End of Unit 2 Assessment</a:t>
            </a:r>
            <a:r>
              <a:rPr lang="en-US" dirty="0"/>
              <a:t>, there is time dedicated for Independent Reading on Slide 9. Pick up where you left off with the launch of independent reading or do a check-in. See the </a:t>
            </a:r>
            <a:r>
              <a:rPr lang="en-US" b="1" dirty="0"/>
              <a:t>Launching Independent Reading in Grades 6-8: Sample Plan </a:t>
            </a:r>
            <a:r>
              <a:rPr lang="en-US" dirty="0"/>
              <a:t>(stand-alone document on </a:t>
            </a:r>
            <a:r>
              <a:rPr lang="en-US" dirty="0" err="1"/>
              <a:t>EngageNY.org</a:t>
            </a:r>
            <a:r>
              <a:rPr lang="en-US" dirty="0"/>
              <a:t>) for possible activities. </a:t>
            </a:r>
            <a:endParaRPr dirty="0"/>
          </a:p>
          <a:p>
            <a:pPr marL="0" lvl="0" indent="0" rtl="0">
              <a:spcBef>
                <a:spcPts val="0"/>
              </a:spcBef>
              <a:spcAft>
                <a:spcPts val="0"/>
              </a:spcAft>
              <a:buNone/>
            </a:pPr>
            <a:endParaRPr dirty="0"/>
          </a:p>
        </p:txBody>
      </p:sp>
    </p:spTree>
    <p:extLst>
      <p:ext uri="{BB962C8B-B14F-4D97-AF65-F5344CB8AC3E}">
        <p14:creationId xmlns:p14="http://schemas.microsoft.com/office/powerpoint/2010/main" val="133767477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4"/>
        <p:cNvGrpSpPr/>
        <p:nvPr/>
      </p:nvGrpSpPr>
      <p:grpSpPr>
        <a:xfrm>
          <a:off x="0" y="0"/>
          <a:ext cx="0" cy="0"/>
          <a:chOff x="0" y="0"/>
          <a:chExt cx="0" cy="0"/>
        </a:xfrm>
      </p:grpSpPr>
      <p:sp>
        <p:nvSpPr>
          <p:cNvPr id="155" name="Google Shape;155;g3fd2803387_0_4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6" name="Google Shape;156;g3fd2803387_0_45: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rtl="0">
              <a:spcBef>
                <a:spcPts val="0"/>
              </a:spcBef>
              <a:spcAft>
                <a:spcPts val="0"/>
              </a:spcAft>
              <a:buClr>
                <a:schemeClr val="dk1"/>
              </a:buClr>
              <a:buSzPts val="1100"/>
              <a:buFont typeface="Arial"/>
              <a:buNone/>
            </a:pPr>
            <a:r>
              <a:rPr lang="en-US" b="1" dirty="0"/>
              <a:t>Suggested slide pacing: 5-8 minutes </a:t>
            </a:r>
            <a:endParaRPr b="1" dirty="0"/>
          </a:p>
          <a:p>
            <a:pPr marL="0" lvl="0" indent="0" rtl="0">
              <a:spcBef>
                <a:spcPts val="0"/>
              </a:spcBef>
              <a:spcAft>
                <a:spcPts val="0"/>
              </a:spcAft>
              <a:buClr>
                <a:schemeClr val="dk1"/>
              </a:buClr>
              <a:buSzPts val="1100"/>
              <a:buFont typeface="Arial"/>
              <a:buNone/>
            </a:pPr>
            <a:r>
              <a:rPr lang="en-US" b="1" dirty="0"/>
              <a:t>Student Grouping: Pairs</a:t>
            </a:r>
            <a:endParaRPr b="1" dirty="0"/>
          </a:p>
          <a:p>
            <a:pPr marL="0" lvl="0" indent="0" rtl="0">
              <a:lnSpc>
                <a:spcPct val="90000"/>
              </a:lnSpc>
              <a:spcBef>
                <a:spcPts val="1000"/>
              </a:spcBef>
              <a:spcAft>
                <a:spcPts val="0"/>
              </a:spcAft>
              <a:buClr>
                <a:schemeClr val="dk1"/>
              </a:buClr>
              <a:buSzPts val="1100"/>
              <a:buFont typeface="Arial"/>
              <a:buNone/>
            </a:pPr>
            <a:r>
              <a:rPr lang="en-US" b="1" dirty="0"/>
              <a:t>Closing and Assessment A. Turn and Talk </a:t>
            </a:r>
            <a:endParaRPr b="1" i="1" dirty="0"/>
          </a:p>
          <a:p>
            <a:pPr marL="0" lvl="0" indent="0" rtl="0">
              <a:spcBef>
                <a:spcPts val="0"/>
              </a:spcBef>
              <a:spcAft>
                <a:spcPts val="0"/>
              </a:spcAft>
              <a:buClr>
                <a:schemeClr val="dk1"/>
              </a:buClr>
              <a:buSzPts val="1100"/>
              <a:buFont typeface="Arial"/>
              <a:buNone/>
            </a:pPr>
            <a:endParaRPr b="1" dirty="0"/>
          </a:p>
          <a:p>
            <a:pPr marL="0" lvl="0" indent="0" rtl="0">
              <a:spcBef>
                <a:spcPts val="0"/>
              </a:spcBef>
              <a:spcAft>
                <a:spcPts val="0"/>
              </a:spcAft>
              <a:buClr>
                <a:schemeClr val="dk1"/>
              </a:buClr>
              <a:buSzPts val="1100"/>
              <a:buFont typeface="Arial"/>
              <a:buNone/>
            </a:pPr>
            <a:r>
              <a:rPr lang="en-US" dirty="0"/>
              <a:t>Teaching Notes:</a:t>
            </a:r>
            <a:endParaRPr dirty="0"/>
          </a:p>
          <a:p>
            <a:pPr marL="457200" lvl="0" indent="-304800" rtl="0">
              <a:spcBef>
                <a:spcPts val="0"/>
              </a:spcBef>
              <a:spcAft>
                <a:spcPts val="0"/>
              </a:spcAft>
              <a:buClr>
                <a:schemeClr val="dk1"/>
              </a:buClr>
              <a:buSzPts val="1200"/>
              <a:buFont typeface="Calibri"/>
              <a:buChar char="●"/>
            </a:pPr>
            <a:r>
              <a:rPr lang="en-US" dirty="0"/>
              <a:t>Developing self-assessment and reflection supports all learners, but research shows it supports struggling learners most.</a:t>
            </a:r>
            <a:endParaRPr dirty="0"/>
          </a:p>
          <a:p>
            <a:pPr marL="0" lvl="0" indent="0" rtl="0">
              <a:spcBef>
                <a:spcPts val="0"/>
              </a:spcBef>
              <a:spcAft>
                <a:spcPts val="0"/>
              </a:spcAft>
              <a:buClr>
                <a:schemeClr val="dk1"/>
              </a:buClr>
              <a:buSzPts val="1100"/>
              <a:buFont typeface="Arial"/>
              <a:buNone/>
            </a:pPr>
            <a:endParaRPr dirty="0"/>
          </a:p>
          <a:p>
            <a:pPr marL="0" lvl="0" indent="0" rtl="0">
              <a:spcBef>
                <a:spcPts val="0"/>
              </a:spcBef>
              <a:spcAft>
                <a:spcPts val="0"/>
              </a:spcAft>
              <a:buClr>
                <a:schemeClr val="dk1"/>
              </a:buClr>
              <a:buSzPts val="1100"/>
              <a:buFont typeface="Arial"/>
              <a:buNone/>
            </a:pPr>
            <a:r>
              <a:rPr lang="en-US" dirty="0"/>
              <a:t>Teacher Actions:</a:t>
            </a:r>
            <a:endParaRPr dirty="0"/>
          </a:p>
          <a:p>
            <a:pPr marL="457200" lvl="0" indent="-304800" rtl="0">
              <a:spcBef>
                <a:spcPts val="0"/>
              </a:spcBef>
              <a:spcAft>
                <a:spcPts val="0"/>
              </a:spcAft>
              <a:buClr>
                <a:schemeClr val="dk1"/>
              </a:buClr>
              <a:buSzPts val="1200"/>
              <a:buFont typeface="Calibri"/>
              <a:buAutoNum type="arabicPeriod"/>
            </a:pPr>
            <a:r>
              <a:rPr lang="en-US" dirty="0"/>
              <a:t>Read the slide aloud.</a:t>
            </a:r>
            <a:endParaRPr dirty="0"/>
          </a:p>
          <a:p>
            <a:pPr marL="457200" lvl="0" indent="-304800" rtl="0">
              <a:spcBef>
                <a:spcPts val="0"/>
              </a:spcBef>
              <a:spcAft>
                <a:spcPts val="0"/>
              </a:spcAft>
              <a:buClr>
                <a:schemeClr val="dk1"/>
              </a:buClr>
              <a:buSzPts val="1200"/>
              <a:buFont typeface="Calibri"/>
              <a:buAutoNum type="arabicPeriod"/>
            </a:pPr>
            <a:r>
              <a:rPr lang="en-US" dirty="0"/>
              <a:t>Cold-call two or three students to share their thoughts.</a:t>
            </a:r>
            <a:endParaRPr dirty="0"/>
          </a:p>
          <a:p>
            <a:pPr marL="457200" lvl="0" indent="0" rtl="0">
              <a:spcBef>
                <a:spcPts val="0"/>
              </a:spcBef>
              <a:spcAft>
                <a:spcPts val="0"/>
              </a:spcAft>
              <a:buNone/>
            </a:pPr>
            <a:endParaRPr dirty="0"/>
          </a:p>
          <a:p>
            <a:pPr marL="0" lvl="0" indent="0" rtl="0">
              <a:spcBef>
                <a:spcPts val="0"/>
              </a:spcBef>
              <a:spcAft>
                <a:spcPts val="0"/>
              </a:spcAft>
              <a:buClr>
                <a:schemeClr val="dk1"/>
              </a:buClr>
              <a:buSzPts val="1100"/>
              <a:buFont typeface="Arial"/>
              <a:buNone/>
            </a:pPr>
            <a:r>
              <a:rPr lang="en-US" dirty="0"/>
              <a:t>Student Look-</a:t>
            </a:r>
            <a:r>
              <a:rPr lang="en-US" dirty="0" err="1"/>
              <a:t>Fors</a:t>
            </a:r>
            <a:r>
              <a:rPr lang="en-US" dirty="0"/>
              <a:t>/Listen-</a:t>
            </a:r>
            <a:r>
              <a:rPr lang="en-US" dirty="0" err="1"/>
              <a:t>Fors</a:t>
            </a:r>
            <a:r>
              <a:rPr lang="en-US" dirty="0"/>
              <a:t>: </a:t>
            </a:r>
            <a:endParaRPr dirty="0"/>
          </a:p>
          <a:p>
            <a:pPr marL="457200" marR="0" lvl="0" indent="-304800" algn="l" rtl="0">
              <a:lnSpc>
                <a:spcPct val="100000"/>
              </a:lnSpc>
              <a:spcBef>
                <a:spcPts val="0"/>
              </a:spcBef>
              <a:spcAft>
                <a:spcPts val="0"/>
              </a:spcAft>
              <a:buClr>
                <a:schemeClr val="dk1"/>
              </a:buClr>
              <a:buSzPts val="1200"/>
              <a:buFont typeface="Calibri"/>
              <a:buChar char="●"/>
            </a:pPr>
            <a:r>
              <a:rPr lang="en-US" dirty="0"/>
              <a:t>Students should talk with partners about the topic; you should see an exchange of ideas, with both partners talking.</a:t>
            </a:r>
            <a:endParaRPr dirty="0"/>
          </a:p>
          <a:p>
            <a:pPr marL="457200" marR="0" lvl="0" indent="-304800" algn="l" rtl="0">
              <a:lnSpc>
                <a:spcPct val="100000"/>
              </a:lnSpc>
              <a:spcBef>
                <a:spcPts val="0"/>
              </a:spcBef>
              <a:spcAft>
                <a:spcPts val="0"/>
              </a:spcAft>
              <a:buClr>
                <a:schemeClr val="dk1"/>
              </a:buClr>
              <a:buSzPts val="1200"/>
              <a:buChar char="●"/>
            </a:pPr>
            <a:r>
              <a:rPr lang="en-US" dirty="0"/>
              <a:t>In Teacher Action Step 2, listen for students to say things like: </a:t>
            </a:r>
            <a:r>
              <a:rPr lang="en-US" b="0" dirty="0"/>
              <a:t>“Chávez’s “Wrath of Grapes” speech relate to the question of working conditions because it talks about how people need to boycott grapes because of the unfair working conditions forced on people who harvest grapes. He talks about workers who have gotten sick and died because of toxic chemicals used on the grapes.” And: “Chávez is asking everyone who hears the speech to be an agent of change by boycotting grapes.”</a:t>
            </a:r>
            <a:endParaRPr b="0" dirty="0"/>
          </a:p>
          <a:p>
            <a:pPr marL="0" lvl="0" indent="0" rtl="0">
              <a:spcBef>
                <a:spcPts val="0"/>
              </a:spcBef>
              <a:spcAft>
                <a:spcPts val="0"/>
              </a:spcAft>
              <a:buClr>
                <a:schemeClr val="dk1"/>
              </a:buClr>
              <a:buSzPts val="1100"/>
              <a:buFont typeface="Arial"/>
              <a:buNone/>
            </a:pPr>
            <a:endParaRPr dirty="0"/>
          </a:p>
          <a:p>
            <a:pPr marL="0" lvl="0" indent="0" rtl="0">
              <a:spcBef>
                <a:spcPts val="0"/>
              </a:spcBef>
              <a:spcAft>
                <a:spcPts val="0"/>
              </a:spcAft>
              <a:buClr>
                <a:schemeClr val="dk1"/>
              </a:buClr>
              <a:buSzPts val="1100"/>
              <a:buFont typeface="Arial"/>
              <a:buNone/>
            </a:pPr>
            <a:r>
              <a:rPr lang="en-US" dirty="0"/>
              <a:t>Support for Any Students Who Need It: None</a:t>
            </a:r>
            <a:endParaRPr dirty="0"/>
          </a:p>
        </p:txBody>
      </p:sp>
      <p:sp>
        <p:nvSpPr>
          <p:cNvPr id="157" name="Google Shape;157;g3fd2803387_0_45: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spcBef>
                <a:spcPts val="0"/>
              </a:spcBef>
              <a:spcAft>
                <a:spcPts val="0"/>
              </a:spcAft>
              <a:buClr>
                <a:srgbClr val="000000"/>
              </a:buClr>
              <a:buSzPts val="1200"/>
              <a:buFont typeface="Arial"/>
              <a:buNone/>
            </a:pPr>
            <a:fld id="{00000000-1234-1234-1234-123412341234}" type="slidenum">
              <a:rPr lang="en-US"/>
              <a:t>10</a:t>
            </a:fld>
            <a:endParaRPr/>
          </a:p>
        </p:txBody>
      </p:sp>
    </p:spTree>
    <p:extLst>
      <p:ext uri="{BB962C8B-B14F-4D97-AF65-F5344CB8AC3E}">
        <p14:creationId xmlns:p14="http://schemas.microsoft.com/office/powerpoint/2010/main" val="73847208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3"/>
        <p:cNvGrpSpPr/>
        <p:nvPr/>
      </p:nvGrpSpPr>
      <p:grpSpPr>
        <a:xfrm>
          <a:off x="0" y="0"/>
          <a:ext cx="0" cy="0"/>
          <a:chOff x="0" y="0"/>
          <a:chExt cx="0" cy="0"/>
        </a:xfrm>
      </p:grpSpPr>
      <p:sp>
        <p:nvSpPr>
          <p:cNvPr id="164" name="Google Shape;164;g3de33b82cb_0_14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65" name="Google Shape;165;g3de33b82cb_0_142: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US" b="1" i="0" u="none" strike="noStrike" cap="none" dirty="0">
                <a:solidFill>
                  <a:schemeClr val="dk1"/>
                </a:solidFill>
              </a:rPr>
              <a:t>Student Grouping: </a:t>
            </a:r>
            <a:r>
              <a:rPr lang="en-US" b="1" dirty="0"/>
              <a:t>Whole Group</a:t>
            </a:r>
            <a:endParaRPr dirty="0"/>
          </a:p>
          <a:p>
            <a:pPr marL="0" lvl="0" indent="0" rtl="0">
              <a:lnSpc>
                <a:spcPct val="90000"/>
              </a:lnSpc>
              <a:spcBef>
                <a:spcPts val="1000"/>
              </a:spcBef>
              <a:spcAft>
                <a:spcPts val="0"/>
              </a:spcAft>
              <a:buClr>
                <a:schemeClr val="dk1"/>
              </a:buClr>
              <a:buSzPts val="1100"/>
              <a:buFont typeface="Arial"/>
              <a:buNone/>
            </a:pPr>
            <a:r>
              <a:rPr lang="en-US" b="1" dirty="0"/>
              <a:t>Homework</a:t>
            </a:r>
            <a:endParaRPr b="1" dirty="0"/>
          </a:p>
          <a:p>
            <a:pPr marL="0" marR="0" lvl="0" indent="0" algn="l" rtl="0">
              <a:lnSpc>
                <a:spcPct val="100000"/>
              </a:lnSpc>
              <a:spcBef>
                <a:spcPts val="0"/>
              </a:spcBef>
              <a:spcAft>
                <a:spcPts val="0"/>
              </a:spcAft>
              <a:buClr>
                <a:schemeClr val="dk1"/>
              </a:buClr>
              <a:buSzPts val="1200"/>
              <a:buFont typeface="Calibri"/>
              <a:buNone/>
            </a:pPr>
            <a:endParaRPr b="1" dirty="0"/>
          </a:p>
          <a:p>
            <a:pPr marL="0" marR="0" lvl="0" indent="0" algn="l" rtl="0">
              <a:lnSpc>
                <a:spcPct val="100000"/>
              </a:lnSpc>
              <a:spcBef>
                <a:spcPts val="0"/>
              </a:spcBef>
              <a:spcAft>
                <a:spcPts val="0"/>
              </a:spcAft>
              <a:buClr>
                <a:schemeClr val="dk1"/>
              </a:buClr>
              <a:buSzPts val="1200"/>
              <a:buFont typeface="Calibri"/>
              <a:buNone/>
            </a:pPr>
            <a:r>
              <a:rPr lang="en-US" dirty="0"/>
              <a:t>Teaching Notes</a:t>
            </a:r>
            <a:r>
              <a:rPr lang="en-US" i="0" u="none" strike="noStrike" cap="none" dirty="0">
                <a:solidFill>
                  <a:schemeClr val="dk1"/>
                </a:solidFill>
              </a:rPr>
              <a:t>:</a:t>
            </a:r>
            <a:r>
              <a:rPr lang="en-US" dirty="0"/>
              <a:t> None</a:t>
            </a:r>
            <a:endParaRPr dirty="0"/>
          </a:p>
          <a:p>
            <a:pPr marL="914400" marR="0" lvl="0" indent="0" algn="l" rtl="0">
              <a:lnSpc>
                <a:spcPct val="100000"/>
              </a:lnSpc>
              <a:spcBef>
                <a:spcPts val="0"/>
              </a:spcBef>
              <a:spcAft>
                <a:spcPts val="0"/>
              </a:spcAft>
              <a:buNone/>
            </a:pPr>
            <a:endParaRPr i="1" dirty="0"/>
          </a:p>
          <a:p>
            <a:pPr marL="0" marR="0" lvl="0" indent="0" algn="l" rtl="0">
              <a:lnSpc>
                <a:spcPct val="100000"/>
              </a:lnSpc>
              <a:spcBef>
                <a:spcPts val="0"/>
              </a:spcBef>
              <a:spcAft>
                <a:spcPts val="0"/>
              </a:spcAft>
              <a:buClr>
                <a:schemeClr val="dk1"/>
              </a:buClr>
              <a:buSzPts val="1200"/>
              <a:buFont typeface="Calibri"/>
              <a:buNone/>
            </a:pPr>
            <a:r>
              <a:rPr lang="en-US" u="none" strike="noStrike" cap="none" dirty="0">
                <a:solidFill>
                  <a:schemeClr val="dk1"/>
                </a:solidFill>
              </a:rPr>
              <a:t>Teacher Actions:</a:t>
            </a:r>
            <a:endParaRPr u="none" strike="noStrike" cap="none" dirty="0">
              <a:solidFill>
                <a:schemeClr val="dk1"/>
              </a:solidFill>
            </a:endParaRPr>
          </a:p>
          <a:p>
            <a:pPr marL="457200" marR="0" lvl="0" indent="-304800" algn="l" rtl="0">
              <a:lnSpc>
                <a:spcPct val="100000"/>
              </a:lnSpc>
              <a:spcBef>
                <a:spcPts val="0"/>
              </a:spcBef>
              <a:spcAft>
                <a:spcPts val="0"/>
              </a:spcAft>
              <a:buSzPts val="1200"/>
              <a:buFont typeface="Calibri"/>
              <a:buAutoNum type="arabicPeriod"/>
            </a:pPr>
            <a:r>
              <a:rPr lang="en-US" dirty="0"/>
              <a:t>Read the slide aloud.</a:t>
            </a:r>
            <a:endParaRPr dirty="0"/>
          </a:p>
          <a:p>
            <a:pPr marL="457200" marR="0" lvl="0" indent="0" algn="l" rtl="0">
              <a:lnSpc>
                <a:spcPct val="100000"/>
              </a:lnSpc>
              <a:spcBef>
                <a:spcPts val="0"/>
              </a:spcBef>
              <a:spcAft>
                <a:spcPts val="0"/>
              </a:spcAft>
              <a:buNone/>
            </a:pPr>
            <a:endParaRPr dirty="0"/>
          </a:p>
          <a:p>
            <a:pPr marL="0" lvl="0" indent="0" rtl="0">
              <a:spcBef>
                <a:spcPts val="0"/>
              </a:spcBef>
              <a:spcAft>
                <a:spcPts val="0"/>
              </a:spcAft>
              <a:buNone/>
            </a:pPr>
            <a:r>
              <a:rPr lang="en-US" dirty="0"/>
              <a:t>Student Look-</a:t>
            </a:r>
            <a:r>
              <a:rPr lang="en-US" dirty="0" err="1"/>
              <a:t>Fors</a:t>
            </a:r>
            <a:r>
              <a:rPr lang="en-US" dirty="0"/>
              <a:t>/Listen-</a:t>
            </a:r>
            <a:r>
              <a:rPr lang="en-US" dirty="0" err="1"/>
              <a:t>Fors</a:t>
            </a:r>
            <a:r>
              <a:rPr lang="en-US" dirty="0"/>
              <a:t>: </a:t>
            </a:r>
            <a:endParaRPr dirty="0"/>
          </a:p>
          <a:p>
            <a:pPr marL="457200" lvl="0" indent="-304800" rtl="0">
              <a:spcBef>
                <a:spcPts val="0"/>
              </a:spcBef>
              <a:spcAft>
                <a:spcPts val="0"/>
              </a:spcAft>
              <a:buSzPts val="1200"/>
              <a:buFont typeface="Calibri"/>
              <a:buChar char="●"/>
            </a:pPr>
            <a:r>
              <a:rPr lang="en-US" dirty="0"/>
              <a:t>Students will focus their attention on the slide.</a:t>
            </a:r>
            <a:endParaRPr dirty="0"/>
          </a:p>
          <a:p>
            <a:pPr marL="0" lvl="0" indent="0" rtl="0">
              <a:spcBef>
                <a:spcPts val="0"/>
              </a:spcBef>
              <a:spcAft>
                <a:spcPts val="0"/>
              </a:spcAft>
              <a:buNone/>
            </a:pPr>
            <a:endParaRPr dirty="0"/>
          </a:p>
          <a:p>
            <a:pPr marL="0" lvl="0" indent="0" rtl="0">
              <a:spcBef>
                <a:spcPts val="0"/>
              </a:spcBef>
              <a:spcAft>
                <a:spcPts val="0"/>
              </a:spcAft>
              <a:buClr>
                <a:schemeClr val="dk1"/>
              </a:buClr>
              <a:buSzPts val="1100"/>
              <a:buFont typeface="Arial"/>
              <a:buNone/>
            </a:pPr>
            <a:r>
              <a:rPr lang="en-US" dirty="0"/>
              <a:t>Support for Any Students Who Need It: None</a:t>
            </a:r>
            <a:endParaRPr dirty="0"/>
          </a:p>
          <a:p>
            <a:pPr marL="457200" marR="0" lvl="0" indent="0" algn="l" rtl="0">
              <a:lnSpc>
                <a:spcPct val="100000"/>
              </a:lnSpc>
              <a:spcBef>
                <a:spcPts val="0"/>
              </a:spcBef>
              <a:spcAft>
                <a:spcPts val="0"/>
              </a:spcAft>
              <a:buNone/>
            </a:pPr>
            <a:endParaRPr dirty="0"/>
          </a:p>
        </p:txBody>
      </p:sp>
      <p:sp>
        <p:nvSpPr>
          <p:cNvPr id="166" name="Google Shape;166;g3de33b82cb_0_142: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11</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45087842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2"/>
        <p:cNvGrpSpPr/>
        <p:nvPr/>
      </p:nvGrpSpPr>
      <p:grpSpPr>
        <a:xfrm>
          <a:off x="0" y="0"/>
          <a:ext cx="0" cy="0"/>
          <a:chOff x="0" y="0"/>
          <a:chExt cx="0" cy="0"/>
        </a:xfrm>
      </p:grpSpPr>
      <p:sp>
        <p:nvSpPr>
          <p:cNvPr id="173" name="Google Shape;173;g40437517d5_2_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4" name="Google Shape;174;g40437517d5_2_0: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spcBef>
                <a:spcPts val="0"/>
              </a:spcBef>
              <a:spcAft>
                <a:spcPts val="0"/>
              </a:spcAft>
              <a:buNone/>
            </a:pPr>
            <a:endParaRPr/>
          </a:p>
        </p:txBody>
      </p:sp>
      <p:sp>
        <p:nvSpPr>
          <p:cNvPr id="175" name="Google Shape;175;g40437517d5_2_0: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spcBef>
                <a:spcPts val="0"/>
              </a:spcBef>
              <a:spcAft>
                <a:spcPts val="0"/>
              </a:spcAft>
              <a:buClr>
                <a:srgbClr val="000000"/>
              </a:buClr>
              <a:buSzPts val="1200"/>
              <a:buFont typeface="Arial"/>
              <a:buNone/>
            </a:pPr>
            <a:fld id="{00000000-1234-1234-1234-123412341234}" type="slidenum">
              <a:rPr lang="en-US"/>
              <a:t>12</a:t>
            </a:fld>
            <a:endParaRPr/>
          </a:p>
        </p:txBody>
      </p:sp>
    </p:spTree>
    <p:extLst>
      <p:ext uri="{BB962C8B-B14F-4D97-AF65-F5344CB8AC3E}">
        <p14:creationId xmlns:p14="http://schemas.microsoft.com/office/powerpoint/2010/main" val="421794964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0"/>
        <p:cNvGrpSpPr/>
        <p:nvPr/>
      </p:nvGrpSpPr>
      <p:grpSpPr>
        <a:xfrm>
          <a:off x="0" y="0"/>
          <a:ext cx="0" cy="0"/>
          <a:chOff x="0" y="0"/>
          <a:chExt cx="0" cy="0"/>
        </a:xfrm>
      </p:grpSpPr>
      <p:sp>
        <p:nvSpPr>
          <p:cNvPr id="91" name="Google Shape;91;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92" name="Google Shape;92;p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rtl="0">
              <a:lnSpc>
                <a:spcPct val="100000"/>
              </a:lnSpc>
              <a:spcBef>
                <a:spcPts val="0"/>
              </a:spcBef>
              <a:spcAft>
                <a:spcPts val="0"/>
              </a:spcAft>
              <a:buNone/>
            </a:pPr>
            <a:r>
              <a:rPr lang="en-US" dirty="0"/>
              <a:t>New Materials to Prepare in Advance: </a:t>
            </a:r>
            <a:endParaRPr dirty="0"/>
          </a:p>
          <a:p>
            <a:pPr marL="457200" lvl="0" indent="-304800" rtl="0">
              <a:spcBef>
                <a:spcPts val="0"/>
              </a:spcBef>
              <a:spcAft>
                <a:spcPts val="0"/>
              </a:spcAft>
              <a:buClr>
                <a:schemeClr val="dk1"/>
              </a:buClr>
              <a:buSzPts val="1200"/>
              <a:buFont typeface="Calibri"/>
              <a:buChar char="●"/>
            </a:pPr>
            <a:r>
              <a:rPr lang="en-US" dirty="0"/>
              <a:t>Vocabulary words and definitions (posted)</a:t>
            </a:r>
            <a:endParaRPr dirty="0"/>
          </a:p>
          <a:p>
            <a:pPr marL="457200" lvl="0" indent="-304800" rtl="0">
              <a:spcBef>
                <a:spcPts val="0"/>
              </a:spcBef>
              <a:spcAft>
                <a:spcPts val="0"/>
              </a:spcAft>
              <a:buClr>
                <a:schemeClr val="dk1"/>
              </a:buClr>
              <a:buSzPts val="1200"/>
              <a:buFont typeface="Century Gothic"/>
              <a:buChar char="●"/>
            </a:pPr>
            <a:r>
              <a:rPr lang="en-US" b="1" dirty="0"/>
              <a:t>Assessment Text: Wrath of Grapes speech</a:t>
            </a:r>
            <a:r>
              <a:rPr lang="en-US" dirty="0"/>
              <a:t> (excerpts; one per student)</a:t>
            </a:r>
            <a:endParaRPr dirty="0"/>
          </a:p>
          <a:p>
            <a:pPr marL="457200" lvl="0" indent="-304800" rtl="0">
              <a:spcBef>
                <a:spcPts val="0"/>
              </a:spcBef>
              <a:spcAft>
                <a:spcPts val="0"/>
              </a:spcAft>
              <a:buClr>
                <a:schemeClr val="dk1"/>
              </a:buClr>
              <a:buSzPts val="1200"/>
              <a:buFont typeface="Century Gothic"/>
              <a:buChar char="●"/>
            </a:pPr>
            <a:r>
              <a:rPr lang="en-US" b="1" dirty="0"/>
              <a:t>End of Unit 2 Assessment: Analyzing the Structure of Chávez’s Wrath of Grapes Speech</a:t>
            </a:r>
            <a:r>
              <a:rPr lang="en-US" dirty="0"/>
              <a:t> (one per student)</a:t>
            </a:r>
            <a:endParaRPr dirty="0"/>
          </a:p>
          <a:p>
            <a:pPr marL="457200" lvl="0" indent="-304800" rtl="0">
              <a:spcBef>
                <a:spcPts val="0"/>
              </a:spcBef>
              <a:spcAft>
                <a:spcPts val="0"/>
              </a:spcAft>
              <a:buClr>
                <a:schemeClr val="dk1"/>
              </a:buClr>
              <a:buSzPts val="1200"/>
              <a:buFont typeface="Century Gothic"/>
              <a:buChar char="●"/>
            </a:pPr>
            <a:r>
              <a:rPr lang="en-US" b="1" dirty="0"/>
              <a:t>End of Unit 2 Assessment: Analyzing the Structure of Chávez’s Wrath of Grapes Speech</a:t>
            </a:r>
            <a:r>
              <a:rPr lang="en-US" dirty="0"/>
              <a:t> </a:t>
            </a:r>
            <a:r>
              <a:rPr lang="en-US" b="1" dirty="0"/>
              <a:t>(Answers, for Teacher Reference)</a:t>
            </a:r>
            <a:endParaRPr b="1" dirty="0"/>
          </a:p>
          <a:p>
            <a:pPr marL="457200" lvl="0" indent="0" rtl="0">
              <a:spcBef>
                <a:spcPts val="0"/>
              </a:spcBef>
              <a:spcAft>
                <a:spcPts val="0"/>
              </a:spcAft>
              <a:buNone/>
            </a:pPr>
            <a:endParaRPr b="1" dirty="0"/>
          </a:p>
          <a:p>
            <a:pPr marL="0" lvl="0" indent="0" rtl="0">
              <a:lnSpc>
                <a:spcPct val="100000"/>
              </a:lnSpc>
              <a:spcBef>
                <a:spcPts val="0"/>
              </a:spcBef>
              <a:spcAft>
                <a:spcPts val="0"/>
              </a:spcAft>
              <a:buNone/>
            </a:pPr>
            <a:r>
              <a:rPr lang="en-US" dirty="0"/>
              <a:t>Materials to Gather from Previous Lesson:</a:t>
            </a:r>
            <a:r>
              <a:rPr lang="en-US" baseline="0" dirty="0"/>
              <a:t> </a:t>
            </a:r>
            <a:r>
              <a:rPr lang="en-US" dirty="0"/>
              <a:t>None</a:t>
            </a:r>
            <a:endParaRPr dirty="0"/>
          </a:p>
          <a:p>
            <a:pPr marL="0" marR="0" lvl="0" indent="0" algn="l" rtl="0">
              <a:lnSpc>
                <a:spcPct val="100000"/>
              </a:lnSpc>
              <a:spcBef>
                <a:spcPts val="0"/>
              </a:spcBef>
              <a:spcAft>
                <a:spcPts val="0"/>
              </a:spcAft>
              <a:buNone/>
            </a:pPr>
            <a:endParaRPr dirty="0"/>
          </a:p>
          <a:p>
            <a:pPr marL="0" marR="0" lvl="0" indent="0" algn="l" rtl="0">
              <a:lnSpc>
                <a:spcPct val="100000"/>
              </a:lnSpc>
              <a:spcBef>
                <a:spcPts val="0"/>
              </a:spcBef>
              <a:spcAft>
                <a:spcPts val="0"/>
              </a:spcAft>
              <a:buNone/>
            </a:pPr>
            <a:r>
              <a:rPr lang="en-US" i="0" u="none" strike="noStrike" cap="none" dirty="0">
                <a:solidFill>
                  <a:schemeClr val="dk1"/>
                </a:solidFill>
              </a:rPr>
              <a:t>Prepare classroom systems for active learning:</a:t>
            </a:r>
            <a:endParaRPr dirty="0"/>
          </a:p>
          <a:p>
            <a:pPr marL="457200" lvl="0" indent="-304800" rtl="0">
              <a:spcBef>
                <a:spcPts val="0"/>
              </a:spcBef>
              <a:spcAft>
                <a:spcPts val="0"/>
              </a:spcAft>
              <a:buClr>
                <a:schemeClr val="dk1"/>
              </a:buClr>
              <a:buSzPts val="1200"/>
              <a:buFont typeface="Calibri"/>
              <a:buChar char="●"/>
            </a:pPr>
            <a:r>
              <a:rPr lang="en-US" dirty="0"/>
              <a:t>Students will be working individually on their assessments, so arrange seating to allow for as few distractions as possible.</a:t>
            </a:r>
            <a:endParaRPr dirty="0"/>
          </a:p>
          <a:p>
            <a:pPr marL="457200" lvl="0" indent="-304800" rtl="0">
              <a:spcBef>
                <a:spcPts val="0"/>
              </a:spcBef>
              <a:spcAft>
                <a:spcPts val="0"/>
              </a:spcAft>
              <a:buClr>
                <a:schemeClr val="dk1"/>
              </a:buClr>
              <a:buSzPts val="1200"/>
              <a:buFont typeface="Calibri"/>
              <a:buChar char="●"/>
            </a:pPr>
            <a:r>
              <a:rPr lang="en-US" dirty="0"/>
              <a:t>In the new Chávez speech that students read for this assessment, there are terms that students will not be familiar with. In order to accurately assess the skills included on the assessment and ensure there is no confusion over meaning of these terms, the definitions should be posted for students to refer to during the assessment. These terms are posted on Slide #6, but consider posting them on chart paper in your room so students can refer back to them if needed as they work.</a:t>
            </a:r>
            <a:endParaRPr dirty="0"/>
          </a:p>
          <a:p>
            <a:pPr marL="914400" lvl="1" indent="-304800" rtl="0">
              <a:spcBef>
                <a:spcPts val="0"/>
              </a:spcBef>
              <a:spcAft>
                <a:spcPts val="0"/>
              </a:spcAft>
              <a:buSzPts val="1200"/>
              <a:buFont typeface="Calibri"/>
              <a:buChar char="○"/>
            </a:pPr>
            <a:r>
              <a:rPr lang="en-US" dirty="0"/>
              <a:t>The words to post are as follows:</a:t>
            </a:r>
            <a:endParaRPr dirty="0"/>
          </a:p>
          <a:p>
            <a:pPr marL="1371600" lvl="2" indent="-304800" rtl="0">
              <a:spcBef>
                <a:spcPts val="0"/>
              </a:spcBef>
              <a:spcAft>
                <a:spcPts val="0"/>
              </a:spcAft>
              <a:buClr>
                <a:schemeClr val="dk1"/>
              </a:buClr>
              <a:buSzPts val="1200"/>
              <a:buFont typeface="Calibri"/>
              <a:buChar char="■"/>
            </a:pPr>
            <a:r>
              <a:rPr lang="en-US" i="1" dirty="0"/>
              <a:t>concur (v.)</a:t>
            </a:r>
            <a:r>
              <a:rPr lang="en-US" dirty="0"/>
              <a:t>: agree</a:t>
            </a:r>
            <a:endParaRPr dirty="0"/>
          </a:p>
          <a:p>
            <a:pPr marL="1371600" lvl="2" indent="-304800" rtl="0">
              <a:spcBef>
                <a:spcPts val="0"/>
              </a:spcBef>
              <a:spcAft>
                <a:spcPts val="0"/>
              </a:spcAft>
              <a:buClr>
                <a:schemeClr val="dk1"/>
              </a:buClr>
              <a:buSzPts val="1200"/>
              <a:buFont typeface="Calibri"/>
              <a:buChar char="■"/>
            </a:pPr>
            <a:r>
              <a:rPr lang="en-US" i="1" dirty="0"/>
              <a:t>critical (adj.)</a:t>
            </a:r>
            <a:r>
              <a:rPr lang="en-US" dirty="0"/>
              <a:t>: very important</a:t>
            </a:r>
            <a:endParaRPr dirty="0"/>
          </a:p>
          <a:p>
            <a:pPr marL="1371600" lvl="2" indent="-304800" rtl="0">
              <a:spcBef>
                <a:spcPts val="0"/>
              </a:spcBef>
              <a:spcAft>
                <a:spcPts val="0"/>
              </a:spcAft>
              <a:buClr>
                <a:schemeClr val="dk1"/>
              </a:buClr>
              <a:buSzPts val="1200"/>
              <a:buFont typeface="Calibri"/>
              <a:buChar char="■"/>
            </a:pPr>
            <a:r>
              <a:rPr lang="en-US" i="1" dirty="0"/>
              <a:t>DDT, DDE, </a:t>
            </a:r>
            <a:r>
              <a:rPr lang="en-US" i="1" dirty="0" err="1"/>
              <a:t>Dieldrin</a:t>
            </a:r>
            <a:r>
              <a:rPr lang="en-US" i="1" dirty="0"/>
              <a:t> (n.)</a:t>
            </a:r>
            <a:r>
              <a:rPr lang="en-US" dirty="0"/>
              <a:t>: pesticides and chemicals used by growers</a:t>
            </a:r>
            <a:endParaRPr dirty="0"/>
          </a:p>
          <a:p>
            <a:pPr marL="1371600" lvl="2" indent="-304800" rtl="0">
              <a:spcBef>
                <a:spcPts val="0"/>
              </a:spcBef>
              <a:spcAft>
                <a:spcPts val="0"/>
              </a:spcAft>
              <a:buClr>
                <a:schemeClr val="dk1"/>
              </a:buClr>
              <a:buSzPts val="1200"/>
              <a:buFont typeface="Calibri"/>
              <a:buChar char="■"/>
            </a:pPr>
            <a:r>
              <a:rPr lang="en-US" i="1" dirty="0"/>
              <a:t>reckless (adj.)</a:t>
            </a:r>
            <a:r>
              <a:rPr lang="en-US" dirty="0"/>
              <a:t>: not considering risk</a:t>
            </a:r>
            <a:endParaRPr dirty="0"/>
          </a:p>
          <a:p>
            <a:pPr marL="1371600" lvl="2" indent="-304800" rtl="0">
              <a:spcBef>
                <a:spcPts val="0"/>
              </a:spcBef>
              <a:spcAft>
                <a:spcPts val="0"/>
              </a:spcAft>
              <a:buClr>
                <a:schemeClr val="dk1"/>
              </a:buClr>
              <a:buSzPts val="1200"/>
              <a:buFont typeface="Calibri"/>
              <a:buChar char="■"/>
            </a:pPr>
            <a:r>
              <a:rPr lang="en-US" i="1" dirty="0"/>
              <a:t>enacted (v.)</a:t>
            </a:r>
            <a:r>
              <a:rPr lang="en-US" dirty="0"/>
              <a:t>: passed</a:t>
            </a:r>
            <a:endParaRPr dirty="0"/>
          </a:p>
          <a:p>
            <a:pPr marL="1371600" lvl="2" indent="-304800" rtl="0">
              <a:spcBef>
                <a:spcPts val="0"/>
              </a:spcBef>
              <a:spcAft>
                <a:spcPts val="0"/>
              </a:spcAft>
              <a:buClr>
                <a:schemeClr val="dk1"/>
              </a:buClr>
              <a:buSzPts val="1200"/>
              <a:buFont typeface="Calibri"/>
              <a:buChar char="■"/>
            </a:pPr>
            <a:r>
              <a:rPr lang="en-US" i="1" dirty="0"/>
              <a:t>blatant (adj.)</a:t>
            </a:r>
            <a:r>
              <a:rPr lang="en-US" dirty="0"/>
              <a:t>: easy to see</a:t>
            </a:r>
            <a:endParaRPr dirty="0"/>
          </a:p>
          <a:p>
            <a:pPr marL="1371600" lvl="2" indent="-304800" rtl="0">
              <a:spcBef>
                <a:spcPts val="0"/>
              </a:spcBef>
              <a:spcAft>
                <a:spcPts val="0"/>
              </a:spcAft>
              <a:buClr>
                <a:schemeClr val="dk1"/>
              </a:buClr>
              <a:buSzPts val="1200"/>
              <a:buFont typeface="Calibri"/>
              <a:buChar char="■"/>
            </a:pPr>
            <a:r>
              <a:rPr lang="en-US" i="1" dirty="0"/>
              <a:t>indiscriminate (adj.)</a:t>
            </a:r>
            <a:r>
              <a:rPr lang="en-US" dirty="0"/>
              <a:t>: without considering the harm this might cause</a:t>
            </a:r>
            <a:endParaRPr dirty="0"/>
          </a:p>
          <a:p>
            <a:pPr marL="1371600" lvl="2" indent="-304800" rtl="0">
              <a:spcBef>
                <a:spcPts val="0"/>
              </a:spcBef>
              <a:spcAft>
                <a:spcPts val="0"/>
              </a:spcAft>
              <a:buClr>
                <a:schemeClr val="dk1"/>
              </a:buClr>
              <a:buSzPts val="1200"/>
              <a:buFont typeface="Calibri"/>
              <a:buChar char="■"/>
            </a:pPr>
            <a:r>
              <a:rPr lang="en-US" i="1" dirty="0"/>
              <a:t>residues (n.)</a:t>
            </a:r>
            <a:r>
              <a:rPr lang="en-US" dirty="0"/>
              <a:t>: remaining chemicals</a:t>
            </a:r>
            <a:endParaRPr dirty="0"/>
          </a:p>
          <a:p>
            <a:pPr marL="1371600" lvl="2" indent="-304800" rtl="0">
              <a:spcBef>
                <a:spcPts val="0"/>
              </a:spcBef>
              <a:spcAft>
                <a:spcPts val="0"/>
              </a:spcAft>
              <a:buClr>
                <a:schemeClr val="dk1"/>
              </a:buClr>
              <a:buSzPts val="1200"/>
              <a:buFont typeface="Calibri"/>
              <a:buChar char="■"/>
            </a:pPr>
            <a:r>
              <a:rPr lang="en-US" dirty="0"/>
              <a:t>i</a:t>
            </a:r>
            <a:r>
              <a:rPr lang="en-US" i="1" dirty="0"/>
              <a:t>nsecticides (n.)</a:t>
            </a:r>
            <a:r>
              <a:rPr lang="en-US" dirty="0"/>
              <a:t>: chemicals that kill insects</a:t>
            </a:r>
            <a:endParaRPr dirty="0"/>
          </a:p>
          <a:p>
            <a:pPr marL="1371600" lvl="2" indent="-304800" rtl="0">
              <a:spcBef>
                <a:spcPts val="0"/>
              </a:spcBef>
              <a:spcAft>
                <a:spcPts val="0"/>
              </a:spcAft>
              <a:buClr>
                <a:schemeClr val="dk1"/>
              </a:buClr>
              <a:buSzPts val="1200"/>
              <a:buFont typeface="Calibri"/>
              <a:buChar char="■"/>
            </a:pPr>
            <a:r>
              <a:rPr lang="en-US" i="1" dirty="0"/>
              <a:t>nerve gas (n.)</a:t>
            </a:r>
            <a:r>
              <a:rPr lang="en-US" dirty="0"/>
              <a:t>: poisonous gas that affects the brain</a:t>
            </a:r>
            <a:endParaRPr dirty="0"/>
          </a:p>
          <a:p>
            <a:pPr marL="1371600" lvl="2" indent="-304800" rtl="0">
              <a:spcBef>
                <a:spcPts val="0"/>
              </a:spcBef>
              <a:spcAft>
                <a:spcPts val="0"/>
              </a:spcAft>
              <a:buClr>
                <a:schemeClr val="dk1"/>
              </a:buClr>
              <a:buSzPts val="1200"/>
              <a:buFont typeface="Calibri"/>
              <a:buChar char="■"/>
            </a:pPr>
            <a:r>
              <a:rPr lang="en-US" i="1" dirty="0"/>
              <a:t>carcinogens (n.)</a:t>
            </a:r>
            <a:r>
              <a:rPr lang="en-US" dirty="0"/>
              <a:t>: cancer-causing substance</a:t>
            </a:r>
            <a:endParaRPr dirty="0"/>
          </a:p>
          <a:p>
            <a:pPr marL="1371600" lvl="2" indent="-304800" rtl="0">
              <a:spcBef>
                <a:spcPts val="0"/>
              </a:spcBef>
              <a:spcAft>
                <a:spcPts val="0"/>
              </a:spcAft>
              <a:buClr>
                <a:schemeClr val="dk1"/>
              </a:buClr>
              <a:buSzPts val="1200"/>
              <a:buFont typeface="Calibri"/>
              <a:buChar char="■"/>
            </a:pPr>
            <a:r>
              <a:rPr lang="en-US" i="1" dirty="0"/>
              <a:t>wakes (n.)</a:t>
            </a:r>
            <a:r>
              <a:rPr lang="en-US" dirty="0"/>
              <a:t>: funerals</a:t>
            </a:r>
            <a:endParaRPr dirty="0"/>
          </a:p>
          <a:p>
            <a:pPr marL="1371600" lvl="2" indent="-304800" rtl="0">
              <a:spcBef>
                <a:spcPts val="0"/>
              </a:spcBef>
              <a:spcAft>
                <a:spcPts val="0"/>
              </a:spcAft>
              <a:buClr>
                <a:schemeClr val="dk1"/>
              </a:buClr>
              <a:buSzPts val="1200"/>
              <a:buFont typeface="Calibri"/>
              <a:buChar char="■"/>
            </a:pPr>
            <a:r>
              <a:rPr lang="en-US" i="1" dirty="0"/>
              <a:t>plague (n.)</a:t>
            </a:r>
            <a:r>
              <a:rPr lang="en-US" dirty="0"/>
              <a:t>: disease that causes death and spreads quickly</a:t>
            </a:r>
            <a:endParaRPr i="1" dirty="0"/>
          </a:p>
        </p:txBody>
      </p:sp>
      <p:sp>
        <p:nvSpPr>
          <p:cNvPr id="93" name="Google Shape;93;p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2</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80551777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7"/>
        <p:cNvGrpSpPr/>
        <p:nvPr/>
      </p:nvGrpSpPr>
      <p:grpSpPr>
        <a:xfrm>
          <a:off x="0" y="0"/>
          <a:ext cx="0" cy="0"/>
          <a:chOff x="0" y="0"/>
          <a:chExt cx="0" cy="0"/>
        </a:xfrm>
      </p:grpSpPr>
      <p:sp>
        <p:nvSpPr>
          <p:cNvPr id="98" name="Google Shape;98;g3fd2803387_0_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9" name="Google Shape;99;g3fd2803387_0_8: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rtl="0">
              <a:spcBef>
                <a:spcPts val="0"/>
              </a:spcBef>
              <a:spcAft>
                <a:spcPts val="0"/>
              </a:spcAft>
              <a:buClr>
                <a:schemeClr val="dk1"/>
              </a:buClr>
              <a:buSzPts val="1100"/>
              <a:buFont typeface="Arial"/>
              <a:buNone/>
            </a:pPr>
            <a:r>
              <a:rPr lang="en-US"/>
              <a:t>Materials to read and review in preparation:</a:t>
            </a:r>
            <a:endParaRPr/>
          </a:p>
          <a:p>
            <a:pPr marL="457200" lvl="0" indent="-304800" rtl="0">
              <a:spcBef>
                <a:spcPts val="0"/>
              </a:spcBef>
              <a:spcAft>
                <a:spcPts val="0"/>
              </a:spcAft>
              <a:buClr>
                <a:schemeClr val="dk1"/>
              </a:buClr>
              <a:buSzPts val="1200"/>
              <a:buFont typeface="Calibri"/>
              <a:buChar char="●"/>
            </a:pPr>
            <a:r>
              <a:rPr lang="en-US"/>
              <a:t>Review the </a:t>
            </a:r>
            <a:r>
              <a:rPr lang="en-US" b="1"/>
              <a:t>End of Unit 2 Assessment </a:t>
            </a:r>
            <a:r>
              <a:rPr lang="en-US"/>
              <a:t>and answers to familiarize yourself with the text prior to administering it.</a:t>
            </a:r>
            <a:endParaRPr/>
          </a:p>
          <a:p>
            <a:pPr marL="457200" lvl="0" indent="-304800" rtl="0">
              <a:spcBef>
                <a:spcPts val="0"/>
              </a:spcBef>
              <a:spcAft>
                <a:spcPts val="0"/>
              </a:spcAft>
              <a:buClr>
                <a:schemeClr val="dk1"/>
              </a:buClr>
              <a:buSzPts val="1200"/>
              <a:buFont typeface="Calibri"/>
              <a:buChar char="●"/>
            </a:pPr>
            <a:r>
              <a:rPr lang="en-US"/>
              <a:t>Review vocabulary words and definitions, posted in the Notes on Slide 2 and on the student-facing Slide 5.</a:t>
            </a:r>
            <a:endParaRPr/>
          </a:p>
          <a:p>
            <a:pPr marL="0" lvl="0" indent="0" rtl="0">
              <a:spcBef>
                <a:spcPts val="0"/>
              </a:spcBef>
              <a:spcAft>
                <a:spcPts val="0"/>
              </a:spcAft>
              <a:buClr>
                <a:schemeClr val="dk1"/>
              </a:buClr>
              <a:buSzPts val="1100"/>
              <a:buFont typeface="Arial"/>
              <a:buNone/>
            </a:pPr>
            <a:endParaRPr/>
          </a:p>
          <a:p>
            <a:pPr marL="0" lvl="0" indent="0" rtl="0">
              <a:spcBef>
                <a:spcPts val="0"/>
              </a:spcBef>
              <a:spcAft>
                <a:spcPts val="0"/>
              </a:spcAft>
              <a:buClr>
                <a:schemeClr val="dk1"/>
              </a:buClr>
              <a:buSzPts val="1100"/>
              <a:buFont typeface="Arial"/>
              <a:buNone/>
            </a:pPr>
            <a:r>
              <a:rPr lang="en-US"/>
              <a:t>Protocols to review:</a:t>
            </a:r>
            <a:endParaRPr/>
          </a:p>
          <a:p>
            <a:pPr marL="457200" lvl="0" indent="-304800" rtl="0">
              <a:spcBef>
                <a:spcPts val="0"/>
              </a:spcBef>
              <a:spcAft>
                <a:spcPts val="0"/>
              </a:spcAft>
              <a:buClr>
                <a:schemeClr val="dk1"/>
              </a:buClr>
              <a:buSzPts val="1200"/>
              <a:buChar char="●"/>
            </a:pPr>
            <a:r>
              <a:rPr lang="en-US" b="1"/>
              <a:t>Turn and Talk</a:t>
            </a:r>
            <a:r>
              <a:rPr lang="en-US"/>
              <a:t> (used on Slide 7)</a:t>
            </a:r>
            <a:endParaRPr/>
          </a:p>
          <a:p>
            <a:pPr marL="0" lvl="0" indent="0" rtl="0">
              <a:spcBef>
                <a:spcPts val="0"/>
              </a:spcBef>
              <a:spcAft>
                <a:spcPts val="0"/>
              </a:spcAft>
              <a:buClr>
                <a:schemeClr val="dk1"/>
              </a:buClr>
              <a:buSzPts val="1100"/>
              <a:buFont typeface="Arial"/>
              <a:buNone/>
            </a:pPr>
            <a:endParaRPr/>
          </a:p>
          <a:p>
            <a:pPr marL="0" lvl="0" indent="0">
              <a:spcBef>
                <a:spcPts val="0"/>
              </a:spcBef>
              <a:spcAft>
                <a:spcPts val="0"/>
              </a:spcAft>
              <a:buNone/>
            </a:pPr>
            <a:endParaRPr/>
          </a:p>
        </p:txBody>
      </p:sp>
      <p:sp>
        <p:nvSpPr>
          <p:cNvPr id="100" name="Google Shape;100;g3fd2803387_0_8: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spcBef>
                <a:spcPts val="0"/>
              </a:spcBef>
              <a:spcAft>
                <a:spcPts val="0"/>
              </a:spcAft>
              <a:buClr>
                <a:srgbClr val="000000"/>
              </a:buClr>
              <a:buSzPts val="1200"/>
              <a:buFont typeface="Arial"/>
              <a:buNone/>
            </a:pPr>
            <a:fld id="{00000000-1234-1234-1234-123412341234}" type="slidenum">
              <a:rPr lang="en-US"/>
              <a:t>3</a:t>
            </a:fld>
            <a:endParaRPr/>
          </a:p>
        </p:txBody>
      </p:sp>
    </p:spTree>
    <p:extLst>
      <p:ext uri="{BB962C8B-B14F-4D97-AF65-F5344CB8AC3E}">
        <p14:creationId xmlns:p14="http://schemas.microsoft.com/office/powerpoint/2010/main" val="27489257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4"/>
        <p:cNvGrpSpPr/>
        <p:nvPr/>
      </p:nvGrpSpPr>
      <p:grpSpPr>
        <a:xfrm>
          <a:off x="0" y="0"/>
          <a:ext cx="0" cy="0"/>
          <a:chOff x="0" y="0"/>
          <a:chExt cx="0" cy="0"/>
        </a:xfrm>
      </p:grpSpPr>
      <p:sp>
        <p:nvSpPr>
          <p:cNvPr id="105" name="Google Shape;105;g3ca0aac430_0_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6" name="Google Shape;106;g3ca0aac430_0_5: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457200" lvl="0" indent="-304800">
              <a:spcBef>
                <a:spcPts val="0"/>
              </a:spcBef>
              <a:spcAft>
                <a:spcPts val="0"/>
              </a:spcAft>
              <a:buSzPts val="1200"/>
              <a:buChar char="●"/>
            </a:pPr>
            <a:r>
              <a:rPr lang="en-US"/>
              <a:t>Display this slide as students enter the classroom.</a:t>
            </a:r>
            <a:endParaRPr/>
          </a:p>
        </p:txBody>
      </p:sp>
      <p:sp>
        <p:nvSpPr>
          <p:cNvPr id="107" name="Google Shape;107;g3ca0aac430_0_5: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spcBef>
                <a:spcPts val="0"/>
              </a:spcBef>
              <a:spcAft>
                <a:spcPts val="0"/>
              </a:spcAft>
              <a:buClr>
                <a:srgbClr val="000000"/>
              </a:buClr>
              <a:buSzPts val="1200"/>
              <a:buFont typeface="Arial"/>
              <a:buNone/>
            </a:pPr>
            <a:fld id="{00000000-1234-1234-1234-123412341234}" type="slidenum">
              <a:rPr lang="en-US"/>
              <a:t>4</a:t>
            </a:fld>
            <a:endParaRPr/>
          </a:p>
        </p:txBody>
      </p:sp>
    </p:spTree>
    <p:extLst>
      <p:ext uri="{BB962C8B-B14F-4D97-AF65-F5344CB8AC3E}">
        <p14:creationId xmlns:p14="http://schemas.microsoft.com/office/powerpoint/2010/main" val="199521003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0"/>
        <p:cNvGrpSpPr/>
        <p:nvPr/>
      </p:nvGrpSpPr>
      <p:grpSpPr>
        <a:xfrm>
          <a:off x="0" y="0"/>
          <a:ext cx="0" cy="0"/>
          <a:chOff x="0" y="0"/>
          <a:chExt cx="0" cy="0"/>
        </a:xfrm>
      </p:grpSpPr>
      <p:sp>
        <p:nvSpPr>
          <p:cNvPr id="111" name="Google Shape;111;p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12" name="Google Shape;112;p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US" b="1" i="0" u="none" strike="noStrike" cap="none" dirty="0">
                <a:solidFill>
                  <a:schemeClr val="dk1"/>
                </a:solidFill>
              </a:rPr>
              <a:t>Student Grouping: Whole Grou</a:t>
            </a:r>
            <a:r>
              <a:rPr lang="en-US" b="1" dirty="0"/>
              <a:t>p</a:t>
            </a:r>
            <a:endParaRPr dirty="0"/>
          </a:p>
          <a:p>
            <a:pPr marL="0" lvl="0" indent="0" rtl="0">
              <a:spcBef>
                <a:spcPts val="0"/>
              </a:spcBef>
              <a:spcAft>
                <a:spcPts val="0"/>
              </a:spcAft>
              <a:buClr>
                <a:srgbClr val="000000"/>
              </a:buClr>
              <a:buSzPts val="1400"/>
              <a:buFont typeface="Arial"/>
              <a:buNone/>
            </a:pPr>
            <a:endParaRPr b="1" dirty="0"/>
          </a:p>
          <a:p>
            <a:pPr marL="0" lvl="0" indent="0" rtl="0">
              <a:spcBef>
                <a:spcPts val="0"/>
              </a:spcBef>
              <a:spcAft>
                <a:spcPts val="0"/>
              </a:spcAft>
              <a:buClr>
                <a:schemeClr val="dk1"/>
              </a:buClr>
              <a:buSzPts val="1400"/>
              <a:buFont typeface="Arial"/>
              <a:buNone/>
            </a:pPr>
            <a:r>
              <a:rPr lang="en-US" dirty="0"/>
              <a:t>Teaching Notes: None</a:t>
            </a:r>
            <a:endParaRPr dirty="0"/>
          </a:p>
          <a:p>
            <a:pPr marL="457200" lvl="0" indent="0" rtl="0">
              <a:spcBef>
                <a:spcPts val="0"/>
              </a:spcBef>
              <a:spcAft>
                <a:spcPts val="0"/>
              </a:spcAft>
              <a:buNone/>
            </a:pPr>
            <a:endParaRPr dirty="0"/>
          </a:p>
          <a:p>
            <a:pPr marL="0" lvl="0" indent="0" rtl="0">
              <a:spcBef>
                <a:spcPts val="0"/>
              </a:spcBef>
              <a:spcAft>
                <a:spcPts val="0"/>
              </a:spcAft>
              <a:buClr>
                <a:srgbClr val="000000"/>
              </a:buClr>
              <a:buSzPts val="1400"/>
              <a:buFont typeface="Arial"/>
              <a:buNone/>
            </a:pPr>
            <a:r>
              <a:rPr lang="en-US" dirty="0"/>
              <a:t>Teacher Actions:</a:t>
            </a:r>
            <a:endParaRPr dirty="0"/>
          </a:p>
          <a:p>
            <a:pPr marL="457200" lvl="0" indent="-304800" rtl="0">
              <a:spcBef>
                <a:spcPts val="0"/>
              </a:spcBef>
              <a:spcAft>
                <a:spcPts val="0"/>
              </a:spcAft>
              <a:buClr>
                <a:schemeClr val="dk1"/>
              </a:buClr>
              <a:buSzPts val="1200"/>
              <a:buFont typeface="Calibri"/>
              <a:buAutoNum type="arabicPeriod"/>
            </a:pPr>
            <a:r>
              <a:rPr lang="en-US" dirty="0"/>
              <a:t>Read the slide aloud. </a:t>
            </a:r>
            <a:endParaRPr dirty="0"/>
          </a:p>
          <a:p>
            <a:pPr marL="0" lvl="0" indent="0" rtl="0">
              <a:spcBef>
                <a:spcPts val="0"/>
              </a:spcBef>
              <a:spcAft>
                <a:spcPts val="0"/>
              </a:spcAft>
              <a:buClr>
                <a:srgbClr val="000000"/>
              </a:buClr>
              <a:buSzPts val="1400"/>
              <a:buFont typeface="Arial"/>
              <a:buNone/>
            </a:pPr>
            <a:endParaRPr dirty="0"/>
          </a:p>
          <a:p>
            <a:pPr marL="0" lvl="0" indent="0" rtl="0">
              <a:spcBef>
                <a:spcPts val="0"/>
              </a:spcBef>
              <a:spcAft>
                <a:spcPts val="0"/>
              </a:spcAft>
              <a:buClr>
                <a:srgbClr val="000000"/>
              </a:buClr>
              <a:buSzPts val="1400"/>
              <a:buFont typeface="Arial"/>
              <a:buNone/>
            </a:pPr>
            <a:r>
              <a:rPr lang="en-US" dirty="0"/>
              <a:t>Student Look-</a:t>
            </a:r>
            <a:r>
              <a:rPr lang="en-US" dirty="0" err="1"/>
              <a:t>Fors</a:t>
            </a:r>
            <a:r>
              <a:rPr lang="en-US" dirty="0"/>
              <a:t>/Listen-</a:t>
            </a:r>
            <a:r>
              <a:rPr lang="en-US" dirty="0" err="1"/>
              <a:t>Fors</a:t>
            </a:r>
            <a:r>
              <a:rPr lang="en-US" dirty="0"/>
              <a:t>: </a:t>
            </a:r>
            <a:endParaRPr dirty="0"/>
          </a:p>
          <a:p>
            <a:pPr marL="457200" lvl="0" indent="-304800" rtl="0">
              <a:spcBef>
                <a:spcPts val="0"/>
              </a:spcBef>
              <a:spcAft>
                <a:spcPts val="0"/>
              </a:spcAft>
              <a:buClr>
                <a:schemeClr val="dk1"/>
              </a:buClr>
              <a:buSzPts val="1200"/>
              <a:buFont typeface="Calibri"/>
              <a:buChar char="●"/>
            </a:pPr>
            <a:r>
              <a:rPr lang="en-US" dirty="0"/>
              <a:t>Students will direct their attention towards the slide.  </a:t>
            </a:r>
            <a:endParaRPr dirty="0"/>
          </a:p>
          <a:p>
            <a:pPr marL="0" marR="0" lvl="0" indent="0" algn="l" rtl="0">
              <a:lnSpc>
                <a:spcPct val="100000"/>
              </a:lnSpc>
              <a:spcBef>
                <a:spcPts val="0"/>
              </a:spcBef>
              <a:spcAft>
                <a:spcPts val="0"/>
              </a:spcAft>
              <a:buClr>
                <a:srgbClr val="000000"/>
              </a:buClr>
              <a:buSzPts val="1400"/>
              <a:buFont typeface="Arial"/>
              <a:buNone/>
            </a:pPr>
            <a:endParaRPr dirty="0"/>
          </a:p>
          <a:p>
            <a:pPr marL="0" lvl="0" indent="0" rtl="0">
              <a:spcBef>
                <a:spcPts val="0"/>
              </a:spcBef>
              <a:spcAft>
                <a:spcPts val="0"/>
              </a:spcAft>
              <a:buClr>
                <a:schemeClr val="dk1"/>
              </a:buClr>
              <a:buSzPts val="1100"/>
              <a:buFont typeface="Arial"/>
              <a:buNone/>
            </a:pPr>
            <a:r>
              <a:rPr lang="en-US" dirty="0"/>
              <a:t>Support for Any Students Who Need It: None</a:t>
            </a:r>
            <a:endParaRPr dirty="0"/>
          </a:p>
          <a:p>
            <a:pPr marL="0" marR="0" lvl="0" indent="0" algn="l" rtl="0">
              <a:lnSpc>
                <a:spcPct val="100000"/>
              </a:lnSpc>
              <a:spcBef>
                <a:spcPts val="0"/>
              </a:spcBef>
              <a:spcAft>
                <a:spcPts val="0"/>
              </a:spcAft>
              <a:buNone/>
            </a:pPr>
            <a:endParaRPr dirty="0"/>
          </a:p>
        </p:txBody>
      </p:sp>
      <p:sp>
        <p:nvSpPr>
          <p:cNvPr id="113" name="Google Shape;113;p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5</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96247063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8"/>
        <p:cNvGrpSpPr/>
        <p:nvPr/>
      </p:nvGrpSpPr>
      <p:grpSpPr>
        <a:xfrm>
          <a:off x="0" y="0"/>
          <a:ext cx="0" cy="0"/>
          <a:chOff x="0" y="0"/>
          <a:chExt cx="0" cy="0"/>
        </a:xfrm>
      </p:grpSpPr>
      <p:sp>
        <p:nvSpPr>
          <p:cNvPr id="119" name="Google Shape;119;g3cf9b7843c_0_2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20" name="Google Shape;120;g3cf9b7843c_0_29: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US" b="1" dirty="0"/>
              <a:t>Suggested slide pacing</a:t>
            </a:r>
            <a:r>
              <a:rPr lang="en-US" b="1" i="0" u="none" strike="noStrike" cap="none" dirty="0">
                <a:solidFill>
                  <a:schemeClr val="dk1"/>
                </a:solidFill>
              </a:rPr>
              <a:t>: </a:t>
            </a:r>
            <a:r>
              <a:rPr lang="en-US" b="1" dirty="0"/>
              <a:t>10-15 minutes</a:t>
            </a:r>
            <a:endParaRPr dirty="0"/>
          </a:p>
          <a:p>
            <a:pPr marL="0" marR="0" lvl="0" indent="0" algn="l" rtl="0">
              <a:lnSpc>
                <a:spcPct val="100000"/>
              </a:lnSpc>
              <a:spcBef>
                <a:spcPts val="0"/>
              </a:spcBef>
              <a:spcAft>
                <a:spcPts val="0"/>
              </a:spcAft>
              <a:buClr>
                <a:schemeClr val="dk1"/>
              </a:buClr>
              <a:buSzPts val="1200"/>
              <a:buFont typeface="Calibri"/>
              <a:buNone/>
            </a:pPr>
            <a:r>
              <a:rPr lang="en-US" b="1" i="0" u="none" strike="noStrike" cap="none" dirty="0">
                <a:solidFill>
                  <a:schemeClr val="dk1"/>
                </a:solidFill>
              </a:rPr>
              <a:t>Student Grouping: </a:t>
            </a:r>
            <a:r>
              <a:rPr lang="en-US" b="1" dirty="0"/>
              <a:t>Whole Group, Individual</a:t>
            </a:r>
          </a:p>
          <a:p>
            <a:pPr marL="0" marR="0" lvl="0" indent="0" algn="l" rtl="0">
              <a:lnSpc>
                <a:spcPct val="100000"/>
              </a:lnSpc>
              <a:spcBef>
                <a:spcPts val="0"/>
              </a:spcBef>
              <a:spcAft>
                <a:spcPts val="0"/>
              </a:spcAft>
              <a:buClr>
                <a:schemeClr val="dk1"/>
              </a:buClr>
              <a:buSzPts val="1200"/>
              <a:buFont typeface="Calibri"/>
              <a:buNone/>
            </a:pPr>
            <a:endParaRPr b="1" dirty="0"/>
          </a:p>
          <a:p>
            <a:pPr marL="0" lvl="0" indent="0" rtl="0">
              <a:lnSpc>
                <a:spcPct val="100000"/>
              </a:lnSpc>
              <a:spcBef>
                <a:spcPts val="1000"/>
              </a:spcBef>
              <a:spcAft>
                <a:spcPts val="0"/>
              </a:spcAft>
              <a:buClr>
                <a:schemeClr val="dk1"/>
              </a:buClr>
              <a:buSzPts val="1100"/>
              <a:buFont typeface="Arial"/>
              <a:buNone/>
            </a:pPr>
            <a:r>
              <a:rPr lang="en-US" b="1" dirty="0"/>
              <a:t>Opening A. Entry Task   </a:t>
            </a:r>
            <a:endParaRPr b="1" i="1" u="none" strike="noStrike" cap="none" dirty="0">
              <a:solidFill>
                <a:schemeClr val="dk1"/>
              </a:solidFill>
            </a:endParaRPr>
          </a:p>
          <a:p>
            <a:pPr marL="0" marR="0" lvl="0" indent="0" algn="l" rtl="0">
              <a:lnSpc>
                <a:spcPct val="100000"/>
              </a:lnSpc>
              <a:spcBef>
                <a:spcPts val="0"/>
              </a:spcBef>
              <a:spcAft>
                <a:spcPts val="0"/>
              </a:spcAft>
              <a:buClr>
                <a:schemeClr val="dk1"/>
              </a:buClr>
              <a:buSzPts val="1200"/>
              <a:buFont typeface="Calibri"/>
              <a:buNone/>
            </a:pPr>
            <a:endParaRPr dirty="0"/>
          </a:p>
          <a:p>
            <a:pPr marL="0" marR="0" lvl="0" indent="0" algn="l" rtl="0">
              <a:lnSpc>
                <a:spcPct val="100000"/>
              </a:lnSpc>
              <a:spcBef>
                <a:spcPts val="0"/>
              </a:spcBef>
              <a:spcAft>
                <a:spcPts val="0"/>
              </a:spcAft>
              <a:buClr>
                <a:schemeClr val="dk1"/>
              </a:buClr>
              <a:buSzPts val="1200"/>
              <a:buFont typeface="Calibri"/>
              <a:buNone/>
            </a:pPr>
            <a:r>
              <a:rPr lang="en-US" dirty="0"/>
              <a:t>Teaching Notes</a:t>
            </a:r>
            <a:r>
              <a:rPr lang="en-US" i="0" u="none" strike="noStrike" cap="none" dirty="0">
                <a:solidFill>
                  <a:schemeClr val="dk1"/>
                </a:solidFill>
              </a:rPr>
              <a:t>:</a:t>
            </a:r>
            <a:endParaRPr i="0" u="none" strike="noStrike" cap="none" dirty="0">
              <a:solidFill>
                <a:schemeClr val="dk1"/>
              </a:solidFill>
            </a:endParaRPr>
          </a:p>
          <a:p>
            <a:pPr marL="457200" lvl="0" indent="-304800" rtl="0">
              <a:lnSpc>
                <a:spcPct val="100000"/>
              </a:lnSpc>
              <a:spcBef>
                <a:spcPts val="0"/>
              </a:spcBef>
              <a:spcAft>
                <a:spcPts val="0"/>
              </a:spcAft>
              <a:buSzPts val="1200"/>
              <a:buFont typeface="Calibri"/>
              <a:buChar char="●"/>
            </a:pPr>
            <a:r>
              <a:rPr lang="en-US" dirty="0"/>
              <a:t>Students might wonder about the title of the speech, “Wrath of Grapes.” If they don’t understand the word “wrath,” define it as a noun meaning “extreme anger.” Consider explaining that the title inverts the title of a well-known novel titled </a:t>
            </a:r>
            <a:r>
              <a:rPr lang="en-US" i="1" dirty="0"/>
              <a:t>The Grapes of Wrath, </a:t>
            </a:r>
            <a:r>
              <a:rPr lang="en-US" dirty="0"/>
              <a:t>which invokes a Bible verse</a:t>
            </a:r>
            <a:r>
              <a:rPr lang="en-US" i="1" dirty="0"/>
              <a:t>. </a:t>
            </a:r>
            <a:r>
              <a:rPr lang="en-US" dirty="0"/>
              <a:t>That novel, about the Great Depression in the 1930s, also documents the troubles of migrant workers moving to the western United States from the dust-ridden Midwest. Chávez flips the title to focus on the problematic grape harvests students learned about in the previous speech. He suggests that there is, and should be, “extreme anger” about the working conditions forced upon these grape harvesters.</a:t>
            </a:r>
            <a:endParaRPr dirty="0"/>
          </a:p>
          <a:p>
            <a:pPr marL="457200" marR="0" lvl="0" indent="0" algn="l" rtl="0">
              <a:lnSpc>
                <a:spcPct val="100000"/>
              </a:lnSpc>
              <a:spcBef>
                <a:spcPts val="0"/>
              </a:spcBef>
              <a:spcAft>
                <a:spcPts val="0"/>
              </a:spcAft>
              <a:buNone/>
            </a:pPr>
            <a:endParaRPr dirty="0"/>
          </a:p>
          <a:p>
            <a:pPr marL="0" marR="0" lvl="0" indent="0" algn="l" rtl="0">
              <a:lnSpc>
                <a:spcPct val="100000"/>
              </a:lnSpc>
              <a:spcBef>
                <a:spcPts val="0"/>
              </a:spcBef>
              <a:spcAft>
                <a:spcPts val="0"/>
              </a:spcAft>
              <a:buClr>
                <a:schemeClr val="dk1"/>
              </a:buClr>
              <a:buSzPts val="1200"/>
              <a:buFont typeface="Calibri"/>
              <a:buNone/>
            </a:pPr>
            <a:r>
              <a:rPr lang="en-US" i="0" u="none" strike="noStrike" cap="none" dirty="0">
                <a:solidFill>
                  <a:schemeClr val="dk1"/>
                </a:solidFill>
              </a:rPr>
              <a:t>Teacher Actions:</a:t>
            </a:r>
            <a:endParaRPr i="0" u="none" strike="noStrike" cap="none" dirty="0">
              <a:solidFill>
                <a:schemeClr val="dk1"/>
              </a:solidFill>
            </a:endParaRPr>
          </a:p>
          <a:p>
            <a:pPr marL="457200" marR="0" lvl="0" indent="-304800" algn="l" rtl="0">
              <a:lnSpc>
                <a:spcPct val="100000"/>
              </a:lnSpc>
              <a:spcBef>
                <a:spcPts val="0"/>
              </a:spcBef>
              <a:spcAft>
                <a:spcPts val="0"/>
              </a:spcAft>
              <a:buSzPts val="1200"/>
              <a:buFont typeface="Calibri"/>
              <a:buAutoNum type="arabicPeriod"/>
            </a:pPr>
            <a:r>
              <a:rPr lang="en-US" dirty="0"/>
              <a:t>As students enter, distribute the </a:t>
            </a:r>
            <a:r>
              <a:rPr lang="en-US" b="1" dirty="0"/>
              <a:t>Assessment Text: “Wrath of Grapes” speech</a:t>
            </a:r>
            <a:r>
              <a:rPr lang="en-US" dirty="0"/>
              <a:t> (excerpt). Read the first two paragraphs of the slide aloud and point out the vocabulary terms posted on the slide.</a:t>
            </a:r>
            <a:endParaRPr dirty="0"/>
          </a:p>
          <a:p>
            <a:pPr marL="457200" marR="0" lvl="0" indent="-304800" algn="l" rtl="0">
              <a:lnSpc>
                <a:spcPct val="100000"/>
              </a:lnSpc>
              <a:spcBef>
                <a:spcPts val="0"/>
              </a:spcBef>
              <a:spcAft>
                <a:spcPts val="0"/>
              </a:spcAft>
              <a:buSzPts val="1200"/>
              <a:buFont typeface="Calibri"/>
              <a:buAutoNum type="arabicPeriod"/>
            </a:pPr>
            <a:r>
              <a:rPr lang="en-US" dirty="0"/>
              <a:t>After students have read the speech, answer any clarifying questions about vocabulary. Make sure that students notice when Chávez is giving this speech: It is May 1986, a few years after his “Commonwealth Club Address.” Remind students that in the previous speech, Chávez called for a renewal of the grape boycott. As he gives this “Wrath of Grapes” speech, the grape boycott is continuing.</a:t>
            </a:r>
            <a:endParaRPr dirty="0"/>
          </a:p>
          <a:p>
            <a:pPr marL="457200" marR="0" lvl="0" indent="0" algn="l" rtl="0">
              <a:lnSpc>
                <a:spcPct val="100000"/>
              </a:lnSpc>
              <a:spcBef>
                <a:spcPts val="0"/>
              </a:spcBef>
              <a:spcAft>
                <a:spcPts val="0"/>
              </a:spcAft>
              <a:buNone/>
            </a:pPr>
            <a:endParaRPr dirty="0"/>
          </a:p>
          <a:p>
            <a:pPr marL="0" lvl="0" indent="0" rtl="0">
              <a:lnSpc>
                <a:spcPct val="100000"/>
              </a:lnSpc>
              <a:spcBef>
                <a:spcPts val="0"/>
              </a:spcBef>
              <a:spcAft>
                <a:spcPts val="0"/>
              </a:spcAft>
              <a:buNone/>
            </a:pPr>
            <a:r>
              <a:rPr lang="en-US" dirty="0"/>
              <a:t>Student Look-</a:t>
            </a:r>
            <a:r>
              <a:rPr lang="en-US" dirty="0" err="1"/>
              <a:t>Fors</a:t>
            </a:r>
            <a:r>
              <a:rPr lang="en-US" dirty="0"/>
              <a:t>/Listen-</a:t>
            </a:r>
            <a:r>
              <a:rPr lang="en-US" dirty="0" err="1"/>
              <a:t>Fors</a:t>
            </a:r>
            <a:r>
              <a:rPr lang="en-US" dirty="0"/>
              <a:t>: </a:t>
            </a:r>
            <a:endParaRPr dirty="0"/>
          </a:p>
          <a:p>
            <a:pPr marL="457200" marR="0" lvl="0" indent="-304800" algn="l" rtl="0">
              <a:lnSpc>
                <a:spcPct val="100000"/>
              </a:lnSpc>
              <a:spcBef>
                <a:spcPts val="0"/>
              </a:spcBef>
              <a:spcAft>
                <a:spcPts val="0"/>
              </a:spcAft>
              <a:buSzPts val="1200"/>
              <a:buFont typeface="Calibri"/>
              <a:buChar char="●"/>
            </a:pPr>
            <a:r>
              <a:rPr lang="en-US" dirty="0"/>
              <a:t>Students will be silently reading the speech excerpt and circling words as needed.</a:t>
            </a:r>
            <a:endParaRPr dirty="0"/>
          </a:p>
          <a:p>
            <a:pPr marL="0" marR="0" lvl="0" indent="0" algn="l" rtl="0">
              <a:lnSpc>
                <a:spcPct val="100000"/>
              </a:lnSpc>
              <a:spcBef>
                <a:spcPts val="0"/>
              </a:spcBef>
              <a:spcAft>
                <a:spcPts val="0"/>
              </a:spcAft>
              <a:buNone/>
            </a:pPr>
            <a:endParaRPr dirty="0"/>
          </a:p>
          <a:p>
            <a:pPr marL="0" lvl="0" indent="0">
              <a:lnSpc>
                <a:spcPct val="100000"/>
              </a:lnSpc>
              <a:spcBef>
                <a:spcPts val="0"/>
              </a:spcBef>
              <a:spcAft>
                <a:spcPts val="0"/>
              </a:spcAft>
              <a:buClr>
                <a:schemeClr val="dk1"/>
              </a:buClr>
              <a:buSzPts val="1100"/>
              <a:buFont typeface="Arial"/>
              <a:buNone/>
            </a:pPr>
            <a:r>
              <a:rPr lang="en-US" dirty="0"/>
              <a:t>Support for Any Students Who Need It: </a:t>
            </a:r>
            <a:endParaRPr dirty="0"/>
          </a:p>
          <a:p>
            <a:pPr marL="457200" lvl="0" indent="-304800" rtl="0">
              <a:lnSpc>
                <a:spcPct val="100000"/>
              </a:lnSpc>
              <a:spcBef>
                <a:spcPts val="0"/>
              </a:spcBef>
              <a:spcAft>
                <a:spcPts val="0"/>
              </a:spcAft>
              <a:buSzPts val="1200"/>
              <a:buFont typeface="Calibri"/>
              <a:buChar char="●"/>
            </a:pPr>
            <a:r>
              <a:rPr lang="en-US" dirty="0"/>
              <a:t>Some students might benefit from having the speech read aloud as they follow along. </a:t>
            </a:r>
            <a:endParaRPr dirty="0"/>
          </a:p>
          <a:p>
            <a:pPr marL="457200" lvl="0" indent="-304800" rtl="0">
              <a:lnSpc>
                <a:spcPct val="100000"/>
              </a:lnSpc>
              <a:spcBef>
                <a:spcPts val="0"/>
              </a:spcBef>
              <a:spcAft>
                <a:spcPts val="0"/>
              </a:spcAft>
              <a:buSzPts val="1200"/>
              <a:buFont typeface="Calibri"/>
              <a:buChar char="●"/>
            </a:pPr>
            <a:r>
              <a:rPr lang="en-US" dirty="0"/>
              <a:t>Students might also benefit from hearing the vocabulary words and definitions read aloud.</a:t>
            </a:r>
            <a:endParaRPr dirty="0"/>
          </a:p>
          <a:p>
            <a:pPr marL="0" marR="0" lvl="0" indent="0" algn="l" rtl="0">
              <a:lnSpc>
                <a:spcPct val="100000"/>
              </a:lnSpc>
              <a:spcBef>
                <a:spcPts val="0"/>
              </a:spcBef>
              <a:spcAft>
                <a:spcPts val="0"/>
              </a:spcAft>
              <a:buNone/>
            </a:pPr>
            <a:endParaRPr i="0" u="none" strike="noStrike" cap="none" dirty="0">
              <a:solidFill>
                <a:schemeClr val="dk1"/>
              </a:solidFill>
            </a:endParaRPr>
          </a:p>
        </p:txBody>
      </p:sp>
      <p:sp>
        <p:nvSpPr>
          <p:cNvPr id="121" name="Google Shape;121;g3cf9b7843c_0_29: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6</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74321872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8"/>
        <p:cNvGrpSpPr/>
        <p:nvPr/>
      </p:nvGrpSpPr>
      <p:grpSpPr>
        <a:xfrm>
          <a:off x="0" y="0"/>
          <a:ext cx="0" cy="0"/>
          <a:chOff x="0" y="0"/>
          <a:chExt cx="0" cy="0"/>
        </a:xfrm>
      </p:grpSpPr>
      <p:sp>
        <p:nvSpPr>
          <p:cNvPr id="129" name="Google Shape;129;g3de33b82cb_0_5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0" name="Google Shape;130;g3de33b82cb_0_5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rtl="0">
              <a:spcBef>
                <a:spcPts val="0"/>
              </a:spcBef>
              <a:spcAft>
                <a:spcPts val="0"/>
              </a:spcAft>
              <a:buClr>
                <a:srgbClr val="000000"/>
              </a:buClr>
              <a:buSzPts val="1100"/>
              <a:buFont typeface="Arial"/>
              <a:buNone/>
            </a:pPr>
            <a:r>
              <a:rPr lang="en-US" b="1" dirty="0"/>
              <a:t>Suggested slide pacing: 20-25 minutes (this slide, 2-4 minutes)</a:t>
            </a:r>
            <a:endParaRPr dirty="0"/>
          </a:p>
          <a:p>
            <a:pPr marL="0" lvl="0" indent="0">
              <a:spcBef>
                <a:spcPts val="0"/>
              </a:spcBef>
              <a:spcAft>
                <a:spcPts val="0"/>
              </a:spcAft>
              <a:buClr>
                <a:srgbClr val="000000"/>
              </a:buClr>
              <a:buSzPts val="1100"/>
              <a:buFont typeface="Arial"/>
              <a:buNone/>
            </a:pPr>
            <a:r>
              <a:rPr lang="en-US" b="1" dirty="0"/>
              <a:t>Student Grouping: Whole Group</a:t>
            </a:r>
          </a:p>
          <a:p>
            <a:pPr marL="0" lvl="0" indent="0">
              <a:spcBef>
                <a:spcPts val="0"/>
              </a:spcBef>
              <a:spcAft>
                <a:spcPts val="0"/>
              </a:spcAft>
              <a:buClr>
                <a:srgbClr val="000000"/>
              </a:buClr>
              <a:buSzPts val="1100"/>
              <a:buFont typeface="Arial"/>
              <a:buNone/>
            </a:pPr>
            <a:endParaRPr b="1" dirty="0"/>
          </a:p>
          <a:p>
            <a:pPr marL="0" lvl="0" indent="0" rtl="0">
              <a:spcBef>
                <a:spcPts val="0"/>
              </a:spcBef>
              <a:spcAft>
                <a:spcPts val="0"/>
              </a:spcAft>
              <a:buClr>
                <a:srgbClr val="000000"/>
              </a:buClr>
              <a:buSzPts val="1100"/>
              <a:buFont typeface="Arial"/>
              <a:buNone/>
            </a:pPr>
            <a:r>
              <a:rPr lang="en-US" b="1" dirty="0"/>
              <a:t>Slide 1 of 2</a:t>
            </a:r>
            <a:endParaRPr b="1" dirty="0"/>
          </a:p>
          <a:p>
            <a:pPr marL="0" lvl="0" indent="0" rtl="0">
              <a:lnSpc>
                <a:spcPct val="118181"/>
              </a:lnSpc>
              <a:spcBef>
                <a:spcPts val="0"/>
              </a:spcBef>
              <a:spcAft>
                <a:spcPts val="0"/>
              </a:spcAft>
              <a:buClr>
                <a:schemeClr val="dk1"/>
              </a:buClr>
              <a:buSzPts val="1100"/>
              <a:buFont typeface="Arial"/>
              <a:buNone/>
            </a:pPr>
            <a:endParaRPr b="1" dirty="0"/>
          </a:p>
          <a:p>
            <a:pPr marL="0" lvl="0" indent="0" rtl="0">
              <a:lnSpc>
                <a:spcPct val="118181"/>
              </a:lnSpc>
              <a:spcBef>
                <a:spcPts val="0"/>
              </a:spcBef>
              <a:spcAft>
                <a:spcPts val="0"/>
              </a:spcAft>
              <a:buClr>
                <a:schemeClr val="dk1"/>
              </a:buClr>
              <a:buSzPts val="1100"/>
              <a:buFont typeface="Arial"/>
              <a:buNone/>
            </a:pPr>
            <a:r>
              <a:rPr lang="en-US" b="1" dirty="0"/>
              <a:t>Work Time A. End of Unit 2 Assessment</a:t>
            </a:r>
            <a:endParaRPr b="1" dirty="0"/>
          </a:p>
          <a:p>
            <a:pPr marL="0" lvl="0" indent="0" rtl="0">
              <a:lnSpc>
                <a:spcPct val="90000"/>
              </a:lnSpc>
              <a:spcBef>
                <a:spcPts val="1000"/>
              </a:spcBef>
              <a:spcAft>
                <a:spcPts val="0"/>
              </a:spcAft>
              <a:buClr>
                <a:srgbClr val="000000"/>
              </a:buClr>
              <a:buSzPts val="1100"/>
              <a:buFont typeface="Arial"/>
              <a:buNone/>
            </a:pPr>
            <a:r>
              <a:rPr lang="en-US" dirty="0"/>
              <a:t>Teaching Notes:</a:t>
            </a:r>
            <a:endParaRPr dirty="0"/>
          </a:p>
          <a:p>
            <a:pPr marL="457200" lvl="0" indent="-304800" rtl="0">
              <a:spcBef>
                <a:spcPts val="0"/>
              </a:spcBef>
              <a:spcAft>
                <a:spcPts val="0"/>
              </a:spcAft>
              <a:buClr>
                <a:schemeClr val="dk1"/>
              </a:buClr>
              <a:buSzPts val="1200"/>
              <a:buFont typeface="Calibri"/>
              <a:buChar char="●"/>
            </a:pPr>
            <a:r>
              <a:rPr lang="en-US" dirty="0"/>
              <a:t>This is the first of two slides related to this activity.</a:t>
            </a:r>
            <a:endParaRPr dirty="0"/>
          </a:p>
          <a:p>
            <a:pPr marL="457200" lvl="0" indent="0" rtl="0">
              <a:spcBef>
                <a:spcPts val="0"/>
              </a:spcBef>
              <a:spcAft>
                <a:spcPts val="0"/>
              </a:spcAft>
              <a:buClr>
                <a:srgbClr val="000000"/>
              </a:buClr>
              <a:buSzPts val="1100"/>
              <a:buFont typeface="Arial"/>
              <a:buNone/>
            </a:pPr>
            <a:endParaRPr dirty="0"/>
          </a:p>
          <a:p>
            <a:pPr marL="0" lvl="0" indent="0" rtl="0">
              <a:spcBef>
                <a:spcPts val="0"/>
              </a:spcBef>
              <a:spcAft>
                <a:spcPts val="0"/>
              </a:spcAft>
              <a:buClr>
                <a:srgbClr val="000000"/>
              </a:buClr>
              <a:buSzPts val="1100"/>
              <a:buFont typeface="Arial"/>
              <a:buNone/>
            </a:pPr>
            <a:r>
              <a:rPr lang="en-US" dirty="0"/>
              <a:t>Teacher Actions:</a:t>
            </a:r>
            <a:endParaRPr dirty="0"/>
          </a:p>
          <a:p>
            <a:pPr marL="457200" lvl="0" indent="-304800" rtl="0">
              <a:spcBef>
                <a:spcPts val="0"/>
              </a:spcBef>
              <a:spcAft>
                <a:spcPts val="0"/>
              </a:spcAft>
              <a:buClr>
                <a:schemeClr val="dk1"/>
              </a:buClr>
              <a:buSzPts val="1200"/>
              <a:buFont typeface="Calibri"/>
              <a:buAutoNum type="arabicPeriod"/>
            </a:pPr>
            <a:r>
              <a:rPr lang="en-US" dirty="0"/>
              <a:t>Read the slide aloud.</a:t>
            </a:r>
            <a:endParaRPr dirty="0"/>
          </a:p>
          <a:p>
            <a:pPr marL="457200" lvl="0" indent="0" rtl="0">
              <a:spcBef>
                <a:spcPts val="0"/>
              </a:spcBef>
              <a:spcAft>
                <a:spcPts val="0"/>
              </a:spcAft>
              <a:buClr>
                <a:srgbClr val="000000"/>
              </a:buClr>
              <a:buSzPts val="1100"/>
              <a:buFont typeface="Arial"/>
              <a:buNone/>
            </a:pPr>
            <a:endParaRPr dirty="0"/>
          </a:p>
          <a:p>
            <a:pPr marL="0" lvl="0" indent="0" rtl="0">
              <a:spcBef>
                <a:spcPts val="0"/>
              </a:spcBef>
              <a:spcAft>
                <a:spcPts val="0"/>
              </a:spcAft>
              <a:buClr>
                <a:srgbClr val="000000"/>
              </a:buClr>
              <a:buSzPts val="1100"/>
              <a:buFont typeface="Arial"/>
              <a:buNone/>
            </a:pPr>
            <a:r>
              <a:rPr lang="en-US" dirty="0"/>
              <a:t>Student Look-</a:t>
            </a:r>
            <a:r>
              <a:rPr lang="en-US" dirty="0" err="1"/>
              <a:t>Fors</a:t>
            </a:r>
            <a:r>
              <a:rPr lang="en-US" dirty="0"/>
              <a:t>/Listen-</a:t>
            </a:r>
            <a:r>
              <a:rPr lang="en-US" dirty="0" err="1"/>
              <a:t>Fors</a:t>
            </a:r>
            <a:r>
              <a:rPr lang="en-US" dirty="0"/>
              <a:t>: </a:t>
            </a:r>
            <a:endParaRPr dirty="0"/>
          </a:p>
          <a:p>
            <a:pPr marL="457200" lvl="0" indent="-304800" rtl="0">
              <a:spcBef>
                <a:spcPts val="0"/>
              </a:spcBef>
              <a:spcAft>
                <a:spcPts val="0"/>
              </a:spcAft>
              <a:buClr>
                <a:schemeClr val="dk1"/>
              </a:buClr>
              <a:buSzPts val="1200"/>
              <a:buFont typeface="Calibri"/>
              <a:buChar char="●"/>
            </a:pPr>
            <a:r>
              <a:rPr lang="en-US" dirty="0"/>
              <a:t>Students will direct their attention to the slide.</a:t>
            </a:r>
            <a:endParaRPr dirty="0"/>
          </a:p>
          <a:p>
            <a:pPr marL="0" lvl="0" indent="0" rtl="0">
              <a:spcBef>
                <a:spcPts val="0"/>
              </a:spcBef>
              <a:spcAft>
                <a:spcPts val="0"/>
              </a:spcAft>
              <a:buClr>
                <a:srgbClr val="000000"/>
              </a:buClr>
              <a:buSzPts val="1100"/>
              <a:buFont typeface="Arial"/>
              <a:buNone/>
            </a:pPr>
            <a:endParaRPr dirty="0"/>
          </a:p>
          <a:p>
            <a:pPr marL="0" lvl="0" indent="0" rtl="0">
              <a:spcBef>
                <a:spcPts val="0"/>
              </a:spcBef>
              <a:spcAft>
                <a:spcPts val="0"/>
              </a:spcAft>
              <a:buClr>
                <a:srgbClr val="000000"/>
              </a:buClr>
              <a:buSzPts val="1100"/>
              <a:buFont typeface="Arial"/>
              <a:buNone/>
            </a:pPr>
            <a:r>
              <a:rPr lang="en-US" dirty="0"/>
              <a:t>Support for Any Students Who Need It: None</a:t>
            </a:r>
            <a:endParaRPr dirty="0"/>
          </a:p>
          <a:p>
            <a:pPr marL="0" lvl="0" indent="0" rtl="0">
              <a:spcBef>
                <a:spcPts val="0"/>
              </a:spcBef>
              <a:spcAft>
                <a:spcPts val="0"/>
              </a:spcAft>
              <a:buNone/>
            </a:pPr>
            <a:endParaRPr sz="1100" b="1" dirty="0"/>
          </a:p>
        </p:txBody>
      </p:sp>
      <p:sp>
        <p:nvSpPr>
          <p:cNvPr id="131" name="Google Shape;131;g3de33b82cb_0_50: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7</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29670756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6"/>
        <p:cNvGrpSpPr/>
        <p:nvPr/>
      </p:nvGrpSpPr>
      <p:grpSpPr>
        <a:xfrm>
          <a:off x="0" y="0"/>
          <a:ext cx="0" cy="0"/>
          <a:chOff x="0" y="0"/>
          <a:chExt cx="0" cy="0"/>
        </a:xfrm>
      </p:grpSpPr>
      <p:sp>
        <p:nvSpPr>
          <p:cNvPr id="137" name="Google Shape;137;g3deede55aa_0_1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8" name="Google Shape;138;g3deede55aa_0_19: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rtl="0">
              <a:lnSpc>
                <a:spcPct val="100000"/>
              </a:lnSpc>
              <a:spcBef>
                <a:spcPts val="0"/>
              </a:spcBef>
              <a:spcAft>
                <a:spcPts val="0"/>
              </a:spcAft>
              <a:buClr>
                <a:srgbClr val="000000"/>
              </a:buClr>
              <a:buSzPts val="1100"/>
              <a:buFont typeface="Arial"/>
              <a:buNone/>
            </a:pPr>
            <a:r>
              <a:rPr lang="en-US" b="1" dirty="0"/>
              <a:t>Suggested slide pacing: 20-25</a:t>
            </a:r>
          </a:p>
          <a:p>
            <a:pPr marL="0" lvl="0" indent="0" rtl="0">
              <a:lnSpc>
                <a:spcPct val="100000"/>
              </a:lnSpc>
              <a:spcBef>
                <a:spcPts val="0"/>
              </a:spcBef>
              <a:spcAft>
                <a:spcPts val="0"/>
              </a:spcAft>
              <a:buClr>
                <a:srgbClr val="000000"/>
              </a:buClr>
              <a:buSzPts val="1100"/>
              <a:buFont typeface="Arial"/>
              <a:buNone/>
            </a:pPr>
            <a:r>
              <a:rPr lang="en-US" b="1" dirty="0"/>
              <a:t> minutes (this slide, 18-22 minutes)</a:t>
            </a:r>
            <a:endParaRPr dirty="0"/>
          </a:p>
          <a:p>
            <a:pPr marL="0" lvl="0" indent="0" rtl="0">
              <a:lnSpc>
                <a:spcPct val="100000"/>
              </a:lnSpc>
              <a:spcBef>
                <a:spcPts val="0"/>
              </a:spcBef>
              <a:spcAft>
                <a:spcPts val="0"/>
              </a:spcAft>
              <a:buClr>
                <a:srgbClr val="000000"/>
              </a:buClr>
              <a:buSzPts val="1100"/>
              <a:buFont typeface="Arial"/>
              <a:buNone/>
            </a:pPr>
            <a:r>
              <a:rPr lang="en-US" b="1" dirty="0"/>
              <a:t>Student Grouping: Individual</a:t>
            </a:r>
            <a:endParaRPr b="1" dirty="0"/>
          </a:p>
          <a:p>
            <a:pPr marL="0" lvl="0" indent="0" rtl="0">
              <a:lnSpc>
                <a:spcPct val="100000"/>
              </a:lnSpc>
              <a:spcBef>
                <a:spcPts val="0"/>
              </a:spcBef>
              <a:spcAft>
                <a:spcPts val="0"/>
              </a:spcAft>
              <a:buClr>
                <a:srgbClr val="000000"/>
              </a:buClr>
              <a:buSzPts val="1100"/>
              <a:buFont typeface="Arial"/>
              <a:buNone/>
            </a:pPr>
            <a:r>
              <a:rPr lang="en-US" b="1" dirty="0"/>
              <a:t>Slide 2 of 2</a:t>
            </a:r>
            <a:endParaRPr b="1" dirty="0"/>
          </a:p>
          <a:p>
            <a:pPr marL="0" lvl="0" indent="0" rtl="0">
              <a:lnSpc>
                <a:spcPct val="100000"/>
              </a:lnSpc>
              <a:spcBef>
                <a:spcPts val="0"/>
              </a:spcBef>
              <a:spcAft>
                <a:spcPts val="0"/>
              </a:spcAft>
              <a:buClr>
                <a:srgbClr val="000000"/>
              </a:buClr>
              <a:buSzPts val="1100"/>
              <a:buFont typeface="Arial"/>
              <a:buNone/>
            </a:pPr>
            <a:endParaRPr b="1" dirty="0"/>
          </a:p>
          <a:p>
            <a:pPr marL="0" lvl="0" indent="0" rtl="0">
              <a:lnSpc>
                <a:spcPct val="100000"/>
              </a:lnSpc>
              <a:spcBef>
                <a:spcPts val="0"/>
              </a:spcBef>
              <a:spcAft>
                <a:spcPts val="0"/>
              </a:spcAft>
              <a:buClr>
                <a:srgbClr val="000000"/>
              </a:buClr>
              <a:buSzPts val="1100"/>
              <a:buFont typeface="Arial"/>
              <a:buNone/>
            </a:pPr>
            <a:r>
              <a:rPr lang="en-US" b="1" dirty="0"/>
              <a:t>Work Time A. End of Unit 2 Assessment, continued</a:t>
            </a:r>
            <a:endParaRPr b="1" dirty="0"/>
          </a:p>
          <a:p>
            <a:pPr marL="0" lvl="0" indent="0" rtl="0">
              <a:lnSpc>
                <a:spcPct val="100000"/>
              </a:lnSpc>
              <a:spcBef>
                <a:spcPts val="1000"/>
              </a:spcBef>
              <a:spcAft>
                <a:spcPts val="0"/>
              </a:spcAft>
              <a:buClr>
                <a:srgbClr val="000000"/>
              </a:buClr>
              <a:buSzPts val="1100"/>
              <a:buFont typeface="Arial"/>
              <a:buNone/>
            </a:pPr>
            <a:r>
              <a:rPr lang="en-US" dirty="0"/>
              <a:t>Teaching Notes:</a:t>
            </a:r>
            <a:endParaRPr dirty="0"/>
          </a:p>
          <a:p>
            <a:pPr marL="457200" lvl="0" indent="-304800" rtl="0">
              <a:lnSpc>
                <a:spcPct val="100000"/>
              </a:lnSpc>
              <a:spcBef>
                <a:spcPts val="0"/>
              </a:spcBef>
              <a:spcAft>
                <a:spcPts val="0"/>
              </a:spcAft>
              <a:buClr>
                <a:schemeClr val="dk1"/>
              </a:buClr>
              <a:buSzPts val="1200"/>
              <a:buFont typeface="Calibri"/>
              <a:buChar char="●"/>
            </a:pPr>
            <a:r>
              <a:rPr lang="en-US" dirty="0"/>
              <a:t>This is the last of two slides related to this activity.</a:t>
            </a:r>
            <a:endParaRPr dirty="0"/>
          </a:p>
          <a:p>
            <a:pPr marL="457200" lvl="0" indent="0" rtl="0">
              <a:lnSpc>
                <a:spcPct val="100000"/>
              </a:lnSpc>
              <a:spcBef>
                <a:spcPts val="0"/>
              </a:spcBef>
              <a:spcAft>
                <a:spcPts val="0"/>
              </a:spcAft>
              <a:buClr>
                <a:srgbClr val="000000"/>
              </a:buClr>
              <a:buSzPts val="1100"/>
              <a:buFont typeface="Arial"/>
              <a:buNone/>
            </a:pPr>
            <a:endParaRPr dirty="0"/>
          </a:p>
          <a:p>
            <a:pPr marL="0" lvl="0" indent="0" rtl="0">
              <a:lnSpc>
                <a:spcPct val="100000"/>
              </a:lnSpc>
              <a:spcBef>
                <a:spcPts val="0"/>
              </a:spcBef>
              <a:spcAft>
                <a:spcPts val="0"/>
              </a:spcAft>
              <a:buClr>
                <a:srgbClr val="000000"/>
              </a:buClr>
              <a:buSzPts val="1100"/>
              <a:buFont typeface="Arial"/>
              <a:buNone/>
            </a:pPr>
            <a:r>
              <a:rPr lang="en-US" dirty="0"/>
              <a:t>Teacher Actions:</a:t>
            </a:r>
            <a:endParaRPr dirty="0"/>
          </a:p>
          <a:p>
            <a:pPr marL="457200" lvl="0" indent="-304800" rtl="0">
              <a:lnSpc>
                <a:spcPct val="100000"/>
              </a:lnSpc>
              <a:spcBef>
                <a:spcPts val="0"/>
              </a:spcBef>
              <a:spcAft>
                <a:spcPts val="0"/>
              </a:spcAft>
              <a:buClr>
                <a:schemeClr val="dk1"/>
              </a:buClr>
              <a:buSzPts val="1200"/>
              <a:buFont typeface="Calibri"/>
              <a:buAutoNum type="arabicPeriod"/>
            </a:pPr>
            <a:r>
              <a:rPr lang="en-US" dirty="0"/>
              <a:t>Read the slide aloud.</a:t>
            </a:r>
            <a:endParaRPr dirty="0"/>
          </a:p>
          <a:p>
            <a:pPr marL="457200" lvl="0" indent="-304800" rtl="0">
              <a:lnSpc>
                <a:spcPct val="100000"/>
              </a:lnSpc>
              <a:spcBef>
                <a:spcPts val="0"/>
              </a:spcBef>
              <a:spcAft>
                <a:spcPts val="0"/>
              </a:spcAft>
              <a:buClr>
                <a:schemeClr val="dk1"/>
              </a:buClr>
              <a:buSzPts val="1200"/>
              <a:buFont typeface="Calibri"/>
              <a:buAutoNum type="arabicPeriod"/>
            </a:pPr>
            <a:r>
              <a:rPr lang="en-US" dirty="0"/>
              <a:t>Distribute the </a:t>
            </a:r>
            <a:r>
              <a:rPr lang="en-US" b="1" dirty="0"/>
              <a:t>End of Unit 2 Assessment: Analyzing the Structure of Chávez’s Wrath of Grapes Speech </a:t>
            </a:r>
            <a:r>
              <a:rPr lang="en-US" dirty="0"/>
              <a:t>to each student. Remind them that they can and should refer to their texts as they complete the assessment. Tell students you will be concerned if you do not see them rereading as they complete the assessment.</a:t>
            </a:r>
            <a:endParaRPr dirty="0"/>
          </a:p>
          <a:p>
            <a:pPr marL="457200" lvl="0" indent="-304800" rtl="0">
              <a:lnSpc>
                <a:spcPct val="100000"/>
              </a:lnSpc>
              <a:spcBef>
                <a:spcPts val="0"/>
              </a:spcBef>
              <a:spcAft>
                <a:spcPts val="0"/>
              </a:spcAft>
              <a:buClr>
                <a:schemeClr val="dk1"/>
              </a:buClr>
              <a:buSzPts val="1200"/>
              <a:buFont typeface="Calibri"/>
              <a:buAutoNum type="arabicPeriod"/>
            </a:pPr>
            <a:r>
              <a:rPr lang="en-US" dirty="0"/>
              <a:t>Collect students’ assessments. Congratulate them on having completed the assessment. Point out students who showed positive test-taking strategies such as rereading the text, reading the questions several times, or crossing out answers they know are incorrect.</a:t>
            </a:r>
            <a:endParaRPr dirty="0"/>
          </a:p>
          <a:p>
            <a:pPr marL="457200" lvl="0" indent="0" rtl="0">
              <a:lnSpc>
                <a:spcPct val="100000"/>
              </a:lnSpc>
              <a:spcBef>
                <a:spcPts val="0"/>
              </a:spcBef>
              <a:spcAft>
                <a:spcPts val="0"/>
              </a:spcAft>
              <a:buClr>
                <a:srgbClr val="000000"/>
              </a:buClr>
              <a:buSzPts val="1100"/>
              <a:buFont typeface="Arial"/>
              <a:buNone/>
            </a:pPr>
            <a:endParaRPr dirty="0"/>
          </a:p>
          <a:p>
            <a:pPr marL="0" lvl="0" indent="0" rtl="0">
              <a:lnSpc>
                <a:spcPct val="100000"/>
              </a:lnSpc>
              <a:spcBef>
                <a:spcPts val="0"/>
              </a:spcBef>
              <a:spcAft>
                <a:spcPts val="0"/>
              </a:spcAft>
              <a:buClr>
                <a:srgbClr val="000000"/>
              </a:buClr>
              <a:buSzPts val="1100"/>
              <a:buFont typeface="Arial"/>
              <a:buNone/>
            </a:pPr>
            <a:r>
              <a:rPr lang="en-US" dirty="0"/>
              <a:t>Student Look-</a:t>
            </a:r>
            <a:r>
              <a:rPr lang="en-US" dirty="0" err="1"/>
              <a:t>Fors</a:t>
            </a:r>
            <a:r>
              <a:rPr lang="en-US" dirty="0"/>
              <a:t>/Listen-</a:t>
            </a:r>
            <a:r>
              <a:rPr lang="en-US" dirty="0" err="1"/>
              <a:t>Fors</a:t>
            </a:r>
            <a:r>
              <a:rPr lang="en-US" dirty="0"/>
              <a:t>: </a:t>
            </a:r>
            <a:endParaRPr dirty="0"/>
          </a:p>
          <a:p>
            <a:pPr marL="457200" lvl="0" indent="-304800" rtl="0">
              <a:lnSpc>
                <a:spcPct val="100000"/>
              </a:lnSpc>
              <a:spcBef>
                <a:spcPts val="0"/>
              </a:spcBef>
              <a:spcAft>
                <a:spcPts val="0"/>
              </a:spcAft>
              <a:buClr>
                <a:schemeClr val="dk1"/>
              </a:buClr>
              <a:buSzPts val="1200"/>
              <a:buFont typeface="Calibri"/>
              <a:buChar char="●"/>
            </a:pPr>
            <a:r>
              <a:rPr lang="en-US" dirty="0"/>
              <a:t>Students will work quietly on their assessments. When they finish, they will smoothly transition to one of the activities noted on the slide.</a:t>
            </a:r>
            <a:endParaRPr dirty="0"/>
          </a:p>
          <a:p>
            <a:pPr marL="0" lvl="0" indent="0" rtl="0">
              <a:lnSpc>
                <a:spcPct val="100000"/>
              </a:lnSpc>
              <a:spcBef>
                <a:spcPts val="0"/>
              </a:spcBef>
              <a:spcAft>
                <a:spcPts val="0"/>
              </a:spcAft>
              <a:buClr>
                <a:srgbClr val="000000"/>
              </a:buClr>
              <a:buSzPts val="1100"/>
              <a:buFont typeface="Arial"/>
              <a:buNone/>
            </a:pPr>
            <a:endParaRPr dirty="0"/>
          </a:p>
          <a:p>
            <a:pPr marL="0" lvl="0" indent="0" rtl="0">
              <a:lnSpc>
                <a:spcPct val="100000"/>
              </a:lnSpc>
              <a:spcBef>
                <a:spcPts val="0"/>
              </a:spcBef>
              <a:spcAft>
                <a:spcPts val="0"/>
              </a:spcAft>
              <a:buClr>
                <a:srgbClr val="000000"/>
              </a:buClr>
              <a:buSzPts val="1100"/>
              <a:buFont typeface="Arial"/>
              <a:buNone/>
            </a:pPr>
            <a:r>
              <a:rPr lang="en-US" dirty="0"/>
              <a:t>Support for Any Students Who Need It: </a:t>
            </a:r>
            <a:endParaRPr dirty="0"/>
          </a:p>
          <a:p>
            <a:pPr marL="457200" lvl="0" indent="-304800" rtl="0">
              <a:lnSpc>
                <a:spcPct val="100000"/>
              </a:lnSpc>
              <a:spcBef>
                <a:spcPts val="0"/>
              </a:spcBef>
              <a:spcAft>
                <a:spcPts val="0"/>
              </a:spcAft>
              <a:buClr>
                <a:schemeClr val="dk1"/>
              </a:buClr>
              <a:buSzPts val="1200"/>
              <a:buFont typeface="Calibri"/>
              <a:buChar char="●"/>
            </a:pPr>
            <a:r>
              <a:rPr lang="en-US" dirty="0"/>
              <a:t>Consider providing extra time for students who need it.</a:t>
            </a:r>
            <a:endParaRPr b="1" dirty="0"/>
          </a:p>
        </p:txBody>
      </p:sp>
      <p:sp>
        <p:nvSpPr>
          <p:cNvPr id="139" name="Google Shape;139;g3deede55aa_0_19: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8</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66925935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6"/>
        <p:cNvGrpSpPr/>
        <p:nvPr/>
      </p:nvGrpSpPr>
      <p:grpSpPr>
        <a:xfrm>
          <a:off x="0" y="0"/>
          <a:ext cx="0" cy="0"/>
          <a:chOff x="0" y="0"/>
          <a:chExt cx="0" cy="0"/>
        </a:xfrm>
      </p:grpSpPr>
      <p:sp>
        <p:nvSpPr>
          <p:cNvPr id="147" name="Google Shape;147;g3fc49944c1_0_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8" name="Google Shape;148;g3fc49944c1_0_5: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rtl="0">
              <a:spcBef>
                <a:spcPts val="0"/>
              </a:spcBef>
              <a:spcAft>
                <a:spcPts val="0"/>
              </a:spcAft>
              <a:buClr>
                <a:schemeClr val="dk1"/>
              </a:buClr>
              <a:buSzPts val="1100"/>
              <a:buFont typeface="Arial"/>
              <a:buNone/>
            </a:pPr>
            <a:r>
              <a:rPr lang="en-US" b="1" dirty="0"/>
              <a:t>Suggested slide pacing: 10-15 minutes</a:t>
            </a:r>
            <a:endParaRPr b="1" dirty="0"/>
          </a:p>
          <a:p>
            <a:pPr marL="0" lvl="0" indent="0" rtl="0">
              <a:spcBef>
                <a:spcPts val="0"/>
              </a:spcBef>
              <a:spcAft>
                <a:spcPts val="0"/>
              </a:spcAft>
              <a:buClr>
                <a:schemeClr val="dk1"/>
              </a:buClr>
              <a:buSzPts val="1100"/>
              <a:buFont typeface="Arial"/>
              <a:buNone/>
            </a:pPr>
            <a:r>
              <a:rPr lang="en-US" b="1" dirty="0"/>
              <a:t>Student Grouping: Whole Group</a:t>
            </a:r>
          </a:p>
          <a:p>
            <a:pPr marL="0" lvl="0" indent="0" rtl="0">
              <a:spcBef>
                <a:spcPts val="0"/>
              </a:spcBef>
              <a:spcAft>
                <a:spcPts val="0"/>
              </a:spcAft>
              <a:buClr>
                <a:schemeClr val="dk1"/>
              </a:buClr>
              <a:buSzPts val="1100"/>
              <a:buFont typeface="Arial"/>
              <a:buNone/>
            </a:pPr>
            <a:endParaRPr b="1" dirty="0"/>
          </a:p>
          <a:p>
            <a:pPr marL="0" lvl="0" indent="0" rtl="0">
              <a:lnSpc>
                <a:spcPct val="90000"/>
              </a:lnSpc>
              <a:spcBef>
                <a:spcPts val="1000"/>
              </a:spcBef>
              <a:spcAft>
                <a:spcPts val="0"/>
              </a:spcAft>
              <a:buClr>
                <a:schemeClr val="dk1"/>
              </a:buClr>
              <a:buSzPts val="1100"/>
              <a:buFont typeface="Arial"/>
              <a:buNone/>
            </a:pPr>
            <a:r>
              <a:rPr lang="en-US" b="1" dirty="0"/>
              <a:t>Work Time B. Independent Reading Activity  </a:t>
            </a:r>
            <a:endParaRPr b="1" i="1" dirty="0"/>
          </a:p>
          <a:p>
            <a:pPr marL="0" lvl="0" indent="0" rtl="0">
              <a:spcBef>
                <a:spcPts val="0"/>
              </a:spcBef>
              <a:spcAft>
                <a:spcPts val="0"/>
              </a:spcAft>
              <a:buClr>
                <a:schemeClr val="dk1"/>
              </a:buClr>
              <a:buSzPts val="1100"/>
              <a:buFont typeface="Arial"/>
              <a:buNone/>
            </a:pPr>
            <a:endParaRPr b="1" dirty="0"/>
          </a:p>
          <a:p>
            <a:pPr marL="0" lvl="0" indent="0" rtl="0">
              <a:spcBef>
                <a:spcPts val="0"/>
              </a:spcBef>
              <a:spcAft>
                <a:spcPts val="0"/>
              </a:spcAft>
              <a:buClr>
                <a:schemeClr val="dk1"/>
              </a:buClr>
              <a:buSzPts val="1100"/>
              <a:buFont typeface="Arial"/>
              <a:buNone/>
            </a:pPr>
            <a:r>
              <a:rPr lang="en-US" dirty="0"/>
              <a:t>Teaching Notes: None</a:t>
            </a:r>
            <a:endParaRPr dirty="0"/>
          </a:p>
          <a:p>
            <a:pPr marL="0" lvl="0" indent="0" rtl="0">
              <a:spcBef>
                <a:spcPts val="0"/>
              </a:spcBef>
              <a:spcAft>
                <a:spcPts val="0"/>
              </a:spcAft>
              <a:buClr>
                <a:schemeClr val="dk1"/>
              </a:buClr>
              <a:buSzPts val="1100"/>
              <a:buFont typeface="Arial"/>
              <a:buNone/>
            </a:pPr>
            <a:endParaRPr dirty="0"/>
          </a:p>
          <a:p>
            <a:pPr marL="0" lvl="0" indent="0" rtl="0">
              <a:spcBef>
                <a:spcPts val="0"/>
              </a:spcBef>
              <a:spcAft>
                <a:spcPts val="0"/>
              </a:spcAft>
              <a:buNone/>
            </a:pPr>
            <a:r>
              <a:rPr lang="en-US" dirty="0"/>
              <a:t>Teacher Actions:</a:t>
            </a:r>
            <a:endParaRPr dirty="0"/>
          </a:p>
          <a:p>
            <a:pPr marL="457200" lvl="0" indent="-304800" rtl="0">
              <a:spcBef>
                <a:spcPts val="0"/>
              </a:spcBef>
              <a:spcAft>
                <a:spcPts val="0"/>
              </a:spcAft>
              <a:buClr>
                <a:schemeClr val="dk1"/>
              </a:buClr>
              <a:buSzPts val="1200"/>
              <a:buFont typeface="Calibri"/>
              <a:buAutoNum type="arabicPeriod"/>
            </a:pPr>
            <a:r>
              <a:rPr lang="en-US" dirty="0"/>
              <a:t>Refer to Launching Independent Reading in Grades 6–8: Sample Plan (stand-alone document on EngageNY.org</a:t>
            </a:r>
            <a:r>
              <a:rPr lang="en-US"/>
              <a:t>) (https://www.engageny.org/resource/launching-independent-reading-in-grades-6-8-sample-plan/file/5731) and </a:t>
            </a:r>
            <a:r>
              <a:rPr lang="en-US" dirty="0"/>
              <a:t>decide how best to use this time with your students. Options include:</a:t>
            </a:r>
            <a:endParaRPr dirty="0"/>
          </a:p>
          <a:p>
            <a:pPr marL="914400" lvl="1" indent="-304800" rtl="0">
              <a:spcBef>
                <a:spcPts val="0"/>
              </a:spcBef>
              <a:spcAft>
                <a:spcPts val="0"/>
              </a:spcAft>
              <a:buClr>
                <a:schemeClr val="dk1"/>
              </a:buClr>
              <a:buSzPts val="1200"/>
              <a:buFont typeface="Calibri"/>
              <a:buAutoNum type="alphaLcPeriod"/>
            </a:pPr>
            <a:r>
              <a:rPr lang="en-US" dirty="0"/>
              <a:t>Continue or complete the launch of independent reading.</a:t>
            </a:r>
            <a:endParaRPr dirty="0"/>
          </a:p>
          <a:p>
            <a:pPr marL="914400" lvl="1" indent="-304800" rtl="0">
              <a:spcBef>
                <a:spcPts val="0"/>
              </a:spcBef>
              <a:spcAft>
                <a:spcPts val="0"/>
              </a:spcAft>
              <a:buClr>
                <a:schemeClr val="dk1"/>
              </a:buClr>
              <a:buSzPts val="1200"/>
              <a:buFont typeface="Calibri"/>
              <a:buAutoNum type="alphaLcPeriod"/>
            </a:pPr>
            <a:r>
              <a:rPr lang="en-US" dirty="0"/>
              <a:t>Check in on independent reading.</a:t>
            </a:r>
            <a:endParaRPr dirty="0"/>
          </a:p>
          <a:p>
            <a:pPr marL="457200" lvl="0" indent="0" rtl="0">
              <a:spcBef>
                <a:spcPts val="0"/>
              </a:spcBef>
              <a:spcAft>
                <a:spcPts val="0"/>
              </a:spcAft>
              <a:buNone/>
            </a:pPr>
            <a:endParaRPr dirty="0"/>
          </a:p>
          <a:p>
            <a:pPr marL="0" lvl="0" indent="0" rtl="0">
              <a:spcBef>
                <a:spcPts val="0"/>
              </a:spcBef>
              <a:spcAft>
                <a:spcPts val="0"/>
              </a:spcAft>
              <a:buClr>
                <a:schemeClr val="dk1"/>
              </a:buClr>
              <a:buSzPts val="1100"/>
              <a:buFont typeface="Arial"/>
              <a:buNone/>
            </a:pPr>
            <a:r>
              <a:rPr lang="en-US" dirty="0"/>
              <a:t>Student Look-</a:t>
            </a:r>
            <a:r>
              <a:rPr lang="en-US" dirty="0" err="1"/>
              <a:t>Fors</a:t>
            </a:r>
            <a:r>
              <a:rPr lang="en-US" dirty="0"/>
              <a:t>/Listen-</a:t>
            </a:r>
            <a:r>
              <a:rPr lang="en-US" dirty="0" err="1"/>
              <a:t>Fors</a:t>
            </a:r>
            <a:r>
              <a:rPr lang="en-US" dirty="0"/>
              <a:t>: </a:t>
            </a:r>
            <a:endParaRPr dirty="0"/>
          </a:p>
          <a:p>
            <a:pPr marL="457200" lvl="0" indent="-304800" rtl="0">
              <a:spcBef>
                <a:spcPts val="0"/>
              </a:spcBef>
              <a:spcAft>
                <a:spcPts val="0"/>
              </a:spcAft>
              <a:buClr>
                <a:schemeClr val="dk1"/>
              </a:buClr>
              <a:buSzPts val="1200"/>
              <a:buFont typeface="Calibri"/>
              <a:buChar char="●"/>
            </a:pPr>
            <a:r>
              <a:rPr lang="en-US" dirty="0"/>
              <a:t>Students should quietly read their independent reading books or follow other instructions you have set.</a:t>
            </a:r>
            <a:endParaRPr dirty="0"/>
          </a:p>
          <a:p>
            <a:pPr marL="0" lvl="0" indent="0" rtl="0">
              <a:spcBef>
                <a:spcPts val="0"/>
              </a:spcBef>
              <a:spcAft>
                <a:spcPts val="0"/>
              </a:spcAft>
              <a:buClr>
                <a:schemeClr val="dk1"/>
              </a:buClr>
              <a:buSzPts val="1100"/>
              <a:buFont typeface="Arial"/>
              <a:buNone/>
            </a:pPr>
            <a:endParaRPr dirty="0"/>
          </a:p>
          <a:p>
            <a:pPr marL="0" lvl="0" indent="0" rtl="0">
              <a:spcBef>
                <a:spcPts val="0"/>
              </a:spcBef>
              <a:spcAft>
                <a:spcPts val="0"/>
              </a:spcAft>
              <a:buClr>
                <a:schemeClr val="dk1"/>
              </a:buClr>
              <a:buSzPts val="1100"/>
              <a:buFont typeface="Arial"/>
              <a:buNone/>
            </a:pPr>
            <a:r>
              <a:rPr lang="en-US" dirty="0"/>
              <a:t>Support for Any Students Who Need It: None</a:t>
            </a:r>
            <a:endParaRPr dirty="0"/>
          </a:p>
        </p:txBody>
      </p:sp>
      <p:sp>
        <p:nvSpPr>
          <p:cNvPr id="149" name="Google Shape;149;g3fc49944c1_0_5: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spcBef>
                <a:spcPts val="0"/>
              </a:spcBef>
              <a:spcAft>
                <a:spcPts val="0"/>
              </a:spcAft>
              <a:buClr>
                <a:srgbClr val="000000"/>
              </a:buClr>
              <a:buSzPts val="1200"/>
              <a:buFont typeface="Arial"/>
              <a:buNone/>
            </a:pPr>
            <a:fld id="{00000000-1234-1234-1234-123412341234}" type="slidenum">
              <a:rPr lang="en-US"/>
              <a:t>9</a:t>
            </a:fld>
            <a:endParaRPr/>
          </a:p>
        </p:txBody>
      </p:sp>
    </p:spTree>
    <p:extLst>
      <p:ext uri="{BB962C8B-B14F-4D97-AF65-F5344CB8AC3E}">
        <p14:creationId xmlns:p14="http://schemas.microsoft.com/office/powerpoint/2010/main" val="321957787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5"/>
        <p:cNvGrpSpPr/>
        <p:nvPr/>
      </p:nvGrpSpPr>
      <p:grpSpPr>
        <a:xfrm>
          <a:off x="0" y="0"/>
          <a:ext cx="0" cy="0"/>
          <a:chOff x="0" y="0"/>
          <a:chExt cx="0" cy="0"/>
        </a:xfrm>
      </p:grpSpPr>
      <p:sp>
        <p:nvSpPr>
          <p:cNvPr id="16" name="Google Shape;16;p2"/>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Overlock"/>
              <a:buNone/>
              <a:defRPr sz="4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17" name="Google Shape;17;p2"/>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8" name="Google Shape;18;p2"/>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19" name="Google Shape;19;p2"/>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20" name="Google Shape;20;p2"/>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72"/>
        <p:cNvGrpSpPr/>
        <p:nvPr/>
      </p:nvGrpSpPr>
      <p:grpSpPr>
        <a:xfrm>
          <a:off x="0" y="0"/>
          <a:ext cx="0" cy="0"/>
          <a:chOff x="0" y="0"/>
          <a:chExt cx="0" cy="0"/>
        </a:xfrm>
      </p:grpSpPr>
      <p:sp>
        <p:nvSpPr>
          <p:cNvPr id="73" name="Google Shape;73;p11"/>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Overlock"/>
              <a:buNone/>
              <a:defRPr sz="4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74" name="Google Shape;74;p11"/>
          <p:cNvSpPr txBox="1">
            <a:spLocks noGrp="1"/>
          </p:cNvSpPr>
          <p:nvPr>
            <p:ph type="body" idx="1"/>
          </p:nvPr>
        </p:nvSpPr>
        <p:spPr>
          <a:xfrm rot="5400000">
            <a:off x="3920331" y="-1256506"/>
            <a:ext cx="4351338" cy="105156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75" name="Google Shape;75;p1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76" name="Google Shape;76;p11"/>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77" name="Google Shape;77;p1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78"/>
        <p:cNvGrpSpPr/>
        <p:nvPr/>
      </p:nvGrpSpPr>
      <p:grpSpPr>
        <a:xfrm>
          <a:off x="0" y="0"/>
          <a:ext cx="0" cy="0"/>
          <a:chOff x="0" y="0"/>
          <a:chExt cx="0" cy="0"/>
        </a:xfrm>
      </p:grpSpPr>
      <p:sp>
        <p:nvSpPr>
          <p:cNvPr id="79" name="Google Shape;79;p12"/>
          <p:cNvSpPr txBox="1">
            <a:spLocks noGrp="1"/>
          </p:cNvSpPr>
          <p:nvPr>
            <p:ph type="title"/>
          </p:nvPr>
        </p:nvSpPr>
        <p:spPr>
          <a:xfrm rot="5400000">
            <a:off x="7133431" y="1956594"/>
            <a:ext cx="5811838" cy="26289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Overlock"/>
              <a:buNone/>
              <a:defRPr sz="4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80" name="Google Shape;80;p12"/>
          <p:cNvSpPr txBox="1">
            <a:spLocks noGrp="1"/>
          </p:cNvSpPr>
          <p:nvPr>
            <p:ph type="body" idx="1"/>
          </p:nvPr>
        </p:nvSpPr>
        <p:spPr>
          <a:xfrm rot="5400000">
            <a:off x="1799431" y="-596106"/>
            <a:ext cx="5811838" cy="77343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81" name="Google Shape;81;p12"/>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82" name="Google Shape;82;p12"/>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83" name="Google Shape;83;p12"/>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21"/>
        <p:cNvGrpSpPr/>
        <p:nvPr/>
      </p:nvGrpSpPr>
      <p:grpSpPr>
        <a:xfrm>
          <a:off x="0" y="0"/>
          <a:ext cx="0" cy="0"/>
          <a:chOff x="0" y="0"/>
          <a:chExt cx="0" cy="0"/>
        </a:xfrm>
      </p:grpSpPr>
      <p:sp>
        <p:nvSpPr>
          <p:cNvPr id="22" name="Google Shape;22;p3"/>
          <p:cNvSpPr txBox="1">
            <a:spLocks noGrp="1"/>
          </p:cNvSpPr>
          <p:nvPr>
            <p:ph type="ctrTitle"/>
          </p:nvPr>
        </p:nvSpPr>
        <p:spPr>
          <a:xfrm>
            <a:off x="1524000" y="1122363"/>
            <a:ext cx="9144000" cy="2387600"/>
          </a:xfrm>
          <a:prstGeom prst="rect">
            <a:avLst/>
          </a:prstGeom>
          <a:noFill/>
          <a:ln>
            <a:noFill/>
          </a:ln>
        </p:spPr>
        <p:txBody>
          <a:bodyPr spcFirstLastPara="1" wrap="square" lIns="91425" tIns="45700" rIns="91425" bIns="45700" anchor="b" anchorCtr="0"/>
          <a:lstStyle>
            <a:lvl1pPr marR="0" lvl="0" algn="ctr" rtl="0">
              <a:lnSpc>
                <a:spcPct val="90000"/>
              </a:lnSpc>
              <a:spcBef>
                <a:spcPts val="0"/>
              </a:spcBef>
              <a:spcAft>
                <a:spcPts val="0"/>
              </a:spcAft>
              <a:buClr>
                <a:schemeClr val="dk1"/>
              </a:buClr>
              <a:buSzPts val="6000"/>
              <a:buFont typeface="Overlock"/>
              <a:buNone/>
              <a:defRPr sz="60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23" name="Google Shape;23;p3"/>
          <p:cNvSpPr txBox="1">
            <a:spLocks noGrp="1"/>
          </p:cNvSpPr>
          <p:nvPr>
            <p:ph type="subTitle" idx="1"/>
          </p:nvPr>
        </p:nvSpPr>
        <p:spPr>
          <a:xfrm>
            <a:off x="1524000" y="3602038"/>
            <a:ext cx="9144000" cy="1655762"/>
          </a:xfrm>
          <a:prstGeom prst="rect">
            <a:avLst/>
          </a:prstGeom>
          <a:noFill/>
          <a:ln>
            <a:noFill/>
          </a:ln>
        </p:spPr>
        <p:txBody>
          <a:bodyPr spcFirstLastPara="1" wrap="square" lIns="91425" tIns="45700" rIns="91425" bIns="45700" anchor="t" anchorCtr="0"/>
          <a:lstStyle>
            <a:lvl1pPr marR="0" lvl="0" algn="ctr" rtl="0">
              <a:lnSpc>
                <a:spcPct val="90000"/>
              </a:lnSpc>
              <a:spcBef>
                <a:spcPts val="1000"/>
              </a:spcBef>
              <a:spcAft>
                <a:spcPts val="0"/>
              </a:spcAft>
              <a:buClr>
                <a:schemeClr val="dk1"/>
              </a:buClr>
              <a:buSzPts val="2400"/>
              <a:buFont typeface="Arial"/>
              <a:buNone/>
              <a:defRPr sz="2400" b="0" i="0" u="none" strike="noStrike" cap="none">
                <a:solidFill>
                  <a:schemeClr val="dk1"/>
                </a:solidFill>
                <a:latin typeface="Overlock"/>
                <a:ea typeface="Overlock"/>
                <a:cs typeface="Overlock"/>
                <a:sym typeface="Overlock"/>
              </a:defRPr>
            </a:lvl1pPr>
            <a:lvl2pPr marR="0" lvl="1" algn="ctr"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Overlock"/>
                <a:ea typeface="Overlock"/>
                <a:cs typeface="Overlock"/>
                <a:sym typeface="Overlock"/>
              </a:defRPr>
            </a:lvl2pPr>
            <a:lvl3pPr marR="0" lvl="2" algn="ctr" rtl="0">
              <a:lnSpc>
                <a:spcPct val="90000"/>
              </a:lnSpc>
              <a:spcBef>
                <a:spcPts val="500"/>
              </a:spcBef>
              <a:spcAft>
                <a:spcPts val="0"/>
              </a:spcAft>
              <a:buClr>
                <a:schemeClr val="dk1"/>
              </a:buClr>
              <a:buSzPts val="1800"/>
              <a:buFont typeface="Arial"/>
              <a:buNone/>
              <a:defRPr sz="1800" b="0" i="0" u="none" strike="noStrike" cap="none">
                <a:solidFill>
                  <a:schemeClr val="dk1"/>
                </a:solidFill>
                <a:latin typeface="Overlock"/>
                <a:ea typeface="Overlock"/>
                <a:cs typeface="Overlock"/>
                <a:sym typeface="Overlock"/>
              </a:defRPr>
            </a:lvl3pPr>
            <a:lvl4pPr marR="0" lvl="3"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Overlock"/>
                <a:ea typeface="Overlock"/>
                <a:cs typeface="Overlock"/>
                <a:sym typeface="Overlock"/>
              </a:defRPr>
            </a:lvl4pPr>
            <a:lvl5pPr marR="0" lvl="4"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Overlock"/>
                <a:ea typeface="Overlock"/>
                <a:cs typeface="Overlock"/>
                <a:sym typeface="Overlock"/>
              </a:defRPr>
            </a:lvl5pPr>
            <a:lvl6pPr marR="0" lvl="5"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6pPr>
            <a:lvl7pPr marR="0" lvl="6"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7pPr>
            <a:lvl8pPr marR="0" lvl="7"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8pPr>
            <a:lvl9pPr marR="0" lvl="8"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9pPr>
          </a:lstStyle>
          <a:p>
            <a:endParaRPr/>
          </a:p>
        </p:txBody>
      </p:sp>
      <p:sp>
        <p:nvSpPr>
          <p:cNvPr id="24" name="Google Shape;24;p3"/>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25" name="Google Shape;25;p3"/>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26" name="Google Shape;26;p3"/>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7"/>
        <p:cNvGrpSpPr/>
        <p:nvPr/>
      </p:nvGrpSpPr>
      <p:grpSpPr>
        <a:xfrm>
          <a:off x="0" y="0"/>
          <a:ext cx="0" cy="0"/>
          <a:chOff x="0" y="0"/>
          <a:chExt cx="0" cy="0"/>
        </a:xfrm>
      </p:grpSpPr>
      <p:sp>
        <p:nvSpPr>
          <p:cNvPr id="28" name="Google Shape;28;p4"/>
          <p:cNvSpPr txBox="1">
            <a:spLocks noGrp="1"/>
          </p:cNvSpPr>
          <p:nvPr>
            <p:ph type="title"/>
          </p:nvPr>
        </p:nvSpPr>
        <p:spPr>
          <a:xfrm>
            <a:off x="831850" y="1709738"/>
            <a:ext cx="10515600" cy="2852737"/>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6000"/>
              <a:buFont typeface="Overlock"/>
              <a:buNone/>
              <a:defRPr sz="60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29" name="Google Shape;29;p4"/>
          <p:cNvSpPr txBox="1">
            <a:spLocks noGrp="1"/>
          </p:cNvSpPr>
          <p:nvPr>
            <p:ph type="body" idx="1"/>
          </p:nvPr>
        </p:nvSpPr>
        <p:spPr>
          <a:xfrm>
            <a:off x="831850" y="4589463"/>
            <a:ext cx="10515600" cy="1500187"/>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000"/>
              </a:spcBef>
              <a:spcAft>
                <a:spcPts val="0"/>
              </a:spcAft>
              <a:buClr>
                <a:srgbClr val="888888"/>
              </a:buClr>
              <a:buSzPts val="2400"/>
              <a:buFont typeface="Arial"/>
              <a:buNone/>
              <a:defRPr sz="2400" b="0" i="0" u="none" strike="noStrike" cap="none">
                <a:solidFill>
                  <a:srgbClr val="888888"/>
                </a:solidFill>
                <a:latin typeface="Overlock"/>
                <a:ea typeface="Overlock"/>
                <a:cs typeface="Overlock"/>
                <a:sym typeface="Overlock"/>
              </a:defRPr>
            </a:lvl1pPr>
            <a:lvl2pPr marL="914400" marR="0" lvl="1" indent="-228600" algn="l" rtl="0">
              <a:lnSpc>
                <a:spcPct val="90000"/>
              </a:lnSpc>
              <a:spcBef>
                <a:spcPts val="500"/>
              </a:spcBef>
              <a:spcAft>
                <a:spcPts val="0"/>
              </a:spcAft>
              <a:buClr>
                <a:srgbClr val="888888"/>
              </a:buClr>
              <a:buSzPts val="2000"/>
              <a:buFont typeface="Arial"/>
              <a:buNone/>
              <a:defRPr sz="2000" b="0" i="0" u="none" strike="noStrike" cap="none">
                <a:solidFill>
                  <a:srgbClr val="888888"/>
                </a:solidFill>
                <a:latin typeface="Overlock"/>
                <a:ea typeface="Overlock"/>
                <a:cs typeface="Overlock"/>
                <a:sym typeface="Overlock"/>
              </a:defRPr>
            </a:lvl2pPr>
            <a:lvl3pPr marL="1371600" marR="0" lvl="2" indent="-228600" algn="l" rtl="0">
              <a:lnSpc>
                <a:spcPct val="90000"/>
              </a:lnSpc>
              <a:spcBef>
                <a:spcPts val="500"/>
              </a:spcBef>
              <a:spcAft>
                <a:spcPts val="0"/>
              </a:spcAft>
              <a:buClr>
                <a:srgbClr val="888888"/>
              </a:buClr>
              <a:buSzPts val="1800"/>
              <a:buFont typeface="Arial"/>
              <a:buNone/>
              <a:defRPr sz="1800" b="0" i="0" u="none" strike="noStrike" cap="none">
                <a:solidFill>
                  <a:srgbClr val="888888"/>
                </a:solidFill>
                <a:latin typeface="Overlock"/>
                <a:ea typeface="Overlock"/>
                <a:cs typeface="Overlock"/>
                <a:sym typeface="Overlock"/>
              </a:defRPr>
            </a:lvl3pPr>
            <a:lvl4pPr marL="1828800" marR="0" lvl="3"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Overlock"/>
                <a:ea typeface="Overlock"/>
                <a:cs typeface="Overlock"/>
                <a:sym typeface="Overlock"/>
              </a:defRPr>
            </a:lvl4pPr>
            <a:lvl5pPr marL="2286000" marR="0" lvl="4"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Overlock"/>
                <a:ea typeface="Overlock"/>
                <a:cs typeface="Overlock"/>
                <a:sym typeface="Overlock"/>
              </a:defRPr>
            </a:lvl5pPr>
            <a:lvl6pPr marL="2743200" marR="0" lvl="5"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9pPr>
          </a:lstStyle>
          <a:p>
            <a:endParaRPr/>
          </a:p>
        </p:txBody>
      </p:sp>
      <p:sp>
        <p:nvSpPr>
          <p:cNvPr id="30" name="Google Shape;30;p4"/>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31" name="Google Shape;31;p4"/>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32" name="Google Shape;32;p4"/>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3"/>
        <p:cNvGrpSpPr/>
        <p:nvPr/>
      </p:nvGrpSpPr>
      <p:grpSpPr>
        <a:xfrm>
          <a:off x="0" y="0"/>
          <a:ext cx="0" cy="0"/>
          <a:chOff x="0" y="0"/>
          <a:chExt cx="0" cy="0"/>
        </a:xfrm>
      </p:grpSpPr>
      <p:sp>
        <p:nvSpPr>
          <p:cNvPr id="34" name="Google Shape;34;p5"/>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Overlock"/>
              <a:buNone/>
              <a:defRPr sz="4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35" name="Google Shape;35;p5"/>
          <p:cNvSpPr txBox="1">
            <a:spLocks noGrp="1"/>
          </p:cNvSpPr>
          <p:nvPr>
            <p:ph type="body" idx="1"/>
          </p:nvPr>
        </p:nvSpPr>
        <p:spPr>
          <a:xfrm>
            <a:off x="838200" y="1825625"/>
            <a:ext cx="5181600" cy="4351338"/>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36" name="Google Shape;36;p5"/>
          <p:cNvSpPr txBox="1">
            <a:spLocks noGrp="1"/>
          </p:cNvSpPr>
          <p:nvPr>
            <p:ph type="body" idx="2"/>
          </p:nvPr>
        </p:nvSpPr>
        <p:spPr>
          <a:xfrm>
            <a:off x="6172200" y="1825625"/>
            <a:ext cx="5181600" cy="4351338"/>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37" name="Google Shape;37;p5"/>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38" name="Google Shape;38;p5"/>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39" name="Google Shape;39;p5"/>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0"/>
        <p:cNvGrpSpPr/>
        <p:nvPr/>
      </p:nvGrpSpPr>
      <p:grpSpPr>
        <a:xfrm>
          <a:off x="0" y="0"/>
          <a:ext cx="0" cy="0"/>
          <a:chOff x="0" y="0"/>
          <a:chExt cx="0" cy="0"/>
        </a:xfrm>
      </p:grpSpPr>
      <p:sp>
        <p:nvSpPr>
          <p:cNvPr id="41" name="Google Shape;41;p6"/>
          <p:cNvSpPr txBox="1">
            <a:spLocks noGrp="1"/>
          </p:cNvSpPr>
          <p:nvPr>
            <p:ph type="title"/>
          </p:nvPr>
        </p:nvSpPr>
        <p:spPr>
          <a:xfrm>
            <a:off x="839788" y="365125"/>
            <a:ext cx="10515600" cy="1325563"/>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Overlock"/>
              <a:buNone/>
              <a:defRPr sz="4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42" name="Google Shape;42;p6"/>
          <p:cNvSpPr txBox="1">
            <a:spLocks noGrp="1"/>
          </p:cNvSpPr>
          <p:nvPr>
            <p:ph type="body" idx="1"/>
          </p:nvPr>
        </p:nvSpPr>
        <p:spPr>
          <a:xfrm>
            <a:off x="839788" y="1681163"/>
            <a:ext cx="5157787" cy="823912"/>
          </a:xfrm>
          <a:prstGeom prst="rect">
            <a:avLst/>
          </a:prstGeom>
          <a:noFill/>
          <a:ln>
            <a:noFill/>
          </a:ln>
        </p:spPr>
        <p:txBody>
          <a:bodyPr spcFirstLastPara="1" wrap="square" lIns="91425" tIns="45700" rIns="91425" bIns="45700" anchor="b" anchorCtr="0"/>
          <a:lstStyle>
            <a:lvl1pPr marL="457200" marR="0" lvl="0" indent="-228600" algn="l" rtl="0">
              <a:lnSpc>
                <a:spcPct val="90000"/>
              </a:lnSpc>
              <a:spcBef>
                <a:spcPts val="1000"/>
              </a:spcBef>
              <a:spcAft>
                <a:spcPts val="0"/>
              </a:spcAft>
              <a:buClr>
                <a:schemeClr val="dk1"/>
              </a:buClr>
              <a:buSzPts val="2400"/>
              <a:buFont typeface="Arial"/>
              <a:buNone/>
              <a:defRPr sz="2400" b="1"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500"/>
              </a:spcBef>
              <a:spcAft>
                <a:spcPts val="0"/>
              </a:spcAft>
              <a:buClr>
                <a:schemeClr val="dk1"/>
              </a:buClr>
              <a:buSzPts val="2000"/>
              <a:buFont typeface="Arial"/>
              <a:buNone/>
              <a:defRPr sz="2000" b="1"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500"/>
              </a:spcBef>
              <a:spcAft>
                <a:spcPts val="0"/>
              </a:spcAft>
              <a:buClr>
                <a:schemeClr val="dk1"/>
              </a:buClr>
              <a:buSzPts val="1800"/>
              <a:buFont typeface="Arial"/>
              <a:buNone/>
              <a:defRPr sz="1800" b="1"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43" name="Google Shape;43;p6"/>
          <p:cNvSpPr txBox="1">
            <a:spLocks noGrp="1"/>
          </p:cNvSpPr>
          <p:nvPr>
            <p:ph type="body" idx="2"/>
          </p:nvPr>
        </p:nvSpPr>
        <p:spPr>
          <a:xfrm>
            <a:off x="839788" y="2505075"/>
            <a:ext cx="5157787" cy="3684588"/>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44" name="Google Shape;44;p6"/>
          <p:cNvSpPr txBox="1">
            <a:spLocks noGrp="1"/>
          </p:cNvSpPr>
          <p:nvPr>
            <p:ph type="body" idx="3"/>
          </p:nvPr>
        </p:nvSpPr>
        <p:spPr>
          <a:xfrm>
            <a:off x="6172200" y="1681163"/>
            <a:ext cx="5183188" cy="823912"/>
          </a:xfrm>
          <a:prstGeom prst="rect">
            <a:avLst/>
          </a:prstGeom>
          <a:noFill/>
          <a:ln>
            <a:noFill/>
          </a:ln>
        </p:spPr>
        <p:txBody>
          <a:bodyPr spcFirstLastPara="1" wrap="square" lIns="91425" tIns="45700" rIns="91425" bIns="45700" anchor="b" anchorCtr="0"/>
          <a:lstStyle>
            <a:lvl1pPr marL="457200" marR="0" lvl="0" indent="-228600" algn="l" rtl="0">
              <a:lnSpc>
                <a:spcPct val="90000"/>
              </a:lnSpc>
              <a:spcBef>
                <a:spcPts val="1000"/>
              </a:spcBef>
              <a:spcAft>
                <a:spcPts val="0"/>
              </a:spcAft>
              <a:buClr>
                <a:schemeClr val="dk1"/>
              </a:buClr>
              <a:buSzPts val="2400"/>
              <a:buFont typeface="Arial"/>
              <a:buNone/>
              <a:defRPr sz="2400" b="1"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500"/>
              </a:spcBef>
              <a:spcAft>
                <a:spcPts val="0"/>
              </a:spcAft>
              <a:buClr>
                <a:schemeClr val="dk1"/>
              </a:buClr>
              <a:buSzPts val="2000"/>
              <a:buFont typeface="Arial"/>
              <a:buNone/>
              <a:defRPr sz="2000" b="1"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500"/>
              </a:spcBef>
              <a:spcAft>
                <a:spcPts val="0"/>
              </a:spcAft>
              <a:buClr>
                <a:schemeClr val="dk1"/>
              </a:buClr>
              <a:buSzPts val="1800"/>
              <a:buFont typeface="Arial"/>
              <a:buNone/>
              <a:defRPr sz="1800" b="1"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45" name="Google Shape;45;p6"/>
          <p:cNvSpPr txBox="1">
            <a:spLocks noGrp="1"/>
          </p:cNvSpPr>
          <p:nvPr>
            <p:ph type="body" idx="4"/>
          </p:nvPr>
        </p:nvSpPr>
        <p:spPr>
          <a:xfrm>
            <a:off x="6172200" y="2505075"/>
            <a:ext cx="5183188" cy="3684588"/>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46" name="Google Shape;46;p6"/>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47" name="Google Shape;47;p6"/>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48" name="Google Shape;48;p6"/>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49"/>
        <p:cNvGrpSpPr/>
        <p:nvPr/>
      </p:nvGrpSpPr>
      <p:grpSpPr>
        <a:xfrm>
          <a:off x="0" y="0"/>
          <a:ext cx="0" cy="0"/>
          <a:chOff x="0" y="0"/>
          <a:chExt cx="0" cy="0"/>
        </a:xfrm>
      </p:grpSpPr>
      <p:sp>
        <p:nvSpPr>
          <p:cNvPr id="50" name="Google Shape;50;p7"/>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Overlock"/>
              <a:buNone/>
              <a:defRPr sz="4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51" name="Google Shape;51;p7"/>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2" name="Google Shape;52;p7"/>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3" name="Google Shape;53;p7"/>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54"/>
        <p:cNvGrpSpPr/>
        <p:nvPr/>
      </p:nvGrpSpPr>
      <p:grpSpPr>
        <a:xfrm>
          <a:off x="0" y="0"/>
          <a:ext cx="0" cy="0"/>
          <a:chOff x="0" y="0"/>
          <a:chExt cx="0" cy="0"/>
        </a:xfrm>
      </p:grpSpPr>
      <p:sp>
        <p:nvSpPr>
          <p:cNvPr id="55" name="Google Shape;55;p8"/>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6" name="Google Shape;56;p8"/>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7" name="Google Shape;57;p8"/>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58"/>
        <p:cNvGrpSpPr/>
        <p:nvPr/>
      </p:nvGrpSpPr>
      <p:grpSpPr>
        <a:xfrm>
          <a:off x="0" y="0"/>
          <a:ext cx="0" cy="0"/>
          <a:chOff x="0" y="0"/>
          <a:chExt cx="0" cy="0"/>
        </a:xfrm>
      </p:grpSpPr>
      <p:sp>
        <p:nvSpPr>
          <p:cNvPr id="59" name="Google Shape;59;p9"/>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3200"/>
              <a:buFont typeface="Overlock"/>
              <a:buNone/>
              <a:defRPr sz="3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60" name="Google Shape;60;p9"/>
          <p:cNvSpPr txBox="1">
            <a:spLocks noGrp="1"/>
          </p:cNvSpPr>
          <p:nvPr>
            <p:ph type="body" idx="1"/>
          </p:nvPr>
        </p:nvSpPr>
        <p:spPr>
          <a:xfrm>
            <a:off x="5183188" y="987425"/>
            <a:ext cx="6172200" cy="4873625"/>
          </a:xfrm>
          <a:prstGeom prst="rect">
            <a:avLst/>
          </a:prstGeom>
          <a:noFill/>
          <a:ln>
            <a:noFill/>
          </a:ln>
        </p:spPr>
        <p:txBody>
          <a:bodyPr spcFirstLastPara="1" wrap="square" lIns="91425" tIns="45700" rIns="91425" bIns="45700" anchor="t" anchorCtr="0"/>
          <a:lstStyle>
            <a:lvl1pPr marL="457200" marR="0" lvl="0" indent="-431800" algn="l" rtl="0">
              <a:lnSpc>
                <a:spcPct val="90000"/>
              </a:lnSpc>
              <a:spcBef>
                <a:spcPts val="1000"/>
              </a:spcBef>
              <a:spcAft>
                <a:spcPts val="0"/>
              </a:spcAft>
              <a:buClr>
                <a:schemeClr val="dk1"/>
              </a:buClr>
              <a:buSzPts val="3200"/>
              <a:buFont typeface="Arial"/>
              <a:buChar char="•"/>
              <a:defRPr sz="3200" b="0" i="0" u="none" strike="noStrike" cap="none">
                <a:solidFill>
                  <a:schemeClr val="dk1"/>
                </a:solidFill>
                <a:latin typeface="Overlock"/>
                <a:ea typeface="Overlock"/>
                <a:cs typeface="Overlock"/>
                <a:sym typeface="Overlock"/>
              </a:defRPr>
            </a:lvl1pPr>
            <a:lvl2pPr marL="914400" marR="0" lvl="1" indent="-406400" algn="l" rtl="0">
              <a:lnSpc>
                <a:spcPct val="90000"/>
              </a:lnSpc>
              <a:spcBef>
                <a:spcPts val="5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2pPr>
            <a:lvl3pPr marL="1371600" marR="0" lvl="2"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3pPr>
            <a:lvl4pPr marL="1828800" marR="0" lvl="3"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4pPr>
            <a:lvl5pPr marL="2286000" marR="0" lvl="4"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5pPr>
            <a:lvl6pPr marL="2743200" marR="0" lvl="5"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6pPr>
            <a:lvl7pPr marL="3200400" marR="0" lvl="6"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L="3657600" marR="0" lvl="7"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L="4114800" marR="0" lvl="8"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61" name="Google Shape;61;p9"/>
          <p:cNvSpPr txBox="1">
            <a:spLocks noGrp="1"/>
          </p:cNvSpPr>
          <p:nvPr>
            <p:ph type="body" idx="2"/>
          </p:nvPr>
        </p:nvSpPr>
        <p:spPr>
          <a:xfrm>
            <a:off x="839788" y="2057400"/>
            <a:ext cx="3932237" cy="3811588"/>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000"/>
              </a:spcBef>
              <a:spcAft>
                <a:spcPts val="0"/>
              </a:spcAft>
              <a:buClr>
                <a:schemeClr val="dk1"/>
              </a:buClr>
              <a:buSzPts val="1600"/>
              <a:buFont typeface="Arial"/>
              <a:buNone/>
              <a:defRPr sz="1600" b="0"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500"/>
              </a:spcBef>
              <a:spcAft>
                <a:spcPts val="0"/>
              </a:spcAft>
              <a:buClr>
                <a:schemeClr val="dk1"/>
              </a:buClr>
              <a:buSzPts val="1400"/>
              <a:buFont typeface="Arial"/>
              <a:buNone/>
              <a:defRPr sz="1400" b="0"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5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9pPr>
          </a:lstStyle>
          <a:p>
            <a:endParaRPr/>
          </a:p>
        </p:txBody>
      </p:sp>
      <p:sp>
        <p:nvSpPr>
          <p:cNvPr id="62" name="Google Shape;62;p9"/>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63" name="Google Shape;63;p9"/>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64" name="Google Shape;64;p9"/>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65"/>
        <p:cNvGrpSpPr/>
        <p:nvPr/>
      </p:nvGrpSpPr>
      <p:grpSpPr>
        <a:xfrm>
          <a:off x="0" y="0"/>
          <a:ext cx="0" cy="0"/>
          <a:chOff x="0" y="0"/>
          <a:chExt cx="0" cy="0"/>
        </a:xfrm>
      </p:grpSpPr>
      <p:sp>
        <p:nvSpPr>
          <p:cNvPr id="66" name="Google Shape;66;p10"/>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3200"/>
              <a:buFont typeface="Overlock"/>
              <a:buNone/>
              <a:defRPr sz="3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67" name="Google Shape;67;p10"/>
          <p:cNvSpPr>
            <a:spLocks noGrp="1"/>
          </p:cNvSpPr>
          <p:nvPr>
            <p:ph type="pic" idx="2"/>
          </p:nvPr>
        </p:nvSpPr>
        <p:spPr>
          <a:xfrm>
            <a:off x="5183188" y="987425"/>
            <a:ext cx="6172200" cy="4873625"/>
          </a:xfrm>
          <a:prstGeom prst="rect">
            <a:avLst/>
          </a:prstGeom>
          <a:noFill/>
          <a:ln>
            <a:noFill/>
          </a:ln>
        </p:spPr>
        <p:txBody>
          <a:bodyPr spcFirstLastPara="1" wrap="square" lIns="91425" tIns="45700" rIns="91425" bIns="45700" anchor="t" anchorCtr="0"/>
          <a:lstStyle>
            <a:lvl1pPr marR="0" lvl="0" algn="l" rtl="0">
              <a:lnSpc>
                <a:spcPct val="90000"/>
              </a:lnSpc>
              <a:spcBef>
                <a:spcPts val="1000"/>
              </a:spcBef>
              <a:spcAft>
                <a:spcPts val="0"/>
              </a:spcAft>
              <a:buClr>
                <a:schemeClr val="dk1"/>
              </a:buClr>
              <a:buSzPts val="3200"/>
              <a:buFont typeface="Arial"/>
              <a:buNone/>
              <a:defRPr sz="3200" b="0" i="0" u="none" strike="noStrike" cap="none">
                <a:solidFill>
                  <a:schemeClr val="dk1"/>
                </a:solidFill>
                <a:latin typeface="Overlock"/>
                <a:ea typeface="Overlock"/>
                <a:cs typeface="Overlock"/>
                <a:sym typeface="Overlock"/>
              </a:defRPr>
            </a:lvl1pPr>
            <a:lvl2pPr marR="0" lvl="1" algn="l" rtl="0">
              <a:lnSpc>
                <a:spcPct val="90000"/>
              </a:lnSpc>
              <a:spcBef>
                <a:spcPts val="500"/>
              </a:spcBef>
              <a:spcAft>
                <a:spcPts val="0"/>
              </a:spcAft>
              <a:buClr>
                <a:schemeClr val="dk1"/>
              </a:buClr>
              <a:buSzPts val="2800"/>
              <a:buFont typeface="Arial"/>
              <a:buNone/>
              <a:defRPr sz="2800" b="0" i="0" u="none" strike="noStrike" cap="none">
                <a:solidFill>
                  <a:schemeClr val="dk1"/>
                </a:solidFill>
                <a:latin typeface="Overlock"/>
                <a:ea typeface="Overlock"/>
                <a:cs typeface="Overlock"/>
                <a:sym typeface="Overlock"/>
              </a:defRPr>
            </a:lvl2pPr>
            <a:lvl3pPr marR="0" lvl="2" algn="l" rtl="0">
              <a:lnSpc>
                <a:spcPct val="90000"/>
              </a:lnSpc>
              <a:spcBef>
                <a:spcPts val="500"/>
              </a:spcBef>
              <a:spcAft>
                <a:spcPts val="0"/>
              </a:spcAft>
              <a:buClr>
                <a:schemeClr val="dk1"/>
              </a:buClr>
              <a:buSzPts val="2400"/>
              <a:buFont typeface="Arial"/>
              <a:buNone/>
              <a:defRPr sz="2400" b="0" i="0" u="none" strike="noStrike" cap="none">
                <a:solidFill>
                  <a:schemeClr val="dk1"/>
                </a:solidFill>
                <a:latin typeface="Overlock"/>
                <a:ea typeface="Overlock"/>
                <a:cs typeface="Overlock"/>
                <a:sym typeface="Overlock"/>
              </a:defRPr>
            </a:lvl3pPr>
            <a:lvl4pPr marR="0" lvl="3"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Overlock"/>
                <a:ea typeface="Overlock"/>
                <a:cs typeface="Overlock"/>
                <a:sym typeface="Overlock"/>
              </a:defRPr>
            </a:lvl4pPr>
            <a:lvl5pPr marR="0" lvl="4"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Overlock"/>
                <a:ea typeface="Overlock"/>
                <a:cs typeface="Overlock"/>
                <a:sym typeface="Overlock"/>
              </a:defRPr>
            </a:lvl5pPr>
            <a:lvl6pPr marR="0" lvl="5"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6pPr>
            <a:lvl7pPr marR="0" lvl="6"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7pPr>
            <a:lvl8pPr marR="0" lvl="7"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8pPr>
            <a:lvl9pPr marR="0" lvl="8"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9pPr>
          </a:lstStyle>
          <a:p>
            <a:endParaRPr/>
          </a:p>
        </p:txBody>
      </p:sp>
      <p:sp>
        <p:nvSpPr>
          <p:cNvPr id="68" name="Google Shape;68;p10"/>
          <p:cNvSpPr txBox="1">
            <a:spLocks noGrp="1"/>
          </p:cNvSpPr>
          <p:nvPr>
            <p:ph type="body" idx="1"/>
          </p:nvPr>
        </p:nvSpPr>
        <p:spPr>
          <a:xfrm>
            <a:off x="839788" y="2057400"/>
            <a:ext cx="3932237" cy="3811588"/>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000"/>
              </a:spcBef>
              <a:spcAft>
                <a:spcPts val="0"/>
              </a:spcAft>
              <a:buClr>
                <a:schemeClr val="dk1"/>
              </a:buClr>
              <a:buSzPts val="1600"/>
              <a:buFont typeface="Arial"/>
              <a:buNone/>
              <a:defRPr sz="1600" b="0"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500"/>
              </a:spcBef>
              <a:spcAft>
                <a:spcPts val="0"/>
              </a:spcAft>
              <a:buClr>
                <a:schemeClr val="dk1"/>
              </a:buClr>
              <a:buSzPts val="1400"/>
              <a:buFont typeface="Arial"/>
              <a:buNone/>
              <a:defRPr sz="1400" b="0"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5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9pPr>
          </a:lstStyle>
          <a:p>
            <a:endParaRPr/>
          </a:p>
        </p:txBody>
      </p:sp>
      <p:sp>
        <p:nvSpPr>
          <p:cNvPr id="69" name="Google Shape;69;p10"/>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70" name="Google Shape;70;p10"/>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71" name="Google Shape;71;p10"/>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1"/>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Overlock"/>
              <a:buNone/>
              <a:defRPr sz="4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11" name="Google Shape;11;p1"/>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2" name="Google Shape;12;p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13" name="Google Shape;13;p1"/>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14" name="Google Shape;14;p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pic>
        <p:nvPicPr>
          <p:cNvPr id="3" name="Picture 2">
            <a:extLst>
              <a:ext uri="{FF2B5EF4-FFF2-40B4-BE49-F238E27FC236}">
                <a16:creationId xmlns:a16="http://schemas.microsoft.com/office/drawing/2014/main" id="{99EFECF7-1F1B-F942-9FDE-AD6731FBC4DB}"/>
              </a:ext>
            </a:extLst>
          </p:cNvPr>
          <p:cNvPicPr>
            <a:picLocks noChangeAspect="1"/>
          </p:cNvPicPr>
          <p:nvPr userDrawn="1"/>
        </p:nvPicPr>
        <p:blipFill>
          <a:blip r:embed="rId13"/>
          <a:stretch>
            <a:fillRect/>
          </a:stretch>
        </p:blipFill>
        <p:spPr>
          <a:xfrm>
            <a:off x="128058" y="2895600"/>
            <a:ext cx="11935883" cy="3962400"/>
          </a:xfrm>
          <a:prstGeom prst="rect">
            <a:avLst/>
          </a:prstGeom>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0.xml"/><Relationship Id="rId1" Type="http://schemas.openxmlformats.org/officeDocument/2006/relationships/slideLayout" Target="../slideLayouts/slideLayout1.xml"/><Relationship Id="rId4" Type="http://schemas.openxmlformats.org/officeDocument/2006/relationships/image" Target="../media/image3.jpg"/></Relationships>
</file>

<file path=ppt/slides/_rels/slide11.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6.xml"/><Relationship Id="rId1" Type="http://schemas.openxmlformats.org/officeDocument/2006/relationships/slideLayout" Target="../slideLayouts/slideLayout1.xml"/><Relationship Id="rId4" Type="http://schemas.openxmlformats.org/officeDocument/2006/relationships/image" Target="../media/image3.jpg"/></Relationships>
</file>

<file path=ppt/slides/_rels/slide7.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8.xml"/><Relationship Id="rId1" Type="http://schemas.openxmlformats.org/officeDocument/2006/relationships/slideLayout" Target="../slideLayouts/slideLayout1.xml"/><Relationship Id="rId4" Type="http://schemas.openxmlformats.org/officeDocument/2006/relationships/image" Target="../media/image3.jpg"/></Relationships>
</file>

<file path=ppt/slides/_rels/slide9.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87"/>
        <p:cNvGrpSpPr/>
        <p:nvPr/>
      </p:nvGrpSpPr>
      <p:grpSpPr>
        <a:xfrm>
          <a:off x="0" y="0"/>
          <a:ext cx="0" cy="0"/>
          <a:chOff x="0" y="0"/>
          <a:chExt cx="0" cy="0"/>
        </a:xfrm>
      </p:grpSpPr>
      <p:sp>
        <p:nvSpPr>
          <p:cNvPr id="88" name="Google Shape;88;p13"/>
          <p:cNvSpPr txBox="1">
            <a:spLocks noGrp="1"/>
          </p:cNvSpPr>
          <p:nvPr>
            <p:ph type="title"/>
          </p:nvPr>
        </p:nvSpPr>
        <p:spPr>
          <a:xfrm>
            <a:off x="481850" y="234175"/>
            <a:ext cx="10740600" cy="1325700"/>
          </a:xfrm>
          <a:prstGeom prst="rect">
            <a:avLst/>
          </a:prstGeom>
          <a:noFill/>
          <a:ln>
            <a:noFill/>
          </a:ln>
        </p:spPr>
        <p:txBody>
          <a:bodyPr spcFirstLastPara="1" wrap="square" lIns="91425" tIns="45700" rIns="91425" bIns="45700" anchor="ctr" anchorCtr="0">
            <a:noAutofit/>
          </a:bodyPr>
          <a:lstStyle/>
          <a:p>
            <a:pPr marL="0" lvl="0" indent="0" rtl="0">
              <a:spcBef>
                <a:spcPts val="0"/>
              </a:spcBef>
              <a:spcAft>
                <a:spcPts val="0"/>
              </a:spcAft>
              <a:buClr>
                <a:schemeClr val="dk1"/>
              </a:buClr>
              <a:buSzPts val="4500"/>
              <a:buFont typeface="Overlock"/>
              <a:buNone/>
            </a:pPr>
            <a:r>
              <a:rPr lang="en-US" sz="3400" dirty="0">
                <a:latin typeface="Century Gothic"/>
                <a:ea typeface="Century Gothic"/>
                <a:cs typeface="Century Gothic"/>
                <a:sym typeface="Century Gothic"/>
              </a:rPr>
              <a:t>Grade 7: Module 2: Unit 2: Lesson 8</a:t>
            </a:r>
            <a:endParaRPr sz="3400" dirty="0">
              <a:latin typeface="Century Gothic"/>
              <a:ea typeface="Century Gothic"/>
              <a:cs typeface="Century Gothic"/>
              <a:sym typeface="Century Gothic"/>
            </a:endParaRPr>
          </a:p>
          <a:p>
            <a:pPr marL="0" lvl="0" indent="0" rtl="0">
              <a:spcBef>
                <a:spcPts val="0"/>
              </a:spcBef>
              <a:spcAft>
                <a:spcPts val="0"/>
              </a:spcAft>
              <a:buClr>
                <a:schemeClr val="dk1"/>
              </a:buClr>
              <a:buSzPts val="1500"/>
              <a:buFont typeface="Arial"/>
              <a:buNone/>
            </a:pPr>
            <a:r>
              <a:rPr lang="en-US" sz="2100" b="1" dirty="0">
                <a:latin typeface="Century Gothic"/>
                <a:ea typeface="Century Gothic"/>
                <a:cs typeface="Century Gothic"/>
                <a:sym typeface="Century Gothic"/>
              </a:rPr>
              <a:t>Teacher slide, before teaching.</a:t>
            </a:r>
            <a:endParaRPr sz="4200" dirty="0">
              <a:latin typeface="Century Gothic"/>
              <a:ea typeface="Century Gothic"/>
              <a:cs typeface="Century Gothic"/>
              <a:sym typeface="Century Gothic"/>
            </a:endParaRPr>
          </a:p>
        </p:txBody>
      </p:sp>
      <p:sp>
        <p:nvSpPr>
          <p:cNvPr id="89" name="Google Shape;89;p13"/>
          <p:cNvSpPr txBox="1">
            <a:spLocks noGrp="1"/>
          </p:cNvSpPr>
          <p:nvPr>
            <p:ph type="body" idx="1"/>
          </p:nvPr>
        </p:nvSpPr>
        <p:spPr>
          <a:xfrm>
            <a:off x="481850" y="1728988"/>
            <a:ext cx="10965600" cy="4794600"/>
          </a:xfrm>
          <a:prstGeom prst="rect">
            <a:avLst/>
          </a:prstGeom>
          <a:noFill/>
          <a:ln>
            <a:noFill/>
          </a:ln>
        </p:spPr>
        <p:txBody>
          <a:bodyPr spcFirstLastPara="1" wrap="square" lIns="91425" tIns="45700" rIns="91425" bIns="45700" anchor="t" anchorCtr="0">
            <a:noAutofit/>
          </a:bodyPr>
          <a:lstStyle/>
          <a:p>
            <a:pPr marL="457200" marR="0" lvl="0" indent="-355600" algn="l" rtl="0">
              <a:lnSpc>
                <a:spcPct val="90000"/>
              </a:lnSpc>
              <a:spcBef>
                <a:spcPts val="0"/>
              </a:spcBef>
              <a:spcAft>
                <a:spcPts val="0"/>
              </a:spcAft>
              <a:buSzPts val="2000"/>
              <a:buFont typeface="Century Gothic"/>
              <a:buChar char="•"/>
            </a:pPr>
            <a:r>
              <a:rPr lang="en-US" sz="2200" i="0" u="none" strike="noStrike" cap="none" dirty="0">
                <a:solidFill>
                  <a:schemeClr val="dk1"/>
                </a:solidFill>
                <a:latin typeface="Century Gothic"/>
                <a:ea typeface="Century Gothic"/>
                <a:cs typeface="Century Gothic"/>
                <a:sym typeface="Century Gothic"/>
              </a:rPr>
              <a:t>This lesson will take approximately</a:t>
            </a:r>
            <a:r>
              <a:rPr lang="en-US" sz="2200" dirty="0">
                <a:latin typeface="Century Gothic"/>
                <a:ea typeface="Century Gothic"/>
                <a:cs typeface="Century Gothic"/>
                <a:sym typeface="Century Gothic"/>
              </a:rPr>
              <a:t> 45-55 </a:t>
            </a:r>
            <a:r>
              <a:rPr lang="en-US" sz="2200" i="0" u="none" strike="noStrike" cap="none" dirty="0">
                <a:solidFill>
                  <a:schemeClr val="dk1"/>
                </a:solidFill>
                <a:latin typeface="Century Gothic"/>
                <a:ea typeface="Century Gothic"/>
                <a:cs typeface="Century Gothic"/>
                <a:sym typeface="Century Gothic"/>
              </a:rPr>
              <a:t>minutes to complete. </a:t>
            </a:r>
            <a:endParaRPr sz="2200" dirty="0">
              <a:latin typeface="Century Gothic"/>
              <a:ea typeface="Century Gothic"/>
              <a:cs typeface="Century Gothic"/>
              <a:sym typeface="Century Gothic"/>
            </a:endParaRPr>
          </a:p>
          <a:p>
            <a:pPr marL="457200" marR="0" lvl="0" indent="-355600" algn="l" rtl="0">
              <a:lnSpc>
                <a:spcPct val="90000"/>
              </a:lnSpc>
              <a:spcBef>
                <a:spcPts val="0"/>
              </a:spcBef>
              <a:spcAft>
                <a:spcPts val="0"/>
              </a:spcAft>
              <a:buSzPts val="2000"/>
              <a:buFont typeface="Century Gothic"/>
              <a:buChar char="•"/>
            </a:pPr>
            <a:r>
              <a:rPr lang="en-US" sz="2200" dirty="0">
                <a:latin typeface="Century Gothic"/>
                <a:ea typeface="Century Gothic"/>
                <a:cs typeface="Century Gothic"/>
                <a:sym typeface="Century Gothic"/>
              </a:rPr>
              <a:t>The purpose of today’s lesson is for students to take an </a:t>
            </a:r>
            <a:r>
              <a:rPr lang="en-US" sz="2200" b="1" dirty="0">
                <a:latin typeface="Century Gothic"/>
                <a:ea typeface="Century Gothic"/>
                <a:cs typeface="Century Gothic"/>
                <a:sym typeface="Century Gothic"/>
              </a:rPr>
              <a:t>End of Unit 2 Assessment</a:t>
            </a:r>
            <a:r>
              <a:rPr lang="en-US" sz="2200" dirty="0">
                <a:latin typeface="Century Gothic"/>
                <a:ea typeface="Century Gothic"/>
                <a:cs typeface="Century Gothic"/>
                <a:sym typeface="Century Gothic"/>
              </a:rPr>
              <a:t>. They will also continue their independent reading.</a:t>
            </a:r>
            <a:endParaRPr sz="2200" dirty="0">
              <a:latin typeface="Century Gothic"/>
              <a:ea typeface="Century Gothic"/>
              <a:cs typeface="Century Gothic"/>
              <a:sym typeface="Century Gothic"/>
            </a:endParaRPr>
          </a:p>
          <a:p>
            <a:pPr marL="457200" marR="0" lvl="0" indent="0" algn="l" rtl="0">
              <a:lnSpc>
                <a:spcPct val="90000"/>
              </a:lnSpc>
              <a:spcBef>
                <a:spcPts val="1000"/>
              </a:spcBef>
              <a:spcAft>
                <a:spcPts val="0"/>
              </a:spcAft>
              <a:buNone/>
            </a:pPr>
            <a:endParaRPr sz="2200" b="1" dirty="0">
              <a:latin typeface="Century Gothic"/>
              <a:ea typeface="Century Gothic"/>
              <a:cs typeface="Century Gothic"/>
              <a:sym typeface="Century Gothic"/>
            </a:endParaRPr>
          </a:p>
          <a:p>
            <a:pPr marL="0" marR="0" lvl="0" indent="0" algn="l" rtl="0">
              <a:lnSpc>
                <a:spcPct val="90000"/>
              </a:lnSpc>
              <a:spcBef>
                <a:spcPts val="1000"/>
              </a:spcBef>
              <a:spcAft>
                <a:spcPts val="0"/>
              </a:spcAft>
              <a:buNone/>
            </a:pPr>
            <a:r>
              <a:rPr lang="en-US" sz="2200" i="0" u="none" strike="noStrike" cap="none" dirty="0">
                <a:solidFill>
                  <a:schemeClr val="dk1"/>
                </a:solidFill>
                <a:latin typeface="Century Gothic"/>
                <a:ea typeface="Century Gothic"/>
                <a:cs typeface="Century Gothic"/>
                <a:sym typeface="Century Gothic"/>
              </a:rPr>
              <a:t>The Learning Targets</a:t>
            </a:r>
            <a:r>
              <a:rPr lang="en-US" sz="2200" dirty="0">
                <a:latin typeface="Century Gothic"/>
                <a:ea typeface="Century Gothic"/>
                <a:cs typeface="Century Gothic"/>
                <a:sym typeface="Century Gothic"/>
              </a:rPr>
              <a:t> </a:t>
            </a:r>
            <a:r>
              <a:rPr lang="en-US" sz="2200" i="0" u="none" strike="noStrike" cap="none" dirty="0">
                <a:solidFill>
                  <a:schemeClr val="dk1"/>
                </a:solidFill>
                <a:latin typeface="Century Gothic"/>
                <a:ea typeface="Century Gothic"/>
                <a:cs typeface="Century Gothic"/>
                <a:sym typeface="Century Gothic"/>
              </a:rPr>
              <a:t>for students today </a:t>
            </a:r>
            <a:r>
              <a:rPr lang="en-US" sz="2200" dirty="0">
                <a:latin typeface="Century Gothic"/>
                <a:ea typeface="Century Gothic"/>
                <a:cs typeface="Century Gothic"/>
                <a:sym typeface="Century Gothic"/>
              </a:rPr>
              <a:t>are</a:t>
            </a:r>
            <a:r>
              <a:rPr lang="en-US" sz="2200" i="0" u="none" strike="noStrike" cap="none" dirty="0">
                <a:solidFill>
                  <a:schemeClr val="dk1"/>
                </a:solidFill>
                <a:latin typeface="Century Gothic"/>
                <a:ea typeface="Century Gothic"/>
                <a:cs typeface="Century Gothic"/>
                <a:sym typeface="Century Gothic"/>
              </a:rPr>
              <a:t>:</a:t>
            </a:r>
            <a:endParaRPr sz="2200" dirty="0">
              <a:latin typeface="Century Gothic"/>
              <a:ea typeface="Century Gothic"/>
              <a:cs typeface="Century Gothic"/>
              <a:sym typeface="Century Gothic"/>
            </a:endParaRPr>
          </a:p>
          <a:p>
            <a:pPr marL="457200" marR="0" lvl="0" indent="-355600" algn="l" rtl="0">
              <a:lnSpc>
                <a:spcPct val="100000"/>
              </a:lnSpc>
              <a:spcBef>
                <a:spcPts val="1000"/>
              </a:spcBef>
              <a:spcAft>
                <a:spcPts val="0"/>
              </a:spcAft>
              <a:buSzPts val="2000"/>
              <a:buFont typeface="Century Gothic"/>
              <a:buChar char="•"/>
            </a:pPr>
            <a:r>
              <a:rPr lang="en-US" sz="2200" dirty="0">
                <a:latin typeface="Century Gothic"/>
                <a:ea typeface="Century Gothic"/>
                <a:cs typeface="Century Gothic"/>
                <a:sym typeface="Century Gothic"/>
              </a:rPr>
              <a:t>I can analyze the development of a central idea in a César Chávez speech.</a:t>
            </a:r>
            <a:endParaRPr sz="2200" dirty="0">
              <a:latin typeface="Century Gothic"/>
              <a:ea typeface="Century Gothic"/>
              <a:cs typeface="Century Gothic"/>
              <a:sym typeface="Century Gothic"/>
            </a:endParaRPr>
          </a:p>
          <a:p>
            <a:pPr marL="457200" marR="0" lvl="0" indent="-355600" algn="l" rtl="0">
              <a:lnSpc>
                <a:spcPct val="100000"/>
              </a:lnSpc>
              <a:spcBef>
                <a:spcPts val="0"/>
              </a:spcBef>
              <a:spcAft>
                <a:spcPts val="0"/>
              </a:spcAft>
              <a:buSzPts val="2000"/>
              <a:buFont typeface="Century Gothic"/>
              <a:buChar char="•"/>
            </a:pPr>
            <a:r>
              <a:rPr lang="en-US" sz="2200" dirty="0">
                <a:latin typeface="Century Gothic"/>
                <a:ea typeface="Century Gothic"/>
                <a:cs typeface="Century Gothic"/>
                <a:sym typeface="Century Gothic"/>
              </a:rPr>
              <a:t>I can analyze interactions between individuals, events, and ideas in a Chávez speech.</a:t>
            </a:r>
            <a:endParaRPr sz="2200" dirty="0">
              <a:latin typeface="Century Gothic"/>
              <a:ea typeface="Century Gothic"/>
              <a:cs typeface="Century Gothic"/>
              <a:sym typeface="Century Gothic"/>
            </a:endParaRPr>
          </a:p>
          <a:p>
            <a:pPr marL="457200" marR="0" lvl="0" indent="-355600" algn="l" rtl="0">
              <a:lnSpc>
                <a:spcPct val="100000"/>
              </a:lnSpc>
              <a:spcBef>
                <a:spcPts val="0"/>
              </a:spcBef>
              <a:spcAft>
                <a:spcPts val="0"/>
              </a:spcAft>
              <a:buSzPts val="2000"/>
              <a:buFont typeface="Century Gothic"/>
              <a:buChar char="•"/>
            </a:pPr>
            <a:r>
              <a:rPr lang="en-US" sz="2200" dirty="0">
                <a:latin typeface="Century Gothic"/>
                <a:ea typeface="Century Gothic"/>
                <a:cs typeface="Century Gothic"/>
                <a:sym typeface="Century Gothic"/>
              </a:rPr>
              <a:t>I can analyze how paragraphs of Chávez’s speech contribute to the development of the central claim.</a:t>
            </a:r>
            <a:endParaRPr sz="2200" dirty="0">
              <a:latin typeface="Century Gothic"/>
              <a:ea typeface="Century Gothic"/>
              <a:cs typeface="Century Gothic"/>
              <a:sym typeface="Century Gothic"/>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58"/>
        <p:cNvGrpSpPr/>
        <p:nvPr/>
      </p:nvGrpSpPr>
      <p:grpSpPr>
        <a:xfrm>
          <a:off x="0" y="0"/>
          <a:ext cx="0" cy="0"/>
          <a:chOff x="0" y="0"/>
          <a:chExt cx="0" cy="0"/>
        </a:xfrm>
      </p:grpSpPr>
      <p:sp>
        <p:nvSpPr>
          <p:cNvPr id="159" name="Google Shape;159;p22"/>
          <p:cNvSpPr txBox="1"/>
          <p:nvPr/>
        </p:nvSpPr>
        <p:spPr>
          <a:xfrm>
            <a:off x="707599" y="500050"/>
            <a:ext cx="10091401" cy="885900"/>
          </a:xfrm>
          <a:prstGeom prst="rect">
            <a:avLst/>
          </a:prstGeom>
          <a:noFill/>
          <a:ln>
            <a:noFill/>
          </a:ln>
        </p:spPr>
        <p:txBody>
          <a:bodyPr spcFirstLastPara="1" wrap="square" lIns="91425" tIns="45700" rIns="91425" bIns="45700" anchor="ctr" anchorCtr="0">
            <a:noAutofit/>
          </a:bodyPr>
          <a:lstStyle/>
          <a:p>
            <a:pPr marL="0" lvl="0" indent="0" rtl="0">
              <a:lnSpc>
                <a:spcPct val="90000"/>
              </a:lnSpc>
              <a:spcBef>
                <a:spcPts val="0"/>
              </a:spcBef>
              <a:spcAft>
                <a:spcPts val="0"/>
              </a:spcAft>
              <a:buNone/>
            </a:pPr>
            <a:r>
              <a:rPr lang="en-US" sz="3400" dirty="0">
                <a:solidFill>
                  <a:srgbClr val="000000"/>
                </a:solidFill>
                <a:latin typeface="Century Gothic"/>
                <a:ea typeface="Century Gothic"/>
                <a:cs typeface="Century Gothic"/>
                <a:sym typeface="Century Gothic"/>
              </a:rPr>
              <a:t>Let’s </a:t>
            </a:r>
            <a:r>
              <a:rPr lang="en-US" sz="3400" dirty="0">
                <a:latin typeface="Century Gothic"/>
                <a:ea typeface="Century Gothic"/>
                <a:cs typeface="Century Gothic"/>
                <a:sym typeface="Century Gothic"/>
              </a:rPr>
              <a:t>learn what purpose a conclusion serves</a:t>
            </a:r>
            <a:endParaRPr sz="3400" dirty="0">
              <a:solidFill>
                <a:srgbClr val="000000"/>
              </a:solidFill>
              <a:latin typeface="Century Gothic"/>
              <a:ea typeface="Century Gothic"/>
              <a:cs typeface="Century Gothic"/>
              <a:sym typeface="Century Gothic"/>
            </a:endParaRPr>
          </a:p>
        </p:txBody>
      </p:sp>
      <p:sp>
        <p:nvSpPr>
          <p:cNvPr id="160" name="Google Shape;160;p22"/>
          <p:cNvSpPr txBox="1"/>
          <p:nvPr/>
        </p:nvSpPr>
        <p:spPr>
          <a:xfrm>
            <a:off x="707599" y="1653850"/>
            <a:ext cx="10936713" cy="4653000"/>
          </a:xfrm>
          <a:prstGeom prst="rect">
            <a:avLst/>
          </a:prstGeom>
          <a:noFill/>
          <a:ln>
            <a:noFill/>
          </a:ln>
        </p:spPr>
        <p:txBody>
          <a:bodyPr spcFirstLastPara="1" wrap="square" lIns="91425" tIns="91425" rIns="91425" bIns="91425" anchor="t" anchorCtr="0">
            <a:noAutofit/>
          </a:bodyPr>
          <a:lstStyle/>
          <a:p>
            <a:pPr marL="0" lvl="0" indent="0">
              <a:spcBef>
                <a:spcPts val="0"/>
              </a:spcBef>
              <a:spcAft>
                <a:spcPts val="0"/>
              </a:spcAft>
              <a:buNone/>
            </a:pPr>
            <a:r>
              <a:rPr lang="en-US" sz="2200" dirty="0">
                <a:solidFill>
                  <a:schemeClr val="dk1"/>
                </a:solidFill>
                <a:latin typeface="Century Gothic"/>
                <a:ea typeface="Century Gothic"/>
                <a:cs typeface="Century Gothic"/>
                <a:sym typeface="Century Gothic"/>
              </a:rPr>
              <a:t>Please </a:t>
            </a:r>
            <a:r>
              <a:rPr lang="en-US" sz="2200" b="1" dirty="0">
                <a:solidFill>
                  <a:schemeClr val="dk1"/>
                </a:solidFill>
                <a:latin typeface="Century Gothic"/>
                <a:ea typeface="Century Gothic"/>
                <a:cs typeface="Century Gothic"/>
                <a:sym typeface="Century Gothic"/>
              </a:rPr>
              <a:t>Turn and Talk </a:t>
            </a:r>
            <a:r>
              <a:rPr lang="en-US" sz="2200" dirty="0">
                <a:solidFill>
                  <a:schemeClr val="dk1"/>
                </a:solidFill>
                <a:latin typeface="Century Gothic"/>
                <a:ea typeface="Century Gothic"/>
                <a:cs typeface="Century Gothic"/>
                <a:sym typeface="Century Gothic"/>
              </a:rPr>
              <a:t>with your partner about the following question: </a:t>
            </a:r>
            <a:endParaRPr sz="2200" dirty="0">
              <a:solidFill>
                <a:schemeClr val="dk1"/>
              </a:solidFill>
              <a:latin typeface="Century Gothic"/>
              <a:ea typeface="Century Gothic"/>
              <a:cs typeface="Century Gothic"/>
              <a:sym typeface="Century Gothic"/>
            </a:endParaRPr>
          </a:p>
          <a:p>
            <a:pPr marL="0" lvl="0" indent="0">
              <a:spcBef>
                <a:spcPts val="0"/>
              </a:spcBef>
              <a:spcAft>
                <a:spcPts val="0"/>
              </a:spcAft>
              <a:buNone/>
            </a:pPr>
            <a:endParaRPr sz="2200" i="1" dirty="0">
              <a:solidFill>
                <a:schemeClr val="dk1"/>
              </a:solidFill>
              <a:latin typeface="Century Gothic"/>
              <a:ea typeface="Century Gothic"/>
              <a:cs typeface="Century Gothic"/>
              <a:sym typeface="Century Gothic"/>
            </a:endParaRPr>
          </a:p>
          <a:p>
            <a:pPr marL="0" lvl="0" indent="0">
              <a:spcBef>
                <a:spcPts val="0"/>
              </a:spcBef>
              <a:spcAft>
                <a:spcPts val="0"/>
              </a:spcAft>
              <a:buNone/>
            </a:pPr>
            <a:r>
              <a:rPr lang="en-US" sz="2200" dirty="0">
                <a:solidFill>
                  <a:schemeClr val="dk1"/>
                </a:solidFill>
                <a:latin typeface="Century Gothic"/>
                <a:ea typeface="Century Gothic"/>
                <a:cs typeface="Century Gothic"/>
                <a:sym typeface="Century Gothic"/>
              </a:rPr>
              <a:t>“How does Chávez’s “Wrath of Grapes” speech relate to the question of working conditions? Who is he saying should be an agent of change? How?”</a:t>
            </a:r>
            <a:endParaRPr sz="2200" dirty="0">
              <a:solidFill>
                <a:schemeClr val="dk1"/>
              </a:solidFill>
              <a:latin typeface="Century Gothic"/>
              <a:ea typeface="Century Gothic"/>
              <a:cs typeface="Century Gothic"/>
              <a:sym typeface="Century Gothic"/>
            </a:endParaRPr>
          </a:p>
          <a:p>
            <a:pPr marL="0" lvl="0" indent="0">
              <a:spcBef>
                <a:spcPts val="0"/>
              </a:spcBef>
              <a:spcAft>
                <a:spcPts val="0"/>
              </a:spcAft>
              <a:buNone/>
            </a:pPr>
            <a:endParaRPr sz="2000" dirty="0">
              <a:latin typeface="Century Gothic"/>
              <a:ea typeface="Century Gothic"/>
              <a:cs typeface="Century Gothic"/>
              <a:sym typeface="Century Gothic"/>
            </a:endParaRPr>
          </a:p>
        </p:txBody>
      </p:sp>
      <p:pic>
        <p:nvPicPr>
          <p:cNvPr id="161" name="Google Shape;161;p22"/>
          <p:cNvPicPr preferRelativeResize="0"/>
          <p:nvPr/>
        </p:nvPicPr>
        <p:blipFill>
          <a:blip r:embed="rId3">
            <a:alphaModFix/>
          </a:blip>
          <a:stretch>
            <a:fillRect/>
          </a:stretch>
        </p:blipFill>
        <p:spPr>
          <a:xfrm>
            <a:off x="11287126" y="6086474"/>
            <a:ext cx="687500" cy="728662"/>
          </a:xfrm>
          <a:prstGeom prst="rect">
            <a:avLst/>
          </a:prstGeom>
          <a:noFill/>
          <a:ln>
            <a:noFill/>
          </a:ln>
        </p:spPr>
      </p:pic>
      <p:pic>
        <p:nvPicPr>
          <p:cNvPr id="6" name="Google Shape;117;p17"/>
          <p:cNvPicPr preferRelativeResize="0"/>
          <p:nvPr/>
        </p:nvPicPr>
        <p:blipFill>
          <a:blip r:embed="rId4">
            <a:alphaModFix/>
          </a:blip>
          <a:stretch>
            <a:fillRect/>
          </a:stretch>
        </p:blipFill>
        <p:spPr>
          <a:xfrm>
            <a:off x="10829925" y="161225"/>
            <a:ext cx="1195488" cy="1081788"/>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67"/>
        <p:cNvGrpSpPr/>
        <p:nvPr/>
      </p:nvGrpSpPr>
      <p:grpSpPr>
        <a:xfrm>
          <a:off x="0" y="0"/>
          <a:ext cx="0" cy="0"/>
          <a:chOff x="0" y="0"/>
          <a:chExt cx="0" cy="0"/>
        </a:xfrm>
      </p:grpSpPr>
      <p:sp>
        <p:nvSpPr>
          <p:cNvPr id="168" name="Google Shape;168;p23"/>
          <p:cNvSpPr txBox="1">
            <a:spLocks noGrp="1"/>
          </p:cNvSpPr>
          <p:nvPr>
            <p:ph type="title"/>
          </p:nvPr>
        </p:nvSpPr>
        <p:spPr>
          <a:xfrm>
            <a:off x="693225" y="500050"/>
            <a:ext cx="10105500" cy="8859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3200"/>
              <a:buFont typeface="Overlock"/>
              <a:buNone/>
            </a:pPr>
            <a:r>
              <a:rPr lang="en-US" sz="3400" b="1">
                <a:latin typeface="Century Gothic"/>
                <a:ea typeface="Century Gothic"/>
                <a:cs typeface="Century Gothic"/>
                <a:sym typeface="Century Gothic"/>
              </a:rPr>
              <a:t>Homework</a:t>
            </a:r>
            <a:endParaRPr sz="3400" b="1" i="0" u="none" strike="noStrike" cap="none">
              <a:solidFill>
                <a:schemeClr val="dk1"/>
              </a:solidFill>
              <a:latin typeface="Century Gothic"/>
              <a:ea typeface="Century Gothic"/>
              <a:cs typeface="Century Gothic"/>
              <a:sym typeface="Century Gothic"/>
            </a:endParaRPr>
          </a:p>
        </p:txBody>
      </p:sp>
      <p:sp>
        <p:nvSpPr>
          <p:cNvPr id="169" name="Google Shape;169;p23"/>
          <p:cNvSpPr txBox="1">
            <a:spLocks noGrp="1"/>
          </p:cNvSpPr>
          <p:nvPr>
            <p:ph type="body" idx="1"/>
          </p:nvPr>
        </p:nvSpPr>
        <p:spPr>
          <a:xfrm>
            <a:off x="693225" y="1729650"/>
            <a:ext cx="11195100" cy="4875000"/>
          </a:xfrm>
          <a:prstGeom prst="rect">
            <a:avLst/>
          </a:prstGeom>
          <a:noFill/>
          <a:ln>
            <a:noFill/>
          </a:ln>
        </p:spPr>
        <p:txBody>
          <a:bodyPr spcFirstLastPara="1" wrap="square" lIns="91425" tIns="45700" rIns="91425" bIns="45700" anchor="t" anchorCtr="0">
            <a:noAutofit/>
          </a:bodyPr>
          <a:lstStyle/>
          <a:p>
            <a:pPr marL="0" lvl="0" indent="0" rtl="0">
              <a:lnSpc>
                <a:spcPct val="145454"/>
              </a:lnSpc>
              <a:spcBef>
                <a:spcPts val="0"/>
              </a:spcBef>
              <a:spcAft>
                <a:spcPts val="0"/>
              </a:spcAft>
              <a:buClr>
                <a:schemeClr val="dk1"/>
              </a:buClr>
              <a:buSzPts val="1100"/>
              <a:buFont typeface="Arial"/>
              <a:buNone/>
            </a:pPr>
            <a:endParaRPr sz="1100" b="1">
              <a:latin typeface="Arial"/>
              <a:ea typeface="Arial"/>
              <a:cs typeface="Arial"/>
              <a:sym typeface="Arial"/>
            </a:endParaRPr>
          </a:p>
          <a:p>
            <a:pPr marL="76200" lvl="0" indent="0" rtl="0">
              <a:lnSpc>
                <a:spcPct val="145454"/>
              </a:lnSpc>
              <a:spcBef>
                <a:spcPts val="0"/>
              </a:spcBef>
              <a:spcAft>
                <a:spcPts val="0"/>
              </a:spcAft>
              <a:buNone/>
            </a:pPr>
            <a:r>
              <a:rPr lang="en-US" sz="700">
                <a:latin typeface="Arial"/>
                <a:ea typeface="Arial"/>
                <a:cs typeface="Arial"/>
                <a:sym typeface="Arial"/>
              </a:rPr>
              <a:t>     </a:t>
            </a:r>
            <a:endParaRPr sz="1100" b="1">
              <a:latin typeface="Arial"/>
              <a:ea typeface="Arial"/>
              <a:cs typeface="Arial"/>
              <a:sym typeface="Arial"/>
            </a:endParaRPr>
          </a:p>
          <a:p>
            <a:pPr marL="0" marR="0" lvl="0" indent="0" algn="l" rtl="0">
              <a:lnSpc>
                <a:spcPct val="90000"/>
              </a:lnSpc>
              <a:spcBef>
                <a:spcPts val="1000"/>
              </a:spcBef>
              <a:spcAft>
                <a:spcPts val="0"/>
              </a:spcAft>
              <a:buNone/>
            </a:pP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p:txBody>
      </p:sp>
      <p:sp>
        <p:nvSpPr>
          <p:cNvPr id="170" name="Google Shape;170;p23"/>
          <p:cNvSpPr txBox="1"/>
          <p:nvPr/>
        </p:nvSpPr>
        <p:spPr>
          <a:xfrm>
            <a:off x="693225" y="1886475"/>
            <a:ext cx="10767000" cy="696900"/>
          </a:xfrm>
          <a:prstGeom prst="rect">
            <a:avLst/>
          </a:prstGeom>
          <a:noFill/>
          <a:ln>
            <a:noFill/>
          </a:ln>
        </p:spPr>
        <p:txBody>
          <a:bodyPr spcFirstLastPara="1" wrap="square" lIns="91425" tIns="91425" rIns="91425" bIns="91425" anchor="t" anchorCtr="0">
            <a:noAutofit/>
          </a:bodyPr>
          <a:lstStyle/>
          <a:p>
            <a:pPr marL="0" lvl="0" indent="0">
              <a:spcBef>
                <a:spcPts val="0"/>
              </a:spcBef>
              <a:spcAft>
                <a:spcPts val="0"/>
              </a:spcAft>
              <a:buNone/>
            </a:pPr>
            <a:r>
              <a:rPr lang="en-US" sz="2400">
                <a:solidFill>
                  <a:schemeClr val="dk1"/>
                </a:solidFill>
                <a:latin typeface="Century Gothic"/>
                <a:ea typeface="Century Gothic"/>
                <a:cs typeface="Century Gothic"/>
                <a:sym typeface="Century Gothic"/>
              </a:rPr>
              <a:t>Continue reading in your independent reading book for this unit. </a:t>
            </a:r>
            <a:endParaRPr sz="2400">
              <a:solidFill>
                <a:schemeClr val="dk1"/>
              </a:solidFill>
              <a:latin typeface="Century Gothic"/>
              <a:ea typeface="Century Gothic"/>
              <a:cs typeface="Century Gothic"/>
              <a:sym typeface="Century Gothic"/>
            </a:endParaRPr>
          </a:p>
        </p:txBody>
      </p:sp>
      <p:pic>
        <p:nvPicPr>
          <p:cNvPr id="6" name="Google Shape;117;p17"/>
          <p:cNvPicPr preferRelativeResize="0"/>
          <p:nvPr/>
        </p:nvPicPr>
        <p:blipFill>
          <a:blip r:embed="rId3">
            <a:alphaModFix/>
          </a:blip>
          <a:stretch>
            <a:fillRect/>
          </a:stretch>
        </p:blipFill>
        <p:spPr>
          <a:xfrm>
            <a:off x="10829925" y="161225"/>
            <a:ext cx="1195488" cy="1081788"/>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76"/>
        <p:cNvGrpSpPr/>
        <p:nvPr/>
      </p:nvGrpSpPr>
      <p:grpSpPr>
        <a:xfrm>
          <a:off x="0" y="0"/>
          <a:ext cx="0" cy="0"/>
          <a:chOff x="0" y="0"/>
          <a:chExt cx="0" cy="0"/>
        </a:xfrm>
      </p:grpSpPr>
      <p:sp>
        <p:nvSpPr>
          <p:cNvPr id="177" name="Google Shape;177;p24"/>
          <p:cNvSpPr txBox="1"/>
          <p:nvPr/>
        </p:nvSpPr>
        <p:spPr>
          <a:xfrm>
            <a:off x="781050" y="273844"/>
            <a:ext cx="7886700" cy="994200"/>
          </a:xfrm>
          <a:prstGeom prst="rect">
            <a:avLst/>
          </a:prstGeom>
          <a:noFill/>
          <a:ln>
            <a:noFill/>
          </a:ln>
        </p:spPr>
        <p:txBody>
          <a:bodyPr spcFirstLastPara="1" wrap="square" lIns="68575" tIns="34275" rIns="68575" bIns="34275" anchor="ctr" anchorCtr="0">
            <a:noAutofit/>
          </a:bodyPr>
          <a:lstStyle/>
          <a:p>
            <a:pPr marL="0" lvl="0" indent="0" rtl="0">
              <a:lnSpc>
                <a:spcPct val="90000"/>
              </a:lnSpc>
              <a:spcBef>
                <a:spcPts val="0"/>
              </a:spcBef>
              <a:spcAft>
                <a:spcPts val="0"/>
              </a:spcAft>
              <a:buNone/>
            </a:pPr>
            <a:r>
              <a:rPr lang="en-US" sz="3200">
                <a:solidFill>
                  <a:srgbClr val="000000"/>
                </a:solidFill>
                <a:latin typeface="Century Gothic"/>
                <a:ea typeface="Century Gothic"/>
                <a:cs typeface="Century Gothic"/>
                <a:sym typeface="Century Gothic"/>
              </a:rPr>
              <a:t>Small Group Block </a:t>
            </a:r>
            <a:endParaRPr sz="3200">
              <a:solidFill>
                <a:srgbClr val="000000"/>
              </a:solidFill>
              <a:latin typeface="Century Gothic"/>
              <a:ea typeface="Century Gothic"/>
              <a:cs typeface="Century Gothic"/>
              <a:sym typeface="Century Gothic"/>
            </a:endParaRPr>
          </a:p>
        </p:txBody>
      </p:sp>
      <p:graphicFrame>
        <p:nvGraphicFramePr>
          <p:cNvPr id="178" name="Google Shape;178;p24"/>
          <p:cNvGraphicFramePr/>
          <p:nvPr/>
        </p:nvGraphicFramePr>
        <p:xfrm>
          <a:off x="825816" y="1479012"/>
          <a:ext cx="9569025" cy="4204775"/>
        </p:xfrm>
        <a:graphic>
          <a:graphicData uri="http://schemas.openxmlformats.org/drawingml/2006/table">
            <a:tbl>
              <a:tblPr firstRow="1" bandRow="1">
                <a:noFill/>
                <a:tableStyleId>{0AEE80A5-C247-4311-A122-1773D609492C}</a:tableStyleId>
              </a:tblPr>
              <a:tblGrid>
                <a:gridCol w="3352850">
                  <a:extLst>
                    <a:ext uri="{9D8B030D-6E8A-4147-A177-3AD203B41FA5}">
                      <a16:colId xmlns:a16="http://schemas.microsoft.com/office/drawing/2014/main" val="20000"/>
                    </a:ext>
                  </a:extLst>
                </a:gridCol>
                <a:gridCol w="3026500">
                  <a:extLst>
                    <a:ext uri="{9D8B030D-6E8A-4147-A177-3AD203B41FA5}">
                      <a16:colId xmlns:a16="http://schemas.microsoft.com/office/drawing/2014/main" val="20001"/>
                    </a:ext>
                  </a:extLst>
                </a:gridCol>
                <a:gridCol w="3189675">
                  <a:extLst>
                    <a:ext uri="{9D8B030D-6E8A-4147-A177-3AD203B41FA5}">
                      <a16:colId xmlns:a16="http://schemas.microsoft.com/office/drawing/2014/main" val="20002"/>
                    </a:ext>
                  </a:extLst>
                </a:gridCol>
              </a:tblGrid>
              <a:tr h="531975">
                <a:tc>
                  <a:txBody>
                    <a:bodyPr/>
                    <a:lstStyle/>
                    <a:p>
                      <a:pPr marL="0" marR="0" lvl="0" indent="0" algn="l" rtl="0">
                        <a:lnSpc>
                          <a:spcPct val="100000"/>
                        </a:lnSpc>
                        <a:spcBef>
                          <a:spcPts val="0"/>
                        </a:spcBef>
                        <a:spcAft>
                          <a:spcPts val="0"/>
                        </a:spcAft>
                        <a:buClr>
                          <a:srgbClr val="000000"/>
                        </a:buClr>
                        <a:buSzPts val="1800"/>
                        <a:buFont typeface="Arial"/>
                        <a:buNone/>
                      </a:pPr>
                      <a:r>
                        <a:rPr lang="en-US" sz="1700" u="none" strike="noStrike" cap="none">
                          <a:latin typeface="Century Gothic"/>
                          <a:ea typeface="Century Gothic"/>
                          <a:cs typeface="Century Gothic"/>
                          <a:sym typeface="Century Gothic"/>
                        </a:rPr>
                        <a:t>Activities for Today:</a:t>
                      </a: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r>
                        <a:rPr lang="en-US" sz="1700" u="none" strike="noStrike" cap="none">
                          <a:latin typeface="Century Gothic"/>
                          <a:ea typeface="Century Gothic"/>
                          <a:cs typeface="Century Gothic"/>
                          <a:sym typeface="Century Gothic"/>
                        </a:rPr>
                        <a:t>How Long?</a:t>
                      </a: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r>
                        <a:rPr lang="en-US" sz="1700" u="none" strike="noStrike" cap="none">
                          <a:latin typeface="Century Gothic"/>
                          <a:ea typeface="Century Gothic"/>
                          <a:cs typeface="Century Gothic"/>
                          <a:sym typeface="Century Gothic"/>
                        </a:rPr>
                        <a:t>What groups?</a:t>
                      </a: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val="10000"/>
                  </a:ext>
                </a:extLst>
              </a:tr>
              <a:tr h="918200">
                <a:tc>
                  <a:txBody>
                    <a:bodyPr/>
                    <a:lstStyle/>
                    <a:p>
                      <a:pPr marL="0" marR="0" lvl="0" indent="0" algn="l" rtl="0">
                        <a:lnSpc>
                          <a:spcPct val="100000"/>
                        </a:lnSpc>
                        <a:spcBef>
                          <a:spcPts val="0"/>
                        </a:spcBef>
                        <a:spcAft>
                          <a:spcPts val="0"/>
                        </a:spcAft>
                        <a:buClr>
                          <a:srgbClr val="000000"/>
                        </a:buClr>
                        <a:buSzPts val="1800"/>
                        <a:buFont typeface="Calibri"/>
                        <a:buNone/>
                      </a:pPr>
                      <a:r>
                        <a:rPr lang="en-US" sz="1700" u="none" strike="noStrike" cap="none">
                          <a:latin typeface="Century Gothic"/>
                          <a:ea typeface="Century Gothic"/>
                          <a:cs typeface="Century Gothic"/>
                          <a:sym typeface="Century Gothic"/>
                        </a:rPr>
                        <a:t>Smooth reading </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val="10001"/>
                  </a:ext>
                </a:extLst>
              </a:tr>
              <a:tr h="918200">
                <a:tc>
                  <a:txBody>
                    <a:bodyPr/>
                    <a:lstStyle/>
                    <a:p>
                      <a:pPr marL="0" marR="0" lvl="0" indent="0" algn="l" rtl="0">
                        <a:lnSpc>
                          <a:spcPct val="100000"/>
                        </a:lnSpc>
                        <a:spcBef>
                          <a:spcPts val="0"/>
                        </a:spcBef>
                        <a:spcAft>
                          <a:spcPts val="0"/>
                        </a:spcAft>
                        <a:buClr>
                          <a:srgbClr val="000000"/>
                        </a:buClr>
                        <a:buSzPts val="1800"/>
                        <a:buFont typeface="Calibri"/>
                        <a:buNone/>
                      </a:pPr>
                      <a:r>
                        <a:rPr lang="en-US" sz="1700" u="none" strike="noStrike" cap="none">
                          <a:latin typeface="Century Gothic"/>
                          <a:ea typeface="Century Gothic"/>
                          <a:cs typeface="Century Gothic"/>
                          <a:sym typeface="Century Gothic"/>
                        </a:rPr>
                        <a:t>Reading to learn</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val="10002"/>
                  </a:ext>
                </a:extLst>
              </a:tr>
              <a:tr h="918200">
                <a:tc>
                  <a:txBody>
                    <a:bodyPr/>
                    <a:lstStyle/>
                    <a:p>
                      <a:pPr marL="0" marR="0" lvl="0" indent="0" algn="l" rtl="0">
                        <a:lnSpc>
                          <a:spcPct val="100000"/>
                        </a:lnSpc>
                        <a:spcBef>
                          <a:spcPts val="0"/>
                        </a:spcBef>
                        <a:spcAft>
                          <a:spcPts val="0"/>
                        </a:spcAft>
                        <a:buClr>
                          <a:srgbClr val="000000"/>
                        </a:buClr>
                        <a:buSzPts val="1800"/>
                        <a:buFont typeface="Calibri"/>
                        <a:buNone/>
                      </a:pPr>
                      <a:r>
                        <a:rPr lang="en-US" sz="1700" u="none" strike="noStrike" cap="none">
                          <a:latin typeface="Century Gothic"/>
                          <a:ea typeface="Century Gothic"/>
                          <a:cs typeface="Century Gothic"/>
                          <a:sym typeface="Century Gothic"/>
                        </a:rPr>
                        <a:t>Writing to Learn</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val="10003"/>
                  </a:ext>
                </a:extLst>
              </a:tr>
              <a:tr h="918200">
                <a:tc>
                  <a:txBody>
                    <a:bodyPr/>
                    <a:lstStyle/>
                    <a:p>
                      <a:pPr marL="0" marR="0" lvl="0" indent="0" algn="l" rtl="0">
                        <a:lnSpc>
                          <a:spcPct val="100000"/>
                        </a:lnSpc>
                        <a:spcBef>
                          <a:spcPts val="0"/>
                        </a:spcBef>
                        <a:spcAft>
                          <a:spcPts val="0"/>
                        </a:spcAft>
                        <a:buClr>
                          <a:srgbClr val="000000"/>
                        </a:buClr>
                        <a:buSzPts val="1800"/>
                        <a:buFont typeface="Calibri"/>
                        <a:buNone/>
                      </a:pPr>
                      <a:r>
                        <a:rPr lang="en-US" sz="1700" u="none" strike="noStrike" cap="none">
                          <a:latin typeface="Century Gothic"/>
                          <a:ea typeface="Century Gothic"/>
                          <a:cs typeface="Century Gothic"/>
                          <a:sym typeface="Century Gothic"/>
                        </a:rPr>
                        <a:t>Preparing for Next Class</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val="10004"/>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94"/>
        <p:cNvGrpSpPr/>
        <p:nvPr/>
      </p:nvGrpSpPr>
      <p:grpSpPr>
        <a:xfrm>
          <a:off x="0" y="0"/>
          <a:ext cx="0" cy="0"/>
          <a:chOff x="0" y="0"/>
          <a:chExt cx="0" cy="0"/>
        </a:xfrm>
      </p:grpSpPr>
      <p:sp>
        <p:nvSpPr>
          <p:cNvPr id="95" name="Google Shape;95;p14"/>
          <p:cNvSpPr txBox="1">
            <a:spLocks noGrp="1"/>
          </p:cNvSpPr>
          <p:nvPr>
            <p:ph type="subTitle" idx="1"/>
          </p:nvPr>
        </p:nvSpPr>
        <p:spPr>
          <a:xfrm>
            <a:off x="706850" y="1511400"/>
            <a:ext cx="11343000" cy="4016400"/>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None/>
            </a:pPr>
            <a:r>
              <a:rPr lang="en-US" sz="1800" b="1" i="0" u="none" strike="noStrike" cap="none" dirty="0">
                <a:solidFill>
                  <a:schemeClr val="dk1"/>
                </a:solidFill>
                <a:latin typeface="Century Gothic"/>
                <a:ea typeface="Century Gothic"/>
                <a:cs typeface="Century Gothic"/>
                <a:sym typeface="Century Gothic"/>
              </a:rPr>
              <a:t>Preparing for Unit </a:t>
            </a:r>
            <a:r>
              <a:rPr lang="en-US" sz="1800" b="1" dirty="0">
                <a:latin typeface="Century Gothic"/>
                <a:ea typeface="Century Gothic"/>
                <a:cs typeface="Century Gothic"/>
                <a:sym typeface="Century Gothic"/>
              </a:rPr>
              <a:t>Two</a:t>
            </a:r>
            <a:r>
              <a:rPr lang="en-US" sz="1800" b="1" i="0" u="none" strike="noStrike" cap="none" dirty="0">
                <a:solidFill>
                  <a:schemeClr val="dk1"/>
                </a:solidFill>
                <a:latin typeface="Century Gothic"/>
                <a:ea typeface="Century Gothic"/>
                <a:cs typeface="Century Gothic"/>
                <a:sym typeface="Century Gothic"/>
              </a:rPr>
              <a:t>: </a:t>
            </a:r>
            <a:r>
              <a:rPr lang="en-US" sz="1800" i="1" u="none" strike="noStrike" cap="none" dirty="0">
                <a:solidFill>
                  <a:schemeClr val="dk1"/>
                </a:solidFill>
                <a:latin typeface="Century Gothic"/>
                <a:ea typeface="Century Gothic"/>
                <a:cs typeface="Century Gothic"/>
                <a:sym typeface="Century Gothic"/>
              </a:rPr>
              <a:t>Materials and Student Pairings</a:t>
            </a:r>
            <a:endParaRPr sz="1800" i="1" u="none" strike="noStrike" cap="none" dirty="0">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None/>
            </a:pPr>
            <a:endParaRPr sz="1800" i="1" dirty="0">
              <a:latin typeface="Century Gothic"/>
              <a:ea typeface="Century Gothic"/>
              <a:cs typeface="Century Gothic"/>
              <a:sym typeface="Century Gothic"/>
            </a:endParaRPr>
          </a:p>
          <a:p>
            <a:pPr marL="457200" lvl="0" indent="-342900" algn="l" rtl="0">
              <a:lnSpc>
                <a:spcPct val="100000"/>
              </a:lnSpc>
              <a:spcBef>
                <a:spcPts val="0"/>
              </a:spcBef>
              <a:spcAft>
                <a:spcPts val="0"/>
              </a:spcAft>
              <a:buSzPts val="1800"/>
              <a:buFont typeface="Century Gothic"/>
              <a:buChar char="●"/>
            </a:pPr>
            <a:r>
              <a:rPr lang="en-US" sz="1800" dirty="0">
                <a:latin typeface="Century Gothic"/>
                <a:ea typeface="Century Gothic"/>
                <a:cs typeface="Century Gothic"/>
                <a:sym typeface="Century Gothic"/>
              </a:rPr>
              <a:t>Vocabulary words and definitions (posted)</a:t>
            </a:r>
            <a:endParaRPr sz="1800" dirty="0">
              <a:latin typeface="Century Gothic"/>
              <a:ea typeface="Century Gothic"/>
              <a:cs typeface="Century Gothic"/>
              <a:sym typeface="Century Gothic"/>
            </a:endParaRPr>
          </a:p>
          <a:p>
            <a:pPr marL="457200" lvl="0" indent="-342900" algn="l" rtl="0">
              <a:lnSpc>
                <a:spcPct val="100000"/>
              </a:lnSpc>
              <a:spcBef>
                <a:spcPts val="0"/>
              </a:spcBef>
              <a:spcAft>
                <a:spcPts val="0"/>
              </a:spcAft>
              <a:buSzPts val="1800"/>
              <a:buFont typeface="Century Gothic"/>
              <a:buChar char="●"/>
            </a:pPr>
            <a:r>
              <a:rPr lang="en-US" sz="1800" b="1" dirty="0">
                <a:latin typeface="Century Gothic"/>
                <a:ea typeface="Century Gothic"/>
                <a:cs typeface="Century Gothic"/>
                <a:sym typeface="Century Gothic"/>
              </a:rPr>
              <a:t>Assessment Text: Wrath of Grapes speech</a:t>
            </a:r>
            <a:r>
              <a:rPr lang="en-US" sz="1800" dirty="0">
                <a:latin typeface="Century Gothic"/>
                <a:ea typeface="Century Gothic"/>
                <a:cs typeface="Century Gothic"/>
                <a:sym typeface="Century Gothic"/>
              </a:rPr>
              <a:t> (excerpts; one per student)</a:t>
            </a:r>
            <a:endParaRPr sz="1800" dirty="0">
              <a:latin typeface="Century Gothic"/>
              <a:ea typeface="Century Gothic"/>
              <a:cs typeface="Century Gothic"/>
              <a:sym typeface="Century Gothic"/>
            </a:endParaRPr>
          </a:p>
          <a:p>
            <a:pPr marL="457200" lvl="0" indent="-342900" algn="l" rtl="0">
              <a:lnSpc>
                <a:spcPct val="100000"/>
              </a:lnSpc>
              <a:spcBef>
                <a:spcPts val="0"/>
              </a:spcBef>
              <a:spcAft>
                <a:spcPts val="0"/>
              </a:spcAft>
              <a:buSzPts val="1800"/>
              <a:buFont typeface="Century Gothic"/>
              <a:buChar char="●"/>
            </a:pPr>
            <a:r>
              <a:rPr lang="en-US" sz="1800" b="1" dirty="0">
                <a:latin typeface="Century Gothic"/>
                <a:ea typeface="Century Gothic"/>
                <a:cs typeface="Century Gothic"/>
                <a:sym typeface="Century Gothic"/>
              </a:rPr>
              <a:t>End of Unit 2 Assessment: Analyzing the Structure of Chávez’s Wrath of Grapes Speech</a:t>
            </a:r>
            <a:r>
              <a:rPr lang="en-US" sz="1800" dirty="0">
                <a:latin typeface="Century Gothic"/>
                <a:ea typeface="Century Gothic"/>
                <a:cs typeface="Century Gothic"/>
                <a:sym typeface="Century Gothic"/>
              </a:rPr>
              <a:t> (one per student)</a:t>
            </a:r>
            <a:endParaRPr sz="1800" dirty="0">
              <a:latin typeface="Century Gothic"/>
              <a:ea typeface="Century Gothic"/>
              <a:cs typeface="Century Gothic"/>
              <a:sym typeface="Century Gothic"/>
            </a:endParaRPr>
          </a:p>
          <a:p>
            <a:pPr marL="457200" lvl="0" indent="-342900" algn="l" rtl="0">
              <a:lnSpc>
                <a:spcPct val="100000"/>
              </a:lnSpc>
              <a:spcBef>
                <a:spcPts val="0"/>
              </a:spcBef>
              <a:spcAft>
                <a:spcPts val="0"/>
              </a:spcAft>
              <a:buSzPts val="1800"/>
              <a:buFont typeface="Century Gothic"/>
              <a:buChar char="●"/>
            </a:pPr>
            <a:r>
              <a:rPr lang="en-US" sz="1800" b="1" dirty="0">
                <a:latin typeface="Century Gothic"/>
                <a:ea typeface="Century Gothic"/>
                <a:cs typeface="Century Gothic"/>
                <a:sym typeface="Century Gothic"/>
              </a:rPr>
              <a:t>End of Unit 2 Assessment: Analyzing the Structure of Chávez’s Wrath of Grapes </a:t>
            </a:r>
            <a:r>
              <a:rPr lang="en-US" sz="1800" dirty="0">
                <a:latin typeface="Century Gothic"/>
                <a:ea typeface="Century Gothic"/>
                <a:cs typeface="Century Gothic"/>
                <a:sym typeface="Century Gothic"/>
              </a:rPr>
              <a:t>Speech (Answers, for Teacher Reference)</a:t>
            </a:r>
            <a:endParaRPr sz="1800" dirty="0">
              <a:latin typeface="Century Gothic"/>
              <a:ea typeface="Century Gothic"/>
              <a:cs typeface="Century Gothic"/>
              <a:sym typeface="Century Gothic"/>
            </a:endParaRPr>
          </a:p>
          <a:p>
            <a:pPr marL="0" lvl="0" indent="0" algn="l" rtl="0">
              <a:lnSpc>
                <a:spcPct val="100000"/>
              </a:lnSpc>
              <a:spcBef>
                <a:spcPts val="0"/>
              </a:spcBef>
              <a:spcAft>
                <a:spcPts val="0"/>
              </a:spcAft>
              <a:buNone/>
            </a:pPr>
            <a:endParaRPr sz="1800" dirty="0">
              <a:latin typeface="Century Gothic"/>
              <a:ea typeface="Century Gothic"/>
              <a:cs typeface="Century Gothic"/>
              <a:sym typeface="Century Gothic"/>
            </a:endParaRPr>
          </a:p>
        </p:txBody>
      </p:sp>
      <p:sp>
        <p:nvSpPr>
          <p:cNvPr id="96" name="Google Shape;96;p14"/>
          <p:cNvSpPr txBox="1">
            <a:spLocks noGrp="1"/>
          </p:cNvSpPr>
          <p:nvPr>
            <p:ph type="title" idx="4294967295"/>
          </p:nvPr>
        </p:nvSpPr>
        <p:spPr>
          <a:xfrm>
            <a:off x="706850" y="234175"/>
            <a:ext cx="10515600" cy="1325700"/>
          </a:xfrm>
          <a:prstGeom prst="rect">
            <a:avLst/>
          </a:prstGeom>
          <a:noFill/>
          <a:ln>
            <a:noFill/>
          </a:ln>
        </p:spPr>
        <p:txBody>
          <a:bodyPr spcFirstLastPara="1" wrap="square" lIns="91425" tIns="45700" rIns="91425" bIns="45700" anchor="ctr" anchorCtr="0">
            <a:noAutofit/>
          </a:bodyPr>
          <a:lstStyle/>
          <a:p>
            <a:pPr marL="0" lvl="0" indent="0" rtl="0">
              <a:spcBef>
                <a:spcPts val="0"/>
              </a:spcBef>
              <a:spcAft>
                <a:spcPts val="0"/>
              </a:spcAft>
              <a:buClr>
                <a:schemeClr val="dk1"/>
              </a:buClr>
              <a:buSzPts val="4500"/>
              <a:buFont typeface="Overlock"/>
              <a:buNone/>
            </a:pPr>
            <a:r>
              <a:rPr lang="en-US" sz="4200">
                <a:latin typeface="Century Gothic"/>
                <a:ea typeface="Century Gothic"/>
                <a:cs typeface="Century Gothic"/>
                <a:sym typeface="Century Gothic"/>
              </a:rPr>
              <a:t>Grade 7: Module 2: Unit 2: Lesson 8</a:t>
            </a:r>
            <a:endParaRPr sz="4200">
              <a:latin typeface="Century Gothic"/>
              <a:ea typeface="Century Gothic"/>
              <a:cs typeface="Century Gothic"/>
              <a:sym typeface="Century Gothic"/>
            </a:endParaRPr>
          </a:p>
          <a:p>
            <a:pPr marL="0" lvl="0" indent="0" rtl="0">
              <a:spcBef>
                <a:spcPts val="0"/>
              </a:spcBef>
              <a:spcAft>
                <a:spcPts val="0"/>
              </a:spcAft>
              <a:buClr>
                <a:schemeClr val="dk1"/>
              </a:buClr>
              <a:buSzPts val="1500"/>
              <a:buFont typeface="Arial"/>
              <a:buNone/>
            </a:pPr>
            <a:r>
              <a:rPr lang="en-US" sz="2100" b="1">
                <a:latin typeface="Century Gothic"/>
                <a:ea typeface="Century Gothic"/>
                <a:cs typeface="Century Gothic"/>
                <a:sym typeface="Century Gothic"/>
              </a:rPr>
              <a:t>Teacher slide, before teaching.</a:t>
            </a:r>
            <a:endParaRPr sz="4200">
              <a:latin typeface="Century Gothic"/>
              <a:ea typeface="Century Gothic"/>
              <a:cs typeface="Century Gothic"/>
              <a:sym typeface="Century Gothic"/>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01"/>
        <p:cNvGrpSpPr/>
        <p:nvPr/>
      </p:nvGrpSpPr>
      <p:grpSpPr>
        <a:xfrm>
          <a:off x="0" y="0"/>
          <a:ext cx="0" cy="0"/>
          <a:chOff x="0" y="0"/>
          <a:chExt cx="0" cy="0"/>
        </a:xfrm>
      </p:grpSpPr>
      <p:sp>
        <p:nvSpPr>
          <p:cNvPr id="102" name="Google Shape;102;p15"/>
          <p:cNvSpPr txBox="1"/>
          <p:nvPr/>
        </p:nvSpPr>
        <p:spPr>
          <a:xfrm>
            <a:off x="635625" y="1851650"/>
            <a:ext cx="10954500" cy="4504800"/>
          </a:xfrm>
          <a:prstGeom prst="rect">
            <a:avLst/>
          </a:prstGeom>
          <a:noFill/>
          <a:ln>
            <a:noFill/>
          </a:ln>
        </p:spPr>
        <p:txBody>
          <a:bodyPr spcFirstLastPara="1" wrap="square" lIns="91425" tIns="45700" rIns="91425" bIns="45700" anchor="t" anchorCtr="0">
            <a:noAutofit/>
          </a:bodyPr>
          <a:lstStyle/>
          <a:p>
            <a:pPr marL="0" lvl="0" indent="0" rtl="0">
              <a:lnSpc>
                <a:spcPct val="90000"/>
              </a:lnSpc>
              <a:spcBef>
                <a:spcPts val="1000"/>
              </a:spcBef>
              <a:spcAft>
                <a:spcPts val="0"/>
              </a:spcAft>
              <a:buNone/>
            </a:pPr>
            <a:r>
              <a:rPr lang="en-US" sz="2000" b="1">
                <a:solidFill>
                  <a:srgbClr val="000000"/>
                </a:solidFill>
                <a:latin typeface="Century Gothic"/>
                <a:ea typeface="Century Gothic"/>
                <a:cs typeface="Century Gothic"/>
                <a:sym typeface="Century Gothic"/>
              </a:rPr>
              <a:t>Preparing for Unit </a:t>
            </a:r>
            <a:r>
              <a:rPr lang="en-US" sz="2000" b="1">
                <a:latin typeface="Century Gothic"/>
                <a:ea typeface="Century Gothic"/>
                <a:cs typeface="Century Gothic"/>
                <a:sym typeface="Century Gothic"/>
              </a:rPr>
              <a:t>Two</a:t>
            </a:r>
            <a:r>
              <a:rPr lang="en-US" sz="2000" b="1">
                <a:solidFill>
                  <a:srgbClr val="000000"/>
                </a:solidFill>
                <a:latin typeface="Century Gothic"/>
                <a:ea typeface="Century Gothic"/>
                <a:cs typeface="Century Gothic"/>
                <a:sym typeface="Century Gothic"/>
              </a:rPr>
              <a:t>: </a:t>
            </a:r>
            <a:r>
              <a:rPr lang="en-US" sz="2000" i="1">
                <a:solidFill>
                  <a:srgbClr val="000000"/>
                </a:solidFill>
                <a:latin typeface="Century Gothic"/>
                <a:ea typeface="Century Gothic"/>
                <a:cs typeface="Century Gothic"/>
                <a:sym typeface="Century Gothic"/>
              </a:rPr>
              <a:t>Pre-</a:t>
            </a:r>
            <a:r>
              <a:rPr lang="en-US" sz="2000" i="1">
                <a:latin typeface="Century Gothic"/>
                <a:ea typeface="Century Gothic"/>
                <a:cs typeface="Century Gothic"/>
                <a:sym typeface="Century Gothic"/>
              </a:rPr>
              <a:t>R</a:t>
            </a:r>
            <a:r>
              <a:rPr lang="en-US" sz="2000" i="1">
                <a:solidFill>
                  <a:srgbClr val="000000"/>
                </a:solidFill>
                <a:latin typeface="Century Gothic"/>
                <a:ea typeface="Century Gothic"/>
                <a:cs typeface="Century Gothic"/>
                <a:sym typeface="Century Gothic"/>
              </a:rPr>
              <a:t>eading and Protocols</a:t>
            </a:r>
            <a:endParaRPr sz="2000" i="1">
              <a:solidFill>
                <a:srgbClr val="000000"/>
              </a:solidFill>
              <a:latin typeface="Century Gothic"/>
              <a:ea typeface="Century Gothic"/>
              <a:cs typeface="Century Gothic"/>
              <a:sym typeface="Century Gothic"/>
            </a:endParaRPr>
          </a:p>
          <a:p>
            <a:pPr marL="0" lvl="0" indent="0" rtl="0">
              <a:lnSpc>
                <a:spcPct val="90000"/>
              </a:lnSpc>
              <a:spcBef>
                <a:spcPts val="0"/>
              </a:spcBef>
              <a:spcAft>
                <a:spcPts val="0"/>
              </a:spcAft>
              <a:buNone/>
            </a:pPr>
            <a:endParaRPr sz="2000" b="1" i="1">
              <a:solidFill>
                <a:srgbClr val="000000"/>
              </a:solidFill>
              <a:latin typeface="Century Gothic"/>
              <a:ea typeface="Century Gothic"/>
              <a:cs typeface="Century Gothic"/>
              <a:sym typeface="Century Gothic"/>
            </a:endParaRPr>
          </a:p>
          <a:p>
            <a:pPr marL="0" lvl="0" indent="0" rtl="0">
              <a:lnSpc>
                <a:spcPct val="90000"/>
              </a:lnSpc>
              <a:spcBef>
                <a:spcPts val="1000"/>
              </a:spcBef>
              <a:spcAft>
                <a:spcPts val="0"/>
              </a:spcAft>
              <a:buNone/>
            </a:pPr>
            <a:r>
              <a:rPr lang="en-US" sz="2000">
                <a:solidFill>
                  <a:srgbClr val="000000"/>
                </a:solidFill>
                <a:latin typeface="Century Gothic"/>
                <a:ea typeface="Century Gothic"/>
                <a:cs typeface="Century Gothic"/>
                <a:sym typeface="Century Gothic"/>
              </a:rPr>
              <a:t>Before students come, please prepare by doing these things:</a:t>
            </a:r>
            <a:endParaRPr sz="2000">
              <a:solidFill>
                <a:srgbClr val="000000"/>
              </a:solidFill>
              <a:latin typeface="Century Gothic"/>
              <a:ea typeface="Century Gothic"/>
              <a:cs typeface="Century Gothic"/>
              <a:sym typeface="Century Gothic"/>
            </a:endParaRPr>
          </a:p>
          <a:p>
            <a:pPr marL="457200" lvl="0" indent="-355600" rtl="0">
              <a:spcBef>
                <a:spcPts val="1000"/>
              </a:spcBef>
              <a:spcAft>
                <a:spcPts val="0"/>
              </a:spcAft>
              <a:buClr>
                <a:schemeClr val="dk1"/>
              </a:buClr>
              <a:buSzPts val="2000"/>
              <a:buFont typeface="Calibri"/>
              <a:buAutoNum type="arabicPeriod"/>
            </a:pPr>
            <a:r>
              <a:rPr lang="en-US" sz="2000">
                <a:solidFill>
                  <a:schemeClr val="dk1"/>
                </a:solidFill>
                <a:latin typeface="Century Gothic"/>
                <a:ea typeface="Century Gothic"/>
                <a:cs typeface="Century Gothic"/>
                <a:sym typeface="Century Gothic"/>
              </a:rPr>
              <a:t>Review the </a:t>
            </a:r>
            <a:r>
              <a:rPr lang="en-US" sz="2000" b="1">
                <a:solidFill>
                  <a:schemeClr val="dk1"/>
                </a:solidFill>
                <a:latin typeface="Century Gothic"/>
                <a:ea typeface="Century Gothic"/>
                <a:cs typeface="Century Gothic"/>
                <a:sym typeface="Century Gothic"/>
              </a:rPr>
              <a:t>End of Unit 2 Assessment </a:t>
            </a:r>
            <a:r>
              <a:rPr lang="en-US" sz="2000">
                <a:solidFill>
                  <a:schemeClr val="dk1"/>
                </a:solidFill>
                <a:latin typeface="Century Gothic"/>
                <a:ea typeface="Century Gothic"/>
                <a:cs typeface="Century Gothic"/>
                <a:sym typeface="Century Gothic"/>
              </a:rPr>
              <a:t>and answers to familiarize yourself with the text prior to administering it.</a:t>
            </a:r>
            <a:endParaRPr sz="2000">
              <a:solidFill>
                <a:schemeClr val="dk1"/>
              </a:solidFill>
              <a:latin typeface="Century Gothic"/>
              <a:ea typeface="Century Gothic"/>
              <a:cs typeface="Century Gothic"/>
              <a:sym typeface="Century Gothic"/>
            </a:endParaRPr>
          </a:p>
          <a:p>
            <a:pPr marL="457200" lvl="0" indent="-355600" rtl="0">
              <a:spcBef>
                <a:spcPts val="0"/>
              </a:spcBef>
              <a:spcAft>
                <a:spcPts val="0"/>
              </a:spcAft>
              <a:buClr>
                <a:schemeClr val="dk1"/>
              </a:buClr>
              <a:buSzPts val="2000"/>
              <a:buFont typeface="Century Gothic"/>
              <a:buAutoNum type="arabicPeriod"/>
            </a:pPr>
            <a:r>
              <a:rPr lang="en-US" sz="2000">
                <a:solidFill>
                  <a:schemeClr val="dk1"/>
                </a:solidFill>
                <a:latin typeface="Century Gothic"/>
                <a:ea typeface="Century Gothic"/>
                <a:cs typeface="Century Gothic"/>
                <a:sym typeface="Century Gothic"/>
              </a:rPr>
              <a:t>Review vocabulary words and definitions, posted in the Notes on Slide 2 and on the student-facing Slide 5.</a:t>
            </a:r>
            <a:endParaRPr sz="2000">
              <a:solidFill>
                <a:schemeClr val="dk1"/>
              </a:solidFill>
              <a:latin typeface="Century Gothic"/>
              <a:ea typeface="Century Gothic"/>
              <a:cs typeface="Century Gothic"/>
              <a:sym typeface="Century Gothic"/>
            </a:endParaRPr>
          </a:p>
        </p:txBody>
      </p:sp>
      <p:sp>
        <p:nvSpPr>
          <p:cNvPr id="103" name="Google Shape;103;p15"/>
          <p:cNvSpPr txBox="1"/>
          <p:nvPr/>
        </p:nvSpPr>
        <p:spPr>
          <a:xfrm>
            <a:off x="706850" y="234175"/>
            <a:ext cx="10515600" cy="1325700"/>
          </a:xfrm>
          <a:prstGeom prst="rect">
            <a:avLst/>
          </a:prstGeom>
          <a:noFill/>
          <a:ln>
            <a:noFill/>
          </a:ln>
        </p:spPr>
        <p:txBody>
          <a:bodyPr spcFirstLastPara="1" wrap="square" lIns="91425" tIns="45700" rIns="91425" bIns="45700" anchor="ctr" anchorCtr="0">
            <a:noAutofit/>
          </a:bodyPr>
          <a:lstStyle/>
          <a:p>
            <a:pPr marL="0" lvl="0" indent="0" rtl="0">
              <a:lnSpc>
                <a:spcPct val="90000"/>
              </a:lnSpc>
              <a:spcBef>
                <a:spcPts val="0"/>
              </a:spcBef>
              <a:spcAft>
                <a:spcPts val="0"/>
              </a:spcAft>
              <a:buNone/>
            </a:pPr>
            <a:r>
              <a:rPr lang="en-US" sz="4200">
                <a:solidFill>
                  <a:srgbClr val="000000"/>
                </a:solidFill>
                <a:latin typeface="Century Gothic"/>
                <a:ea typeface="Century Gothic"/>
                <a:cs typeface="Century Gothic"/>
                <a:sym typeface="Century Gothic"/>
              </a:rPr>
              <a:t>Grade 7: Module </a:t>
            </a:r>
            <a:r>
              <a:rPr lang="en-US" sz="4200">
                <a:latin typeface="Century Gothic"/>
                <a:ea typeface="Century Gothic"/>
                <a:cs typeface="Century Gothic"/>
                <a:sym typeface="Century Gothic"/>
              </a:rPr>
              <a:t>2</a:t>
            </a:r>
            <a:r>
              <a:rPr lang="en-US" sz="4200">
                <a:solidFill>
                  <a:srgbClr val="000000"/>
                </a:solidFill>
                <a:latin typeface="Century Gothic"/>
                <a:ea typeface="Century Gothic"/>
                <a:cs typeface="Century Gothic"/>
                <a:sym typeface="Century Gothic"/>
              </a:rPr>
              <a:t>: Unit </a:t>
            </a:r>
            <a:r>
              <a:rPr lang="en-US" sz="4200">
                <a:latin typeface="Century Gothic"/>
                <a:ea typeface="Century Gothic"/>
                <a:cs typeface="Century Gothic"/>
                <a:sym typeface="Century Gothic"/>
              </a:rPr>
              <a:t>2</a:t>
            </a:r>
            <a:r>
              <a:rPr lang="en-US" sz="4200">
                <a:solidFill>
                  <a:srgbClr val="000000"/>
                </a:solidFill>
                <a:latin typeface="Century Gothic"/>
                <a:ea typeface="Century Gothic"/>
                <a:cs typeface="Century Gothic"/>
                <a:sym typeface="Century Gothic"/>
              </a:rPr>
              <a:t>: Lesson </a:t>
            </a:r>
            <a:r>
              <a:rPr lang="en-US" sz="4200">
                <a:latin typeface="Century Gothic"/>
                <a:ea typeface="Century Gothic"/>
                <a:cs typeface="Century Gothic"/>
                <a:sym typeface="Century Gothic"/>
              </a:rPr>
              <a:t>8</a:t>
            </a:r>
            <a:endParaRPr sz="4200">
              <a:solidFill>
                <a:srgbClr val="000000"/>
              </a:solidFill>
              <a:latin typeface="Century Gothic"/>
              <a:ea typeface="Century Gothic"/>
              <a:cs typeface="Century Gothic"/>
              <a:sym typeface="Century Gothic"/>
            </a:endParaRPr>
          </a:p>
          <a:p>
            <a:pPr marL="0" lvl="0" indent="0" rtl="0">
              <a:lnSpc>
                <a:spcPct val="90000"/>
              </a:lnSpc>
              <a:spcBef>
                <a:spcPts val="0"/>
              </a:spcBef>
              <a:spcAft>
                <a:spcPts val="0"/>
              </a:spcAft>
              <a:buNone/>
            </a:pPr>
            <a:r>
              <a:rPr lang="en-US" sz="2100" b="1">
                <a:solidFill>
                  <a:srgbClr val="000000"/>
                </a:solidFill>
                <a:latin typeface="Century Gothic"/>
                <a:ea typeface="Century Gothic"/>
                <a:cs typeface="Century Gothic"/>
                <a:sym typeface="Century Gothic"/>
              </a:rPr>
              <a:t>Teacher slide, before teaching.</a:t>
            </a:r>
            <a:endParaRPr sz="4200">
              <a:solidFill>
                <a:srgbClr val="000000"/>
              </a:solidFill>
              <a:latin typeface="Century Gothic"/>
              <a:ea typeface="Century Gothic"/>
              <a:cs typeface="Century Gothic"/>
              <a:sym typeface="Century Gothic"/>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08"/>
        <p:cNvGrpSpPr/>
        <p:nvPr/>
      </p:nvGrpSpPr>
      <p:grpSpPr>
        <a:xfrm>
          <a:off x="0" y="0"/>
          <a:ext cx="0" cy="0"/>
          <a:chOff x="0" y="0"/>
          <a:chExt cx="0" cy="0"/>
        </a:xfrm>
      </p:grpSpPr>
      <p:sp>
        <p:nvSpPr>
          <p:cNvPr id="109" name="Google Shape;109;p16"/>
          <p:cNvSpPr txBox="1">
            <a:spLocks noGrp="1"/>
          </p:cNvSpPr>
          <p:nvPr>
            <p:ph type="ctrTitle"/>
          </p:nvPr>
        </p:nvSpPr>
        <p:spPr>
          <a:xfrm>
            <a:off x="1524000" y="2418598"/>
            <a:ext cx="9144000" cy="2020800"/>
          </a:xfrm>
          <a:prstGeom prst="rect">
            <a:avLst/>
          </a:prstGeom>
        </p:spPr>
        <p:txBody>
          <a:bodyPr spcFirstLastPara="1" wrap="square" lIns="91425" tIns="45700" rIns="91425" bIns="45700" anchor="t" anchorCtr="0">
            <a:noAutofit/>
          </a:bodyPr>
          <a:lstStyle/>
          <a:p>
            <a:pPr marL="0" lvl="0" indent="0" rtl="0">
              <a:spcBef>
                <a:spcPts val="0"/>
              </a:spcBef>
              <a:spcAft>
                <a:spcPts val="0"/>
              </a:spcAft>
              <a:buNone/>
            </a:pPr>
            <a:r>
              <a:rPr lang="en-US" sz="5600" b="1">
                <a:latin typeface="Century Gothic"/>
                <a:ea typeface="Century Gothic"/>
                <a:cs typeface="Century Gothic"/>
                <a:sym typeface="Century Gothic"/>
              </a:rPr>
              <a:t>Grade 7: Module 2: </a:t>
            </a:r>
            <a:endParaRPr sz="5600" b="1">
              <a:latin typeface="Century Gothic"/>
              <a:ea typeface="Century Gothic"/>
              <a:cs typeface="Century Gothic"/>
              <a:sym typeface="Century Gothic"/>
            </a:endParaRPr>
          </a:p>
          <a:p>
            <a:pPr marL="0" lvl="0" indent="0" rtl="0">
              <a:spcBef>
                <a:spcPts val="0"/>
              </a:spcBef>
              <a:spcAft>
                <a:spcPts val="0"/>
              </a:spcAft>
              <a:buClr>
                <a:schemeClr val="dk1"/>
              </a:buClr>
              <a:buSzPts val="4500"/>
              <a:buFont typeface="Overlock"/>
              <a:buNone/>
            </a:pPr>
            <a:r>
              <a:rPr lang="en-US" sz="5600" b="1">
                <a:latin typeface="Century Gothic"/>
                <a:ea typeface="Century Gothic"/>
                <a:cs typeface="Century Gothic"/>
                <a:sym typeface="Century Gothic"/>
              </a:rPr>
              <a:t>Unit 2: Lesson 8</a:t>
            </a:r>
            <a:endParaRPr sz="5600" b="1"/>
          </a:p>
        </p:txBody>
      </p:sp>
      <p:pic>
        <p:nvPicPr>
          <p:cNvPr id="2" name="Picture 2" descr="A close up of a sign&#10;&#10;Description generated with very high confidence">
            <a:extLst>
              <a:ext uri="{FF2B5EF4-FFF2-40B4-BE49-F238E27FC236}">
                <a16:creationId xmlns:a16="http://schemas.microsoft.com/office/drawing/2014/main" id="{8CA76ABF-2CB3-40C7-A2DA-0779D106B48B}"/>
              </a:ext>
            </a:extLst>
          </p:cNvPr>
          <p:cNvPicPr>
            <a:picLocks noChangeAspect="1"/>
          </p:cNvPicPr>
          <p:nvPr/>
        </p:nvPicPr>
        <p:blipFill>
          <a:blip r:embed="rId3"/>
          <a:stretch>
            <a:fillRect/>
          </a:stretch>
        </p:blipFill>
        <p:spPr>
          <a:xfrm>
            <a:off x="4724400" y="1303353"/>
            <a:ext cx="2743200" cy="1111624"/>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14"/>
        <p:cNvGrpSpPr/>
        <p:nvPr/>
      </p:nvGrpSpPr>
      <p:grpSpPr>
        <a:xfrm>
          <a:off x="0" y="0"/>
          <a:ext cx="0" cy="0"/>
          <a:chOff x="0" y="0"/>
          <a:chExt cx="0" cy="0"/>
        </a:xfrm>
      </p:grpSpPr>
      <p:sp>
        <p:nvSpPr>
          <p:cNvPr id="115" name="Google Shape;115;p17"/>
          <p:cNvSpPr txBox="1">
            <a:spLocks noGrp="1"/>
          </p:cNvSpPr>
          <p:nvPr>
            <p:ph type="ctrTitle"/>
          </p:nvPr>
        </p:nvSpPr>
        <p:spPr>
          <a:xfrm>
            <a:off x="1539797" y="372825"/>
            <a:ext cx="9144000" cy="1022100"/>
          </a:xfrm>
          <a:prstGeom prst="rect">
            <a:avLst/>
          </a:prstGeom>
          <a:noFill/>
          <a:ln>
            <a:noFill/>
          </a:ln>
        </p:spPr>
        <p:txBody>
          <a:bodyPr spcFirstLastPara="1" wrap="square" lIns="91425" tIns="45700" rIns="91425" bIns="45700" anchor="b" anchorCtr="0">
            <a:noAutofit/>
          </a:bodyPr>
          <a:lstStyle/>
          <a:p>
            <a:pPr marL="0" marR="0" lvl="0" indent="0" algn="ctr" rtl="0">
              <a:lnSpc>
                <a:spcPct val="90000"/>
              </a:lnSpc>
              <a:spcBef>
                <a:spcPts val="0"/>
              </a:spcBef>
              <a:spcAft>
                <a:spcPts val="0"/>
              </a:spcAft>
              <a:buClr>
                <a:schemeClr val="dk1"/>
              </a:buClr>
              <a:buSzPts val="4400"/>
              <a:buFont typeface="Overlock"/>
              <a:buNone/>
            </a:pPr>
            <a:r>
              <a:rPr lang="en-US" sz="4200" b="1">
                <a:latin typeface="Century Gothic"/>
                <a:ea typeface="Century Gothic"/>
                <a:cs typeface="Century Gothic"/>
                <a:sym typeface="Century Gothic"/>
              </a:rPr>
              <a:t>Hello</a:t>
            </a:r>
            <a:r>
              <a:rPr lang="en-US" sz="4200" b="1" i="0" u="none" strike="noStrike" cap="none">
                <a:solidFill>
                  <a:schemeClr val="dk1"/>
                </a:solidFill>
                <a:latin typeface="Century Gothic"/>
                <a:ea typeface="Century Gothic"/>
                <a:cs typeface="Century Gothic"/>
                <a:sym typeface="Century Gothic"/>
              </a:rPr>
              <a:t>, </a:t>
            </a:r>
            <a:r>
              <a:rPr lang="en-US" sz="4200" b="1">
                <a:latin typeface="Century Gothic"/>
                <a:ea typeface="Century Gothic"/>
                <a:cs typeface="Century Gothic"/>
                <a:sym typeface="Century Gothic"/>
              </a:rPr>
              <a:t>S</a:t>
            </a:r>
            <a:r>
              <a:rPr lang="en-US" sz="4200" b="1" i="0" u="none" strike="noStrike" cap="none">
                <a:solidFill>
                  <a:schemeClr val="dk1"/>
                </a:solidFill>
                <a:latin typeface="Century Gothic"/>
                <a:ea typeface="Century Gothic"/>
                <a:cs typeface="Century Gothic"/>
                <a:sym typeface="Century Gothic"/>
              </a:rPr>
              <a:t>tudents!</a:t>
            </a:r>
            <a:endParaRPr sz="4200" b="1" i="0" u="none" strike="noStrike" cap="none">
              <a:solidFill>
                <a:schemeClr val="dk1"/>
              </a:solidFill>
              <a:latin typeface="Century Gothic"/>
              <a:ea typeface="Century Gothic"/>
              <a:cs typeface="Century Gothic"/>
              <a:sym typeface="Century Gothic"/>
            </a:endParaRPr>
          </a:p>
        </p:txBody>
      </p:sp>
      <p:sp>
        <p:nvSpPr>
          <p:cNvPr id="116" name="Google Shape;116;p17"/>
          <p:cNvSpPr txBox="1">
            <a:spLocks noGrp="1"/>
          </p:cNvSpPr>
          <p:nvPr>
            <p:ph type="subTitle" idx="1"/>
          </p:nvPr>
        </p:nvSpPr>
        <p:spPr>
          <a:xfrm>
            <a:off x="514350" y="1717762"/>
            <a:ext cx="10839550" cy="4805400"/>
          </a:xfrm>
          <a:prstGeom prst="rect">
            <a:avLst/>
          </a:prstGeom>
          <a:noFill/>
          <a:ln>
            <a:noFill/>
          </a:ln>
        </p:spPr>
        <p:txBody>
          <a:bodyPr spcFirstLastPara="1" wrap="square" lIns="91425" tIns="45700" rIns="91425" bIns="45700" anchor="t" anchorCtr="0">
            <a:noAutofit/>
          </a:bodyPr>
          <a:lstStyle/>
          <a:p>
            <a:pPr marL="0" marR="0" lvl="0" indent="0" algn="l" rtl="0">
              <a:lnSpc>
                <a:spcPct val="80000"/>
              </a:lnSpc>
              <a:spcBef>
                <a:spcPts val="1000"/>
              </a:spcBef>
              <a:spcAft>
                <a:spcPts val="0"/>
              </a:spcAft>
              <a:buClr>
                <a:schemeClr val="dk1"/>
              </a:buClr>
              <a:buSzPts val="2960"/>
              <a:buFont typeface="Arial"/>
              <a:buNone/>
            </a:pPr>
            <a:r>
              <a:rPr lang="en-US" dirty="0">
                <a:solidFill>
                  <a:srgbClr val="333333"/>
                </a:solidFill>
                <a:highlight>
                  <a:srgbClr val="FFFFFF"/>
                </a:highlight>
                <a:latin typeface="Century Gothic"/>
                <a:ea typeface="Century Gothic"/>
                <a:cs typeface="Century Gothic"/>
                <a:sym typeface="Century Gothic"/>
              </a:rPr>
              <a:t>You have learned so much about analyzing the structure of a speech, and now it is time to demonstrate your skills.</a:t>
            </a:r>
            <a:r>
              <a:rPr lang="en-US" dirty="0">
                <a:latin typeface="Century Gothic"/>
                <a:ea typeface="Century Gothic"/>
                <a:cs typeface="Century Gothic"/>
                <a:sym typeface="Century Gothic"/>
              </a:rPr>
              <a:t> Here is what we’ll do today:</a:t>
            </a:r>
            <a:endParaRPr dirty="0">
              <a:latin typeface="Century Gothic"/>
              <a:ea typeface="Century Gothic"/>
              <a:cs typeface="Century Gothic"/>
              <a:sym typeface="Century Gothic"/>
            </a:endParaRPr>
          </a:p>
          <a:p>
            <a:pPr marL="457200" marR="0" lvl="0" indent="-381000" algn="l" rtl="0">
              <a:lnSpc>
                <a:spcPct val="80000"/>
              </a:lnSpc>
              <a:spcBef>
                <a:spcPts val="1000"/>
              </a:spcBef>
              <a:spcAft>
                <a:spcPts val="0"/>
              </a:spcAft>
              <a:buSzPts val="2400"/>
              <a:buFont typeface="Century Gothic"/>
              <a:buChar char="●"/>
            </a:pPr>
            <a:r>
              <a:rPr lang="en-US" dirty="0">
                <a:latin typeface="Century Gothic"/>
                <a:ea typeface="Century Gothic"/>
                <a:cs typeface="Century Gothic"/>
                <a:sym typeface="Century Gothic"/>
              </a:rPr>
              <a:t>Complete an assessment of another speech by César Chávez, titled “Wrath of Grapes.”</a:t>
            </a:r>
            <a:endParaRPr dirty="0">
              <a:latin typeface="Century Gothic"/>
              <a:ea typeface="Century Gothic"/>
              <a:cs typeface="Century Gothic"/>
              <a:sym typeface="Century Gothic"/>
            </a:endParaRPr>
          </a:p>
          <a:p>
            <a:pPr marL="457200" marR="0" lvl="0" indent="-381000" algn="l" rtl="0">
              <a:lnSpc>
                <a:spcPct val="80000"/>
              </a:lnSpc>
              <a:spcBef>
                <a:spcPts val="1000"/>
              </a:spcBef>
              <a:spcAft>
                <a:spcPts val="0"/>
              </a:spcAft>
              <a:buSzPts val="2400"/>
              <a:buFont typeface="Century Gothic"/>
              <a:buChar char="●"/>
            </a:pPr>
            <a:r>
              <a:rPr lang="en-US" dirty="0">
                <a:latin typeface="Century Gothic"/>
                <a:ea typeface="Century Gothic"/>
                <a:cs typeface="Century Gothic"/>
                <a:sym typeface="Century Gothic"/>
              </a:rPr>
              <a:t>Continue independent reading.</a:t>
            </a:r>
            <a:endParaRPr dirty="0">
              <a:latin typeface="Century Gothic"/>
              <a:ea typeface="Century Gothic"/>
              <a:cs typeface="Century Gothic"/>
              <a:sym typeface="Century Gothic"/>
            </a:endParaRPr>
          </a:p>
          <a:p>
            <a:pPr marL="457200" marR="0" lvl="0" indent="0" algn="l" rtl="0">
              <a:lnSpc>
                <a:spcPct val="80000"/>
              </a:lnSpc>
              <a:spcBef>
                <a:spcPts val="1000"/>
              </a:spcBef>
              <a:spcAft>
                <a:spcPts val="0"/>
              </a:spcAft>
              <a:buNone/>
            </a:pPr>
            <a:endParaRPr dirty="0">
              <a:latin typeface="Century Gothic"/>
              <a:ea typeface="Century Gothic"/>
              <a:cs typeface="Century Gothic"/>
              <a:sym typeface="Century Gothic"/>
            </a:endParaRPr>
          </a:p>
          <a:p>
            <a:pPr marL="457200" marR="0" lvl="0" indent="0" algn="l" rtl="0">
              <a:lnSpc>
                <a:spcPct val="80000"/>
              </a:lnSpc>
              <a:spcBef>
                <a:spcPts val="1000"/>
              </a:spcBef>
              <a:spcAft>
                <a:spcPts val="0"/>
              </a:spcAft>
              <a:buNone/>
            </a:pPr>
            <a:endParaRPr i="1" dirty="0">
              <a:latin typeface="Century Gothic"/>
              <a:ea typeface="Century Gothic"/>
              <a:cs typeface="Century Gothic"/>
              <a:sym typeface="Century Gothic"/>
            </a:endParaRPr>
          </a:p>
          <a:p>
            <a:pPr marL="0" marR="0" lvl="0" indent="0" algn="l" rtl="0">
              <a:lnSpc>
                <a:spcPct val="80000"/>
              </a:lnSpc>
              <a:spcBef>
                <a:spcPts val="1000"/>
              </a:spcBef>
              <a:spcAft>
                <a:spcPts val="1000"/>
              </a:spcAft>
              <a:buNone/>
            </a:pPr>
            <a:endParaRPr i="0" u="none" strike="noStrike" cap="none" dirty="0">
              <a:solidFill>
                <a:schemeClr val="dk1"/>
              </a:solidFill>
              <a:latin typeface="Century Gothic"/>
              <a:ea typeface="Century Gothic"/>
              <a:cs typeface="Century Gothic"/>
              <a:sym typeface="Century Gothic"/>
            </a:endParaRPr>
          </a:p>
        </p:txBody>
      </p:sp>
      <p:pic>
        <p:nvPicPr>
          <p:cNvPr id="117" name="Google Shape;117;p17"/>
          <p:cNvPicPr preferRelativeResize="0"/>
          <p:nvPr/>
        </p:nvPicPr>
        <p:blipFill>
          <a:blip r:embed="rId3">
            <a:alphaModFix/>
          </a:blip>
          <a:stretch>
            <a:fillRect/>
          </a:stretch>
        </p:blipFill>
        <p:spPr>
          <a:xfrm>
            <a:off x="10829925" y="161225"/>
            <a:ext cx="1195488" cy="1081788"/>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22"/>
        <p:cNvGrpSpPr/>
        <p:nvPr/>
      </p:nvGrpSpPr>
      <p:grpSpPr>
        <a:xfrm>
          <a:off x="0" y="0"/>
          <a:ext cx="0" cy="0"/>
          <a:chOff x="0" y="0"/>
          <a:chExt cx="0" cy="0"/>
        </a:xfrm>
      </p:grpSpPr>
      <p:sp>
        <p:nvSpPr>
          <p:cNvPr id="123" name="Google Shape;123;p18"/>
          <p:cNvSpPr txBox="1">
            <a:spLocks noGrp="1"/>
          </p:cNvSpPr>
          <p:nvPr>
            <p:ph type="title"/>
          </p:nvPr>
        </p:nvSpPr>
        <p:spPr>
          <a:xfrm>
            <a:off x="346625" y="500050"/>
            <a:ext cx="10596600" cy="8859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3200"/>
              <a:buFont typeface="Overlock"/>
              <a:buNone/>
            </a:pPr>
            <a:r>
              <a:rPr lang="en-US" sz="3400" dirty="0">
                <a:latin typeface="Century Gothic"/>
                <a:ea typeface="Century Gothic"/>
                <a:cs typeface="Century Gothic"/>
                <a:sym typeface="Century Gothic"/>
              </a:rPr>
              <a:t>Let’s read our assessment text</a:t>
            </a:r>
            <a:endParaRPr sz="3400" i="0" u="none" strike="noStrike" cap="none" dirty="0">
              <a:solidFill>
                <a:schemeClr val="dk1"/>
              </a:solidFill>
              <a:latin typeface="Century Gothic"/>
              <a:ea typeface="Century Gothic"/>
              <a:cs typeface="Century Gothic"/>
              <a:sym typeface="Century Gothic"/>
            </a:endParaRPr>
          </a:p>
        </p:txBody>
      </p:sp>
      <p:sp>
        <p:nvSpPr>
          <p:cNvPr id="124" name="Google Shape;124;p18"/>
          <p:cNvSpPr txBox="1"/>
          <p:nvPr/>
        </p:nvSpPr>
        <p:spPr>
          <a:xfrm>
            <a:off x="346625" y="1385950"/>
            <a:ext cx="5428500" cy="3036600"/>
          </a:xfrm>
          <a:prstGeom prst="rect">
            <a:avLst/>
          </a:prstGeom>
          <a:noFill/>
          <a:ln>
            <a:noFill/>
          </a:ln>
        </p:spPr>
        <p:txBody>
          <a:bodyPr spcFirstLastPara="1" wrap="square" lIns="91425" tIns="91425" rIns="91425" bIns="91425" anchor="t" anchorCtr="0">
            <a:noAutofit/>
          </a:bodyPr>
          <a:lstStyle/>
          <a:p>
            <a:pPr marL="0" lvl="0" indent="0">
              <a:spcBef>
                <a:spcPts val="0"/>
              </a:spcBef>
              <a:spcAft>
                <a:spcPts val="0"/>
              </a:spcAft>
              <a:buNone/>
            </a:pPr>
            <a:r>
              <a:rPr lang="en-US" sz="1800">
                <a:latin typeface="Century Gothic"/>
                <a:ea typeface="Century Gothic"/>
                <a:cs typeface="Century Gothic"/>
                <a:sym typeface="Century Gothic"/>
              </a:rPr>
              <a:t>Today you will show how much you have learned about analyzing the structure of a speech by completing an assessment of this new text, an excerpt from a different speech by </a:t>
            </a:r>
            <a:r>
              <a:rPr lang="en-US" sz="1800">
                <a:solidFill>
                  <a:schemeClr val="dk1"/>
                </a:solidFill>
                <a:latin typeface="Century Gothic"/>
                <a:ea typeface="Century Gothic"/>
                <a:cs typeface="Century Gothic"/>
                <a:sym typeface="Century Gothic"/>
              </a:rPr>
              <a:t>César Chávez titled “Wrath of Grapes.”</a:t>
            </a:r>
            <a:endParaRPr sz="1800">
              <a:solidFill>
                <a:schemeClr val="dk1"/>
              </a:solidFill>
              <a:latin typeface="Century Gothic"/>
              <a:ea typeface="Century Gothic"/>
              <a:cs typeface="Century Gothic"/>
              <a:sym typeface="Century Gothic"/>
            </a:endParaRPr>
          </a:p>
          <a:p>
            <a:pPr marL="0" lvl="0" indent="0">
              <a:spcBef>
                <a:spcPts val="0"/>
              </a:spcBef>
              <a:spcAft>
                <a:spcPts val="0"/>
              </a:spcAft>
              <a:buNone/>
            </a:pPr>
            <a:endParaRPr sz="1800">
              <a:solidFill>
                <a:schemeClr val="dk1"/>
              </a:solidFill>
              <a:latin typeface="Century Gothic"/>
              <a:ea typeface="Century Gothic"/>
              <a:cs typeface="Century Gothic"/>
              <a:sym typeface="Century Gothic"/>
            </a:endParaRPr>
          </a:p>
          <a:p>
            <a:pPr marL="0" lvl="0" indent="0">
              <a:spcBef>
                <a:spcPts val="0"/>
              </a:spcBef>
              <a:spcAft>
                <a:spcPts val="0"/>
              </a:spcAft>
              <a:buNone/>
            </a:pPr>
            <a:r>
              <a:rPr lang="en-US" sz="1800">
                <a:solidFill>
                  <a:schemeClr val="dk1"/>
                </a:solidFill>
                <a:latin typeface="Century Gothic"/>
                <a:ea typeface="Century Gothic"/>
                <a:cs typeface="Century Gothic"/>
                <a:sym typeface="Century Gothic"/>
              </a:rPr>
              <a:t>Please read the speech silently and circle words you do not know. Some tricky vocabulary words are posted on this slide.</a:t>
            </a:r>
            <a:endParaRPr sz="1800">
              <a:solidFill>
                <a:schemeClr val="dk1"/>
              </a:solidFill>
              <a:latin typeface="Century Gothic"/>
              <a:ea typeface="Century Gothic"/>
              <a:cs typeface="Century Gothic"/>
              <a:sym typeface="Century Gothic"/>
            </a:endParaRPr>
          </a:p>
          <a:p>
            <a:pPr marL="0" lvl="0" indent="0">
              <a:spcBef>
                <a:spcPts val="0"/>
              </a:spcBef>
              <a:spcAft>
                <a:spcPts val="0"/>
              </a:spcAft>
              <a:buNone/>
            </a:pPr>
            <a:endParaRPr sz="1800">
              <a:latin typeface="Century Gothic"/>
              <a:ea typeface="Century Gothic"/>
              <a:cs typeface="Century Gothic"/>
              <a:sym typeface="Century Gothic"/>
            </a:endParaRPr>
          </a:p>
        </p:txBody>
      </p:sp>
      <p:pic>
        <p:nvPicPr>
          <p:cNvPr id="125" name="Google Shape;125;p18"/>
          <p:cNvPicPr preferRelativeResize="0"/>
          <p:nvPr/>
        </p:nvPicPr>
        <p:blipFill>
          <a:blip r:embed="rId3">
            <a:alphaModFix/>
          </a:blip>
          <a:stretch>
            <a:fillRect/>
          </a:stretch>
        </p:blipFill>
        <p:spPr>
          <a:xfrm>
            <a:off x="1154200" y="4015121"/>
            <a:ext cx="3645951" cy="2743725"/>
          </a:xfrm>
          <a:prstGeom prst="rect">
            <a:avLst/>
          </a:prstGeom>
          <a:noFill/>
          <a:ln>
            <a:noFill/>
          </a:ln>
        </p:spPr>
      </p:pic>
      <p:sp>
        <p:nvSpPr>
          <p:cNvPr id="126" name="Google Shape;126;p18"/>
          <p:cNvSpPr txBox="1"/>
          <p:nvPr/>
        </p:nvSpPr>
        <p:spPr>
          <a:xfrm>
            <a:off x="5750925" y="1709300"/>
            <a:ext cx="6288600" cy="4227900"/>
          </a:xfrm>
          <a:prstGeom prst="rect">
            <a:avLst/>
          </a:prstGeom>
          <a:noFill/>
          <a:ln>
            <a:noFill/>
          </a:ln>
        </p:spPr>
        <p:txBody>
          <a:bodyPr spcFirstLastPara="1" wrap="square" lIns="91425" tIns="91425" rIns="91425" bIns="91425" anchor="t" anchorCtr="0">
            <a:noAutofit/>
          </a:bodyPr>
          <a:lstStyle/>
          <a:p>
            <a:pPr marL="0" lvl="0" indent="0">
              <a:spcBef>
                <a:spcPts val="0"/>
              </a:spcBef>
              <a:spcAft>
                <a:spcPts val="0"/>
              </a:spcAft>
              <a:buNone/>
            </a:pPr>
            <a:r>
              <a:rPr lang="en-US" sz="1800" b="1">
                <a:solidFill>
                  <a:schemeClr val="dk1"/>
                </a:solidFill>
                <a:latin typeface="Century Gothic"/>
                <a:ea typeface="Century Gothic"/>
                <a:cs typeface="Century Gothic"/>
                <a:sym typeface="Century Gothic"/>
              </a:rPr>
              <a:t>Vocabulary from “Wrath of Grapes” by </a:t>
            </a:r>
            <a:r>
              <a:rPr lang="en-US" sz="1800">
                <a:solidFill>
                  <a:schemeClr val="dk1"/>
                </a:solidFill>
                <a:latin typeface="Century Gothic"/>
                <a:ea typeface="Century Gothic"/>
                <a:cs typeface="Century Gothic"/>
                <a:sym typeface="Century Gothic"/>
              </a:rPr>
              <a:t>César Chávez </a:t>
            </a:r>
            <a:endParaRPr sz="1800" b="1">
              <a:solidFill>
                <a:schemeClr val="dk1"/>
              </a:solidFill>
              <a:latin typeface="Century Gothic"/>
              <a:ea typeface="Century Gothic"/>
              <a:cs typeface="Century Gothic"/>
              <a:sym typeface="Century Gothic"/>
            </a:endParaRPr>
          </a:p>
          <a:p>
            <a:pPr marL="457200" lvl="0" indent="-342900" rtl="0">
              <a:spcBef>
                <a:spcPts val="0"/>
              </a:spcBef>
              <a:spcAft>
                <a:spcPts val="0"/>
              </a:spcAft>
              <a:buClr>
                <a:schemeClr val="dk1"/>
              </a:buClr>
              <a:buSzPts val="1800"/>
              <a:buFont typeface="Century Gothic"/>
              <a:buChar char="●"/>
            </a:pPr>
            <a:r>
              <a:rPr lang="en-US" sz="1800" i="1">
                <a:solidFill>
                  <a:schemeClr val="dk1"/>
                </a:solidFill>
                <a:latin typeface="Century Gothic"/>
                <a:ea typeface="Century Gothic"/>
                <a:cs typeface="Century Gothic"/>
                <a:sym typeface="Century Gothic"/>
              </a:rPr>
              <a:t>concur (v.)</a:t>
            </a:r>
            <a:r>
              <a:rPr lang="en-US" sz="1800">
                <a:solidFill>
                  <a:schemeClr val="dk1"/>
                </a:solidFill>
                <a:latin typeface="Century Gothic"/>
                <a:ea typeface="Century Gothic"/>
                <a:cs typeface="Century Gothic"/>
                <a:sym typeface="Century Gothic"/>
              </a:rPr>
              <a:t>: agree</a:t>
            </a:r>
            <a:endParaRPr sz="1800">
              <a:solidFill>
                <a:schemeClr val="dk1"/>
              </a:solidFill>
              <a:latin typeface="Century Gothic"/>
              <a:ea typeface="Century Gothic"/>
              <a:cs typeface="Century Gothic"/>
              <a:sym typeface="Century Gothic"/>
            </a:endParaRPr>
          </a:p>
          <a:p>
            <a:pPr marL="457200" lvl="0" indent="-342900" rtl="0">
              <a:spcBef>
                <a:spcPts val="0"/>
              </a:spcBef>
              <a:spcAft>
                <a:spcPts val="0"/>
              </a:spcAft>
              <a:buClr>
                <a:schemeClr val="dk1"/>
              </a:buClr>
              <a:buSzPts val="1800"/>
              <a:buFont typeface="Century Gothic"/>
              <a:buChar char="●"/>
            </a:pPr>
            <a:r>
              <a:rPr lang="en-US" sz="1800" i="1">
                <a:solidFill>
                  <a:schemeClr val="dk1"/>
                </a:solidFill>
                <a:latin typeface="Century Gothic"/>
                <a:ea typeface="Century Gothic"/>
                <a:cs typeface="Century Gothic"/>
                <a:sym typeface="Century Gothic"/>
              </a:rPr>
              <a:t>critical (adj.)</a:t>
            </a:r>
            <a:r>
              <a:rPr lang="en-US" sz="1800">
                <a:solidFill>
                  <a:schemeClr val="dk1"/>
                </a:solidFill>
                <a:latin typeface="Century Gothic"/>
                <a:ea typeface="Century Gothic"/>
                <a:cs typeface="Century Gothic"/>
                <a:sym typeface="Century Gothic"/>
              </a:rPr>
              <a:t>: very important</a:t>
            </a:r>
            <a:endParaRPr sz="1800">
              <a:solidFill>
                <a:schemeClr val="dk1"/>
              </a:solidFill>
              <a:latin typeface="Century Gothic"/>
              <a:ea typeface="Century Gothic"/>
              <a:cs typeface="Century Gothic"/>
              <a:sym typeface="Century Gothic"/>
            </a:endParaRPr>
          </a:p>
          <a:p>
            <a:pPr marL="457200" lvl="0" indent="-342900" rtl="0">
              <a:spcBef>
                <a:spcPts val="0"/>
              </a:spcBef>
              <a:spcAft>
                <a:spcPts val="0"/>
              </a:spcAft>
              <a:buClr>
                <a:schemeClr val="dk1"/>
              </a:buClr>
              <a:buSzPts val="1800"/>
              <a:buFont typeface="Century Gothic"/>
              <a:buChar char="●"/>
            </a:pPr>
            <a:r>
              <a:rPr lang="en-US" sz="1800" i="1">
                <a:solidFill>
                  <a:schemeClr val="dk1"/>
                </a:solidFill>
                <a:latin typeface="Century Gothic"/>
                <a:ea typeface="Century Gothic"/>
                <a:cs typeface="Century Gothic"/>
                <a:sym typeface="Century Gothic"/>
              </a:rPr>
              <a:t>DDT, DDE, Dieldrin (n.)</a:t>
            </a:r>
            <a:r>
              <a:rPr lang="en-US" sz="1800">
                <a:solidFill>
                  <a:schemeClr val="dk1"/>
                </a:solidFill>
                <a:latin typeface="Century Gothic"/>
                <a:ea typeface="Century Gothic"/>
                <a:cs typeface="Century Gothic"/>
                <a:sym typeface="Century Gothic"/>
              </a:rPr>
              <a:t>: pesticides and chemicals used by growers</a:t>
            </a:r>
            <a:endParaRPr sz="1800">
              <a:solidFill>
                <a:schemeClr val="dk1"/>
              </a:solidFill>
              <a:latin typeface="Century Gothic"/>
              <a:ea typeface="Century Gothic"/>
              <a:cs typeface="Century Gothic"/>
              <a:sym typeface="Century Gothic"/>
            </a:endParaRPr>
          </a:p>
          <a:p>
            <a:pPr marL="457200" lvl="0" indent="-342900" rtl="0">
              <a:spcBef>
                <a:spcPts val="0"/>
              </a:spcBef>
              <a:spcAft>
                <a:spcPts val="0"/>
              </a:spcAft>
              <a:buClr>
                <a:schemeClr val="dk1"/>
              </a:buClr>
              <a:buSzPts val="1800"/>
              <a:buFont typeface="Century Gothic"/>
              <a:buChar char="●"/>
            </a:pPr>
            <a:r>
              <a:rPr lang="en-US" sz="1800" i="1">
                <a:solidFill>
                  <a:schemeClr val="dk1"/>
                </a:solidFill>
                <a:latin typeface="Century Gothic"/>
                <a:ea typeface="Century Gothic"/>
                <a:cs typeface="Century Gothic"/>
                <a:sym typeface="Century Gothic"/>
              </a:rPr>
              <a:t>reckless (adj.)</a:t>
            </a:r>
            <a:r>
              <a:rPr lang="en-US" sz="1800">
                <a:solidFill>
                  <a:schemeClr val="dk1"/>
                </a:solidFill>
                <a:latin typeface="Century Gothic"/>
                <a:ea typeface="Century Gothic"/>
                <a:cs typeface="Century Gothic"/>
                <a:sym typeface="Century Gothic"/>
              </a:rPr>
              <a:t>: not considering risk</a:t>
            </a:r>
            <a:endParaRPr sz="1800">
              <a:solidFill>
                <a:schemeClr val="dk1"/>
              </a:solidFill>
              <a:latin typeface="Century Gothic"/>
              <a:ea typeface="Century Gothic"/>
              <a:cs typeface="Century Gothic"/>
              <a:sym typeface="Century Gothic"/>
            </a:endParaRPr>
          </a:p>
          <a:p>
            <a:pPr marL="457200" lvl="0" indent="-342900" rtl="0">
              <a:spcBef>
                <a:spcPts val="0"/>
              </a:spcBef>
              <a:spcAft>
                <a:spcPts val="0"/>
              </a:spcAft>
              <a:buClr>
                <a:schemeClr val="dk1"/>
              </a:buClr>
              <a:buSzPts val="1800"/>
              <a:buFont typeface="Century Gothic"/>
              <a:buChar char="●"/>
            </a:pPr>
            <a:r>
              <a:rPr lang="en-US" sz="1800" i="1">
                <a:solidFill>
                  <a:schemeClr val="dk1"/>
                </a:solidFill>
                <a:latin typeface="Century Gothic"/>
                <a:ea typeface="Century Gothic"/>
                <a:cs typeface="Century Gothic"/>
                <a:sym typeface="Century Gothic"/>
              </a:rPr>
              <a:t>enacted (v.)</a:t>
            </a:r>
            <a:r>
              <a:rPr lang="en-US" sz="1800">
                <a:solidFill>
                  <a:schemeClr val="dk1"/>
                </a:solidFill>
                <a:latin typeface="Century Gothic"/>
                <a:ea typeface="Century Gothic"/>
                <a:cs typeface="Century Gothic"/>
                <a:sym typeface="Century Gothic"/>
              </a:rPr>
              <a:t>: passed</a:t>
            </a:r>
            <a:endParaRPr sz="1800">
              <a:solidFill>
                <a:schemeClr val="dk1"/>
              </a:solidFill>
              <a:latin typeface="Century Gothic"/>
              <a:ea typeface="Century Gothic"/>
              <a:cs typeface="Century Gothic"/>
              <a:sym typeface="Century Gothic"/>
            </a:endParaRPr>
          </a:p>
          <a:p>
            <a:pPr marL="457200" lvl="0" indent="-342900" rtl="0">
              <a:spcBef>
                <a:spcPts val="0"/>
              </a:spcBef>
              <a:spcAft>
                <a:spcPts val="0"/>
              </a:spcAft>
              <a:buClr>
                <a:schemeClr val="dk1"/>
              </a:buClr>
              <a:buSzPts val="1800"/>
              <a:buFont typeface="Century Gothic"/>
              <a:buChar char="●"/>
            </a:pPr>
            <a:r>
              <a:rPr lang="en-US" sz="1800" i="1">
                <a:solidFill>
                  <a:schemeClr val="dk1"/>
                </a:solidFill>
                <a:latin typeface="Century Gothic"/>
                <a:ea typeface="Century Gothic"/>
                <a:cs typeface="Century Gothic"/>
                <a:sym typeface="Century Gothic"/>
              </a:rPr>
              <a:t>blatant (adj.)</a:t>
            </a:r>
            <a:r>
              <a:rPr lang="en-US" sz="1800">
                <a:solidFill>
                  <a:schemeClr val="dk1"/>
                </a:solidFill>
                <a:latin typeface="Century Gothic"/>
                <a:ea typeface="Century Gothic"/>
                <a:cs typeface="Century Gothic"/>
                <a:sym typeface="Century Gothic"/>
              </a:rPr>
              <a:t>: easy to see</a:t>
            </a:r>
            <a:endParaRPr sz="1800">
              <a:solidFill>
                <a:schemeClr val="dk1"/>
              </a:solidFill>
              <a:latin typeface="Century Gothic"/>
              <a:ea typeface="Century Gothic"/>
              <a:cs typeface="Century Gothic"/>
              <a:sym typeface="Century Gothic"/>
            </a:endParaRPr>
          </a:p>
          <a:p>
            <a:pPr marL="457200" lvl="0" indent="-342900" rtl="0">
              <a:spcBef>
                <a:spcPts val="0"/>
              </a:spcBef>
              <a:spcAft>
                <a:spcPts val="0"/>
              </a:spcAft>
              <a:buClr>
                <a:schemeClr val="dk1"/>
              </a:buClr>
              <a:buSzPts val="1800"/>
              <a:buFont typeface="Century Gothic"/>
              <a:buChar char="●"/>
            </a:pPr>
            <a:r>
              <a:rPr lang="en-US" sz="1800" i="1">
                <a:solidFill>
                  <a:schemeClr val="dk1"/>
                </a:solidFill>
                <a:latin typeface="Century Gothic"/>
                <a:ea typeface="Century Gothic"/>
                <a:cs typeface="Century Gothic"/>
                <a:sym typeface="Century Gothic"/>
              </a:rPr>
              <a:t>indiscriminate (adj.)</a:t>
            </a:r>
            <a:r>
              <a:rPr lang="en-US" sz="1800">
                <a:solidFill>
                  <a:schemeClr val="dk1"/>
                </a:solidFill>
                <a:latin typeface="Century Gothic"/>
                <a:ea typeface="Century Gothic"/>
                <a:cs typeface="Century Gothic"/>
                <a:sym typeface="Century Gothic"/>
              </a:rPr>
              <a:t>: without considering the harm this might cause</a:t>
            </a:r>
            <a:endParaRPr sz="1800">
              <a:solidFill>
                <a:schemeClr val="dk1"/>
              </a:solidFill>
              <a:latin typeface="Century Gothic"/>
              <a:ea typeface="Century Gothic"/>
              <a:cs typeface="Century Gothic"/>
              <a:sym typeface="Century Gothic"/>
            </a:endParaRPr>
          </a:p>
          <a:p>
            <a:pPr marL="457200" lvl="0" indent="-342900" rtl="0">
              <a:spcBef>
                <a:spcPts val="0"/>
              </a:spcBef>
              <a:spcAft>
                <a:spcPts val="0"/>
              </a:spcAft>
              <a:buClr>
                <a:schemeClr val="dk1"/>
              </a:buClr>
              <a:buSzPts val="1800"/>
              <a:buFont typeface="Century Gothic"/>
              <a:buChar char="●"/>
            </a:pPr>
            <a:r>
              <a:rPr lang="en-US" sz="1800" i="1">
                <a:solidFill>
                  <a:schemeClr val="dk1"/>
                </a:solidFill>
                <a:latin typeface="Century Gothic"/>
                <a:ea typeface="Century Gothic"/>
                <a:cs typeface="Century Gothic"/>
                <a:sym typeface="Century Gothic"/>
              </a:rPr>
              <a:t>residues (n.)</a:t>
            </a:r>
            <a:r>
              <a:rPr lang="en-US" sz="1800">
                <a:solidFill>
                  <a:schemeClr val="dk1"/>
                </a:solidFill>
                <a:latin typeface="Century Gothic"/>
                <a:ea typeface="Century Gothic"/>
                <a:cs typeface="Century Gothic"/>
                <a:sym typeface="Century Gothic"/>
              </a:rPr>
              <a:t>: remaining chemicals</a:t>
            </a:r>
            <a:endParaRPr sz="1800">
              <a:solidFill>
                <a:schemeClr val="dk1"/>
              </a:solidFill>
              <a:latin typeface="Century Gothic"/>
              <a:ea typeface="Century Gothic"/>
              <a:cs typeface="Century Gothic"/>
              <a:sym typeface="Century Gothic"/>
            </a:endParaRPr>
          </a:p>
          <a:p>
            <a:pPr marL="457200" lvl="0" indent="-342900" rtl="0">
              <a:spcBef>
                <a:spcPts val="0"/>
              </a:spcBef>
              <a:spcAft>
                <a:spcPts val="0"/>
              </a:spcAft>
              <a:buClr>
                <a:schemeClr val="dk1"/>
              </a:buClr>
              <a:buSzPts val="1800"/>
              <a:buFont typeface="Century Gothic"/>
              <a:buChar char="●"/>
            </a:pPr>
            <a:r>
              <a:rPr lang="en-US" sz="1800">
                <a:solidFill>
                  <a:schemeClr val="dk1"/>
                </a:solidFill>
                <a:latin typeface="Century Gothic"/>
                <a:ea typeface="Century Gothic"/>
                <a:cs typeface="Century Gothic"/>
                <a:sym typeface="Century Gothic"/>
              </a:rPr>
              <a:t>i</a:t>
            </a:r>
            <a:r>
              <a:rPr lang="en-US" sz="1800" i="1">
                <a:solidFill>
                  <a:schemeClr val="dk1"/>
                </a:solidFill>
                <a:latin typeface="Century Gothic"/>
                <a:ea typeface="Century Gothic"/>
                <a:cs typeface="Century Gothic"/>
                <a:sym typeface="Century Gothic"/>
              </a:rPr>
              <a:t>nsecticides (n.)</a:t>
            </a:r>
            <a:r>
              <a:rPr lang="en-US" sz="1800">
                <a:solidFill>
                  <a:schemeClr val="dk1"/>
                </a:solidFill>
                <a:latin typeface="Century Gothic"/>
                <a:ea typeface="Century Gothic"/>
                <a:cs typeface="Century Gothic"/>
                <a:sym typeface="Century Gothic"/>
              </a:rPr>
              <a:t>: chemicals that kill insects</a:t>
            </a:r>
            <a:endParaRPr sz="1800">
              <a:solidFill>
                <a:schemeClr val="dk1"/>
              </a:solidFill>
              <a:latin typeface="Century Gothic"/>
              <a:ea typeface="Century Gothic"/>
              <a:cs typeface="Century Gothic"/>
              <a:sym typeface="Century Gothic"/>
            </a:endParaRPr>
          </a:p>
          <a:p>
            <a:pPr marL="457200" lvl="0" indent="-342900" rtl="0">
              <a:spcBef>
                <a:spcPts val="0"/>
              </a:spcBef>
              <a:spcAft>
                <a:spcPts val="0"/>
              </a:spcAft>
              <a:buClr>
                <a:schemeClr val="dk1"/>
              </a:buClr>
              <a:buSzPts val="1800"/>
              <a:buFont typeface="Century Gothic"/>
              <a:buChar char="●"/>
            </a:pPr>
            <a:r>
              <a:rPr lang="en-US" sz="1800" i="1">
                <a:solidFill>
                  <a:schemeClr val="dk1"/>
                </a:solidFill>
                <a:latin typeface="Century Gothic"/>
                <a:ea typeface="Century Gothic"/>
                <a:cs typeface="Century Gothic"/>
                <a:sym typeface="Century Gothic"/>
              </a:rPr>
              <a:t>nerve gas (n.)</a:t>
            </a:r>
            <a:r>
              <a:rPr lang="en-US" sz="1800">
                <a:solidFill>
                  <a:schemeClr val="dk1"/>
                </a:solidFill>
                <a:latin typeface="Century Gothic"/>
                <a:ea typeface="Century Gothic"/>
                <a:cs typeface="Century Gothic"/>
                <a:sym typeface="Century Gothic"/>
              </a:rPr>
              <a:t>: poisonous gas that affects the brain</a:t>
            </a:r>
            <a:endParaRPr sz="1800">
              <a:solidFill>
                <a:schemeClr val="dk1"/>
              </a:solidFill>
              <a:latin typeface="Century Gothic"/>
              <a:ea typeface="Century Gothic"/>
              <a:cs typeface="Century Gothic"/>
              <a:sym typeface="Century Gothic"/>
            </a:endParaRPr>
          </a:p>
          <a:p>
            <a:pPr marL="457200" lvl="0" indent="-342900" rtl="0">
              <a:spcBef>
                <a:spcPts val="0"/>
              </a:spcBef>
              <a:spcAft>
                <a:spcPts val="0"/>
              </a:spcAft>
              <a:buClr>
                <a:schemeClr val="dk1"/>
              </a:buClr>
              <a:buSzPts val="1800"/>
              <a:buFont typeface="Century Gothic"/>
              <a:buChar char="●"/>
            </a:pPr>
            <a:r>
              <a:rPr lang="en-US" sz="1800" i="1">
                <a:solidFill>
                  <a:schemeClr val="dk1"/>
                </a:solidFill>
                <a:latin typeface="Century Gothic"/>
                <a:ea typeface="Century Gothic"/>
                <a:cs typeface="Century Gothic"/>
                <a:sym typeface="Century Gothic"/>
              </a:rPr>
              <a:t>carcinogens (n.)</a:t>
            </a:r>
            <a:r>
              <a:rPr lang="en-US" sz="1800">
                <a:solidFill>
                  <a:schemeClr val="dk1"/>
                </a:solidFill>
                <a:latin typeface="Century Gothic"/>
                <a:ea typeface="Century Gothic"/>
                <a:cs typeface="Century Gothic"/>
                <a:sym typeface="Century Gothic"/>
              </a:rPr>
              <a:t>: cancer-causing substance</a:t>
            </a:r>
            <a:endParaRPr sz="1800">
              <a:solidFill>
                <a:schemeClr val="dk1"/>
              </a:solidFill>
              <a:latin typeface="Century Gothic"/>
              <a:ea typeface="Century Gothic"/>
              <a:cs typeface="Century Gothic"/>
              <a:sym typeface="Century Gothic"/>
            </a:endParaRPr>
          </a:p>
          <a:p>
            <a:pPr marL="457200" lvl="0" indent="-342900" rtl="0">
              <a:spcBef>
                <a:spcPts val="0"/>
              </a:spcBef>
              <a:spcAft>
                <a:spcPts val="0"/>
              </a:spcAft>
              <a:buClr>
                <a:schemeClr val="dk1"/>
              </a:buClr>
              <a:buSzPts val="1800"/>
              <a:buFont typeface="Century Gothic"/>
              <a:buChar char="●"/>
            </a:pPr>
            <a:r>
              <a:rPr lang="en-US" sz="1800" i="1">
                <a:solidFill>
                  <a:schemeClr val="dk1"/>
                </a:solidFill>
                <a:latin typeface="Century Gothic"/>
                <a:ea typeface="Century Gothic"/>
                <a:cs typeface="Century Gothic"/>
                <a:sym typeface="Century Gothic"/>
              </a:rPr>
              <a:t>wakes (n.)</a:t>
            </a:r>
            <a:r>
              <a:rPr lang="en-US" sz="1800">
                <a:solidFill>
                  <a:schemeClr val="dk1"/>
                </a:solidFill>
                <a:latin typeface="Century Gothic"/>
                <a:ea typeface="Century Gothic"/>
                <a:cs typeface="Century Gothic"/>
                <a:sym typeface="Century Gothic"/>
              </a:rPr>
              <a:t>: funerals</a:t>
            </a:r>
            <a:endParaRPr sz="1800">
              <a:solidFill>
                <a:schemeClr val="dk1"/>
              </a:solidFill>
              <a:latin typeface="Century Gothic"/>
              <a:ea typeface="Century Gothic"/>
              <a:cs typeface="Century Gothic"/>
              <a:sym typeface="Century Gothic"/>
            </a:endParaRPr>
          </a:p>
          <a:p>
            <a:pPr marL="457200" lvl="0" indent="-342900" rtl="0">
              <a:spcBef>
                <a:spcPts val="0"/>
              </a:spcBef>
              <a:spcAft>
                <a:spcPts val="0"/>
              </a:spcAft>
              <a:buClr>
                <a:schemeClr val="dk1"/>
              </a:buClr>
              <a:buSzPts val="1800"/>
              <a:buFont typeface="Century Gothic"/>
              <a:buChar char="●"/>
            </a:pPr>
            <a:r>
              <a:rPr lang="en-US" sz="1800" i="1">
                <a:solidFill>
                  <a:schemeClr val="dk1"/>
                </a:solidFill>
                <a:latin typeface="Century Gothic"/>
                <a:ea typeface="Century Gothic"/>
                <a:cs typeface="Century Gothic"/>
                <a:sym typeface="Century Gothic"/>
              </a:rPr>
              <a:t>plague (n.)</a:t>
            </a:r>
            <a:r>
              <a:rPr lang="en-US" sz="1800">
                <a:solidFill>
                  <a:schemeClr val="dk1"/>
                </a:solidFill>
                <a:latin typeface="Century Gothic"/>
                <a:ea typeface="Century Gothic"/>
                <a:cs typeface="Century Gothic"/>
                <a:sym typeface="Century Gothic"/>
              </a:rPr>
              <a:t>: disease that causes death and spreads quickly</a:t>
            </a:r>
            <a:endParaRPr sz="1800">
              <a:latin typeface="Century Gothic"/>
              <a:ea typeface="Century Gothic"/>
              <a:cs typeface="Century Gothic"/>
              <a:sym typeface="Century Gothic"/>
            </a:endParaRPr>
          </a:p>
        </p:txBody>
      </p:sp>
      <p:pic>
        <p:nvPicPr>
          <p:cNvPr id="7" name="Google Shape;117;p17"/>
          <p:cNvPicPr preferRelativeResize="0"/>
          <p:nvPr/>
        </p:nvPicPr>
        <p:blipFill>
          <a:blip r:embed="rId4">
            <a:alphaModFix/>
          </a:blip>
          <a:stretch>
            <a:fillRect/>
          </a:stretch>
        </p:blipFill>
        <p:spPr>
          <a:xfrm>
            <a:off x="10829925" y="161225"/>
            <a:ext cx="1195488" cy="1081788"/>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32"/>
        <p:cNvGrpSpPr/>
        <p:nvPr/>
      </p:nvGrpSpPr>
      <p:grpSpPr>
        <a:xfrm>
          <a:off x="0" y="0"/>
          <a:ext cx="0" cy="0"/>
          <a:chOff x="0" y="0"/>
          <a:chExt cx="0" cy="0"/>
        </a:xfrm>
      </p:grpSpPr>
      <p:sp>
        <p:nvSpPr>
          <p:cNvPr id="133" name="Google Shape;133;p19"/>
          <p:cNvSpPr txBox="1">
            <a:spLocks noGrp="1"/>
          </p:cNvSpPr>
          <p:nvPr>
            <p:ph type="title"/>
          </p:nvPr>
        </p:nvSpPr>
        <p:spPr>
          <a:xfrm>
            <a:off x="614363" y="500050"/>
            <a:ext cx="10184462" cy="8859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3200"/>
              <a:buFont typeface="Overlock"/>
              <a:buNone/>
            </a:pPr>
            <a:r>
              <a:rPr lang="en-US" sz="3400" dirty="0">
                <a:latin typeface="Century Gothic"/>
                <a:ea typeface="Century Gothic"/>
                <a:cs typeface="Century Gothic"/>
                <a:sym typeface="Century Gothic"/>
              </a:rPr>
              <a:t>Let’s review our learning targets</a:t>
            </a:r>
            <a:endParaRPr sz="3400" i="0" u="none" strike="noStrike" cap="none" dirty="0">
              <a:solidFill>
                <a:schemeClr val="dk1"/>
              </a:solidFill>
              <a:latin typeface="Century Gothic"/>
              <a:ea typeface="Century Gothic"/>
              <a:cs typeface="Century Gothic"/>
              <a:sym typeface="Century Gothic"/>
            </a:endParaRPr>
          </a:p>
        </p:txBody>
      </p:sp>
      <p:sp>
        <p:nvSpPr>
          <p:cNvPr id="134" name="Google Shape;134;p19"/>
          <p:cNvSpPr txBox="1"/>
          <p:nvPr/>
        </p:nvSpPr>
        <p:spPr>
          <a:xfrm>
            <a:off x="614363" y="1622487"/>
            <a:ext cx="11129962" cy="4719000"/>
          </a:xfrm>
          <a:prstGeom prst="rect">
            <a:avLst/>
          </a:prstGeom>
          <a:noFill/>
          <a:ln>
            <a:noFill/>
          </a:ln>
        </p:spPr>
        <p:txBody>
          <a:bodyPr spcFirstLastPara="1" wrap="square" lIns="91425" tIns="91425" rIns="91425" bIns="91425" anchor="t" anchorCtr="0">
            <a:noAutofit/>
          </a:bodyPr>
          <a:lstStyle/>
          <a:p>
            <a:pPr marL="0" lvl="0" indent="0" rtl="0">
              <a:lnSpc>
                <a:spcPct val="90000"/>
              </a:lnSpc>
              <a:spcBef>
                <a:spcPts val="0"/>
              </a:spcBef>
              <a:spcAft>
                <a:spcPts val="0"/>
              </a:spcAft>
              <a:buClr>
                <a:schemeClr val="dk1"/>
              </a:buClr>
              <a:buSzPts val="1100"/>
              <a:buFont typeface="Arial"/>
              <a:buNone/>
            </a:pPr>
            <a:r>
              <a:rPr lang="en-US" sz="2200" dirty="0">
                <a:latin typeface="Century Gothic"/>
                <a:ea typeface="Century Gothic"/>
                <a:cs typeface="Century Gothic"/>
                <a:sym typeface="Century Gothic"/>
              </a:rPr>
              <a:t>With today’s assessment, you have the opportunity to demonstrate your progress on the following learning targets:</a:t>
            </a:r>
            <a:endParaRPr sz="2200" b="1" dirty="0">
              <a:solidFill>
                <a:schemeClr val="dk1"/>
              </a:solidFill>
              <a:latin typeface="Century Gothic"/>
              <a:ea typeface="Century Gothic"/>
              <a:cs typeface="Century Gothic"/>
              <a:sym typeface="Century Gothic"/>
            </a:endParaRPr>
          </a:p>
          <a:p>
            <a:pPr marL="457200" lvl="0" indent="-368300" rtl="0">
              <a:spcBef>
                <a:spcPts val="1000"/>
              </a:spcBef>
              <a:spcAft>
                <a:spcPts val="0"/>
              </a:spcAft>
              <a:buClr>
                <a:schemeClr val="dk1"/>
              </a:buClr>
              <a:buSzPts val="2200"/>
              <a:buFont typeface="Century Gothic"/>
              <a:buChar char="•"/>
            </a:pPr>
            <a:r>
              <a:rPr lang="en-US" sz="2200" dirty="0">
                <a:solidFill>
                  <a:schemeClr val="dk1"/>
                </a:solidFill>
                <a:latin typeface="Century Gothic"/>
                <a:ea typeface="Century Gothic"/>
                <a:cs typeface="Century Gothic"/>
                <a:sym typeface="Century Gothic"/>
              </a:rPr>
              <a:t>I can analyze the development of a central idea in a César Chávez speech.</a:t>
            </a:r>
            <a:endParaRPr sz="2200" dirty="0">
              <a:solidFill>
                <a:schemeClr val="dk1"/>
              </a:solidFill>
              <a:latin typeface="Century Gothic"/>
              <a:ea typeface="Century Gothic"/>
              <a:cs typeface="Century Gothic"/>
              <a:sym typeface="Century Gothic"/>
            </a:endParaRPr>
          </a:p>
          <a:p>
            <a:pPr marL="457200" lvl="0" indent="-368300" rtl="0">
              <a:spcBef>
                <a:spcPts val="0"/>
              </a:spcBef>
              <a:spcAft>
                <a:spcPts val="0"/>
              </a:spcAft>
              <a:buClr>
                <a:schemeClr val="dk1"/>
              </a:buClr>
              <a:buSzPts val="2200"/>
              <a:buFont typeface="Century Gothic"/>
              <a:buChar char="•"/>
            </a:pPr>
            <a:r>
              <a:rPr lang="en-US" sz="2200" dirty="0">
                <a:solidFill>
                  <a:schemeClr val="dk1"/>
                </a:solidFill>
                <a:latin typeface="Century Gothic"/>
                <a:ea typeface="Century Gothic"/>
                <a:cs typeface="Century Gothic"/>
                <a:sym typeface="Century Gothic"/>
              </a:rPr>
              <a:t>I can analyze interactions between individuals, events, and ideas in a Chávez speech.</a:t>
            </a:r>
            <a:endParaRPr sz="2200" dirty="0">
              <a:solidFill>
                <a:schemeClr val="dk1"/>
              </a:solidFill>
              <a:latin typeface="Century Gothic"/>
              <a:ea typeface="Century Gothic"/>
              <a:cs typeface="Century Gothic"/>
              <a:sym typeface="Century Gothic"/>
            </a:endParaRPr>
          </a:p>
          <a:p>
            <a:pPr marL="457200" lvl="0" indent="-368300" rtl="0">
              <a:spcBef>
                <a:spcPts val="0"/>
              </a:spcBef>
              <a:spcAft>
                <a:spcPts val="0"/>
              </a:spcAft>
              <a:buClr>
                <a:schemeClr val="dk1"/>
              </a:buClr>
              <a:buSzPts val="2200"/>
              <a:buFont typeface="Century Gothic"/>
              <a:buChar char="•"/>
            </a:pPr>
            <a:r>
              <a:rPr lang="en-US" sz="2200" dirty="0">
                <a:solidFill>
                  <a:schemeClr val="dk1"/>
                </a:solidFill>
                <a:latin typeface="Century Gothic"/>
                <a:ea typeface="Century Gothic"/>
                <a:cs typeface="Century Gothic"/>
                <a:sym typeface="Century Gothic"/>
              </a:rPr>
              <a:t>I can analyze how paragraphs of Chávez’s speech contribute to the development of the central claim.</a:t>
            </a:r>
            <a:endParaRPr sz="2200" dirty="0">
              <a:solidFill>
                <a:schemeClr val="dk1"/>
              </a:solidFill>
              <a:latin typeface="Century Gothic"/>
              <a:ea typeface="Century Gothic"/>
              <a:cs typeface="Century Gothic"/>
              <a:sym typeface="Century Gothic"/>
            </a:endParaRPr>
          </a:p>
          <a:p>
            <a:pPr marL="0" lvl="0" indent="0">
              <a:spcBef>
                <a:spcPts val="1000"/>
              </a:spcBef>
              <a:spcAft>
                <a:spcPts val="0"/>
              </a:spcAft>
              <a:buNone/>
            </a:pPr>
            <a:endParaRPr sz="2200" dirty="0">
              <a:latin typeface="Century Gothic"/>
              <a:ea typeface="Century Gothic"/>
              <a:cs typeface="Century Gothic"/>
              <a:sym typeface="Century Gothic"/>
            </a:endParaRPr>
          </a:p>
          <a:p>
            <a:pPr marL="0" lvl="0" indent="0">
              <a:spcBef>
                <a:spcPts val="0"/>
              </a:spcBef>
              <a:spcAft>
                <a:spcPts val="0"/>
              </a:spcAft>
              <a:buNone/>
            </a:pPr>
            <a:endParaRPr sz="2200" dirty="0">
              <a:latin typeface="Century Gothic"/>
              <a:ea typeface="Century Gothic"/>
              <a:cs typeface="Century Gothic"/>
              <a:sym typeface="Century Gothic"/>
            </a:endParaRPr>
          </a:p>
        </p:txBody>
      </p:sp>
      <p:pic>
        <p:nvPicPr>
          <p:cNvPr id="5" name="Google Shape;117;p17"/>
          <p:cNvPicPr preferRelativeResize="0"/>
          <p:nvPr/>
        </p:nvPicPr>
        <p:blipFill>
          <a:blip r:embed="rId3">
            <a:alphaModFix/>
          </a:blip>
          <a:stretch>
            <a:fillRect/>
          </a:stretch>
        </p:blipFill>
        <p:spPr>
          <a:xfrm>
            <a:off x="10829925" y="161225"/>
            <a:ext cx="1195488" cy="1081788"/>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40"/>
        <p:cNvGrpSpPr/>
        <p:nvPr/>
      </p:nvGrpSpPr>
      <p:grpSpPr>
        <a:xfrm>
          <a:off x="0" y="0"/>
          <a:ext cx="0" cy="0"/>
          <a:chOff x="0" y="0"/>
          <a:chExt cx="0" cy="0"/>
        </a:xfrm>
      </p:grpSpPr>
      <p:sp>
        <p:nvSpPr>
          <p:cNvPr id="141" name="Google Shape;141;p20"/>
          <p:cNvSpPr txBox="1">
            <a:spLocks noGrp="1"/>
          </p:cNvSpPr>
          <p:nvPr>
            <p:ph type="body" idx="1"/>
          </p:nvPr>
        </p:nvSpPr>
        <p:spPr>
          <a:xfrm>
            <a:off x="693225" y="1385950"/>
            <a:ext cx="4558500" cy="4960200"/>
          </a:xfrm>
          <a:prstGeom prst="rect">
            <a:avLst/>
          </a:prstGeom>
          <a:noFill/>
          <a:ln>
            <a:noFill/>
          </a:ln>
        </p:spPr>
        <p:txBody>
          <a:bodyPr spcFirstLastPara="1" wrap="square" lIns="91425" tIns="45700" rIns="91425" bIns="45700" anchor="t" anchorCtr="0">
            <a:noAutofit/>
          </a:bodyPr>
          <a:lstStyle/>
          <a:p>
            <a:pPr marL="457200" marR="0" lvl="0" indent="0" algn="l" rtl="0">
              <a:lnSpc>
                <a:spcPct val="90000"/>
              </a:lnSpc>
              <a:spcBef>
                <a:spcPts val="1000"/>
              </a:spcBef>
              <a:spcAft>
                <a:spcPts val="0"/>
              </a:spcAft>
              <a:buNone/>
            </a:pP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p:txBody>
      </p:sp>
      <p:sp>
        <p:nvSpPr>
          <p:cNvPr id="142" name="Google Shape;142;p20"/>
          <p:cNvSpPr txBox="1"/>
          <p:nvPr/>
        </p:nvSpPr>
        <p:spPr>
          <a:xfrm>
            <a:off x="528638" y="500050"/>
            <a:ext cx="10270162" cy="885900"/>
          </a:xfrm>
          <a:prstGeom prst="rect">
            <a:avLst/>
          </a:prstGeom>
          <a:noFill/>
          <a:ln>
            <a:noFill/>
          </a:ln>
        </p:spPr>
        <p:txBody>
          <a:bodyPr spcFirstLastPara="1" wrap="square" lIns="91425" tIns="45700" rIns="91425" bIns="45700" anchor="ctr" anchorCtr="0">
            <a:noAutofit/>
          </a:bodyPr>
          <a:lstStyle/>
          <a:p>
            <a:pPr marL="0" lvl="0" indent="0" rtl="0">
              <a:lnSpc>
                <a:spcPct val="90000"/>
              </a:lnSpc>
              <a:spcBef>
                <a:spcPts val="0"/>
              </a:spcBef>
              <a:spcAft>
                <a:spcPts val="0"/>
              </a:spcAft>
              <a:buNone/>
            </a:pPr>
            <a:r>
              <a:rPr lang="en-US" sz="3400" dirty="0">
                <a:solidFill>
                  <a:srgbClr val="000000"/>
                </a:solidFill>
                <a:latin typeface="Century Gothic"/>
                <a:ea typeface="Century Gothic"/>
                <a:cs typeface="Century Gothic"/>
                <a:sym typeface="Century Gothic"/>
              </a:rPr>
              <a:t>Let’s </a:t>
            </a:r>
            <a:r>
              <a:rPr lang="en-US" sz="3400" dirty="0">
                <a:latin typeface="Century Gothic"/>
                <a:ea typeface="Century Gothic"/>
                <a:cs typeface="Century Gothic"/>
                <a:sym typeface="Century Gothic"/>
              </a:rPr>
              <a:t>work on our End of Unit 2 Assessment</a:t>
            </a:r>
            <a:endParaRPr sz="3400" dirty="0">
              <a:solidFill>
                <a:srgbClr val="000000"/>
              </a:solidFill>
              <a:latin typeface="Century Gothic"/>
              <a:ea typeface="Century Gothic"/>
              <a:cs typeface="Century Gothic"/>
              <a:sym typeface="Century Gothic"/>
            </a:endParaRPr>
          </a:p>
        </p:txBody>
      </p:sp>
      <p:sp>
        <p:nvSpPr>
          <p:cNvPr id="143" name="Google Shape;143;p20"/>
          <p:cNvSpPr txBox="1"/>
          <p:nvPr/>
        </p:nvSpPr>
        <p:spPr>
          <a:xfrm>
            <a:off x="528637" y="1470375"/>
            <a:ext cx="5915025" cy="5167200"/>
          </a:xfrm>
          <a:prstGeom prst="rect">
            <a:avLst/>
          </a:prstGeom>
          <a:noFill/>
          <a:ln>
            <a:noFill/>
          </a:ln>
        </p:spPr>
        <p:txBody>
          <a:bodyPr spcFirstLastPara="1" wrap="square" lIns="91425" tIns="91425" rIns="91425" bIns="91425" anchor="t" anchorCtr="0">
            <a:noAutofit/>
          </a:bodyPr>
          <a:lstStyle/>
          <a:p>
            <a:pPr marL="0" lvl="0" indent="0" rtl="0">
              <a:spcBef>
                <a:spcPts val="0"/>
              </a:spcBef>
              <a:spcAft>
                <a:spcPts val="0"/>
              </a:spcAft>
              <a:buNone/>
            </a:pPr>
            <a:r>
              <a:rPr lang="en-US" sz="2200" dirty="0">
                <a:solidFill>
                  <a:schemeClr val="dk1"/>
                </a:solidFill>
                <a:latin typeface="Century Gothic"/>
                <a:ea typeface="Century Gothic"/>
                <a:cs typeface="Century Gothic"/>
                <a:sym typeface="Century Gothic"/>
              </a:rPr>
              <a:t>Remember, there are no tricks to this assessment! It follows what you have been doing throughout the unit. </a:t>
            </a:r>
            <a:endParaRPr sz="2200" dirty="0">
              <a:solidFill>
                <a:schemeClr val="dk1"/>
              </a:solidFill>
              <a:latin typeface="Century Gothic"/>
              <a:ea typeface="Century Gothic"/>
              <a:cs typeface="Century Gothic"/>
              <a:sym typeface="Century Gothic"/>
            </a:endParaRPr>
          </a:p>
          <a:p>
            <a:pPr marL="0" lvl="0" indent="0" rtl="0">
              <a:spcBef>
                <a:spcPts val="1000"/>
              </a:spcBef>
              <a:spcAft>
                <a:spcPts val="0"/>
              </a:spcAft>
              <a:buNone/>
            </a:pPr>
            <a:r>
              <a:rPr lang="en-US" sz="2200" dirty="0">
                <a:solidFill>
                  <a:schemeClr val="dk1"/>
                </a:solidFill>
                <a:latin typeface="Century Gothic"/>
                <a:ea typeface="Century Gothic"/>
                <a:cs typeface="Century Gothic"/>
                <a:sym typeface="Century Gothic"/>
              </a:rPr>
              <a:t>Please remain silent until the entire class is finished. This commitment is how you show respect for each other. </a:t>
            </a:r>
            <a:endParaRPr sz="2200" dirty="0">
              <a:solidFill>
                <a:schemeClr val="dk1"/>
              </a:solidFill>
              <a:latin typeface="Century Gothic"/>
              <a:ea typeface="Century Gothic"/>
              <a:cs typeface="Century Gothic"/>
              <a:sym typeface="Century Gothic"/>
            </a:endParaRPr>
          </a:p>
          <a:p>
            <a:pPr marL="0" lvl="0" indent="0" rtl="0">
              <a:spcBef>
                <a:spcPts val="1000"/>
              </a:spcBef>
              <a:spcAft>
                <a:spcPts val="0"/>
              </a:spcAft>
              <a:buNone/>
            </a:pPr>
            <a:r>
              <a:rPr lang="en-US" sz="2200" dirty="0">
                <a:solidFill>
                  <a:schemeClr val="dk1"/>
                </a:solidFill>
                <a:latin typeface="Century Gothic"/>
                <a:ea typeface="Century Gothic"/>
                <a:cs typeface="Century Gothic"/>
                <a:sym typeface="Century Gothic"/>
              </a:rPr>
              <a:t>If you finish early, you can:</a:t>
            </a:r>
            <a:endParaRPr sz="2200" dirty="0">
              <a:solidFill>
                <a:schemeClr val="dk1"/>
              </a:solidFill>
              <a:latin typeface="Century Gothic"/>
              <a:ea typeface="Century Gothic"/>
              <a:cs typeface="Century Gothic"/>
              <a:sym typeface="Century Gothic"/>
            </a:endParaRPr>
          </a:p>
          <a:p>
            <a:pPr marL="457200" lvl="0" indent="-368300" rtl="0">
              <a:spcBef>
                <a:spcPts val="1000"/>
              </a:spcBef>
              <a:spcAft>
                <a:spcPts val="0"/>
              </a:spcAft>
              <a:buClr>
                <a:schemeClr val="dk1"/>
              </a:buClr>
              <a:buSzPts val="2200"/>
              <a:buFont typeface="Century Gothic"/>
              <a:buChar char="●"/>
            </a:pPr>
            <a:r>
              <a:rPr lang="en-US" sz="2200" dirty="0">
                <a:solidFill>
                  <a:schemeClr val="dk1"/>
                </a:solidFill>
                <a:latin typeface="Century Gothic"/>
                <a:ea typeface="Century Gothic"/>
                <a:cs typeface="Century Gothic"/>
                <a:sym typeface="Century Gothic"/>
              </a:rPr>
              <a:t>Continue reading your independent reading book</a:t>
            </a:r>
            <a:endParaRPr sz="2200" dirty="0">
              <a:solidFill>
                <a:schemeClr val="dk1"/>
              </a:solidFill>
              <a:latin typeface="Century Gothic"/>
              <a:ea typeface="Century Gothic"/>
              <a:cs typeface="Century Gothic"/>
              <a:sym typeface="Century Gothic"/>
            </a:endParaRPr>
          </a:p>
          <a:p>
            <a:pPr marL="457200" lvl="0" indent="-368300" rtl="0">
              <a:spcBef>
                <a:spcPts val="0"/>
              </a:spcBef>
              <a:spcAft>
                <a:spcPts val="0"/>
              </a:spcAft>
              <a:buClr>
                <a:schemeClr val="dk1"/>
              </a:buClr>
              <a:buSzPts val="2200"/>
              <a:buFont typeface="Century Gothic"/>
              <a:buChar char="●"/>
            </a:pPr>
            <a:r>
              <a:rPr lang="en-US" sz="2200" dirty="0">
                <a:solidFill>
                  <a:schemeClr val="dk1"/>
                </a:solidFill>
                <a:latin typeface="Century Gothic"/>
                <a:ea typeface="Century Gothic"/>
                <a:cs typeface="Century Gothic"/>
                <a:sym typeface="Century Gothic"/>
              </a:rPr>
              <a:t>Complete work for another class</a:t>
            </a:r>
            <a:endParaRPr sz="2200" dirty="0">
              <a:solidFill>
                <a:schemeClr val="dk1"/>
              </a:solidFill>
              <a:latin typeface="Century Gothic"/>
              <a:ea typeface="Century Gothic"/>
              <a:cs typeface="Century Gothic"/>
              <a:sym typeface="Century Gothic"/>
            </a:endParaRPr>
          </a:p>
          <a:p>
            <a:pPr marL="457200" lvl="0" indent="-368300" rtl="0">
              <a:spcBef>
                <a:spcPts val="0"/>
              </a:spcBef>
              <a:spcAft>
                <a:spcPts val="0"/>
              </a:spcAft>
              <a:buClr>
                <a:schemeClr val="dk1"/>
              </a:buClr>
              <a:buSzPts val="2200"/>
              <a:buFont typeface="Century Gothic"/>
              <a:buChar char="●"/>
            </a:pPr>
            <a:r>
              <a:rPr lang="en-US" sz="2200" dirty="0">
                <a:solidFill>
                  <a:schemeClr val="dk1"/>
                </a:solidFill>
                <a:latin typeface="Century Gothic"/>
                <a:ea typeface="Century Gothic"/>
                <a:cs typeface="Century Gothic"/>
                <a:sym typeface="Century Gothic"/>
              </a:rPr>
              <a:t>Write or draw</a:t>
            </a:r>
            <a:endParaRPr sz="2200" dirty="0">
              <a:solidFill>
                <a:schemeClr val="dk1"/>
              </a:solidFill>
              <a:latin typeface="Century Gothic"/>
              <a:ea typeface="Century Gothic"/>
              <a:cs typeface="Century Gothic"/>
              <a:sym typeface="Century Gothic"/>
            </a:endParaRPr>
          </a:p>
          <a:p>
            <a:pPr marL="457200" lvl="0" indent="-368300" rtl="0">
              <a:spcBef>
                <a:spcPts val="0"/>
              </a:spcBef>
              <a:spcAft>
                <a:spcPts val="0"/>
              </a:spcAft>
              <a:buClr>
                <a:schemeClr val="dk1"/>
              </a:buClr>
              <a:buSzPts val="2200"/>
              <a:buFont typeface="Century Gothic"/>
              <a:buChar char="●"/>
            </a:pPr>
            <a:r>
              <a:rPr lang="en-US" sz="2200" dirty="0">
                <a:solidFill>
                  <a:schemeClr val="dk1"/>
                </a:solidFill>
                <a:latin typeface="Century Gothic"/>
                <a:ea typeface="Century Gothic"/>
                <a:cs typeface="Century Gothic"/>
                <a:sym typeface="Century Gothic"/>
              </a:rPr>
              <a:t>Sit quietly</a:t>
            </a:r>
            <a:endParaRPr sz="2200" dirty="0">
              <a:solidFill>
                <a:schemeClr val="dk1"/>
              </a:solidFill>
              <a:latin typeface="Century Gothic"/>
              <a:ea typeface="Century Gothic"/>
              <a:cs typeface="Century Gothic"/>
              <a:sym typeface="Century Gothic"/>
            </a:endParaRPr>
          </a:p>
          <a:p>
            <a:pPr marL="457200" lvl="0" indent="-368300" rtl="0">
              <a:spcBef>
                <a:spcPts val="0"/>
              </a:spcBef>
              <a:spcAft>
                <a:spcPts val="0"/>
              </a:spcAft>
              <a:buClr>
                <a:schemeClr val="dk1"/>
              </a:buClr>
              <a:buSzPts val="2200"/>
              <a:buFont typeface="Century Gothic"/>
              <a:buChar char="●"/>
            </a:pPr>
            <a:r>
              <a:rPr lang="en-US" sz="2200" dirty="0">
                <a:solidFill>
                  <a:schemeClr val="dk1"/>
                </a:solidFill>
                <a:latin typeface="Century Gothic"/>
                <a:ea typeface="Century Gothic"/>
                <a:cs typeface="Century Gothic"/>
                <a:sym typeface="Century Gothic"/>
              </a:rPr>
              <a:t>...any other suggestions?</a:t>
            </a:r>
            <a:endParaRPr sz="2200" dirty="0">
              <a:solidFill>
                <a:schemeClr val="dk1"/>
              </a:solidFill>
              <a:latin typeface="Century Gothic"/>
              <a:ea typeface="Century Gothic"/>
              <a:cs typeface="Century Gothic"/>
              <a:sym typeface="Century Gothic"/>
            </a:endParaRPr>
          </a:p>
          <a:p>
            <a:pPr marL="0" lvl="0" indent="0" rtl="0">
              <a:spcBef>
                <a:spcPts val="1000"/>
              </a:spcBef>
              <a:spcAft>
                <a:spcPts val="0"/>
              </a:spcAft>
              <a:buNone/>
            </a:pPr>
            <a:endParaRPr sz="1800" dirty="0">
              <a:solidFill>
                <a:schemeClr val="dk1"/>
              </a:solidFill>
              <a:latin typeface="Century Gothic"/>
              <a:ea typeface="Century Gothic"/>
              <a:cs typeface="Century Gothic"/>
              <a:sym typeface="Century Gothic"/>
            </a:endParaRPr>
          </a:p>
          <a:p>
            <a:pPr marL="0" lvl="0" indent="0" rtl="0">
              <a:spcBef>
                <a:spcPts val="1000"/>
              </a:spcBef>
              <a:spcAft>
                <a:spcPts val="0"/>
              </a:spcAft>
              <a:buNone/>
            </a:pPr>
            <a:endParaRPr sz="1800" dirty="0">
              <a:solidFill>
                <a:schemeClr val="dk1"/>
              </a:solidFill>
              <a:latin typeface="Century Gothic"/>
              <a:ea typeface="Century Gothic"/>
              <a:cs typeface="Century Gothic"/>
              <a:sym typeface="Century Gothic"/>
            </a:endParaRPr>
          </a:p>
          <a:p>
            <a:pPr marL="0" lvl="0" indent="0" rtl="0">
              <a:spcBef>
                <a:spcPts val="1000"/>
              </a:spcBef>
              <a:spcAft>
                <a:spcPts val="1000"/>
              </a:spcAft>
              <a:buNone/>
            </a:pPr>
            <a:endParaRPr sz="1800" dirty="0">
              <a:solidFill>
                <a:schemeClr val="dk1"/>
              </a:solidFill>
              <a:latin typeface="Century Gothic"/>
              <a:ea typeface="Century Gothic"/>
              <a:cs typeface="Century Gothic"/>
              <a:sym typeface="Century Gothic"/>
            </a:endParaRPr>
          </a:p>
        </p:txBody>
      </p:sp>
      <p:pic>
        <p:nvPicPr>
          <p:cNvPr id="144" name="Google Shape;144;p20"/>
          <p:cNvPicPr preferRelativeResize="0"/>
          <p:nvPr/>
        </p:nvPicPr>
        <p:blipFill>
          <a:blip r:embed="rId3">
            <a:alphaModFix/>
          </a:blip>
          <a:stretch>
            <a:fillRect/>
          </a:stretch>
        </p:blipFill>
        <p:spPr>
          <a:xfrm>
            <a:off x="6639025" y="2206949"/>
            <a:ext cx="5335021" cy="4430625"/>
          </a:xfrm>
          <a:prstGeom prst="rect">
            <a:avLst/>
          </a:prstGeom>
          <a:noFill/>
          <a:ln>
            <a:noFill/>
          </a:ln>
        </p:spPr>
      </p:pic>
      <p:pic>
        <p:nvPicPr>
          <p:cNvPr id="7" name="Google Shape;117;p17"/>
          <p:cNvPicPr preferRelativeResize="0"/>
          <p:nvPr/>
        </p:nvPicPr>
        <p:blipFill>
          <a:blip r:embed="rId4">
            <a:alphaModFix/>
          </a:blip>
          <a:stretch>
            <a:fillRect/>
          </a:stretch>
        </p:blipFill>
        <p:spPr>
          <a:xfrm>
            <a:off x="10829925" y="161225"/>
            <a:ext cx="1195488" cy="1081788"/>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50"/>
        <p:cNvGrpSpPr/>
        <p:nvPr/>
      </p:nvGrpSpPr>
      <p:grpSpPr>
        <a:xfrm>
          <a:off x="0" y="0"/>
          <a:ext cx="0" cy="0"/>
          <a:chOff x="0" y="0"/>
          <a:chExt cx="0" cy="0"/>
        </a:xfrm>
      </p:grpSpPr>
      <p:sp>
        <p:nvSpPr>
          <p:cNvPr id="151" name="Google Shape;151;p21"/>
          <p:cNvSpPr txBox="1"/>
          <p:nvPr/>
        </p:nvSpPr>
        <p:spPr>
          <a:xfrm>
            <a:off x="571500" y="500050"/>
            <a:ext cx="10227500" cy="885900"/>
          </a:xfrm>
          <a:prstGeom prst="rect">
            <a:avLst/>
          </a:prstGeom>
          <a:noFill/>
          <a:ln>
            <a:noFill/>
          </a:ln>
        </p:spPr>
        <p:txBody>
          <a:bodyPr spcFirstLastPara="1" wrap="square" lIns="91425" tIns="45700" rIns="91425" bIns="45700" anchor="ctr" anchorCtr="0">
            <a:noAutofit/>
          </a:bodyPr>
          <a:lstStyle/>
          <a:p>
            <a:pPr marL="0" lvl="0" indent="0" rtl="0">
              <a:lnSpc>
                <a:spcPct val="90000"/>
              </a:lnSpc>
              <a:spcBef>
                <a:spcPts val="0"/>
              </a:spcBef>
              <a:spcAft>
                <a:spcPts val="0"/>
              </a:spcAft>
              <a:buNone/>
            </a:pPr>
            <a:r>
              <a:rPr lang="en-US" sz="3400" dirty="0">
                <a:solidFill>
                  <a:srgbClr val="000000"/>
                </a:solidFill>
                <a:latin typeface="Century Gothic"/>
                <a:ea typeface="Century Gothic"/>
                <a:cs typeface="Century Gothic"/>
                <a:sym typeface="Century Gothic"/>
              </a:rPr>
              <a:t>Let’s </a:t>
            </a:r>
            <a:r>
              <a:rPr lang="en-US" sz="3400" dirty="0">
                <a:latin typeface="Century Gothic"/>
                <a:ea typeface="Century Gothic"/>
                <a:cs typeface="Century Gothic"/>
                <a:sym typeface="Century Gothic"/>
              </a:rPr>
              <a:t>continue our independent reading</a:t>
            </a:r>
            <a:endParaRPr sz="3400" dirty="0">
              <a:solidFill>
                <a:srgbClr val="000000"/>
              </a:solidFill>
              <a:latin typeface="Century Gothic"/>
              <a:ea typeface="Century Gothic"/>
              <a:cs typeface="Century Gothic"/>
              <a:sym typeface="Century Gothic"/>
            </a:endParaRPr>
          </a:p>
        </p:txBody>
      </p:sp>
      <p:sp>
        <p:nvSpPr>
          <p:cNvPr id="152" name="Google Shape;152;p21"/>
          <p:cNvSpPr txBox="1"/>
          <p:nvPr/>
        </p:nvSpPr>
        <p:spPr>
          <a:xfrm>
            <a:off x="571500" y="1485963"/>
            <a:ext cx="9879650" cy="1172100"/>
          </a:xfrm>
          <a:prstGeom prst="rect">
            <a:avLst/>
          </a:prstGeom>
          <a:noFill/>
          <a:ln>
            <a:noFill/>
          </a:ln>
        </p:spPr>
        <p:txBody>
          <a:bodyPr spcFirstLastPara="1" wrap="square" lIns="91425" tIns="91425" rIns="91425" bIns="91425" anchor="t" anchorCtr="0">
            <a:noAutofit/>
          </a:bodyPr>
          <a:lstStyle/>
          <a:p>
            <a:pPr marL="0" lvl="0" indent="0">
              <a:spcBef>
                <a:spcPts val="0"/>
              </a:spcBef>
              <a:spcAft>
                <a:spcPts val="0"/>
              </a:spcAft>
              <a:buNone/>
            </a:pPr>
            <a:r>
              <a:rPr lang="en-US" sz="2200" dirty="0">
                <a:latin typeface="Century Gothic"/>
                <a:ea typeface="Century Gothic"/>
                <a:cs typeface="Century Gothic"/>
                <a:sym typeface="Century Gothic"/>
              </a:rPr>
              <a:t>Please take out your independent reading books! We are going to continue our independent reading unit at this time.</a:t>
            </a:r>
            <a:endParaRPr sz="2200" i="1" dirty="0">
              <a:latin typeface="Century Gothic"/>
              <a:ea typeface="Century Gothic"/>
              <a:cs typeface="Century Gothic"/>
              <a:sym typeface="Century Gothic"/>
            </a:endParaRPr>
          </a:p>
        </p:txBody>
      </p:sp>
      <p:pic>
        <p:nvPicPr>
          <p:cNvPr id="5" name="Google Shape;117;p17"/>
          <p:cNvPicPr preferRelativeResize="0"/>
          <p:nvPr/>
        </p:nvPicPr>
        <p:blipFill>
          <a:blip r:embed="rId3">
            <a:alphaModFix/>
          </a:blip>
          <a:stretch>
            <a:fillRect/>
          </a:stretch>
        </p:blipFill>
        <p:spPr>
          <a:xfrm>
            <a:off x="10829925" y="161225"/>
            <a:ext cx="1195488" cy="1081788"/>
          </a:xfrm>
          <a:prstGeom prst="rect">
            <a:avLst/>
          </a:prstGeom>
          <a:noFill/>
          <a:ln>
            <a:noFill/>
          </a:ln>
        </p:spPr>
      </p:pic>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24589d5312dfc2a71c4a2545dd92a3b2">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e9294a7d7320ff0da74d9ce695219532"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D2E6B76E-21B2-4B51-BD3B-37A5ADE414E6}">
  <ds:schemaRefs>
    <ds:schemaRef ds:uri="http://purl.org/dc/elements/1.1/"/>
    <ds:schemaRef ds:uri="http://schemas.microsoft.com/office/infopath/2007/PartnerControls"/>
    <ds:schemaRef ds:uri="a1502afc-75e6-4a80-976c-76583f90c737"/>
    <ds:schemaRef ds:uri="http://purl.org/dc/dcmitype/"/>
    <ds:schemaRef ds:uri="02a6a75b-8925-4bc7-8b21-b87d4a90d0a3"/>
    <ds:schemaRef ds:uri="http://schemas.microsoft.com/office/2006/documentManagement/types"/>
    <ds:schemaRef ds:uri="http://www.w3.org/XML/1998/namespace"/>
    <ds:schemaRef ds:uri="http://schemas.openxmlformats.org/package/2006/metadata/core-properties"/>
    <ds:schemaRef ds:uri="http://schemas.microsoft.com/office/2006/metadata/properties"/>
    <ds:schemaRef ds:uri="http://purl.org/dc/terms/"/>
  </ds:schemaRefs>
</ds:datastoreItem>
</file>

<file path=customXml/itemProps2.xml><?xml version="1.0" encoding="utf-8"?>
<ds:datastoreItem xmlns:ds="http://schemas.openxmlformats.org/officeDocument/2006/customXml" ds:itemID="{BC8C0BAB-A019-4801-8AE9-80B5F72C950D}">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1502afc-75e6-4a80-976c-76583f90c737"/>
    <ds:schemaRef ds:uri="02a6a75b-8925-4bc7-8b21-b87d4a90d0a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A71A7177-82BD-423D-8C5E-721F04F94CAA}">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20</TotalTime>
  <Words>2289</Words>
  <Application>Microsoft Macintosh PowerPoint</Application>
  <PresentationFormat>Widescreen</PresentationFormat>
  <Paragraphs>260</Paragraphs>
  <Slides>12</Slides>
  <Notes>12</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12</vt:i4>
      </vt:variant>
    </vt:vector>
  </HeadingPairs>
  <TitlesOfParts>
    <vt:vector size="17" baseType="lpstr">
      <vt:lpstr>Century Gothic</vt:lpstr>
      <vt:lpstr>Overlock</vt:lpstr>
      <vt:lpstr>Calibri</vt:lpstr>
      <vt:lpstr>Arial</vt:lpstr>
      <vt:lpstr>Office Theme</vt:lpstr>
      <vt:lpstr>Grade 7: Module 2: Unit 2: Lesson 8 Teacher slide, before teaching.</vt:lpstr>
      <vt:lpstr>Grade 7: Module 2: Unit 2: Lesson 8 Teacher slide, before teaching.</vt:lpstr>
      <vt:lpstr>PowerPoint Presentation</vt:lpstr>
      <vt:lpstr>Grade 7: Module 2:  Unit 2: Lesson 8</vt:lpstr>
      <vt:lpstr>Hello, Students!</vt:lpstr>
      <vt:lpstr>Let’s read our assessment text</vt:lpstr>
      <vt:lpstr>Let’s review our learning targets</vt:lpstr>
      <vt:lpstr>PowerPoint Presentation</vt:lpstr>
      <vt:lpstr>PowerPoint Presentation</vt:lpstr>
      <vt:lpstr>PowerPoint Presentation</vt:lpstr>
      <vt:lpstr>Homework</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Grade 7: Module 2: Unit 2: Lesson 8 Teacher slide, before teaching.</dc:title>
  <dc:creator>nbravo</dc:creator>
  <cp:lastModifiedBy>Jennifer Snapp</cp:lastModifiedBy>
  <cp:revision>8</cp:revision>
  <dcterms:modified xsi:type="dcterms:W3CDTF">2018-10-08T02:24:15Z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