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xml" ContentType="application/vnd.openxmlformats-officedocument.presentationml.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720BD70-DBCD-488C-B4D1-A40F8E8540F6}">
  <a:tblStyle styleId="{E720BD70-DBCD-488C-B4D1-A40F8E8540F6}"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6FF737B2-EC57-4B47-9D88-AC894FE4EECA}"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776" autoAdjust="0"/>
  </p:normalViewPr>
  <p:slideViewPr>
    <p:cSldViewPr snapToGrid="0">
      <p:cViewPr varScale="1">
        <p:scale>
          <a:sx n="92" d="100"/>
          <a:sy n="92" d="100"/>
        </p:scale>
        <p:origin x="-1576" y="-104"/>
      </p:cViewPr>
      <p:guideLst>
        <p:guide orient="horz" pos="1620"/>
        <p:guide pos="2880"/>
      </p:guideLst>
    </p:cSldViewPr>
  </p:slideViewPr>
  <p:notesTextViewPr>
    <p:cViewPr>
      <p:scale>
        <a:sx n="1" d="1"/>
        <a:sy n="1" d="1"/>
      </p:scale>
      <p:origin x="0" y="93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9" Type="http://schemas.microsoft.com/office/2016/11/relationships/changesInfo" Target="changesInfos/changesInfo1.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7.fntdata"/><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DFC3E7F1-AAAD-D324-2C9D-57689DABBB7E}"/>
    <pc:docChg chg="addSld">
      <pc:chgData name="Jennifer Snapp" userId="S::jennifer.snapp@detroitk12.org::42622253-5fe4-47d2-9c8f-1ef2d995c939" providerId="AD" clId="Web-{DFC3E7F1-AAAD-D324-2C9D-57689DABBB7E}" dt="2019-03-25T19:50:03.485" v="0"/>
      <pc:docMkLst>
        <pc:docMk/>
      </pc:docMkLst>
      <pc:sldChg chg="add">
        <pc:chgData name="Jennifer Snapp" userId="S::jennifer.snapp@detroitk12.org::42622253-5fe4-47d2-9c8f-1ef2d995c939" providerId="AD" clId="Web-{DFC3E7F1-AAAD-D324-2C9D-57689DABBB7E}" dt="2019-03-25T19:50:03.485" v="0"/>
        <pc:sldMkLst>
          <pc:docMk/>
          <pc:sldMk cId="661361634" sldId="274"/>
        </pc:sldMkLst>
      </pc:sldChg>
      <pc:sldMasterChg chg="addSldLayout">
        <pc:chgData name="Jennifer Snapp" userId="S::jennifer.snapp@detroitk12.org::42622253-5fe4-47d2-9c8f-1ef2d995c939" providerId="AD" clId="Web-{DFC3E7F1-AAAD-D324-2C9D-57689DABBB7E}" dt="2019-03-25T19:50:03.485" v="0"/>
        <pc:sldMasterMkLst>
          <pc:docMk/>
          <pc:sldMasterMk cId="0" sldId="2147483671"/>
        </pc:sldMasterMkLst>
        <pc:sldLayoutChg chg="add replId">
          <pc:chgData name="Jennifer Snapp" userId="S::jennifer.snapp@detroitk12.org::42622253-5fe4-47d2-9c8f-1ef2d995c939" providerId="AD" clId="Web-{DFC3E7F1-AAAD-D324-2C9D-57689DABBB7E}" dt="2019-03-25T19:50:03.485" v="0"/>
          <pc:sldLayoutMkLst>
            <pc:docMk/>
            <pc:sldMasterMk cId="0" sldId="2147483671"/>
            <pc:sldLayoutMk cId="451530897" sldId="2147483672"/>
          </pc:sldLayoutMkLst>
        </pc:sldLayoutChg>
      </pc:sldMaster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0" dt="2018-10-10T15:59:23.720" idx="1">
    <p:pos x="10" y="10"/>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69804622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continue to build their stamina and ability to make meaning of the </a:t>
            </a:r>
            <a:r>
              <a:rPr lang="en" sz="120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 through the process of reading each excerpt several times.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consider what makes the </a:t>
            </a:r>
            <a:r>
              <a:rPr lang="en" sz="120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 a powerful story and add their thinking to the </a:t>
            </a:r>
            <a:r>
              <a:rPr lang="en" sz="1200" b="1" dirty="0">
                <a:solidFill>
                  <a:schemeClr val="dk1"/>
                </a:solidFill>
                <a:latin typeface="Calibri"/>
                <a:ea typeface="Calibri"/>
                <a:cs typeface="Calibri"/>
                <a:sym typeface="Calibri"/>
              </a:rPr>
              <a:t>Powerful Stories anchor chart </a:t>
            </a:r>
            <a:r>
              <a:rPr lang="en" sz="1200" dirty="0">
                <a:solidFill>
                  <a:schemeClr val="dk1"/>
                </a:solidFill>
                <a:latin typeface="Calibri"/>
                <a:ea typeface="Calibri"/>
                <a:cs typeface="Calibri"/>
                <a:sym typeface="Calibri"/>
              </a:rPr>
              <a:t>from Lesson 1. Students return to this anchor chart periodically and will draw on it extensively in Unit 3, when they write their own powerful stories.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also reread Excerpt 2 to answer text-dependent questions and synthesize their understanding of how Douglass conveys his position in this excerpt.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introduces the </a:t>
            </a:r>
            <a:r>
              <a:rPr lang="en" sz="1200" b="1" dirty="0">
                <a:solidFill>
                  <a:schemeClr val="dk1"/>
                </a:solidFill>
                <a:latin typeface="Calibri"/>
                <a:ea typeface="Calibri"/>
                <a:cs typeface="Calibri"/>
                <a:sym typeface="Calibri"/>
              </a:rPr>
              <a:t>Excerpt 2: Analysis note-catcher</a:t>
            </a:r>
            <a:r>
              <a:rPr lang="en" sz="1200" dirty="0">
                <a:solidFill>
                  <a:schemeClr val="dk1"/>
                </a:solidFill>
                <a:latin typeface="Calibri"/>
                <a:ea typeface="Calibri"/>
                <a:cs typeface="Calibri"/>
                <a:sym typeface="Calibri"/>
              </a:rPr>
              <a:t>. Students will continue to use a similar note-catcher for each subsequent excerpt they read from the </a:t>
            </a:r>
            <a:r>
              <a:rPr lang="en" sz="120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 In this lesson, students focus on the part of the note-catcher that asks them to analyze how a particular excerpt conveys Douglass’s position about slavery.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note-catcher will be a crucial support for the </a:t>
            </a:r>
            <a:r>
              <a:rPr lang="en" sz="1200" b="1" dirty="0">
                <a:solidFill>
                  <a:schemeClr val="dk1"/>
                </a:solidFill>
                <a:latin typeface="Calibri"/>
                <a:ea typeface="Calibri"/>
                <a:cs typeface="Calibri"/>
                <a:sym typeface="Calibri"/>
              </a:rPr>
              <a:t>Mid-Unit 2</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End-of-Unit 2 Assessments</a:t>
            </a:r>
            <a:r>
              <a:rPr lang="en" sz="1200" dirty="0">
                <a:solidFill>
                  <a:schemeClr val="dk1"/>
                </a:solidFill>
                <a:latin typeface="Calibri"/>
                <a:ea typeface="Calibri"/>
                <a:cs typeface="Calibri"/>
                <a:sym typeface="Calibri"/>
              </a:rPr>
              <a:t>. Since students are new to this type of thinking, their work with the note-catcher in this lesson is more teacher-guided and gradually released from there.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complete the </a:t>
            </a:r>
            <a:r>
              <a:rPr lang="en" sz="1200" b="1" dirty="0">
                <a:solidFill>
                  <a:schemeClr val="dk1"/>
                </a:solidFill>
                <a:latin typeface="Calibri"/>
                <a:ea typeface="Calibri"/>
                <a:cs typeface="Calibri"/>
                <a:sym typeface="Calibri"/>
              </a:rPr>
              <a:t>Excerpt 2: Analysis note-catcher</a:t>
            </a:r>
            <a:r>
              <a:rPr lang="en" sz="1200" dirty="0">
                <a:solidFill>
                  <a:schemeClr val="dk1"/>
                </a:solidFill>
                <a:latin typeface="Calibri"/>
                <a:ea typeface="Calibri"/>
                <a:cs typeface="Calibri"/>
                <a:sym typeface="Calibri"/>
              </a:rPr>
              <a:t>, support them in noticing how Douglass directly responds to a common belief that slaves sing because they are happy. This was discussed in Lesson 9, but students are likely to need more time to understand how Douglass both names the position he is responding to and refutes it.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64969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a8c0319b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20-25  minutes (this slide 3-4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 and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6</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Third Read, Excerpt 2 continued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modeling you do here will help students do this kind of thinking on their own going forward.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to model your thinking about this third read question. </a:t>
            </a:r>
            <a:r>
              <a:rPr lang="en" sz="1200" i="1" dirty="0">
                <a:solidFill>
                  <a:schemeClr val="dk1"/>
                </a:solidFill>
                <a:latin typeface="Calibri"/>
                <a:ea typeface="Calibri"/>
                <a:cs typeface="Calibri"/>
                <a:sym typeface="Calibri"/>
              </a:rPr>
              <a:t>“The question asks me why Douglass describes the clothes in this way. I am going to look at my S</a:t>
            </a:r>
            <a:r>
              <a:rPr lang="en" sz="1200" b="1" i="1" dirty="0">
                <a:solidFill>
                  <a:schemeClr val="dk1"/>
                </a:solidFill>
                <a:latin typeface="Calibri"/>
                <a:ea typeface="Calibri"/>
                <a:cs typeface="Calibri"/>
                <a:sym typeface="Calibri"/>
              </a:rPr>
              <a:t>hining a Light anchor chart</a:t>
            </a:r>
            <a:r>
              <a:rPr lang="en" sz="1200" i="1" dirty="0">
                <a:solidFill>
                  <a:schemeClr val="dk1"/>
                </a:solidFill>
                <a:latin typeface="Calibri"/>
                <a:ea typeface="Calibri"/>
                <a:cs typeface="Calibri"/>
                <a:sym typeface="Calibri"/>
              </a:rPr>
              <a:t> and know that one of his purposes is to show how terrible slavery is. That helps me notice that this detailed description of how little clothing they get, and what it is like, is much more powerful than if he had just said, ‘The slaves don’t get many clothes to wear.’ When he uses such specific details, it makes it easier for his reader to understand exactly how terrible conditions were. So, I am going to write down that Douglass is trying to show how slaves lives are miserable to the point where they are not provided bare necessities, like proper clothing. The word “coarse” makes the little clothing they are given sound uncomfortable.”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down this answer so students have a strong example.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Practice this kind of thinking with the remaining questions. Remember to reread, think about word choice, and think about what Douglass is trying to prove overall.”</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write that Douglass is trying to show how slaves lives’ are miserable to the point where they are not provided bare necessities, like proper clothing. The word “coarse” makes the little clothing they are given sound uncomfortable (just as you did when you modeled).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02" name="Google Shape;202;g42a8c0319b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75874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42e57173fe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20-25  minutes (this slide, 3-4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P</a:t>
            </a:r>
            <a:r>
              <a:rPr lang="en" sz="1200" b="1" dirty="0">
                <a:solidFill>
                  <a:schemeClr val="dk1"/>
                </a:solidFill>
                <a:latin typeface="Calibri"/>
                <a:ea typeface="Calibri"/>
                <a:cs typeface="Calibri"/>
                <a:sym typeface="Calibri"/>
              </a:rPr>
              <a:t>artner</a:t>
            </a:r>
            <a:r>
              <a:rPr lang="en-US" sz="1200" b="1" dirty="0">
                <a:solidFill>
                  <a:schemeClr val="dk1"/>
                </a:solidFill>
                <a:latin typeface="Calibri"/>
                <a:ea typeface="Calibri"/>
                <a:cs typeface="Calibri"/>
                <a:sym typeface="Calibri"/>
              </a:rPr>
              <a:t>s</a:t>
            </a: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6</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Third Read, Excerpt 2, continued</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Note that there is some confusion in the printed materials in how paragraphs are labeled. The numbers on the slides are correct.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as noted below: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 slaves do after their day of work in the field? Why does it take them a long time to do this?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they worked long hours and then had their own chores to prepare for the next day.</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find words in the text to help them answer the question.</a:t>
            </a:r>
            <a:endParaRPr sz="1200" dirty="0">
              <a:solidFill>
                <a:schemeClr val="dk1"/>
              </a:solidFill>
              <a:latin typeface="Calibri"/>
              <a:ea typeface="Calibri"/>
              <a:cs typeface="Calibri"/>
              <a:sym typeface="Calibri"/>
            </a:endParaRPr>
          </a:p>
        </p:txBody>
      </p:sp>
      <p:sp>
        <p:nvSpPr>
          <p:cNvPr id="211" name="Google Shape;211;g42e57173fe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1935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23c9b0746_1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20-25  minutes (this slide, 5-6 minute)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4 of 6</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Third Read Excerpt,  continued</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continue using </a:t>
            </a:r>
            <a:r>
              <a:rPr lang="en" sz="1200" b="1" dirty="0">
                <a:solidFill>
                  <a:schemeClr val="dk1"/>
                </a:solidFill>
                <a:latin typeface="Calibri"/>
                <a:ea typeface="Calibri"/>
                <a:cs typeface="Calibri"/>
                <a:sym typeface="Calibri"/>
              </a:rPr>
              <a:t>Teacher reference guide</a:t>
            </a:r>
            <a:r>
              <a:rPr lang="en" sz="1200" dirty="0">
                <a:solidFill>
                  <a:schemeClr val="dk1"/>
                </a:solidFill>
                <a:latin typeface="Calibri"/>
                <a:ea typeface="Calibri"/>
                <a:cs typeface="Calibri"/>
                <a:sym typeface="Calibri"/>
              </a:rPr>
              <a:t> for teacher notes and actions.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third sentence of the paragraph. What do the words </a:t>
            </a:r>
            <a:r>
              <a:rPr lang="en" sz="1200" i="1" dirty="0">
                <a:solidFill>
                  <a:schemeClr val="dk1"/>
                </a:solidFill>
                <a:latin typeface="Calibri"/>
                <a:ea typeface="Calibri"/>
                <a:cs typeface="Calibri"/>
                <a:sym typeface="Calibri"/>
              </a:rPr>
              <a:t>woe</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anguish</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complaint</a:t>
            </a:r>
            <a:r>
              <a:rPr lang="en" sz="1200" dirty="0">
                <a:solidFill>
                  <a:schemeClr val="dk1"/>
                </a:solidFill>
                <a:latin typeface="Calibri"/>
                <a:ea typeface="Calibri"/>
                <a:cs typeface="Calibri"/>
                <a:sym typeface="Calibri"/>
              </a:rPr>
              <a:t> suggest? Which is more sad: something that makes you sad only when it is happening, or something that makes you sad when it happens and then sad every time you think about it after that?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3, listen for students to say that </a:t>
            </a:r>
            <a:r>
              <a:rPr lang="en" sz="1200" b="0" dirty="0">
                <a:solidFill>
                  <a:schemeClr val="dk1"/>
                </a:solidFill>
                <a:latin typeface="Calibri"/>
                <a:ea typeface="Calibri"/>
                <a:cs typeface="Calibri"/>
                <a:sym typeface="Calibri"/>
              </a:rPr>
              <a:t>the emotions Douglass feels are overwhelming sadness to the point where he cannot describe how sad he is.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 question 4, listen for students to say, Douglass mentions it because he wants the audience to understand that people are free from slavery, they can never forget what happened to them while being enslaved. The cruelty and horrors of slavery are so awful that even remembering them can make someone weep.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prompt students by asking leading questions like, </a:t>
            </a:r>
            <a:r>
              <a:rPr lang="en" sz="1200" i="1" dirty="0">
                <a:solidFill>
                  <a:schemeClr val="dk1"/>
                </a:solidFill>
                <a:latin typeface="Calibri"/>
                <a:ea typeface="Calibri"/>
                <a:cs typeface="Calibri"/>
                <a:sym typeface="Calibri"/>
              </a:rPr>
              <a:t>“What does he want us to see about how cruel slavery is?”</a:t>
            </a:r>
            <a:endParaRPr sz="1200" i="1" dirty="0">
              <a:solidFill>
                <a:schemeClr val="dk1"/>
              </a:solidFill>
              <a:latin typeface="Calibri"/>
              <a:ea typeface="Calibri"/>
              <a:cs typeface="Calibri"/>
              <a:sym typeface="Calibri"/>
            </a:endParaRPr>
          </a:p>
        </p:txBody>
      </p:sp>
      <p:sp>
        <p:nvSpPr>
          <p:cNvPr id="220" name="Google Shape;220;g423c9b0746_1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343936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423c9b0746_1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20-25 minutes (this slide, 5-6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class</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5 of 6</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Work Time A: Third Read Excerpt 2, continued</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sure to continue using </a:t>
            </a:r>
            <a:r>
              <a:rPr lang="en" sz="1200" b="1">
                <a:solidFill>
                  <a:schemeClr val="dk1"/>
                </a:solidFill>
                <a:latin typeface="Calibri"/>
                <a:ea typeface="Calibri"/>
                <a:cs typeface="Calibri"/>
                <a:sym typeface="Calibri"/>
              </a:rPr>
              <a:t>Teacher reference guide f</a:t>
            </a:r>
            <a:r>
              <a:rPr lang="en" sz="1200">
                <a:solidFill>
                  <a:schemeClr val="dk1"/>
                </a:solidFill>
                <a:latin typeface="Calibri"/>
                <a:ea typeface="Calibri"/>
                <a:cs typeface="Calibri"/>
                <a:sym typeface="Calibri"/>
              </a:rPr>
              <a:t>or teacher notes and actions, as needed.</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Have students continue to answer questions using text details.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question 5, listen that students realize Northerners think singing is a sign of happiness and that both tears and songs express sorrow.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question 6, listen for students to say  that slaves use music as a way to weep.</a:t>
            </a:r>
            <a:endParaRPr sz="1200">
              <a:solidFill>
                <a:schemeClr val="dk1"/>
              </a:solidFill>
              <a:latin typeface="Calibri"/>
              <a:ea typeface="Calibri"/>
              <a:cs typeface="Calibri"/>
              <a:sym typeface="Calibri"/>
            </a:endParaRPr>
          </a:p>
          <a:p>
            <a:pPr marL="9144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students back to text for clues to answer questions.</a:t>
            </a:r>
            <a:endParaRPr sz="1200">
              <a:solidFill>
                <a:schemeClr val="dk1"/>
              </a:solidFill>
              <a:latin typeface="Calibri"/>
              <a:ea typeface="Calibri"/>
              <a:cs typeface="Calibri"/>
              <a:sym typeface="Calibri"/>
            </a:endParaRPr>
          </a:p>
        </p:txBody>
      </p:sp>
      <p:sp>
        <p:nvSpPr>
          <p:cNvPr id="228" name="Google Shape;228;g423c9b0746_1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13679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42e57173fe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20-25  minutes (this slide, 7-8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6 of 6</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Third read continued</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Here, students will return to the </a:t>
            </a:r>
            <a:r>
              <a:rPr lang="en" sz="1200" b="1" dirty="0">
                <a:solidFill>
                  <a:schemeClr val="dk1"/>
                </a:solidFill>
                <a:latin typeface="Calibri"/>
                <a:ea typeface="Calibri"/>
                <a:cs typeface="Calibri"/>
                <a:sym typeface="Calibri"/>
              </a:rPr>
              <a:t>Shining a Light anchor chart</a:t>
            </a:r>
            <a:r>
              <a:rPr lang="en" sz="1200" dirty="0">
                <a:solidFill>
                  <a:schemeClr val="dk1"/>
                </a:solidFill>
                <a:latin typeface="Calibri"/>
                <a:ea typeface="Calibri"/>
                <a:cs typeface="Calibri"/>
                <a:sym typeface="Calibri"/>
              </a:rPr>
              <a:t> to think about Douglass’s overall purpose in this excerpt.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raise their hand when they have an answer to the following question: “</a:t>
            </a:r>
            <a:r>
              <a:rPr lang="en" sz="1200" i="1" dirty="0">
                <a:solidFill>
                  <a:schemeClr val="dk1"/>
                </a:solidFill>
                <a:latin typeface="Calibri"/>
                <a:ea typeface="Calibri"/>
                <a:cs typeface="Calibri"/>
                <a:sym typeface="Calibri"/>
              </a:rPr>
              <a:t>What did we learn in Excerpt 2 about why slavery was terrible for slaves?”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most hands are up, use the equity sticks to call on several students to share.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t>
            </a:r>
            <a:r>
              <a:rPr lang="en" sz="1200" i="1" dirty="0">
                <a:solidFill>
                  <a:schemeClr val="dk1"/>
                </a:solidFill>
                <a:latin typeface="Calibri"/>
                <a:ea typeface="Calibri"/>
                <a:cs typeface="Calibri"/>
                <a:sym typeface="Calibri"/>
              </a:rPr>
              <a:t>What did we learn in Excerpt 2 about how slavery corrupts slave holders?”</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 question 2, listen for them to say something like: “Slavery was terrible for slaves because they were badly beaten,” “Slavery was terrible for slaves because their living conditions were awful,” and “Slavery was so terrible for slaves that they sang just to release some of their anguish.”</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 question 4, listen for students to say, “Slavery corrupts slave holders because it turns them into brutal and cruel people.”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Support for Any Students Who Need It: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Circulate during this time to support students, or consider working with a small group of struggling readers </a:t>
            </a:r>
            <a:r>
              <a:rPr lang="en" sz="1200" dirty="0">
                <a:solidFill>
                  <a:schemeClr val="dk1"/>
                </a:solidFill>
                <a:latin typeface="Calibri"/>
                <a:ea typeface="Calibri"/>
                <a:cs typeface="Calibri"/>
                <a:sym typeface="Calibri"/>
              </a:rPr>
              <a:t>as they complete their note-catchers.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Collect the note-catchers and review them before the next lesson to determine what the class needs collectively and which individual students may need additional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working with a small group of struggling readers during this time</a:t>
            </a:r>
            <a:endParaRPr sz="1200" dirty="0">
              <a:solidFill>
                <a:schemeClr val="dk1"/>
              </a:solidFill>
              <a:latin typeface="Calibri"/>
              <a:ea typeface="Calibri"/>
              <a:cs typeface="Calibri"/>
              <a:sym typeface="Calibri"/>
            </a:endParaRPr>
          </a:p>
        </p:txBody>
      </p:sp>
      <p:sp>
        <p:nvSpPr>
          <p:cNvPr id="236" name="Google Shape;236;g42e57173fe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786004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42e57173fe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20-25   minutes (this slide 7-8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Analysis Note-catcher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Here, students will continue to pull together what they understand about Douglass’s purpose, using a new chart to hold their thinking. This will get them ready for an essay later.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today, you are focusing on teaching them how to complete the main chart. Later, they will do more of this work themselves.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addition to the basic framework, consider including the following pointers in your model</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The description of how the excerpt connects to a position can be general and quite brief.  Make sure to include the excerpt and paragraph number for the quote, so if you use it in your essay, you will know where it came from. There are usually many possible quotes for each position; do not try to include them all.  Choose one or two that are particularly compelling and provide the best evidence of Douglass’ position.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Excerpt 2: Analysis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this note-catcher will give them a place to practice the skill of analyzing author’s purpose and craft, and it will hold their insights about the text. These will be useful for both the </a:t>
            </a:r>
            <a:r>
              <a:rPr lang="en" sz="1200" b="1" dirty="0">
                <a:solidFill>
                  <a:schemeClr val="dk1"/>
                </a:solidFill>
                <a:latin typeface="Calibri"/>
                <a:ea typeface="Calibri"/>
                <a:cs typeface="Calibri"/>
                <a:sym typeface="Calibri"/>
              </a:rPr>
              <a:t>Mid-Unit 2</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End of Unit 2 Assessments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students to put their finger on the column where they will hold their thinking about how this excerpt connects to each of Douglass’ two positions on slavery they are tracking.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they began to do this thinking at the end of the Third Read Questions;  they will clarify and expand on that thinking here.  Ask students to put their finger on the column where they will gather quotes.  Look for students to point to the second column.  Finally, direct students’ attention the purpose of the third column, which is to hold their analysis of the quote(s) they select.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t>
            </a:r>
            <a:r>
              <a:rPr lang="en" sz="1200" i="1" dirty="0">
                <a:solidFill>
                  <a:schemeClr val="dk1"/>
                </a:solidFill>
                <a:latin typeface="Calibri"/>
                <a:ea typeface="Calibri"/>
                <a:cs typeface="Calibri"/>
                <a:sym typeface="Calibri"/>
              </a:rPr>
              <a:t>“What strong evidence might we use to show that slavery corrupts slave holders?”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Now ask, </a:t>
            </a:r>
            <a:r>
              <a:rPr lang="en" sz="1200" i="1" dirty="0">
                <a:solidFill>
                  <a:schemeClr val="dk1"/>
                </a:solidFill>
                <a:latin typeface="Calibri"/>
                <a:ea typeface="Calibri"/>
                <a:cs typeface="Calibri"/>
                <a:sym typeface="Calibri"/>
              </a:rPr>
              <a:t>“What position is he trying to disprove with this evidence?”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with the “slavery is terrible for slaves” position on the chart.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5 listen for students to supply evidence of how cruel slave holders are.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6, listen for students to note that people who defended slavery likely believed that slavery was good for slave owners.  Douglass’ description of Mr. Severe shows that inflicting violence on slaves made people like Mr. Severe begin to enjoy committing acts of violence on others, and therefore corrupted him. The words he chooses show this:  “fiendish barbarity” suggests that Mr. Severe has lost any human decency.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7, listen for students to say that people who defended slavery may have thought that slavery wasn’t that bad for slaves.  This quote shows that slaves were cruelly whipped, often in front of their children. The image of a bleeding woman, with her crying children around her, is vivid and would help the readers sympathize with the terrible plight of slaves.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quote counters that idea that slavery was not that bad. It shows that slaves had an extremely poor quality of life. Slaves led miserable lives, including children. The image of children without any clothes would help convince people that slavery was terrible for slaves.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Guide this work as much as needed, particularly the analysis column.</a:t>
            </a:r>
            <a:endParaRPr sz="1200" dirty="0">
              <a:solidFill>
                <a:schemeClr val="dk1"/>
              </a:solidFill>
              <a:latin typeface="Calibri"/>
              <a:ea typeface="Calibri"/>
              <a:cs typeface="Calibri"/>
              <a:sym typeface="Calibri"/>
            </a:endParaRPr>
          </a:p>
        </p:txBody>
      </p:sp>
      <p:sp>
        <p:nvSpPr>
          <p:cNvPr id="245" name="Google Shape;245;g42e57173fe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48192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42e57173fe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Closing and Assessment</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A. Previewing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Here, we leave the analysis work we have been doing and use the text of the </a:t>
            </a:r>
            <a:r>
              <a:rPr lang="en" sz="1200" i="1" dirty="0">
                <a:solidFill>
                  <a:schemeClr val="dk1"/>
                </a:solidFill>
                <a:latin typeface="Calibri"/>
                <a:ea typeface="Calibri"/>
                <a:cs typeface="Calibri"/>
                <a:sym typeface="Calibri"/>
              </a:rPr>
              <a:t>Narrative </a:t>
            </a:r>
            <a:r>
              <a:rPr lang="en" sz="1200" dirty="0">
                <a:solidFill>
                  <a:schemeClr val="dk1"/>
                </a:solidFill>
                <a:latin typeface="Calibri"/>
                <a:ea typeface="Calibri"/>
                <a:cs typeface="Calibri"/>
                <a:sym typeface="Calibri"/>
              </a:rPr>
              <a:t>in a different way, a poem.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0" dirty="0">
                <a:solidFill>
                  <a:schemeClr val="dk1"/>
                </a:solidFill>
                <a:latin typeface="Calibri"/>
                <a:ea typeface="Calibri"/>
                <a:cs typeface="Calibri"/>
                <a:sym typeface="Calibri"/>
              </a:rPr>
              <a:t>Found Poem </a:t>
            </a:r>
            <a:r>
              <a:rPr lang="en" sz="1200" dirty="0">
                <a:solidFill>
                  <a:schemeClr val="dk1"/>
                </a:solidFill>
                <a:latin typeface="Calibri"/>
                <a:ea typeface="Calibri"/>
                <a:cs typeface="Calibri"/>
                <a:sym typeface="Calibri"/>
              </a:rPr>
              <a:t>assignment.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explain what a found poem is (a poem composed mostly of words and phrases taken from another 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model at the bottom of the page, and tell them that the underlined words and phrases are from Excerpt 1 of the </a:t>
            </a:r>
            <a:r>
              <a:rPr lang="en" sz="120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  Read it out loud while students read silently.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read the directions to themselves, then discuss with a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check for understanding with a few yes/no questions, asking students to give you a thumbs up for yes and a thumbs down for no.  Suggested questions: “</a:t>
            </a:r>
            <a:r>
              <a:rPr lang="en" sz="1200" i="1" dirty="0">
                <a:solidFill>
                  <a:schemeClr val="dk1"/>
                </a:solidFill>
                <a:latin typeface="Calibri"/>
                <a:ea typeface="Calibri"/>
                <a:cs typeface="Calibri"/>
                <a:sym typeface="Calibri"/>
              </a:rPr>
              <a:t>When you are writing your poem, will any of the words be yours? When you are writing a poem, will you include whole sentences from the Narrative?When you are writing your poem, will you choose powerful words and phrases? When you are writing your poem, will the words and phrases be in the same order as they are in the Narrative?”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instructions on slide for students to follow along.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the next lesson, they will be checking in on independent reading.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of what the expectation is (number of pages read? book chosen?) and that they need to bring their books to class with them.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understanding of the task.</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53" name="Google Shape;253;g42e57173fe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88892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they need to be reading their independent reading book each night for homework. </a:t>
            </a:r>
            <a:endParaRPr sz="1200" dirty="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Remind them of the expectations you set (number of pages read? book chosen?) and that they will need to bring their books to class with them for Lesson 11.</a:t>
            </a:r>
            <a:endParaRPr sz="1200" dirty="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They should also complete their found poem</a:t>
            </a:r>
            <a:r>
              <a:rPr lang="en-US" sz="1200" dirty="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61" name="Google Shape;261;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025874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68" name="Google Shape;268;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3540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Entry Task: Powerful Stories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2: Close Reading Guide, Third Read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2: Analysis note-catcher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2: Analysis note-catcher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Found Poem (one per student)</a:t>
            </a:r>
            <a:endParaRPr lang="en-US" sz="1200" dirty="0">
              <a:solidFill>
                <a:schemeClr val="dk1"/>
              </a:solidFill>
              <a:latin typeface="Calibri"/>
              <a:ea typeface="Calibri"/>
              <a:cs typeface="Calibri"/>
              <a:sym typeface="Calibri"/>
            </a:endParaRPr>
          </a:p>
          <a:p>
            <a:pPr marL="152400" lvl="0"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90000"/>
              </a:lnSpc>
              <a:spcBef>
                <a:spcPts val="8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Powerful Stories anchor chart </a:t>
            </a:r>
            <a:r>
              <a:rPr lang="en" sz="1200" dirty="0">
                <a:solidFill>
                  <a:schemeClr val="dk1"/>
                </a:solidFill>
                <a:latin typeface="Calibri"/>
                <a:ea typeface="Calibri"/>
                <a:cs typeface="Calibri"/>
                <a:sym typeface="Calibri"/>
              </a:rPr>
              <a:t>(begun in Lesson 1)</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1 Text and Questions </a:t>
            </a:r>
            <a:r>
              <a:rPr lang="en" sz="1200" dirty="0">
                <a:solidFill>
                  <a:schemeClr val="dk1"/>
                </a:solidFill>
                <a:latin typeface="Calibri"/>
                <a:ea typeface="Calibri"/>
                <a:cs typeface="Calibri"/>
                <a:sym typeface="Calibri"/>
              </a:rPr>
              <a:t>(from Lesson 7)</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2 Text and Questions </a:t>
            </a:r>
            <a:r>
              <a:rPr lang="en" sz="1200" dirty="0">
                <a:solidFill>
                  <a:schemeClr val="dk1"/>
                </a:solidFill>
                <a:latin typeface="Calibri"/>
                <a:ea typeface="Calibri"/>
                <a:cs typeface="Calibri"/>
                <a:sym typeface="Calibri"/>
              </a:rPr>
              <a:t>(from Lesson 9)</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Shining Light anchor chart </a:t>
            </a:r>
            <a:r>
              <a:rPr lang="en" sz="1200" dirty="0">
                <a:solidFill>
                  <a:schemeClr val="dk1"/>
                </a:solidFill>
                <a:latin typeface="Calibri"/>
                <a:ea typeface="Calibri"/>
                <a:cs typeface="Calibri"/>
                <a:sym typeface="Calibri"/>
              </a:rPr>
              <a:t>(from Lesson 6)</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Equity Sticks</a:t>
            </a:r>
            <a:endParaRPr sz="1200" dirty="0">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159298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Excerpt 2 Close Reading Guide, Third Read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Excerpt 2 Analysis note-catcher</a:t>
            </a:r>
            <a:r>
              <a:rPr lang="en-US"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Equity Sticks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 </a:t>
            </a: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493335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613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50054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2a8c0319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group/ 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A. Entry Task: Powerful Stories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Entry Task: Powerful Stories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complete it individually.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to skim </a:t>
            </a:r>
            <a:r>
              <a:rPr lang="en" sz="1200" b="0" dirty="0">
                <a:solidFill>
                  <a:schemeClr val="dk1"/>
                </a:solidFill>
                <a:latin typeface="Calibri"/>
                <a:ea typeface="Calibri"/>
                <a:cs typeface="Calibri"/>
                <a:sym typeface="Calibri"/>
              </a:rPr>
              <a:t>Excerpts 1 and 2</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the </a:t>
            </a:r>
            <a:r>
              <a:rPr lang="en" sz="120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  Put a star next to a sentence that you found particularly powerful.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turn and talk with a partner about the following: “</a:t>
            </a:r>
            <a:r>
              <a:rPr lang="en" sz="1200" i="1" dirty="0">
                <a:solidFill>
                  <a:schemeClr val="dk1"/>
                </a:solidFill>
                <a:latin typeface="Calibri"/>
                <a:ea typeface="Calibri"/>
                <a:cs typeface="Calibri"/>
                <a:sym typeface="Calibri"/>
              </a:rPr>
              <a:t>What makes this powerful? What it is about?  The words? The theme it conveys?”</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select sentences with strong and compelling images, or sentences that describe important content.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70" name="Google Shape;170;g42a8c0319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30481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42e57173fe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group/ 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B. Adding to the Powerful Stories Anchor Chart</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not be filling in the image column.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this opportunity to point out to students that the </a:t>
            </a:r>
            <a:r>
              <a:rPr lang="en" sz="120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 has compelling content – it is about an important topic, and addresses important themes.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powerful language that Douglass uses is in service of communicating this powerful content.</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whole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several students to share the sentence they found most powerful.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student reads his or her sentence out loud, ask the class: </a:t>
            </a:r>
            <a:r>
              <a:rPr lang="en" sz="1200" i="1" dirty="0">
                <a:solidFill>
                  <a:schemeClr val="dk1"/>
                </a:solidFill>
                <a:latin typeface="Calibri"/>
                <a:ea typeface="Calibri"/>
                <a:cs typeface="Calibri"/>
                <a:sym typeface="Calibri"/>
              </a:rPr>
              <a:t>“Did anyone else choose this sentence? If so, please raise your hand.”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them add their ideas to the appropriate part of the </a:t>
            </a:r>
            <a:r>
              <a:rPr lang="en" sz="1200" b="1" dirty="0">
                <a:solidFill>
                  <a:schemeClr val="dk1"/>
                </a:solidFill>
                <a:latin typeface="Calibri"/>
                <a:ea typeface="Calibri"/>
                <a:cs typeface="Calibri"/>
                <a:sym typeface="Calibri"/>
              </a:rPr>
              <a:t>Powerful Stories anchor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 from students about what made it powerful. Push them to consider whether it was the content, words/use of language or the theme.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working with a small group on the first one to guide them.</a:t>
            </a:r>
            <a:endParaRPr sz="1200" dirty="0">
              <a:solidFill>
                <a:schemeClr val="dk1"/>
              </a:solidFill>
              <a:latin typeface="Calibri"/>
              <a:ea typeface="Calibri"/>
              <a:cs typeface="Calibri"/>
              <a:sym typeface="Calibri"/>
            </a:endParaRPr>
          </a:p>
        </p:txBody>
      </p:sp>
      <p:sp>
        <p:nvSpPr>
          <p:cNvPr id="177" name="Google Shape;177;g42e57173fe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8812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a:t>
            </a:r>
            <a:r>
              <a:rPr lang="en" sz="1200" b="1" dirty="0">
                <a:solidFill>
                  <a:schemeClr val="dk1"/>
                </a:solidFill>
                <a:latin typeface="Calibri"/>
                <a:ea typeface="Calibri"/>
                <a:cs typeface="Calibri"/>
                <a:sym typeface="Calibri"/>
              </a:rPr>
              <a:t>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Reviewing Targets: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Discussing and clarifying the language of learning targets helps build academic vocabulary.</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students’ attention to the posted learning targets and read them aloud to the class</a:t>
            </a:r>
            <a:r>
              <a:rPr lang="en-US" sz="1200" dirty="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86" name="Google Shape;186;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3880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23c9b074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20-25  minutes (this slide, 3-4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P</a:t>
            </a:r>
            <a:r>
              <a:rPr lang="en" sz="1200" b="1" dirty="0">
                <a:solidFill>
                  <a:schemeClr val="dk1"/>
                </a:solidFill>
                <a:latin typeface="Calibri"/>
                <a:ea typeface="Calibri"/>
                <a:cs typeface="Calibri"/>
                <a:sym typeface="Calibri"/>
              </a:rPr>
              <a:t>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6</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Third read, Excerpt 2</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read, students will focus more on the overall meaning of paragraphs and the section, and will analyze how Douglass tells his story. To do so, rereading will continue to be an important strategy.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Since this is a more challenging level of thinking about text, it will be helpful for the teacher to guide students through this close read.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take out their </a:t>
            </a:r>
            <a:r>
              <a:rPr lang="en" sz="1200" b="1" dirty="0">
                <a:solidFill>
                  <a:schemeClr val="dk1"/>
                </a:solidFill>
                <a:latin typeface="Calibri"/>
                <a:ea typeface="Calibri"/>
                <a:cs typeface="Calibri"/>
                <a:sym typeface="Calibri"/>
              </a:rPr>
              <a:t>Excerpt 2: Text and Questions</a:t>
            </a:r>
            <a:r>
              <a:rPr lang="en" sz="1200" dirty="0">
                <a:solidFill>
                  <a:schemeClr val="dk1"/>
                </a:solidFill>
                <a:latin typeface="Calibri"/>
                <a:ea typeface="Calibri"/>
                <a:cs typeface="Calibri"/>
                <a:sym typeface="Calibri"/>
              </a:rPr>
              <a:t>, and use the </a:t>
            </a:r>
            <a:r>
              <a:rPr lang="en" sz="1200" b="1" dirty="0">
                <a:solidFill>
                  <a:schemeClr val="dk1"/>
                </a:solidFill>
                <a:latin typeface="Calibri"/>
                <a:ea typeface="Calibri"/>
                <a:cs typeface="Calibri"/>
                <a:sym typeface="Calibri"/>
              </a:rPr>
              <a:t>Excerpt 2: Close Reading Guide, Third Read</a:t>
            </a:r>
            <a:r>
              <a:rPr lang="en" sz="1200" dirty="0">
                <a:solidFill>
                  <a:schemeClr val="dk1"/>
                </a:solidFill>
                <a:latin typeface="Calibri"/>
                <a:ea typeface="Calibri"/>
                <a:cs typeface="Calibri"/>
                <a:sym typeface="Calibri"/>
              </a:rPr>
              <a:t> as you begin to guide students through these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Do the first question with your class: You lead, and they contribute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You might say something like: “</a:t>
            </a:r>
            <a:r>
              <a:rPr lang="en" sz="1200" i="1" dirty="0">
                <a:solidFill>
                  <a:schemeClr val="dk1"/>
                </a:solidFill>
                <a:latin typeface="Calibri"/>
                <a:ea typeface="Calibri"/>
                <a:cs typeface="Calibri"/>
                <a:sym typeface="Calibri"/>
              </a:rPr>
              <a:t>This question is about Paragraph 3, and it is about the clothing and how Douglass describes it. I am going to begin by rereading the sentences that describe the clothes. Please find the sentences I should reread and put your finger on them.”</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a student to read the sentences out 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say: </a:t>
            </a:r>
            <a:r>
              <a:rPr lang="en" sz="1200" i="1" dirty="0">
                <a:solidFill>
                  <a:schemeClr val="dk1"/>
                </a:solidFill>
                <a:latin typeface="Calibri"/>
                <a:ea typeface="Calibri"/>
                <a:cs typeface="Calibri"/>
                <a:sym typeface="Calibri"/>
              </a:rPr>
              <a:t>“I am noticing that he describes these in great detail. What details does he provide?”</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support students and ask probing/prompting questions: Why does Douglass describe the clothing that slaves were given in such detail? What is he trying to show?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point out that Douglass lists exactly what each person gets, what the clothes are made out of, and how much they cost.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Note-catchers provide the necessary scaffolding that is especially critical for learners with lower levels of language proficiency and/or learning, and they engage students more actively.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students, especially challenged learners.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use prompting questions such as, “</a:t>
            </a:r>
            <a:r>
              <a:rPr lang="en" sz="1200" i="1" dirty="0">
                <a:solidFill>
                  <a:schemeClr val="dk1"/>
                </a:solidFill>
                <a:latin typeface="Calibri"/>
                <a:ea typeface="Calibri"/>
                <a:cs typeface="Calibri"/>
                <a:sym typeface="Calibri"/>
              </a:rPr>
              <a:t>What is Douglass trying to show the reader about the slaves’ lives or about slavery?”</a:t>
            </a:r>
            <a:endParaRPr sz="1200" i="1" dirty="0">
              <a:solidFill>
                <a:schemeClr val="dk1"/>
              </a:solidFill>
              <a:latin typeface="Calibri"/>
              <a:ea typeface="Calibri"/>
              <a:cs typeface="Calibri"/>
              <a:sym typeface="Calibri"/>
            </a:endParaRPr>
          </a:p>
        </p:txBody>
      </p:sp>
      <p:sp>
        <p:nvSpPr>
          <p:cNvPr id="194" name="Google Shape;194;g423c9b074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79218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515308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comments" Target="../comments/commen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10</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449225"/>
            <a:ext cx="8520600" cy="32634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50 - 55 minutes to complete. </a:t>
            </a:r>
            <a:endParaRPr sz="1800" dirty="0"/>
          </a:p>
          <a:p>
            <a:pPr marL="457200" lvl="0" indent="-342900" algn="l" rtl="0">
              <a:spcBef>
                <a:spcPts val="1000"/>
              </a:spcBef>
              <a:spcAft>
                <a:spcPts val="0"/>
              </a:spcAft>
              <a:buSzPts val="1800"/>
              <a:buFont typeface="Century Gothic"/>
              <a:buChar char="•"/>
            </a:pPr>
            <a:r>
              <a:rPr lang="en" sz="1800" dirty="0"/>
              <a:t>The purpose of today’s lesson is for</a:t>
            </a:r>
            <a:r>
              <a:rPr lang="en" sz="1100" dirty="0">
                <a:latin typeface="Arial"/>
                <a:ea typeface="Arial"/>
                <a:cs typeface="Arial"/>
                <a:sym typeface="Arial"/>
              </a:rPr>
              <a:t> </a:t>
            </a:r>
            <a:r>
              <a:rPr lang="en" sz="1800" dirty="0"/>
              <a:t> students to complete a third read of Excerpt 2. They will also be introduced to the note-catcher which supports their Mid and Final assessments.  </a:t>
            </a:r>
            <a:endParaRPr sz="1800" dirty="0"/>
          </a:p>
          <a:p>
            <a:pPr marL="457200" lvl="0" indent="0" algn="l" rtl="0">
              <a:spcBef>
                <a:spcPts val="1000"/>
              </a:spcBef>
              <a:spcAft>
                <a:spcPts val="0"/>
              </a:spcAft>
              <a:buNone/>
            </a:pPr>
            <a:r>
              <a:rPr lang="en" sz="1800" b="1" dirty="0"/>
              <a:t>The Learning Targets for students today are:</a:t>
            </a:r>
            <a:endParaRPr sz="1400" b="1" dirty="0"/>
          </a:p>
          <a:p>
            <a:pPr marL="457200" lvl="0" indent="-317500" algn="l" rtl="0">
              <a:lnSpc>
                <a:spcPct val="90000"/>
              </a:lnSpc>
              <a:spcBef>
                <a:spcPts val="1000"/>
              </a:spcBef>
              <a:spcAft>
                <a:spcPts val="0"/>
              </a:spcAft>
              <a:buSzPts val="1400"/>
              <a:buAutoNum type="arabicPeriod"/>
            </a:pPr>
            <a:r>
              <a:rPr lang="en" sz="1400" dirty="0"/>
              <a:t>I can determine Frederick Douglass’s position in Excerpt 2 of </a:t>
            </a:r>
            <a:r>
              <a:rPr lang="en" sz="1400" i="1" dirty="0"/>
              <a:t>Narrative of the Life of Frederick Douglass</a:t>
            </a:r>
            <a:r>
              <a:rPr lang="en" sz="1400" dirty="0"/>
              <a:t>.</a:t>
            </a:r>
            <a:endParaRPr sz="1400" dirty="0"/>
          </a:p>
          <a:p>
            <a:pPr marL="457200" lvl="0" indent="-317500" algn="l" rtl="0">
              <a:lnSpc>
                <a:spcPct val="90000"/>
              </a:lnSpc>
              <a:spcBef>
                <a:spcPts val="0"/>
              </a:spcBef>
              <a:spcAft>
                <a:spcPts val="0"/>
              </a:spcAft>
              <a:buSzPts val="1400"/>
              <a:buAutoNum type="arabicPeriod"/>
            </a:pPr>
            <a:r>
              <a:rPr lang="en" sz="1400" dirty="0"/>
              <a:t>I can determine the meaning of words and phrases in Excerpt 2 of </a:t>
            </a:r>
            <a:r>
              <a:rPr lang="en" sz="1400" i="1" dirty="0"/>
              <a:t>Narrative of the Life of Frederick Douglass</a:t>
            </a:r>
            <a:r>
              <a:rPr lang="en" sz="1400" dirty="0"/>
              <a:t>.</a:t>
            </a:r>
            <a:endParaRPr sz="1400" dirty="0"/>
          </a:p>
          <a:p>
            <a:pPr marL="457200" lvl="0" indent="-317500" algn="l" rtl="0">
              <a:lnSpc>
                <a:spcPct val="90000"/>
              </a:lnSpc>
              <a:spcBef>
                <a:spcPts val="0"/>
              </a:spcBef>
              <a:spcAft>
                <a:spcPts val="0"/>
              </a:spcAft>
              <a:buSzPts val="1400"/>
              <a:buAutoNum type="arabicPeriod"/>
            </a:pPr>
            <a:r>
              <a:rPr lang="en" sz="1400" dirty="0"/>
              <a:t>I can identify what makes </a:t>
            </a:r>
            <a:r>
              <a:rPr lang="en" sz="1400" i="1" dirty="0"/>
              <a:t>Narrative of the Life of Frederick Douglass</a:t>
            </a:r>
            <a:r>
              <a:rPr lang="en" sz="1400" dirty="0"/>
              <a:t> a powerful story.</a:t>
            </a:r>
            <a:endParaRPr sz="1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4"/>
          <p:cNvSpPr txBox="1">
            <a:spLocks noGrp="1"/>
          </p:cNvSpPr>
          <p:nvPr>
            <p:ph type="title"/>
          </p:nvPr>
        </p:nvSpPr>
        <p:spPr>
          <a:xfrm>
            <a:off x="204600" y="226595"/>
            <a:ext cx="8828400" cy="399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dirty="0"/>
              <a:t>Let’s continue re-reading Paragraph 2 closely!</a:t>
            </a:r>
            <a:endParaRPr sz="2600" dirty="0">
              <a:sym typeface="Century Gothic"/>
            </a:endParaRPr>
          </a:p>
        </p:txBody>
      </p:sp>
      <p:graphicFrame>
        <p:nvGraphicFramePr>
          <p:cNvPr id="206" name="Google Shape;206;p34"/>
          <p:cNvGraphicFramePr/>
          <p:nvPr>
            <p:extLst>
              <p:ext uri="{D42A27DB-BD31-4B8C-83A1-F6EECF244321}">
                <p14:modId xmlns:p14="http://schemas.microsoft.com/office/powerpoint/2010/main" val="2622142869"/>
              </p:ext>
            </p:extLst>
          </p:nvPr>
        </p:nvGraphicFramePr>
        <p:xfrm>
          <a:off x="2774300" y="722988"/>
          <a:ext cx="5442275" cy="3934282"/>
        </p:xfrm>
        <a:graphic>
          <a:graphicData uri="http://schemas.openxmlformats.org/drawingml/2006/table">
            <a:tbl>
              <a:tblPr>
                <a:noFill/>
                <a:tableStyleId>{E720BD70-DBCD-488C-B4D1-A40F8E8540F6}</a:tableStyleId>
              </a:tblPr>
              <a:tblGrid>
                <a:gridCol w="3292150">
                  <a:extLst>
                    <a:ext uri="{9D8B030D-6E8A-4147-A177-3AD203B41FA5}">
                      <a16:colId xmlns:a16="http://schemas.microsoft.com/office/drawing/2014/main" val="20000"/>
                    </a:ext>
                  </a:extLst>
                </a:gridCol>
                <a:gridCol w="2150125">
                  <a:extLst>
                    <a:ext uri="{9D8B030D-6E8A-4147-A177-3AD203B41FA5}">
                      <a16:colId xmlns:a16="http://schemas.microsoft.com/office/drawing/2014/main" val="20001"/>
                    </a:ext>
                  </a:extLst>
                </a:gridCol>
              </a:tblGrid>
              <a:tr h="30845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Third Read Questions</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564775">
                <a:tc>
                  <a:txBody>
                    <a:bodyPr/>
                    <a:lstStyle/>
                    <a:p>
                      <a:pPr marL="0" lvl="0" indent="25400" algn="l" rtl="0">
                        <a:lnSpc>
                          <a:spcPct val="200000"/>
                        </a:lnSpc>
                        <a:spcBef>
                          <a:spcPts val="0"/>
                        </a:spcBef>
                        <a:spcAft>
                          <a:spcPts val="0"/>
                        </a:spcAft>
                        <a:buNone/>
                      </a:pPr>
                      <a:r>
                        <a:rPr lang="en" sz="1200" dirty="0">
                          <a:latin typeface="Century Gothic"/>
                          <a:ea typeface="Century Gothic"/>
                          <a:cs typeface="Century Gothic"/>
                          <a:sym typeface="Century Gothic"/>
                        </a:rPr>
                        <a:t>The children unable to work in the field had neither shoes, stockings, jackets, nor trousers, given to them; their clothing consisted of two coarse linen shirts per year. When these failed them, they went naked until the next allowance-day. Children from seven to ten years old, of both sexes, almost naked, might be seen at all seasons of the year.</a:t>
                      </a:r>
                      <a:endParaRPr sz="1200" dirty="0">
                        <a:latin typeface="Century Gothic"/>
                        <a:ea typeface="Century Gothic"/>
                        <a:cs typeface="Century Gothic"/>
                        <a:sym typeface="Century Gothic"/>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215900" lvl="0" indent="0" algn="l" rtl="0">
                        <a:lnSpc>
                          <a:spcPct val="115000"/>
                        </a:lnSpc>
                        <a:spcBef>
                          <a:spcPts val="0"/>
                        </a:spcBef>
                        <a:spcAft>
                          <a:spcPts val="0"/>
                        </a:spcAft>
                        <a:buNone/>
                      </a:pPr>
                      <a:endParaRPr sz="1200" b="1" dirty="0">
                        <a:latin typeface="Century Gothic"/>
                        <a:ea typeface="Century Gothic"/>
                        <a:cs typeface="Century Gothic"/>
                        <a:sym typeface="Century Gothic"/>
                      </a:endParaRPr>
                    </a:p>
                  </a:txBody>
                  <a:tcPr marL="73025" marR="7302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07" name="Google Shape;207;p34"/>
          <p:cNvSpPr txBox="1"/>
          <p:nvPr/>
        </p:nvSpPr>
        <p:spPr>
          <a:xfrm>
            <a:off x="0" y="399300"/>
            <a:ext cx="2537700" cy="4191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p:txBody>
      </p:sp>
      <p:sp>
        <p:nvSpPr>
          <p:cNvPr id="208" name="Google Shape;208;p34"/>
          <p:cNvSpPr txBox="1"/>
          <p:nvPr/>
        </p:nvSpPr>
        <p:spPr>
          <a:xfrm>
            <a:off x="0" y="651138"/>
            <a:ext cx="2735400" cy="41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Notice the word choice</a:t>
            </a:r>
            <a:r>
              <a:rPr lang="en-US" dirty="0">
                <a:solidFill>
                  <a:schemeClr val="dk1"/>
                </a:solidFill>
                <a:latin typeface="Century Gothic"/>
                <a:ea typeface="Century Gothic"/>
                <a:cs typeface="Century Gothic"/>
                <a:sym typeface="Century Gothic"/>
              </a:rPr>
              <a:t>, specifically </a:t>
            </a:r>
            <a:r>
              <a:rPr lang="en" dirty="0">
                <a:solidFill>
                  <a:schemeClr val="dk1"/>
                </a:solidFill>
                <a:latin typeface="Century Gothic"/>
                <a:ea typeface="Century Gothic"/>
                <a:cs typeface="Century Gothic"/>
                <a:sym typeface="Century Gothic"/>
              </a:rPr>
              <a:t>his use of the word “coarse” twice to describe the cloth. Do you think their clothes are comfortable?</a:t>
            </a:r>
            <a:endParaRPr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200" dirty="0">
                <a:solidFill>
                  <a:schemeClr val="dk1"/>
                </a:solidFill>
                <a:latin typeface="Century Gothic"/>
                <a:ea typeface="Century Gothic"/>
                <a:cs typeface="Century Gothic"/>
                <a:sym typeface="Century Gothic"/>
              </a:rPr>
              <a:t>L</a:t>
            </a:r>
            <a:r>
              <a:rPr lang="en" dirty="0">
                <a:solidFill>
                  <a:schemeClr val="dk1"/>
                </a:solidFill>
                <a:latin typeface="Century Gothic"/>
                <a:ea typeface="Century Gothic"/>
                <a:cs typeface="Century Gothic"/>
                <a:sym typeface="Century Gothic"/>
              </a:rPr>
              <a:t>et’s answer the question:</a:t>
            </a:r>
            <a:endParaRPr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b="1" dirty="0">
                <a:solidFill>
                  <a:schemeClr val="dk1"/>
                </a:solidFill>
                <a:latin typeface="Century Gothic"/>
                <a:ea typeface="Century Gothic"/>
                <a:cs typeface="Century Gothic"/>
                <a:sym typeface="Century Gothic"/>
              </a:rPr>
              <a:t>Why does Douglass describe the clothing that slaves were given in such detail? What is he trying to show?</a:t>
            </a:r>
            <a:endParaRPr b="1"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p:txBody>
      </p:sp>
      <p:pic>
        <p:nvPicPr>
          <p:cNvPr id="7" name="Google Shape;167;p29"/>
          <p:cNvPicPr preferRelativeResize="0"/>
          <p:nvPr/>
        </p:nvPicPr>
        <p:blipFill>
          <a:blip r:embed="rId3">
            <a:alphaModFix/>
          </a:blip>
          <a:stretch>
            <a:fillRect/>
          </a:stretch>
        </p:blipFill>
        <p:spPr>
          <a:xfrm>
            <a:off x="8050975" y="72019"/>
            <a:ext cx="982025" cy="12029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5"/>
          <p:cNvSpPr txBox="1">
            <a:spLocks noGrp="1"/>
          </p:cNvSpPr>
          <p:nvPr>
            <p:ph type="title"/>
          </p:nvPr>
        </p:nvSpPr>
        <p:spPr>
          <a:xfrm>
            <a:off x="303075" y="103590"/>
            <a:ext cx="8520600" cy="641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3 closely</a:t>
            </a:r>
            <a:endParaRPr sz="3400" dirty="0">
              <a:latin typeface="Century Gothic"/>
              <a:ea typeface="Century Gothic"/>
              <a:cs typeface="Century Gothic"/>
              <a:sym typeface="Century Gothic"/>
            </a:endParaRPr>
          </a:p>
        </p:txBody>
      </p:sp>
      <p:graphicFrame>
        <p:nvGraphicFramePr>
          <p:cNvPr id="215" name="Google Shape;215;p35"/>
          <p:cNvGraphicFramePr/>
          <p:nvPr/>
        </p:nvGraphicFramePr>
        <p:xfrm>
          <a:off x="3081350" y="1421275"/>
          <a:ext cx="5175325" cy="3394647"/>
        </p:xfrm>
        <a:graphic>
          <a:graphicData uri="http://schemas.openxmlformats.org/drawingml/2006/table">
            <a:tbl>
              <a:tblPr>
                <a:noFill/>
                <a:tableStyleId>{E720BD70-DBCD-488C-B4D1-A40F8E8540F6}</a:tableStyleId>
              </a:tblPr>
              <a:tblGrid>
                <a:gridCol w="3453400">
                  <a:extLst>
                    <a:ext uri="{9D8B030D-6E8A-4147-A177-3AD203B41FA5}">
                      <a16:colId xmlns:a16="http://schemas.microsoft.com/office/drawing/2014/main" val="20000"/>
                    </a:ext>
                  </a:extLst>
                </a:gridCol>
                <a:gridCol w="1721925">
                  <a:extLst>
                    <a:ext uri="{9D8B030D-6E8A-4147-A177-3AD203B41FA5}">
                      <a16:colId xmlns:a16="http://schemas.microsoft.com/office/drawing/2014/main" val="20001"/>
                    </a:ext>
                  </a:extLst>
                </a:gridCol>
              </a:tblGrid>
              <a:tr h="2283300">
                <a:tc>
                  <a:txBody>
                    <a:bodyPr/>
                    <a:lstStyle/>
                    <a:p>
                      <a:pPr marL="0" lvl="0" indent="0" algn="l" rtl="0">
                        <a:lnSpc>
                          <a:spcPct val="200000"/>
                        </a:lnSpc>
                        <a:spcBef>
                          <a:spcPts val="0"/>
                        </a:spcBef>
                        <a:spcAft>
                          <a:spcPts val="0"/>
                        </a:spcAft>
                        <a:buNone/>
                      </a:pPr>
                      <a:r>
                        <a:rPr lang="en" sz="900" b="1">
                          <a:latin typeface="Century Gothic"/>
                          <a:ea typeface="Century Gothic"/>
                          <a:cs typeface="Century Gothic"/>
                          <a:sym typeface="Century Gothic"/>
                        </a:rPr>
                        <a:t>3.   </a:t>
                      </a:r>
                      <a:r>
                        <a:rPr lang="en" sz="900">
                          <a:latin typeface="Century Gothic"/>
                          <a:ea typeface="Century Gothic"/>
                          <a:cs typeface="Century Gothic"/>
                          <a:sym typeface="Century Gothic"/>
                        </a:rPr>
                        <a:t>There were no beds given the slaves, unless one coarse blanket be considered such, and none but the men and women had these. This, however, is not considered a very great </a:t>
                      </a:r>
                      <a:r>
                        <a:rPr lang="en" sz="900" b="1">
                          <a:latin typeface="Century Gothic"/>
                          <a:ea typeface="Century Gothic"/>
                          <a:cs typeface="Century Gothic"/>
                          <a:sym typeface="Century Gothic"/>
                        </a:rPr>
                        <a:t>privation</a:t>
                      </a:r>
                      <a:r>
                        <a:rPr lang="en" sz="900">
                          <a:latin typeface="Century Gothic"/>
                          <a:ea typeface="Century Gothic"/>
                          <a:cs typeface="Century Gothic"/>
                          <a:sym typeface="Century Gothic"/>
                        </a:rPr>
                        <a:t>. They find less difficulty from the </a:t>
                      </a:r>
                      <a:r>
                        <a:rPr lang="en" sz="900" b="1">
                          <a:latin typeface="Century Gothic"/>
                          <a:ea typeface="Century Gothic"/>
                          <a:cs typeface="Century Gothic"/>
                          <a:sym typeface="Century Gothic"/>
                        </a:rPr>
                        <a:t>want</a:t>
                      </a:r>
                      <a:r>
                        <a:rPr lang="en" sz="900">
                          <a:latin typeface="Century Gothic"/>
                          <a:ea typeface="Century Gothic"/>
                          <a:cs typeface="Century Gothic"/>
                          <a:sym typeface="Century Gothic"/>
                        </a:rPr>
                        <a:t> of beds, than from the want of time to sleep; for when their day’s work in the field is done, the most of them having their washing, mending,</a:t>
                      </a:r>
                      <a:r>
                        <a:rPr lang="en" sz="900">
                          <a:solidFill>
                            <a:schemeClr val="dk1"/>
                          </a:solidFill>
                          <a:latin typeface="Century Gothic"/>
                          <a:ea typeface="Century Gothic"/>
                          <a:cs typeface="Century Gothic"/>
                          <a:sym typeface="Century Gothic"/>
                        </a:rPr>
                        <a:t>and cooking to do, and having few or none of the ordinary </a:t>
                      </a:r>
                      <a:r>
                        <a:rPr lang="en" sz="900" b="1">
                          <a:solidFill>
                            <a:schemeClr val="dk1"/>
                          </a:solidFill>
                          <a:latin typeface="Century Gothic"/>
                          <a:ea typeface="Century Gothic"/>
                          <a:cs typeface="Century Gothic"/>
                          <a:sym typeface="Century Gothic"/>
                        </a:rPr>
                        <a:t>facilities</a:t>
                      </a:r>
                      <a:r>
                        <a:rPr lang="en" sz="900">
                          <a:solidFill>
                            <a:schemeClr val="dk1"/>
                          </a:solidFill>
                          <a:latin typeface="Century Gothic"/>
                          <a:ea typeface="Century Gothic"/>
                          <a:cs typeface="Century Gothic"/>
                          <a:sym typeface="Century Gothic"/>
                        </a:rPr>
                        <a:t> for doing either of these, very many of their sleeping hours are </a:t>
                      </a:r>
                      <a:r>
                        <a:rPr lang="en" sz="900" b="1">
                          <a:solidFill>
                            <a:schemeClr val="dk1"/>
                          </a:solidFill>
                          <a:latin typeface="Century Gothic"/>
                          <a:ea typeface="Century Gothic"/>
                          <a:cs typeface="Century Gothic"/>
                          <a:sym typeface="Century Gothic"/>
                        </a:rPr>
                        <a:t>consumed</a:t>
                      </a:r>
                      <a:r>
                        <a:rPr lang="en" sz="900">
                          <a:solidFill>
                            <a:schemeClr val="dk1"/>
                          </a:solidFill>
                          <a:latin typeface="Century Gothic"/>
                          <a:ea typeface="Century Gothic"/>
                          <a:cs typeface="Century Gothic"/>
                          <a:sym typeface="Century Gothic"/>
                        </a:rPr>
                        <a:t> in preparing for the field the coming day; and when this is done, old and young, male and female, married and single, drop down side by side, on one common bed,</a:t>
                      </a:r>
                      <a:endParaRPr sz="900">
                        <a:latin typeface="Century Gothic"/>
                        <a:ea typeface="Century Gothic"/>
                        <a:cs typeface="Century Gothic"/>
                        <a:sym typeface="Century Gothic"/>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200" b="1">
                          <a:latin typeface="Century Gothic"/>
                          <a:ea typeface="Century Gothic"/>
                          <a:cs typeface="Century Gothic"/>
                          <a:sym typeface="Century Gothic"/>
                        </a:rPr>
                        <a:t>2. Why didn’t slaves get enough sleep?</a:t>
                      </a:r>
                      <a:endParaRPr sz="1200" b="1">
                        <a:latin typeface="Century Gothic"/>
                        <a:ea typeface="Century Gothic"/>
                        <a:cs typeface="Century Gothic"/>
                        <a:sym typeface="Century Gothic"/>
                      </a:endParaRPr>
                    </a:p>
                  </a:txBody>
                  <a:tcPr marL="73025" marR="7302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216" name="Google Shape;216;p35"/>
          <p:cNvGraphicFramePr/>
          <p:nvPr>
            <p:extLst>
              <p:ext uri="{D42A27DB-BD31-4B8C-83A1-F6EECF244321}">
                <p14:modId xmlns:p14="http://schemas.microsoft.com/office/powerpoint/2010/main" val="2488399047"/>
              </p:ext>
            </p:extLst>
          </p:nvPr>
        </p:nvGraphicFramePr>
        <p:xfrm>
          <a:off x="3081350" y="784497"/>
          <a:ext cx="5175325" cy="614871"/>
        </p:xfrm>
        <a:graphic>
          <a:graphicData uri="http://schemas.openxmlformats.org/drawingml/2006/table">
            <a:tbl>
              <a:tblPr>
                <a:noFill/>
                <a:tableStyleId>{E720BD70-DBCD-488C-B4D1-A40F8E8540F6}</a:tableStyleId>
              </a:tblPr>
              <a:tblGrid>
                <a:gridCol w="3453400">
                  <a:extLst>
                    <a:ext uri="{9D8B030D-6E8A-4147-A177-3AD203B41FA5}">
                      <a16:colId xmlns:a16="http://schemas.microsoft.com/office/drawing/2014/main" val="20000"/>
                    </a:ext>
                  </a:extLst>
                </a:gridCol>
                <a:gridCol w="1721925">
                  <a:extLst>
                    <a:ext uri="{9D8B030D-6E8A-4147-A177-3AD203B41FA5}">
                      <a16:colId xmlns:a16="http://schemas.microsoft.com/office/drawing/2014/main" val="20001"/>
                    </a:ext>
                  </a:extLst>
                </a:gridCol>
              </a:tblGrid>
              <a:tr h="564275">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Third Read Questions</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bl>
          </a:graphicData>
        </a:graphic>
      </p:graphicFrame>
      <p:sp>
        <p:nvSpPr>
          <p:cNvPr id="217" name="Google Shape;217;p35"/>
          <p:cNvSpPr txBox="1"/>
          <p:nvPr/>
        </p:nvSpPr>
        <p:spPr>
          <a:xfrm flipH="1">
            <a:off x="303075" y="940075"/>
            <a:ext cx="2484900" cy="374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a:solidFill>
                  <a:schemeClr val="dk1"/>
                </a:solidFill>
                <a:latin typeface="Century Gothic"/>
                <a:ea typeface="Century Gothic"/>
                <a:cs typeface="Century Gothic"/>
                <a:sym typeface="Century Gothic"/>
              </a:rPr>
              <a:t>As you work with your partner, remember to reread, think about word choice, and think about what Douglass is trying to prove overall.</a:t>
            </a:r>
            <a:endParaRPr>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a:solidFill>
                  <a:schemeClr val="dk1"/>
                </a:solidFill>
                <a:latin typeface="Century Gothic"/>
                <a:ea typeface="Century Gothic"/>
                <a:cs typeface="Century Gothic"/>
                <a:sym typeface="Century Gothic"/>
              </a:rPr>
              <a:t>Think about this question:</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b="1">
                <a:solidFill>
                  <a:schemeClr val="dk1"/>
                </a:solidFill>
                <a:latin typeface="Century Gothic"/>
                <a:ea typeface="Century Gothic"/>
                <a:cs typeface="Century Gothic"/>
                <a:sym typeface="Century Gothic"/>
              </a:rPr>
              <a:t>Why didn’t slaves get enough sleep? </a:t>
            </a:r>
            <a:endParaRPr b="1">
              <a:solidFill>
                <a:schemeClr val="dk1"/>
              </a:solidFill>
              <a:latin typeface="Century Gothic"/>
              <a:ea typeface="Century Gothic"/>
              <a:cs typeface="Century Gothic"/>
              <a:sym typeface="Century Gothic"/>
            </a:endParaRPr>
          </a:p>
        </p:txBody>
      </p:sp>
      <p:pic>
        <p:nvPicPr>
          <p:cNvPr id="7" name="Google Shape;167;p29"/>
          <p:cNvPicPr preferRelativeResize="0"/>
          <p:nvPr/>
        </p:nvPicPr>
        <p:blipFill>
          <a:blip r:embed="rId3">
            <a:alphaModFix/>
          </a:blip>
          <a:stretch>
            <a:fillRect/>
          </a:stretch>
        </p:blipFill>
        <p:spPr>
          <a:xfrm>
            <a:off x="8050975" y="72019"/>
            <a:ext cx="982025" cy="1202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6"/>
          <p:cNvSpPr txBox="1">
            <a:spLocks noGrp="1"/>
          </p:cNvSpPr>
          <p:nvPr>
            <p:ph type="title"/>
          </p:nvPr>
        </p:nvSpPr>
        <p:spPr>
          <a:xfrm>
            <a:off x="267375" y="261306"/>
            <a:ext cx="8520600" cy="412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re-read Paragraph 6 closely</a:t>
            </a:r>
            <a:endParaRPr sz="2400">
              <a:latin typeface="Century Gothic"/>
              <a:ea typeface="Century Gothic"/>
              <a:cs typeface="Century Gothic"/>
              <a:sym typeface="Century Gothic"/>
            </a:endParaRPr>
          </a:p>
        </p:txBody>
      </p:sp>
      <p:graphicFrame>
        <p:nvGraphicFramePr>
          <p:cNvPr id="224" name="Google Shape;224;p36"/>
          <p:cNvGraphicFramePr/>
          <p:nvPr>
            <p:extLst>
              <p:ext uri="{D42A27DB-BD31-4B8C-83A1-F6EECF244321}">
                <p14:modId xmlns:p14="http://schemas.microsoft.com/office/powerpoint/2010/main" val="153249964"/>
              </p:ext>
            </p:extLst>
          </p:nvPr>
        </p:nvGraphicFramePr>
        <p:xfrm>
          <a:off x="2564546" y="1185800"/>
          <a:ext cx="6204900" cy="3331771"/>
        </p:xfrm>
        <a:graphic>
          <a:graphicData uri="http://schemas.openxmlformats.org/drawingml/2006/table">
            <a:tbl>
              <a:tblPr>
                <a:noFill/>
                <a:tableStyleId>{E720BD70-DBCD-488C-B4D1-A40F8E8540F6}</a:tableStyleId>
              </a:tblPr>
              <a:tblGrid>
                <a:gridCol w="3823475">
                  <a:extLst>
                    <a:ext uri="{9D8B030D-6E8A-4147-A177-3AD203B41FA5}">
                      <a16:colId xmlns:a16="http://schemas.microsoft.com/office/drawing/2014/main" val="20000"/>
                    </a:ext>
                  </a:extLst>
                </a:gridCol>
                <a:gridCol w="2381425">
                  <a:extLst>
                    <a:ext uri="{9D8B030D-6E8A-4147-A177-3AD203B41FA5}">
                      <a16:colId xmlns:a16="http://schemas.microsoft.com/office/drawing/2014/main" val="20001"/>
                    </a:ext>
                  </a:extLst>
                </a:gridCol>
              </a:tblGrid>
              <a:tr h="61690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Third Read Questions</a:t>
                      </a:r>
                      <a:endParaRPr dirty="0">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714871">
                <a:tc>
                  <a:txBody>
                    <a:bodyPr/>
                    <a:lstStyle/>
                    <a:p>
                      <a:pPr marL="0" lvl="0" indent="0" algn="l" rtl="0">
                        <a:lnSpc>
                          <a:spcPct val="150000"/>
                        </a:lnSpc>
                        <a:spcBef>
                          <a:spcPts val="0"/>
                        </a:spcBef>
                        <a:spcAft>
                          <a:spcPts val="0"/>
                        </a:spcAft>
                        <a:buNone/>
                      </a:pPr>
                      <a:r>
                        <a:rPr lang="en" sz="900" b="1" dirty="0">
                          <a:latin typeface="Century Gothic"/>
                          <a:ea typeface="Century Gothic"/>
                          <a:cs typeface="Century Gothic"/>
                          <a:sym typeface="Century Gothic"/>
                        </a:rPr>
                        <a:t>6. </a:t>
                      </a:r>
                      <a:r>
                        <a:rPr lang="en" sz="900" dirty="0">
                          <a:latin typeface="Century Gothic"/>
                          <a:ea typeface="Century Gothic"/>
                          <a:cs typeface="Century Gothic"/>
                          <a:sym typeface="Century Gothic"/>
                        </a:rPr>
                        <a:t> I did not, when a slave, understand the deep meaning of those rude and apparently </a:t>
                      </a:r>
                      <a:r>
                        <a:rPr lang="en" sz="900" b="1" dirty="0">
                          <a:latin typeface="Century Gothic"/>
                          <a:ea typeface="Century Gothic"/>
                          <a:cs typeface="Century Gothic"/>
                          <a:sym typeface="Century Gothic"/>
                        </a:rPr>
                        <a:t>incoherent </a:t>
                      </a:r>
                      <a:r>
                        <a:rPr lang="en" sz="900" dirty="0">
                          <a:latin typeface="Century Gothic"/>
                          <a:ea typeface="Century Gothic"/>
                          <a:cs typeface="Century Gothic"/>
                          <a:sym typeface="Century Gothic"/>
                        </a:rPr>
                        <a:t>songs. I was myself within the circle; so that I neither saw nor heard as those without might see and hear. They told a tale of </a:t>
                      </a:r>
                      <a:r>
                        <a:rPr lang="en" sz="900" b="1" dirty="0">
                          <a:latin typeface="Century Gothic"/>
                          <a:ea typeface="Century Gothic"/>
                          <a:cs typeface="Century Gothic"/>
                          <a:sym typeface="Century Gothic"/>
                        </a:rPr>
                        <a:t>woe</a:t>
                      </a:r>
                      <a:r>
                        <a:rPr lang="en" sz="900" dirty="0">
                          <a:latin typeface="Century Gothic"/>
                          <a:ea typeface="Century Gothic"/>
                          <a:cs typeface="Century Gothic"/>
                          <a:sym typeface="Century Gothic"/>
                        </a:rPr>
                        <a:t> which was then altogether beyond my feeble comprehension; they were tones loud, long, and deep; they breathed the prayer and complaint of souls boiling over with the bitterest </a:t>
                      </a:r>
                      <a:r>
                        <a:rPr lang="en" sz="900" b="1" dirty="0">
                          <a:latin typeface="Century Gothic"/>
                          <a:ea typeface="Century Gothic"/>
                          <a:cs typeface="Century Gothic"/>
                          <a:sym typeface="Century Gothic"/>
                        </a:rPr>
                        <a:t>anguish</a:t>
                      </a:r>
                      <a:r>
                        <a:rPr lang="en" sz="900" dirty="0">
                          <a:latin typeface="Century Gothic"/>
                          <a:ea typeface="Century Gothic"/>
                          <a:cs typeface="Century Gothic"/>
                          <a:sym typeface="Century Gothic"/>
                        </a:rPr>
                        <a:t>. Every tone was a testimony against slavery, and a prayer to God for deliverance from chains. The hearing of those wild notes always depressed my spirit, and filled me with </a:t>
                      </a:r>
                      <a:r>
                        <a:rPr lang="en" sz="900" b="1" dirty="0">
                          <a:latin typeface="Century Gothic"/>
                          <a:ea typeface="Century Gothic"/>
                          <a:cs typeface="Century Gothic"/>
                          <a:sym typeface="Century Gothic"/>
                        </a:rPr>
                        <a:t>ineffable</a:t>
                      </a:r>
                      <a:r>
                        <a:rPr lang="en" sz="900" dirty="0">
                          <a:latin typeface="Century Gothic"/>
                          <a:ea typeface="Century Gothic"/>
                          <a:cs typeface="Century Gothic"/>
                          <a:sym typeface="Century Gothic"/>
                        </a:rPr>
                        <a:t> sadness. I have frequently found myself in tears while hearing them. The mere recurrence to those songs, even now, </a:t>
                      </a:r>
                      <a:r>
                        <a:rPr lang="en" sz="900" b="1" dirty="0">
                          <a:latin typeface="Century Gothic"/>
                          <a:ea typeface="Century Gothic"/>
                          <a:cs typeface="Century Gothic"/>
                          <a:sym typeface="Century Gothic"/>
                        </a:rPr>
                        <a:t>afflicts</a:t>
                      </a:r>
                      <a:r>
                        <a:rPr lang="en" sz="900" dirty="0">
                          <a:latin typeface="Century Gothic"/>
                          <a:ea typeface="Century Gothic"/>
                          <a:cs typeface="Century Gothic"/>
                          <a:sym typeface="Century Gothic"/>
                        </a:rPr>
                        <a:t> me;</a:t>
                      </a:r>
                      <a:endParaRPr sz="9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228600" lvl="0" indent="-228600" algn="l" rtl="0">
                        <a:lnSpc>
                          <a:spcPct val="115000"/>
                        </a:lnSpc>
                        <a:spcBef>
                          <a:spcPts val="0"/>
                        </a:spcBef>
                        <a:spcAft>
                          <a:spcPts val="0"/>
                        </a:spcAft>
                        <a:buFont typeface="+mj-lt"/>
                        <a:buAutoNum type="arabicPeriod" startAt="3"/>
                      </a:pPr>
                      <a:r>
                        <a:rPr lang="en" sz="1200" b="1" dirty="0">
                          <a:latin typeface="Century Gothic"/>
                          <a:ea typeface="Century Gothic"/>
                          <a:cs typeface="Century Gothic"/>
                          <a:sym typeface="Century Gothic"/>
                        </a:rPr>
                        <a:t>What emotions did Douglass say  the songs sung by slaves conveyed?</a:t>
                      </a:r>
                    </a:p>
                    <a:p>
                      <a:pPr marL="228600" lvl="0" indent="-228600" algn="l" rtl="0">
                        <a:lnSpc>
                          <a:spcPct val="115000"/>
                        </a:lnSpc>
                        <a:spcBef>
                          <a:spcPts val="0"/>
                        </a:spcBef>
                        <a:spcAft>
                          <a:spcPts val="0"/>
                        </a:spcAft>
                        <a:buFont typeface="+mj-lt"/>
                        <a:buAutoNum type="arabicPeriod" startAt="3"/>
                      </a:pPr>
                      <a:endParaRPr lang="en" sz="1200" b="1" dirty="0">
                        <a:solidFill>
                          <a:schemeClr val="dk1"/>
                        </a:solidFill>
                        <a:latin typeface="Century Gothic"/>
                        <a:ea typeface="Century Gothic"/>
                        <a:cs typeface="Century Gothic"/>
                        <a:sym typeface="Century Gothic"/>
                      </a:endParaRPr>
                    </a:p>
                    <a:p>
                      <a:pPr marL="228600" lvl="0" indent="-228600" algn="l" rtl="0">
                        <a:lnSpc>
                          <a:spcPct val="115000"/>
                        </a:lnSpc>
                        <a:spcBef>
                          <a:spcPts val="0"/>
                        </a:spcBef>
                        <a:spcAft>
                          <a:spcPts val="0"/>
                        </a:spcAft>
                        <a:buFont typeface="+mj-lt"/>
                        <a:buAutoNum type="arabicPeriod" startAt="3"/>
                      </a:pPr>
                      <a:r>
                        <a:rPr lang="en" sz="1200" b="1" dirty="0">
                          <a:solidFill>
                            <a:schemeClr val="dk1"/>
                          </a:solidFill>
                          <a:latin typeface="Century Gothic"/>
                          <a:ea typeface="Century Gothic"/>
                          <a:cs typeface="Century Gothic"/>
                          <a:sym typeface="Century Gothic"/>
                        </a:rPr>
                        <a:t>Why does Douglass explain that even thinking about the songs now makes him sad? How does that help convince his audience?</a:t>
                      </a:r>
                      <a:endParaRPr sz="1200" b="1" dirty="0">
                        <a:solidFill>
                          <a:schemeClr val="dk1"/>
                        </a:solidFill>
                        <a:latin typeface="Century Gothic"/>
                        <a:ea typeface="Century Gothic"/>
                        <a:cs typeface="Century Gothic"/>
                        <a:sym typeface="Century Gothic"/>
                      </a:endParaRPr>
                    </a:p>
                    <a:p>
                      <a:pPr marL="457200" lvl="0" indent="0" algn="l" rtl="0">
                        <a:lnSpc>
                          <a:spcPct val="115000"/>
                        </a:lnSpc>
                        <a:spcBef>
                          <a:spcPts val="0"/>
                        </a:spcBef>
                        <a:spcAft>
                          <a:spcPts val="0"/>
                        </a:spcAft>
                        <a:buNone/>
                      </a:pPr>
                      <a:endParaRPr sz="1200" dirty="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5" name="Google Shape;225;p36"/>
          <p:cNvSpPr txBox="1"/>
          <p:nvPr/>
        </p:nvSpPr>
        <p:spPr>
          <a:xfrm>
            <a:off x="267375" y="875325"/>
            <a:ext cx="2130900" cy="378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entury Gothic"/>
                <a:ea typeface="Century Gothic"/>
                <a:cs typeface="Century Gothic"/>
                <a:sym typeface="Century Gothic"/>
              </a:rPr>
              <a:t>Now you and your partner are going to jump ahead to Paragraph 6 for a third read.</a:t>
            </a:r>
            <a:endParaRPr sz="1200" dirty="0">
              <a:latin typeface="Century Gothic"/>
              <a:ea typeface="Century Gothic"/>
              <a:cs typeface="Century Gothic"/>
              <a:sym typeface="Century Gothic"/>
            </a:endParaRPr>
          </a:p>
          <a:p>
            <a:pPr marL="0" lvl="0" indent="0" algn="l" rtl="0">
              <a:spcBef>
                <a:spcPts val="0"/>
              </a:spcBef>
              <a:spcAft>
                <a:spcPts val="0"/>
              </a:spcAft>
              <a:buNone/>
            </a:pPr>
            <a:endParaRPr sz="1200" dirty="0">
              <a:latin typeface="Century Gothic"/>
              <a:ea typeface="Century Gothic"/>
              <a:cs typeface="Century Gothic"/>
              <a:sym typeface="Century Gothic"/>
            </a:endParaRPr>
          </a:p>
          <a:p>
            <a:pPr marL="0" lvl="0" indent="0" algn="l" rtl="0">
              <a:spcBef>
                <a:spcPts val="0"/>
              </a:spcBef>
              <a:spcAft>
                <a:spcPts val="0"/>
              </a:spcAft>
              <a:buNone/>
            </a:pPr>
            <a:r>
              <a:rPr lang="en" sz="1200" dirty="0">
                <a:latin typeface="Century Gothic"/>
                <a:ea typeface="Century Gothic"/>
                <a:cs typeface="Century Gothic"/>
                <a:sym typeface="Century Gothic"/>
              </a:rPr>
              <a:t>After you have reread it, think about these questions:</a:t>
            </a:r>
            <a:endParaRPr sz="1200" dirty="0">
              <a:latin typeface="Century Gothic"/>
              <a:ea typeface="Century Gothic"/>
              <a:cs typeface="Century Gothic"/>
              <a:sym typeface="Century Gothic"/>
            </a:endParaRPr>
          </a:p>
          <a:p>
            <a:pPr marL="0" lvl="0" indent="0" algn="l" rtl="0">
              <a:spcBef>
                <a:spcPts val="0"/>
              </a:spcBef>
              <a:spcAft>
                <a:spcPts val="0"/>
              </a:spcAft>
              <a:buNone/>
            </a:pPr>
            <a:endParaRPr sz="1200" dirty="0">
              <a:latin typeface="Century Gothic"/>
              <a:ea typeface="Century Gothic"/>
              <a:cs typeface="Century Gothic"/>
              <a:sym typeface="Century Gothic"/>
            </a:endParaRPr>
          </a:p>
          <a:p>
            <a:pPr marL="228600" lvl="0" indent="-228600" algn="l" rtl="0">
              <a:spcBef>
                <a:spcPts val="0"/>
              </a:spcBef>
              <a:spcAft>
                <a:spcPts val="0"/>
              </a:spcAft>
              <a:buFont typeface="+mj-lt"/>
              <a:buAutoNum type="arabicPeriod" startAt="3"/>
            </a:pPr>
            <a:r>
              <a:rPr lang="en" sz="1200" dirty="0">
                <a:latin typeface="Century Gothic"/>
                <a:ea typeface="Century Gothic"/>
                <a:cs typeface="Century Gothic"/>
                <a:sym typeface="Century Gothic"/>
              </a:rPr>
              <a:t>What emotions did Douglass say the songs sung by slaves conveyed?</a:t>
            </a:r>
          </a:p>
          <a:p>
            <a:pPr marL="228600" lvl="0" indent="-228600" algn="l" rtl="0">
              <a:spcBef>
                <a:spcPts val="0"/>
              </a:spcBef>
              <a:spcAft>
                <a:spcPts val="0"/>
              </a:spcAft>
              <a:buFont typeface="+mj-lt"/>
              <a:buAutoNum type="arabicPeriod" startAt="3"/>
            </a:pPr>
            <a:r>
              <a:rPr lang="en" sz="1200" dirty="0">
                <a:solidFill>
                  <a:schemeClr val="dk1"/>
                </a:solidFill>
                <a:latin typeface="Century Gothic"/>
                <a:ea typeface="Century Gothic"/>
                <a:cs typeface="Century Gothic"/>
                <a:sym typeface="Century Gothic"/>
              </a:rPr>
              <a:t>Why does Douglass explain that even thinking about the songs now makes him sad? How does that help convince his audience?</a:t>
            </a:r>
            <a:endParaRPr sz="1200"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50975" y="72019"/>
            <a:ext cx="982025" cy="12029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7"/>
          <p:cNvSpPr txBox="1">
            <a:spLocks noGrp="1"/>
          </p:cNvSpPr>
          <p:nvPr>
            <p:ph type="title"/>
          </p:nvPr>
        </p:nvSpPr>
        <p:spPr>
          <a:xfrm>
            <a:off x="272065" y="326391"/>
            <a:ext cx="8520600" cy="474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re-read Paragraph 7 closely</a:t>
            </a:r>
            <a:endParaRPr sz="2400">
              <a:latin typeface="Century Gothic"/>
              <a:ea typeface="Century Gothic"/>
              <a:cs typeface="Century Gothic"/>
              <a:sym typeface="Century Gothic"/>
            </a:endParaRPr>
          </a:p>
        </p:txBody>
      </p:sp>
      <p:graphicFrame>
        <p:nvGraphicFramePr>
          <p:cNvPr id="232" name="Google Shape;232;p37"/>
          <p:cNvGraphicFramePr/>
          <p:nvPr>
            <p:extLst>
              <p:ext uri="{D42A27DB-BD31-4B8C-83A1-F6EECF244321}">
                <p14:modId xmlns:p14="http://schemas.microsoft.com/office/powerpoint/2010/main" val="224735512"/>
              </p:ext>
            </p:extLst>
          </p:nvPr>
        </p:nvGraphicFramePr>
        <p:xfrm>
          <a:off x="2392650" y="1274994"/>
          <a:ext cx="6563300" cy="3252250"/>
        </p:xfrm>
        <a:graphic>
          <a:graphicData uri="http://schemas.openxmlformats.org/drawingml/2006/table">
            <a:tbl>
              <a:tblPr>
                <a:noFill/>
                <a:tableStyleId>{E720BD70-DBCD-488C-B4D1-A40F8E8540F6}</a:tableStyleId>
              </a:tblPr>
              <a:tblGrid>
                <a:gridCol w="4305325">
                  <a:extLst>
                    <a:ext uri="{9D8B030D-6E8A-4147-A177-3AD203B41FA5}">
                      <a16:colId xmlns:a16="http://schemas.microsoft.com/office/drawing/2014/main" val="20000"/>
                    </a:ext>
                  </a:extLst>
                </a:gridCol>
                <a:gridCol w="2257975">
                  <a:extLst>
                    <a:ext uri="{9D8B030D-6E8A-4147-A177-3AD203B41FA5}">
                      <a16:colId xmlns:a16="http://schemas.microsoft.com/office/drawing/2014/main" val="20001"/>
                    </a:ext>
                  </a:extLst>
                </a:gridCol>
              </a:tblGrid>
              <a:tr h="394406">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Third Read Questions</a:t>
                      </a:r>
                      <a:endParaRPr dirty="0">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532975">
                <a:tc>
                  <a:txBody>
                    <a:bodyPr/>
                    <a:lstStyle/>
                    <a:p>
                      <a:pPr marL="0" lvl="0" indent="88900" algn="l" rtl="0">
                        <a:lnSpc>
                          <a:spcPct val="200000"/>
                        </a:lnSpc>
                        <a:spcBef>
                          <a:spcPts val="0"/>
                        </a:spcBef>
                        <a:spcAft>
                          <a:spcPts val="0"/>
                        </a:spcAft>
                        <a:buNone/>
                      </a:pPr>
                      <a:r>
                        <a:rPr lang="en" sz="900" dirty="0">
                          <a:latin typeface="Century Gothic"/>
                          <a:ea typeface="Century Gothic"/>
                          <a:cs typeface="Century Gothic"/>
                          <a:sym typeface="Century Gothic"/>
                        </a:rPr>
                        <a:t>and while I am writing these lines, an expression of feeling has already found its way down my cheek. To those songs I trace my first glimmering </a:t>
                      </a:r>
                      <a:r>
                        <a:rPr lang="en" sz="900" b="1" dirty="0">
                          <a:latin typeface="Century Gothic"/>
                          <a:ea typeface="Century Gothic"/>
                          <a:cs typeface="Century Gothic"/>
                          <a:sym typeface="Century Gothic"/>
                        </a:rPr>
                        <a:t>conception</a:t>
                      </a:r>
                      <a:r>
                        <a:rPr lang="en" sz="900" dirty="0">
                          <a:latin typeface="Century Gothic"/>
                          <a:ea typeface="Century Gothic"/>
                          <a:cs typeface="Century Gothic"/>
                          <a:sym typeface="Century Gothic"/>
                        </a:rPr>
                        <a:t> of the </a:t>
                      </a:r>
                      <a:r>
                        <a:rPr lang="en" sz="900" b="1" dirty="0">
                          <a:latin typeface="Century Gothic"/>
                          <a:ea typeface="Century Gothic"/>
                          <a:cs typeface="Century Gothic"/>
                          <a:sym typeface="Century Gothic"/>
                        </a:rPr>
                        <a:t>dehumanizing</a:t>
                      </a:r>
                      <a:r>
                        <a:rPr lang="en" sz="900" dirty="0">
                          <a:latin typeface="Century Gothic"/>
                          <a:ea typeface="Century Gothic"/>
                          <a:cs typeface="Century Gothic"/>
                          <a:sym typeface="Century Gothic"/>
                        </a:rPr>
                        <a:t> character of slavery. I can never get rid of that conception. Those songs still follow me, to deepen my hatred of slavery, and </a:t>
                      </a:r>
                      <a:r>
                        <a:rPr lang="en" sz="900" b="1" dirty="0">
                          <a:latin typeface="Century Gothic"/>
                          <a:ea typeface="Century Gothic"/>
                          <a:cs typeface="Century Gothic"/>
                          <a:sym typeface="Century Gothic"/>
                        </a:rPr>
                        <a:t>quicken</a:t>
                      </a:r>
                      <a:r>
                        <a:rPr lang="en" sz="900" dirty="0">
                          <a:latin typeface="Century Gothic"/>
                          <a:ea typeface="Century Gothic"/>
                          <a:cs typeface="Century Gothic"/>
                          <a:sym typeface="Century Gothic"/>
                        </a:rPr>
                        <a:t> my sympathies for my </a:t>
                      </a:r>
                      <a:r>
                        <a:rPr lang="en" sz="900" b="1" dirty="0">
                          <a:latin typeface="Century Gothic"/>
                          <a:ea typeface="Century Gothic"/>
                          <a:cs typeface="Century Gothic"/>
                          <a:sym typeface="Century Gothic"/>
                        </a:rPr>
                        <a:t>brethren</a:t>
                      </a:r>
                      <a:r>
                        <a:rPr lang="en" sz="900" dirty="0">
                          <a:latin typeface="Century Gothic"/>
                          <a:ea typeface="Century Gothic"/>
                          <a:cs typeface="Century Gothic"/>
                          <a:sym typeface="Century Gothic"/>
                        </a:rPr>
                        <a:t> in bonds. If any one wishes to be impressed with the soul-killing effects of slavery, let him go to Colonel Lloyd’s plantation, and, on allowance-day, place himself in the deep pine woods, and there let him, in silence, analyze the sounds that shall pass through the chambers of his soul,—and if he is not thus impressed, it will only be because “there is no flesh in his </a:t>
                      </a:r>
                      <a:r>
                        <a:rPr lang="en" sz="900" b="1" dirty="0">
                          <a:latin typeface="Century Gothic"/>
                          <a:ea typeface="Century Gothic"/>
                          <a:cs typeface="Century Gothic"/>
                          <a:sym typeface="Century Gothic"/>
                        </a:rPr>
                        <a:t>obdurate</a:t>
                      </a:r>
                      <a:r>
                        <a:rPr lang="en" sz="900" dirty="0">
                          <a:latin typeface="Century Gothic"/>
                          <a:ea typeface="Century Gothic"/>
                          <a:cs typeface="Century Gothic"/>
                          <a:sym typeface="Century Gothic"/>
                        </a:rPr>
                        <a:t> heart.”</a:t>
                      </a:r>
                      <a:endParaRPr sz="9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342900" lvl="0" indent="-342900" algn="l" rtl="0">
                        <a:lnSpc>
                          <a:spcPct val="115000"/>
                        </a:lnSpc>
                        <a:spcBef>
                          <a:spcPts val="0"/>
                        </a:spcBef>
                        <a:spcAft>
                          <a:spcPts val="0"/>
                        </a:spcAft>
                        <a:buClr>
                          <a:schemeClr val="dk1"/>
                        </a:buClr>
                        <a:buSzPct val="100000"/>
                        <a:buFont typeface="+mj-lt"/>
                        <a:buAutoNum type="arabicPeriod" startAt="5"/>
                      </a:pPr>
                      <a:r>
                        <a:rPr lang="en" b="1" dirty="0">
                          <a:solidFill>
                            <a:schemeClr val="dk1"/>
                          </a:solidFill>
                          <a:latin typeface="Century Gothic"/>
                          <a:ea typeface="Century Gothic"/>
                          <a:cs typeface="Century Gothic"/>
                          <a:sym typeface="Century Gothic"/>
                        </a:rPr>
                        <a:t>What do many people in the North think that singing means for slaves?</a:t>
                      </a:r>
                    </a:p>
                    <a:p>
                      <a:pPr marL="342900" lvl="0" indent="-342900" algn="l" rtl="0">
                        <a:lnSpc>
                          <a:spcPct val="115000"/>
                        </a:lnSpc>
                        <a:spcBef>
                          <a:spcPts val="0"/>
                        </a:spcBef>
                        <a:spcAft>
                          <a:spcPts val="0"/>
                        </a:spcAft>
                        <a:buClr>
                          <a:schemeClr val="dk1"/>
                        </a:buClr>
                        <a:buSzPct val="100000"/>
                        <a:buFont typeface="+mj-lt"/>
                        <a:buAutoNum type="arabicPeriod" startAt="5"/>
                      </a:pPr>
                      <a:endParaRPr lang="en" b="1" dirty="0">
                        <a:solidFill>
                          <a:schemeClr val="dk1"/>
                        </a:solidFill>
                        <a:latin typeface="Century Gothic"/>
                        <a:ea typeface="Century Gothic"/>
                        <a:cs typeface="Century Gothic"/>
                        <a:sym typeface="Century Gothic"/>
                      </a:endParaRPr>
                    </a:p>
                    <a:p>
                      <a:pPr marL="342900" lvl="0" indent="-342900" algn="l" rtl="0">
                        <a:lnSpc>
                          <a:spcPct val="115000"/>
                        </a:lnSpc>
                        <a:spcBef>
                          <a:spcPts val="0"/>
                        </a:spcBef>
                        <a:spcAft>
                          <a:spcPts val="0"/>
                        </a:spcAft>
                        <a:buClr>
                          <a:schemeClr val="dk1"/>
                        </a:buClr>
                        <a:buSzPct val="100000"/>
                        <a:buFont typeface="+mj-lt"/>
                        <a:buAutoNum type="arabicPeriod" startAt="5"/>
                      </a:pPr>
                      <a:r>
                        <a:rPr lang="en" b="1" dirty="0">
                          <a:solidFill>
                            <a:schemeClr val="dk1"/>
                          </a:solidFill>
                          <a:latin typeface="Century Gothic"/>
                          <a:ea typeface="Century Gothic"/>
                          <a:cs typeface="Century Gothic"/>
                          <a:sym typeface="Century Gothic"/>
                        </a:rPr>
                        <a:t>Why does Douglass say songs are like tears?</a:t>
                      </a:r>
                      <a:endParaRPr b="1"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dirty="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33" name="Google Shape;233;p37"/>
          <p:cNvSpPr txBox="1"/>
          <p:nvPr/>
        </p:nvSpPr>
        <p:spPr>
          <a:xfrm>
            <a:off x="171450" y="1126200"/>
            <a:ext cx="2128800" cy="357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t> </a:t>
            </a:r>
            <a:r>
              <a:rPr lang="en" sz="1200" dirty="0">
                <a:solidFill>
                  <a:schemeClr val="dk1"/>
                </a:solidFill>
                <a:latin typeface="Century Gothic"/>
                <a:ea typeface="Century Gothic"/>
                <a:cs typeface="Century Gothic"/>
                <a:sym typeface="Century Gothic"/>
              </a:rPr>
              <a:t>Now you and your partner are going to reread  Paragraph 7 for a third read.</a:t>
            </a: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200" dirty="0">
                <a:solidFill>
                  <a:schemeClr val="dk1"/>
                </a:solidFill>
                <a:latin typeface="Century Gothic"/>
                <a:ea typeface="Century Gothic"/>
                <a:cs typeface="Century Gothic"/>
                <a:sym typeface="Century Gothic"/>
              </a:rPr>
              <a:t>After you have reread it, think about these questions:</a:t>
            </a: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200" dirty="0">
              <a:solidFill>
                <a:schemeClr val="dk1"/>
              </a:solidFill>
              <a:latin typeface="Century Gothic"/>
              <a:ea typeface="Century Gothic"/>
              <a:cs typeface="Century Gothic"/>
              <a:sym typeface="Century Gothic"/>
            </a:endParaRPr>
          </a:p>
          <a:p>
            <a:pPr marL="228600" lvl="0" indent="-228600" algn="l" rtl="0">
              <a:lnSpc>
                <a:spcPct val="115000"/>
              </a:lnSpc>
              <a:spcBef>
                <a:spcPts val="0"/>
              </a:spcBef>
              <a:spcAft>
                <a:spcPts val="0"/>
              </a:spcAft>
              <a:buFont typeface="+mj-lt"/>
              <a:buAutoNum type="arabicPeriod" startAt="5"/>
            </a:pPr>
            <a:r>
              <a:rPr lang="en" sz="1200" dirty="0">
                <a:solidFill>
                  <a:schemeClr val="dk1"/>
                </a:solidFill>
                <a:latin typeface="Century Gothic"/>
                <a:ea typeface="Century Gothic"/>
                <a:cs typeface="Century Gothic"/>
                <a:sym typeface="Century Gothic"/>
              </a:rPr>
              <a:t>What do many people in the North think that singing means for slaves?</a:t>
            </a:r>
          </a:p>
          <a:p>
            <a:pPr marL="228600" lvl="0" indent="-228600" algn="l" rtl="0">
              <a:lnSpc>
                <a:spcPct val="115000"/>
              </a:lnSpc>
              <a:spcBef>
                <a:spcPts val="0"/>
              </a:spcBef>
              <a:spcAft>
                <a:spcPts val="0"/>
              </a:spcAft>
              <a:buFont typeface="+mj-lt"/>
              <a:buAutoNum type="arabicPeriod" startAt="5"/>
            </a:pPr>
            <a:endParaRPr lang="en" sz="1200" dirty="0">
              <a:solidFill>
                <a:schemeClr val="dk1"/>
              </a:solidFill>
              <a:latin typeface="Century Gothic"/>
              <a:ea typeface="Century Gothic"/>
              <a:cs typeface="Century Gothic"/>
              <a:sym typeface="Century Gothic"/>
            </a:endParaRPr>
          </a:p>
          <a:p>
            <a:pPr marL="228600" lvl="0" indent="-228600" algn="l" rtl="0">
              <a:lnSpc>
                <a:spcPct val="115000"/>
              </a:lnSpc>
              <a:spcBef>
                <a:spcPts val="0"/>
              </a:spcBef>
              <a:spcAft>
                <a:spcPts val="0"/>
              </a:spcAft>
              <a:buFont typeface="+mj-lt"/>
              <a:buAutoNum type="arabicPeriod" startAt="5"/>
            </a:pPr>
            <a:r>
              <a:rPr lang="en" sz="1200" dirty="0">
                <a:solidFill>
                  <a:schemeClr val="dk1"/>
                </a:solidFill>
                <a:latin typeface="Century Gothic"/>
                <a:ea typeface="Century Gothic"/>
                <a:cs typeface="Century Gothic"/>
                <a:sym typeface="Century Gothic"/>
              </a:rPr>
              <a:t>Why does Douglass say songs are like tears?</a:t>
            </a: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pic>
        <p:nvPicPr>
          <p:cNvPr id="7" name="Google Shape;167;p29"/>
          <p:cNvPicPr preferRelativeResize="0"/>
          <p:nvPr/>
        </p:nvPicPr>
        <p:blipFill>
          <a:blip r:embed="rId3">
            <a:alphaModFix/>
          </a:blip>
          <a:stretch>
            <a:fillRect/>
          </a:stretch>
        </p:blipFill>
        <p:spPr>
          <a:xfrm>
            <a:off x="8050975" y="72019"/>
            <a:ext cx="982025" cy="1202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8"/>
          <p:cNvSpPr txBox="1">
            <a:spLocks noGrp="1"/>
          </p:cNvSpPr>
          <p:nvPr>
            <p:ph type="title"/>
          </p:nvPr>
        </p:nvSpPr>
        <p:spPr>
          <a:xfrm>
            <a:off x="435350" y="219044"/>
            <a:ext cx="8520600" cy="474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Let’s think about the entire Excerpt 2</a:t>
            </a:r>
            <a:endParaRPr sz="2400" dirty="0">
              <a:latin typeface="Century Gothic"/>
              <a:ea typeface="Century Gothic"/>
              <a:cs typeface="Century Gothic"/>
              <a:sym typeface="Century Gothic"/>
            </a:endParaRPr>
          </a:p>
        </p:txBody>
      </p:sp>
      <p:pic>
        <p:nvPicPr>
          <p:cNvPr id="240" name="Google Shape;240;p38"/>
          <p:cNvPicPr preferRelativeResize="0"/>
          <p:nvPr/>
        </p:nvPicPr>
        <p:blipFill>
          <a:blip r:embed="rId3">
            <a:alphaModFix/>
          </a:blip>
          <a:stretch>
            <a:fillRect/>
          </a:stretch>
        </p:blipFill>
        <p:spPr>
          <a:xfrm>
            <a:off x="682940" y="2608112"/>
            <a:ext cx="8185476" cy="2160425"/>
          </a:xfrm>
          <a:prstGeom prst="rect">
            <a:avLst/>
          </a:prstGeom>
          <a:noFill/>
          <a:ln>
            <a:noFill/>
          </a:ln>
        </p:spPr>
      </p:pic>
      <p:sp>
        <p:nvSpPr>
          <p:cNvPr id="241" name="Google Shape;241;p38"/>
          <p:cNvSpPr txBox="1"/>
          <p:nvPr/>
        </p:nvSpPr>
        <p:spPr>
          <a:xfrm>
            <a:off x="3052075" y="1051712"/>
            <a:ext cx="4998900" cy="155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Finally, let’s think about Douglass’s purpose in writing this excerpt. </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How does Excerpt 2 support Douglass’s position that slavery is terrible for slaves?</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How does it support his position that slavery corrupts slave holders?</a:t>
            </a:r>
            <a:endParaRPr dirty="0">
              <a:latin typeface="Century Gothic"/>
              <a:ea typeface="Century Gothic"/>
              <a:cs typeface="Century Gothic"/>
              <a:sym typeface="Century Gothic"/>
            </a:endParaRPr>
          </a:p>
        </p:txBody>
      </p:sp>
      <p:sp>
        <p:nvSpPr>
          <p:cNvPr id="242" name="Google Shape;242;p38"/>
          <p:cNvSpPr txBox="1"/>
          <p:nvPr/>
        </p:nvSpPr>
        <p:spPr>
          <a:xfrm>
            <a:off x="435350" y="1274994"/>
            <a:ext cx="2328000" cy="790801"/>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Century Gothic" panose="020B0502020202020204" pitchFamily="34" charset="0"/>
              </a:rPr>
              <a:t>Let’s look at our Shining a Light anchor chart for this next step</a:t>
            </a:r>
            <a:r>
              <a:rPr lang="en" dirty="0">
                <a:latin typeface="Century Gothic" panose="020B0502020202020204" pitchFamily="34" charset="0"/>
              </a:rPr>
              <a:t>.</a:t>
            </a:r>
            <a:endParaRPr dirty="0">
              <a:latin typeface="Century Gothic" panose="020B0502020202020204" pitchFamily="34" charset="0"/>
            </a:endParaRPr>
          </a:p>
        </p:txBody>
      </p:sp>
      <p:pic>
        <p:nvPicPr>
          <p:cNvPr id="7" name="Google Shape;167;p29"/>
          <p:cNvPicPr preferRelativeResize="0"/>
          <p:nvPr/>
        </p:nvPicPr>
        <p:blipFill>
          <a:blip r:embed="rId4">
            <a:alphaModFix/>
          </a:blip>
          <a:stretch>
            <a:fillRect/>
          </a:stretch>
        </p:blipFill>
        <p:spPr>
          <a:xfrm>
            <a:off x="8050975" y="72019"/>
            <a:ext cx="982025" cy="12029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9"/>
          <p:cNvSpPr txBox="1">
            <a:spLocks noGrp="1"/>
          </p:cNvSpPr>
          <p:nvPr>
            <p:ph type="title"/>
          </p:nvPr>
        </p:nvSpPr>
        <p:spPr>
          <a:xfrm>
            <a:off x="261178" y="135763"/>
            <a:ext cx="8520600" cy="474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Let’s analyze Douglass’s purpose and craft</a:t>
            </a:r>
            <a:endParaRPr sz="2400" dirty="0">
              <a:latin typeface="Century Gothic"/>
              <a:ea typeface="Century Gothic"/>
              <a:cs typeface="Century Gothic"/>
              <a:sym typeface="Century Gothic"/>
            </a:endParaRPr>
          </a:p>
        </p:txBody>
      </p:sp>
      <p:pic>
        <p:nvPicPr>
          <p:cNvPr id="249" name="Google Shape;249;p39"/>
          <p:cNvPicPr preferRelativeResize="0"/>
          <p:nvPr/>
        </p:nvPicPr>
        <p:blipFill>
          <a:blip r:embed="rId3">
            <a:alphaModFix/>
          </a:blip>
          <a:stretch>
            <a:fillRect/>
          </a:stretch>
        </p:blipFill>
        <p:spPr>
          <a:xfrm>
            <a:off x="3215847" y="673506"/>
            <a:ext cx="4912890" cy="4364700"/>
          </a:xfrm>
          <a:prstGeom prst="rect">
            <a:avLst/>
          </a:prstGeom>
          <a:noFill/>
          <a:ln>
            <a:noFill/>
          </a:ln>
        </p:spPr>
      </p:pic>
      <p:sp>
        <p:nvSpPr>
          <p:cNvPr id="250" name="Google Shape;250;p39"/>
          <p:cNvSpPr txBox="1"/>
          <p:nvPr/>
        </p:nvSpPr>
        <p:spPr>
          <a:xfrm>
            <a:off x="120790" y="914100"/>
            <a:ext cx="2986200" cy="392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For this activity, we will use our </a:t>
            </a:r>
            <a:r>
              <a:rPr lang="en" b="1" dirty="0">
                <a:latin typeface="Century Gothic"/>
                <a:ea typeface="Century Gothic"/>
                <a:cs typeface="Century Gothic"/>
                <a:sym typeface="Century Gothic"/>
              </a:rPr>
              <a:t>Shining a Light anchor chart </a:t>
            </a:r>
            <a:r>
              <a:rPr lang="en" dirty="0">
                <a:latin typeface="Century Gothic"/>
                <a:ea typeface="Century Gothic"/>
                <a:cs typeface="Century Gothic"/>
                <a:sym typeface="Century Gothic"/>
              </a:rPr>
              <a:t>and the thinking we just did to capture what we understand about Douglass’s purpose in this excerpt.</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In the “evidence” column, choose a few pieces from the text of the strongest evidence.</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For the “analysis” column, think about Douglass’s readers, and the position he is trying to </a:t>
            </a:r>
            <a:r>
              <a:rPr lang="en" b="1" dirty="0">
                <a:latin typeface="Century Gothic"/>
                <a:ea typeface="Century Gothic"/>
                <a:cs typeface="Century Gothic"/>
                <a:sym typeface="Century Gothic"/>
              </a:rPr>
              <a:t>disprove </a:t>
            </a:r>
            <a:r>
              <a:rPr lang="en" dirty="0">
                <a:latin typeface="Century Gothic"/>
                <a:ea typeface="Century Gothic"/>
                <a:cs typeface="Century Gothic"/>
                <a:sym typeface="Century Gothic"/>
              </a:rPr>
              <a:t>- what position he believes is wrong.</a:t>
            </a:r>
            <a:endParaRPr dirty="0">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050975" y="72019"/>
            <a:ext cx="982025" cy="12029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0"/>
          <p:cNvSpPr txBox="1">
            <a:spLocks noGrp="1"/>
          </p:cNvSpPr>
          <p:nvPr>
            <p:ph type="title"/>
          </p:nvPr>
        </p:nvSpPr>
        <p:spPr>
          <a:xfrm>
            <a:off x="370386" y="135300"/>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Let’s write a Found Poem</a:t>
            </a:r>
            <a:endParaRPr sz="2400" dirty="0">
              <a:latin typeface="Century Gothic"/>
              <a:ea typeface="Century Gothic"/>
              <a:cs typeface="Century Gothic"/>
              <a:sym typeface="Century Gothic"/>
            </a:endParaRPr>
          </a:p>
        </p:txBody>
      </p:sp>
      <p:sp>
        <p:nvSpPr>
          <p:cNvPr id="257" name="Google Shape;257;p40"/>
          <p:cNvSpPr txBox="1"/>
          <p:nvPr/>
        </p:nvSpPr>
        <p:spPr>
          <a:xfrm>
            <a:off x="370386" y="796800"/>
            <a:ext cx="4310100" cy="4083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dirty="0">
              <a:solidFill>
                <a:schemeClr val="dk1"/>
              </a:solidFill>
            </a:endParaRPr>
          </a:p>
          <a:p>
            <a:pPr marL="0" lvl="0" indent="0" algn="l" rtl="0">
              <a:spcBef>
                <a:spcPts val="0"/>
              </a:spcBef>
              <a:spcAft>
                <a:spcPts val="0"/>
              </a:spcAft>
              <a:buNone/>
            </a:pPr>
            <a:endParaRPr sz="1100" dirty="0">
              <a:solidFill>
                <a:schemeClr val="dk1"/>
              </a:solidFill>
            </a:endParaRPr>
          </a:p>
          <a:p>
            <a:pPr marL="0" lvl="0" indent="0" algn="l" rtl="0">
              <a:lnSpc>
                <a:spcPct val="115000"/>
              </a:lnSpc>
              <a:spcBef>
                <a:spcPts val="0"/>
              </a:spcBef>
              <a:spcAft>
                <a:spcPts val="0"/>
              </a:spcAft>
              <a:buNone/>
            </a:pPr>
            <a:r>
              <a:rPr lang="en" sz="1800" dirty="0">
                <a:solidFill>
                  <a:schemeClr val="dk1"/>
                </a:solidFill>
                <a:latin typeface="Century Gothic"/>
                <a:ea typeface="Century Gothic"/>
                <a:cs typeface="Century Gothic"/>
                <a:sym typeface="Century Gothic"/>
              </a:rPr>
              <a:t>Model (about Douglass’s mother; from Excerpt 1)</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i="1" dirty="0">
                <a:solidFill>
                  <a:schemeClr val="dk1"/>
                </a:solidFill>
                <a:latin typeface="Century Gothic"/>
                <a:ea typeface="Century Gothic"/>
                <a:cs typeface="Century Gothic"/>
                <a:sym typeface="Century Gothic"/>
              </a:rPr>
              <a:t>Mother in the Night</a:t>
            </a:r>
            <a:endParaRPr sz="1800" i="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rgbClr val="222222"/>
                </a:solidFill>
                <a:latin typeface="Century Gothic"/>
                <a:ea typeface="Century Gothic"/>
                <a:cs typeface="Century Gothic"/>
                <a:sym typeface="Century Gothic"/>
              </a:rPr>
              <a:t>Mother </a:t>
            </a:r>
            <a:endParaRPr sz="1800" dirty="0">
              <a:solidFill>
                <a:srgbClr val="222222"/>
              </a:solidFill>
              <a:latin typeface="Century Gothic"/>
              <a:ea typeface="Century Gothic"/>
              <a:cs typeface="Century Gothic"/>
              <a:sym typeface="Century Gothic"/>
            </a:endParaRPr>
          </a:p>
          <a:p>
            <a:pPr marL="0" lvl="0" indent="0" algn="l" rtl="0">
              <a:spcBef>
                <a:spcPts val="0"/>
              </a:spcBef>
              <a:spcAft>
                <a:spcPts val="0"/>
              </a:spcAft>
              <a:buNone/>
            </a:pPr>
            <a:r>
              <a:rPr lang="en" sz="1800" u="sng" dirty="0">
                <a:solidFill>
                  <a:srgbClr val="222222"/>
                </a:solidFill>
                <a:latin typeface="Century Gothic"/>
                <a:ea typeface="Century Gothic"/>
                <a:cs typeface="Century Gothic"/>
                <a:sym typeface="Century Gothic"/>
              </a:rPr>
              <a:t>She journeyed to see me in the night</a:t>
            </a:r>
            <a:endParaRPr sz="1800" u="sng" dirty="0">
              <a:solidFill>
                <a:srgbClr val="222222"/>
              </a:solidFill>
              <a:latin typeface="Century Gothic"/>
              <a:ea typeface="Century Gothic"/>
              <a:cs typeface="Century Gothic"/>
              <a:sym typeface="Century Gothic"/>
            </a:endParaRPr>
          </a:p>
          <a:p>
            <a:pPr marL="0" lvl="0" indent="0" algn="l" rtl="0">
              <a:spcBef>
                <a:spcPts val="0"/>
              </a:spcBef>
              <a:spcAft>
                <a:spcPts val="0"/>
              </a:spcAft>
              <a:buNone/>
            </a:pPr>
            <a:r>
              <a:rPr lang="en" sz="1800" u="sng" dirty="0">
                <a:solidFill>
                  <a:srgbClr val="222222"/>
                </a:solidFill>
                <a:latin typeface="Century Gothic"/>
                <a:ea typeface="Century Gothic"/>
                <a:cs typeface="Century Gothic"/>
                <a:sym typeface="Century Gothic"/>
              </a:rPr>
              <a:t>Lying</a:t>
            </a:r>
            <a:r>
              <a:rPr lang="en" sz="1800" dirty="0">
                <a:solidFill>
                  <a:srgbClr val="222222"/>
                </a:solidFill>
                <a:latin typeface="Century Gothic"/>
                <a:ea typeface="Century Gothic"/>
                <a:cs typeface="Century Gothic"/>
                <a:sym typeface="Century Gothic"/>
              </a:rPr>
              <a:t> beside me</a:t>
            </a:r>
            <a:endParaRPr sz="1800" dirty="0">
              <a:solidFill>
                <a:srgbClr val="222222"/>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rgbClr val="222222"/>
                </a:solidFill>
                <a:latin typeface="Century Gothic"/>
                <a:ea typeface="Century Gothic"/>
                <a:cs typeface="Century Gothic"/>
                <a:sym typeface="Century Gothic"/>
              </a:rPr>
              <a:t>Never by the </a:t>
            </a:r>
            <a:r>
              <a:rPr lang="en" sz="1800" u="sng" dirty="0">
                <a:solidFill>
                  <a:srgbClr val="222222"/>
                </a:solidFill>
                <a:latin typeface="Century Gothic"/>
                <a:ea typeface="Century Gothic"/>
                <a:cs typeface="Century Gothic"/>
                <a:sym typeface="Century Gothic"/>
              </a:rPr>
              <a:t>light of day</a:t>
            </a:r>
            <a:endParaRPr sz="1800" u="sng" dirty="0">
              <a:solidFill>
                <a:srgbClr val="222222"/>
              </a:solidFill>
              <a:latin typeface="Century Gothic"/>
              <a:ea typeface="Century Gothic"/>
              <a:cs typeface="Century Gothic"/>
              <a:sym typeface="Century Gothic"/>
            </a:endParaRPr>
          </a:p>
          <a:p>
            <a:pPr marL="0" lvl="0" indent="0" algn="l" rtl="0">
              <a:spcBef>
                <a:spcPts val="0"/>
              </a:spcBef>
              <a:spcAft>
                <a:spcPts val="0"/>
              </a:spcAft>
              <a:buNone/>
            </a:pPr>
            <a:r>
              <a:rPr lang="en" sz="1800" u="sng" dirty="0">
                <a:solidFill>
                  <a:srgbClr val="222222"/>
                </a:solidFill>
                <a:latin typeface="Century Gothic"/>
                <a:ea typeface="Century Gothic"/>
                <a:cs typeface="Century Gothic"/>
                <a:sym typeface="Century Gothic"/>
              </a:rPr>
              <a:t>Whipping—the penalty</a:t>
            </a:r>
            <a:endParaRPr sz="1800" u="sng" dirty="0">
              <a:solidFill>
                <a:srgbClr val="222222"/>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rgbClr val="222222"/>
                </a:solidFill>
                <a:latin typeface="Century Gothic"/>
                <a:ea typeface="Century Gothic"/>
                <a:cs typeface="Century Gothic"/>
                <a:sym typeface="Century Gothic"/>
              </a:rPr>
              <a:t>But worse yet,</a:t>
            </a:r>
            <a:endParaRPr sz="1800" dirty="0">
              <a:solidFill>
                <a:srgbClr val="222222"/>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Even in death,</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She was a stranger</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to me.</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p:txBody>
      </p:sp>
      <p:sp>
        <p:nvSpPr>
          <p:cNvPr id="258" name="Google Shape;258;p40"/>
          <p:cNvSpPr txBox="1"/>
          <p:nvPr/>
        </p:nvSpPr>
        <p:spPr>
          <a:xfrm>
            <a:off x="4737050" y="661500"/>
            <a:ext cx="4218900" cy="4354500"/>
          </a:xfrm>
          <a:prstGeom prst="rect">
            <a:avLst/>
          </a:prstGeom>
          <a:noFill/>
          <a:ln>
            <a:noFill/>
          </a:ln>
        </p:spPr>
        <p:txBody>
          <a:bodyPr spcFirstLastPara="1" wrap="square" lIns="91425" tIns="91425" rIns="91425" bIns="91425" anchor="t" anchorCtr="0">
            <a:noAutofit/>
          </a:bodyPr>
          <a:lstStyle/>
          <a:p>
            <a:pPr marL="228600" lvl="0" indent="-228600" algn="l" rtl="0">
              <a:spcBef>
                <a:spcPts val="0"/>
              </a:spcBef>
              <a:spcAft>
                <a:spcPts val="0"/>
              </a:spcAft>
              <a:buFont typeface="+mj-lt"/>
              <a:buAutoNum type="arabicPeriod"/>
            </a:pPr>
            <a:r>
              <a:rPr lang="en" sz="1050" dirty="0">
                <a:solidFill>
                  <a:schemeClr val="dk1"/>
                </a:solidFill>
                <a:latin typeface="Century Gothic" panose="020B0502020202020204" pitchFamily="34" charset="0"/>
              </a:rPr>
              <a:t>Carefully reread Excerpt 2 and look for 10–20 words or phrases that stand out about living and working conditions for slaves on plantations. Highlight or underline details, words, and phrases that you find particularly powerful, moving, or interesting.</a:t>
            </a:r>
          </a:p>
          <a:p>
            <a:pPr marL="228600" lvl="0" indent="-228600" algn="l" rtl="0">
              <a:spcBef>
                <a:spcPts val="0"/>
              </a:spcBef>
              <a:spcAft>
                <a:spcPts val="0"/>
              </a:spcAft>
              <a:buFont typeface="+mj-lt"/>
              <a:buAutoNum type="arabicPeriod"/>
            </a:pPr>
            <a:endParaRPr lang="en" sz="1050" dirty="0">
              <a:solidFill>
                <a:schemeClr val="dk1"/>
              </a:solidFill>
              <a:latin typeface="Century Gothic" panose="020B0502020202020204" pitchFamily="34" charset="0"/>
            </a:endParaRPr>
          </a:p>
          <a:p>
            <a:pPr marL="228600" lvl="0" indent="-228600" algn="l" rtl="0">
              <a:spcBef>
                <a:spcPts val="0"/>
              </a:spcBef>
              <a:spcAft>
                <a:spcPts val="0"/>
              </a:spcAft>
              <a:buFont typeface="+mj-lt"/>
              <a:buAutoNum type="arabicPeriod"/>
            </a:pPr>
            <a:r>
              <a:rPr lang="en" sz="1050" dirty="0">
                <a:solidFill>
                  <a:schemeClr val="dk1"/>
                </a:solidFill>
                <a:latin typeface="Century Gothic" panose="020B0502020202020204" pitchFamily="34" charset="0"/>
              </a:rPr>
              <a:t>On a separate sheet of paper, make a list of the details, words, and phrases you underlined, keeping them in the order in which you found them.</a:t>
            </a:r>
          </a:p>
          <a:p>
            <a:pPr marL="228600" lvl="0" indent="-228600" algn="l" rtl="0">
              <a:spcBef>
                <a:spcPts val="0"/>
              </a:spcBef>
              <a:spcAft>
                <a:spcPts val="0"/>
              </a:spcAft>
              <a:buFont typeface="+mj-lt"/>
              <a:buAutoNum type="arabicPeriod"/>
            </a:pPr>
            <a:endParaRPr lang="en" sz="1050" dirty="0">
              <a:solidFill>
                <a:schemeClr val="dk1"/>
              </a:solidFill>
              <a:latin typeface="Century Gothic" panose="020B0502020202020204" pitchFamily="34" charset="0"/>
            </a:endParaRPr>
          </a:p>
          <a:p>
            <a:pPr marL="228600" lvl="0" indent="-228600" algn="l" rtl="0">
              <a:spcBef>
                <a:spcPts val="0"/>
              </a:spcBef>
              <a:spcAft>
                <a:spcPts val="0"/>
              </a:spcAft>
              <a:buFont typeface="+mj-lt"/>
              <a:buAutoNum type="arabicPeriod"/>
            </a:pPr>
            <a:r>
              <a:rPr lang="en" sz="1050" dirty="0">
                <a:solidFill>
                  <a:schemeClr val="dk1"/>
                </a:solidFill>
                <a:latin typeface="Century Gothic" panose="020B0502020202020204" pitchFamily="34" charset="0"/>
              </a:rPr>
              <a:t>Look back over your list and cut out everything that is dull or unnecessary or that just doesn’t seem right for a poem about what life was like for slaves on plantations. Your whole poem should be fewer than 30 words.</a:t>
            </a:r>
          </a:p>
          <a:p>
            <a:pPr marL="228600" lvl="0" indent="-228600" algn="l" rtl="0">
              <a:spcBef>
                <a:spcPts val="0"/>
              </a:spcBef>
              <a:spcAft>
                <a:spcPts val="0"/>
              </a:spcAft>
              <a:buFont typeface="+mj-lt"/>
              <a:buAutoNum type="arabicPeriod"/>
            </a:pPr>
            <a:endParaRPr lang="en" sz="1050" dirty="0">
              <a:solidFill>
                <a:schemeClr val="dk1"/>
              </a:solidFill>
              <a:latin typeface="Century Gothic" panose="020B0502020202020204" pitchFamily="34" charset="0"/>
            </a:endParaRPr>
          </a:p>
          <a:p>
            <a:pPr marL="228600" lvl="0" indent="-228600" algn="l" rtl="0">
              <a:spcBef>
                <a:spcPts val="0"/>
              </a:spcBef>
              <a:spcAft>
                <a:spcPts val="0"/>
              </a:spcAft>
              <a:buFont typeface="+mj-lt"/>
              <a:buAutoNum type="arabicPeriod"/>
            </a:pPr>
            <a:r>
              <a:rPr lang="en" sz="1050" dirty="0">
                <a:solidFill>
                  <a:schemeClr val="dk1"/>
                </a:solidFill>
                <a:latin typeface="Century Gothic" panose="020B0502020202020204" pitchFamily="34" charset="0"/>
              </a:rPr>
              <a:t>When you’re close to an edited version, if you absolutely need to add a word or two to make the poem flow more smoothly, to make sense, to make a point, </a:t>
            </a:r>
            <a:r>
              <a:rPr lang="en" sz="1050" i="1" dirty="0">
                <a:solidFill>
                  <a:schemeClr val="dk1"/>
                </a:solidFill>
                <a:latin typeface="Century Gothic" panose="020B0502020202020204" pitchFamily="34" charset="0"/>
              </a:rPr>
              <a:t>you may add up to two words of your own. </a:t>
            </a:r>
            <a:r>
              <a:rPr lang="en" sz="1050" dirty="0">
                <a:solidFill>
                  <a:schemeClr val="dk1"/>
                </a:solidFill>
                <a:latin typeface="Century Gothic" panose="020B0502020202020204" pitchFamily="34" charset="0"/>
              </a:rPr>
              <a:t>That’s two and only two!</a:t>
            </a:r>
          </a:p>
          <a:p>
            <a:pPr marL="228600" lvl="0" indent="-228600" algn="l" rtl="0">
              <a:spcBef>
                <a:spcPts val="0"/>
              </a:spcBef>
              <a:spcAft>
                <a:spcPts val="0"/>
              </a:spcAft>
              <a:buFont typeface="+mj-lt"/>
              <a:buAutoNum type="arabicPeriod"/>
            </a:pPr>
            <a:endParaRPr lang="en" sz="1050" dirty="0">
              <a:solidFill>
                <a:schemeClr val="dk1"/>
              </a:solidFill>
              <a:latin typeface="Century Gothic" panose="020B0502020202020204" pitchFamily="34" charset="0"/>
            </a:endParaRPr>
          </a:p>
          <a:p>
            <a:pPr marL="228600" lvl="0" indent="-228600" algn="l" rtl="0">
              <a:spcBef>
                <a:spcPts val="0"/>
              </a:spcBef>
              <a:spcAft>
                <a:spcPts val="0"/>
              </a:spcAft>
              <a:buFont typeface="+mj-lt"/>
              <a:buAutoNum type="arabicPeriod"/>
            </a:pPr>
            <a:r>
              <a:rPr lang="en" sz="1050" dirty="0">
                <a:solidFill>
                  <a:schemeClr val="dk1"/>
                </a:solidFill>
                <a:latin typeface="Century Gothic" panose="020B0502020202020204" pitchFamily="34" charset="0"/>
              </a:rPr>
              <a:t>Arrange the words so that they make a rhythm you like. You can space words out so that they are all alone or all run together. You can also put keywords on lines by themselves.</a:t>
            </a:r>
          </a:p>
          <a:p>
            <a:pPr marL="228600" lvl="0" indent="-228600" algn="l" rtl="0">
              <a:spcBef>
                <a:spcPts val="0"/>
              </a:spcBef>
              <a:spcAft>
                <a:spcPts val="0"/>
              </a:spcAft>
              <a:buFont typeface="+mj-lt"/>
              <a:buAutoNum type="arabicPeriod"/>
            </a:pPr>
            <a:endParaRPr lang="en" sz="1050" dirty="0">
              <a:solidFill>
                <a:schemeClr val="dk1"/>
              </a:solidFill>
              <a:latin typeface="Century Gothic" panose="020B0502020202020204" pitchFamily="34" charset="0"/>
            </a:endParaRPr>
          </a:p>
          <a:p>
            <a:pPr marL="228600" lvl="0" indent="-228600" algn="l" rtl="0">
              <a:spcBef>
                <a:spcPts val="0"/>
              </a:spcBef>
              <a:spcAft>
                <a:spcPts val="0"/>
              </a:spcAft>
              <a:buFont typeface="+mj-lt"/>
              <a:buAutoNum type="arabicPeriod"/>
            </a:pPr>
            <a:r>
              <a:rPr lang="en" sz="1050" dirty="0">
                <a:solidFill>
                  <a:schemeClr val="dk1"/>
                </a:solidFill>
                <a:latin typeface="Century Gothic" panose="020B0502020202020204" pitchFamily="34" charset="0"/>
              </a:rPr>
              <a:t>Choose a title.</a:t>
            </a:r>
            <a:endParaRPr sz="1050" dirty="0">
              <a:solidFill>
                <a:schemeClr val="dk1"/>
              </a:solidFill>
              <a:latin typeface="Century Gothic" panose="020B0502020202020204" pitchFamily="34" charset="0"/>
            </a:endParaRPr>
          </a:p>
          <a:p>
            <a:pPr marL="0" lvl="0" indent="0" algn="l" rtl="0">
              <a:spcBef>
                <a:spcPts val="0"/>
              </a:spcBef>
              <a:spcAft>
                <a:spcPts val="0"/>
              </a:spcAft>
              <a:buNone/>
            </a:pPr>
            <a:endParaRPr sz="1050" dirty="0">
              <a:latin typeface="Century Gothic" panose="020B0502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41"/>
          <p:cNvSpPr txBox="1">
            <a:spLocks noGrp="1"/>
          </p:cNvSpPr>
          <p:nvPr>
            <p:ph type="body" idx="1"/>
          </p:nvPr>
        </p:nvSpPr>
        <p:spPr>
          <a:xfrm>
            <a:off x="311700" y="1369219"/>
            <a:ext cx="820365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3000" dirty="0"/>
          </a:p>
          <a:p>
            <a:pPr marL="457200" marR="0" lvl="0" indent="-419100" algn="l" rtl="0">
              <a:lnSpc>
                <a:spcPct val="90000"/>
              </a:lnSpc>
              <a:spcBef>
                <a:spcPts val="0"/>
              </a:spcBef>
              <a:spcAft>
                <a:spcPts val="0"/>
              </a:spcAft>
              <a:buSzPts val="3000"/>
              <a:buAutoNum type="arabicPeriod"/>
            </a:pPr>
            <a:r>
              <a:rPr lang="en" sz="3000" dirty="0"/>
              <a:t>Complete Found Poem</a:t>
            </a:r>
            <a:r>
              <a:rPr lang="en-US" sz="3000" dirty="0"/>
              <a:t>.</a:t>
            </a:r>
            <a:endParaRPr sz="3000" dirty="0"/>
          </a:p>
          <a:p>
            <a:pPr marL="457200" marR="0" lvl="0" indent="0" algn="l" rtl="0">
              <a:lnSpc>
                <a:spcPct val="90000"/>
              </a:lnSpc>
              <a:spcBef>
                <a:spcPts val="0"/>
              </a:spcBef>
              <a:spcAft>
                <a:spcPts val="0"/>
              </a:spcAft>
              <a:buNone/>
            </a:pPr>
            <a:endParaRPr sz="3000" dirty="0"/>
          </a:p>
          <a:p>
            <a:pPr marL="552450" marR="0" lvl="0" indent="-514350" algn="l" rtl="0">
              <a:lnSpc>
                <a:spcPct val="90000"/>
              </a:lnSpc>
              <a:spcBef>
                <a:spcPts val="0"/>
              </a:spcBef>
              <a:spcAft>
                <a:spcPts val="0"/>
              </a:spcAft>
              <a:buSzPts val="3000"/>
              <a:buFont typeface="+mj-lt"/>
              <a:buAutoNum type="arabicPeriod" startAt="2"/>
            </a:pPr>
            <a:r>
              <a:rPr lang="en" sz="3000" dirty="0"/>
              <a:t>Continue reading independent reading book and be sure to bring to class for lesson 11.</a:t>
            </a:r>
            <a:endParaRPr sz="3000" dirty="0"/>
          </a:p>
        </p:txBody>
      </p:sp>
      <p:sp>
        <p:nvSpPr>
          <p:cNvPr id="264" name="Google Shape;264;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050975" y="72019"/>
            <a:ext cx="982025" cy="12029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1" name="Google Shape;271;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72" name="Google Shape;272;p42"/>
          <p:cNvGraphicFramePr/>
          <p:nvPr/>
        </p:nvGraphicFramePr>
        <p:xfrm>
          <a:off x="577191" y="1248212"/>
          <a:ext cx="7989600" cy="3230175"/>
        </p:xfrm>
        <a:graphic>
          <a:graphicData uri="http://schemas.openxmlformats.org/drawingml/2006/table">
            <a:tbl>
              <a:tblPr firstRow="1" bandRow="1">
                <a:noFill/>
                <a:tableStyleId>{6FF737B2-EC57-4B47-9D88-AC894FE4EECA}</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6613616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34750" y="1575300"/>
            <a:ext cx="8289300" cy="3442200"/>
          </a:xfrm>
          <a:prstGeom prst="rect">
            <a:avLst/>
          </a:prstGeom>
          <a:noFill/>
          <a:ln>
            <a:noFill/>
          </a:ln>
        </p:spPr>
        <p:txBody>
          <a:bodyPr spcFirstLastPara="1" wrap="square" lIns="68575" tIns="34275" rIns="68575" bIns="34275" anchor="t" anchorCtr="0">
            <a:noAutofit/>
          </a:bodyPr>
          <a:lstStyle/>
          <a:p>
            <a:pPr marL="457200" lvl="0" indent="-342900" algn="l" rtl="0">
              <a:spcBef>
                <a:spcPts val="800"/>
              </a:spcBef>
              <a:spcAft>
                <a:spcPts val="0"/>
              </a:spcAft>
              <a:buSzPts val="1800"/>
              <a:buChar char="•"/>
            </a:pPr>
            <a:r>
              <a:rPr lang="en" sz="1800" b="1" dirty="0"/>
              <a:t>Entry Task: Powerful Stories </a:t>
            </a:r>
            <a:r>
              <a:rPr lang="en" sz="1800" dirty="0"/>
              <a:t>(one to display)</a:t>
            </a:r>
            <a:endParaRPr sz="1800" dirty="0"/>
          </a:p>
          <a:p>
            <a:pPr marL="457200" lvl="0" indent="-342900" algn="l" rtl="0">
              <a:spcBef>
                <a:spcPts val="0"/>
              </a:spcBef>
              <a:spcAft>
                <a:spcPts val="0"/>
              </a:spcAft>
              <a:buSzPts val="1800"/>
              <a:buChar char="•"/>
            </a:pPr>
            <a:r>
              <a:rPr lang="en" sz="1800" dirty="0"/>
              <a:t>Equity sticks</a:t>
            </a:r>
            <a:endParaRPr sz="1800" dirty="0"/>
          </a:p>
          <a:p>
            <a:pPr marL="457200" lvl="0" indent="-342900" algn="l" rtl="0">
              <a:spcBef>
                <a:spcPts val="0"/>
              </a:spcBef>
              <a:spcAft>
                <a:spcPts val="0"/>
              </a:spcAft>
              <a:buSzPts val="1800"/>
              <a:buChar char="•"/>
            </a:pPr>
            <a:r>
              <a:rPr lang="en" sz="1800" b="1" dirty="0"/>
              <a:t>Powerful Stories anchor chart </a:t>
            </a:r>
            <a:r>
              <a:rPr lang="en" sz="1800" dirty="0"/>
              <a:t>(begun in Lesson 1)</a:t>
            </a:r>
            <a:endParaRPr sz="1800" dirty="0"/>
          </a:p>
          <a:p>
            <a:pPr marL="457200" lvl="0" indent="-342900" algn="l" rtl="0">
              <a:spcBef>
                <a:spcPts val="0"/>
              </a:spcBef>
              <a:spcAft>
                <a:spcPts val="0"/>
              </a:spcAft>
              <a:buSzPts val="1800"/>
              <a:buChar char="•"/>
            </a:pPr>
            <a:r>
              <a:rPr lang="en" sz="1800" b="1" dirty="0"/>
              <a:t>Excerpt 1 Text and Questions </a:t>
            </a:r>
            <a:r>
              <a:rPr lang="en" sz="1800" dirty="0"/>
              <a:t>(from Lesson 7)</a:t>
            </a:r>
            <a:endParaRPr sz="1800" dirty="0"/>
          </a:p>
          <a:p>
            <a:pPr marL="457200" lvl="0" indent="-342900" algn="l" rtl="0">
              <a:spcBef>
                <a:spcPts val="0"/>
              </a:spcBef>
              <a:spcAft>
                <a:spcPts val="0"/>
              </a:spcAft>
              <a:buSzPts val="1800"/>
              <a:buChar char="•"/>
            </a:pPr>
            <a:r>
              <a:rPr lang="en" sz="1800" b="1" dirty="0"/>
              <a:t>Excerpt 2 Text and Questions </a:t>
            </a:r>
            <a:r>
              <a:rPr lang="en" sz="1800" dirty="0"/>
              <a:t>(from Lesson 9)</a:t>
            </a:r>
            <a:endParaRPr sz="1800" dirty="0"/>
          </a:p>
          <a:p>
            <a:pPr marL="457200" lvl="0" indent="-342900" algn="l" rtl="0">
              <a:spcBef>
                <a:spcPts val="0"/>
              </a:spcBef>
              <a:spcAft>
                <a:spcPts val="0"/>
              </a:spcAft>
              <a:buSzPts val="1800"/>
              <a:buChar char="•"/>
            </a:pPr>
            <a:r>
              <a:rPr lang="en" sz="1800" b="1" dirty="0"/>
              <a:t>Excerpt 2: Close Reading Guide, Third Read (for teacher reference)</a:t>
            </a:r>
            <a:endParaRPr sz="1800" b="1" dirty="0"/>
          </a:p>
          <a:p>
            <a:pPr marL="457200" lvl="0" indent="-342900" algn="l" rtl="0">
              <a:spcBef>
                <a:spcPts val="0"/>
              </a:spcBef>
              <a:spcAft>
                <a:spcPts val="0"/>
              </a:spcAft>
              <a:buSzPts val="1800"/>
              <a:buChar char="•"/>
            </a:pPr>
            <a:r>
              <a:rPr lang="en" sz="1800" b="1" dirty="0"/>
              <a:t>Excerpt 2: Analysis note-catcher </a:t>
            </a:r>
            <a:r>
              <a:rPr lang="en" sz="1800" dirty="0"/>
              <a:t>(one per student and one to display)</a:t>
            </a:r>
            <a:endParaRPr sz="1800" dirty="0"/>
          </a:p>
          <a:p>
            <a:pPr marL="457200" lvl="0" indent="-342900" algn="l" rtl="0">
              <a:spcBef>
                <a:spcPts val="0"/>
              </a:spcBef>
              <a:spcAft>
                <a:spcPts val="0"/>
              </a:spcAft>
              <a:buSzPts val="1800"/>
              <a:buChar char="•"/>
            </a:pPr>
            <a:r>
              <a:rPr lang="en" sz="1800" b="1" dirty="0"/>
              <a:t>Excerpt 2: Analysis note-catcher (for teacher reference)</a:t>
            </a:r>
            <a:endParaRPr sz="1800" b="1" dirty="0"/>
          </a:p>
          <a:p>
            <a:pPr marL="457200" lvl="0" indent="-342900" algn="l" rtl="0">
              <a:spcBef>
                <a:spcPts val="0"/>
              </a:spcBef>
              <a:spcAft>
                <a:spcPts val="0"/>
              </a:spcAft>
              <a:buSzPts val="1800"/>
              <a:buChar char="•"/>
            </a:pPr>
            <a:r>
              <a:rPr lang="en" sz="1800" b="1" dirty="0"/>
              <a:t>Shining a Light anchor chart </a:t>
            </a:r>
            <a:r>
              <a:rPr lang="en" sz="1800" dirty="0"/>
              <a:t>(from Lesson 6)</a:t>
            </a:r>
            <a:endParaRPr sz="1800" dirty="0"/>
          </a:p>
          <a:p>
            <a:pPr marL="457200" lvl="0" indent="-342900" algn="l" rtl="0">
              <a:spcBef>
                <a:spcPts val="0"/>
              </a:spcBef>
              <a:spcAft>
                <a:spcPts val="0"/>
              </a:spcAft>
              <a:buSzPts val="1800"/>
              <a:buChar char="•"/>
            </a:pPr>
            <a:r>
              <a:rPr lang="en" sz="1800" dirty="0"/>
              <a:t>Found Poem (one per student)</a:t>
            </a:r>
            <a:endParaRPr sz="1800" dirty="0"/>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10</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r>
              <a:rPr lang="en" b="1">
                <a:solidFill>
                  <a:schemeClr val="dk1"/>
                </a:solidFill>
                <a:latin typeface="Century Gothic"/>
                <a:ea typeface="Century Gothic"/>
                <a:cs typeface="Century Gothic"/>
                <a:sym typeface="Century Gothic"/>
              </a:rPr>
              <a:t>Preparing for Lesson 10</a:t>
            </a:r>
            <a:endParaRPr b="1">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a:solidFill>
                  <a:schemeClr val="dk1"/>
                </a:solidFill>
                <a:latin typeface="Century Gothic"/>
                <a:ea typeface="Century Gothic"/>
                <a:cs typeface="Century Gothic"/>
                <a:sym typeface="Century Gothic"/>
              </a:rPr>
              <a:t>Materials and classroom preparation:</a:t>
            </a:r>
            <a:endParaRPr>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a:solidFill>
                <a:schemeClr val="dk1"/>
              </a:solidFill>
              <a:latin typeface="Century Gothic"/>
              <a:ea typeface="Century Gothic"/>
              <a:cs typeface="Century Gothic"/>
              <a:sym typeface="Century Gothic"/>
            </a:endParaRPr>
          </a:p>
          <a:p>
            <a:pPr marL="457200" lvl="0" indent="0" algn="l" rtl="0">
              <a:lnSpc>
                <a:spcPct val="90000"/>
              </a:lnSpc>
              <a:spcBef>
                <a:spcPts val="0"/>
              </a:spcBef>
              <a:spcAft>
                <a:spcPts val="0"/>
              </a:spcAft>
              <a:buNone/>
            </a:pPr>
            <a:endParaRPr b="1">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10</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 </a:t>
            </a:r>
            <a:r>
              <a:rPr lang="en" sz="1800" i="1" dirty="0">
                <a:latin typeface="Century Gothic"/>
                <a:ea typeface="Century Gothic"/>
                <a:cs typeface="Century Gothic"/>
                <a:sym typeface="Century Gothic"/>
              </a:rPr>
              <a:t>10</a:t>
            </a:r>
            <a:endParaRPr sz="1800"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SzPts val="1800"/>
              <a:buFont typeface="Century Gothic"/>
              <a:buChar char="●"/>
            </a:pPr>
            <a:r>
              <a:rPr lang="en" sz="1800" dirty="0">
                <a:latin typeface="Century Gothic"/>
                <a:ea typeface="Century Gothic"/>
                <a:cs typeface="Century Gothic"/>
                <a:sym typeface="Century Gothic"/>
              </a:rPr>
              <a:t>Excerpt 2 third read</a:t>
            </a:r>
            <a:endParaRPr sz="1800" dirty="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a:t>
            </a:r>
            <a:r>
              <a:rPr lang="en" sz="1800" b="1" dirty="0">
                <a:latin typeface="Century Gothic"/>
                <a:ea typeface="Century Gothic"/>
                <a:cs typeface="Century Gothic"/>
                <a:sym typeface="Century Gothic"/>
              </a:rPr>
              <a:t>Excerpt 2 Analysis note-catcher</a:t>
            </a:r>
            <a:endParaRPr sz="1800" b="1" dirty="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Equity Sticks</a:t>
            </a:r>
            <a:endParaRPr sz="1800" dirty="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Turn and Talk Protocol</a:t>
            </a:r>
            <a:endParaRPr sz="1800" dirty="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solidFill>
                  <a:schemeClr val="dk1"/>
                </a:solidFill>
                <a:latin typeface="Century Gothic"/>
                <a:ea typeface="Century Gothic"/>
                <a:cs typeface="Century Gothic"/>
                <a:sym typeface="Century Gothic"/>
              </a:rPr>
              <a:t>Post learning targets</a:t>
            </a: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10</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Re-Read Excerpt 2 and answer third read questions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Complete a note</a:t>
            </a:r>
            <a:r>
              <a:rPr lang="en-US" sz="1800" dirty="0">
                <a:latin typeface="Century Gothic"/>
                <a:ea typeface="Century Gothic"/>
                <a:cs typeface="Century Gothic"/>
                <a:sym typeface="Century Gothic"/>
              </a:rPr>
              <a:t> </a:t>
            </a:r>
            <a:r>
              <a:rPr lang="en" sz="1800" dirty="0">
                <a:latin typeface="Century Gothic"/>
                <a:ea typeface="Century Gothic"/>
                <a:cs typeface="Century Gothic"/>
                <a:sym typeface="Century Gothic"/>
              </a:rPr>
              <a:t>-</a:t>
            </a:r>
            <a:r>
              <a:rPr lang="en-US" sz="1800" dirty="0">
                <a:latin typeface="Century Gothic"/>
                <a:ea typeface="Century Gothic"/>
                <a:cs typeface="Century Gothic"/>
                <a:sym typeface="Century Gothic"/>
              </a:rPr>
              <a:t> </a:t>
            </a:r>
            <a:r>
              <a:rPr lang="en" sz="1800" dirty="0">
                <a:latin typeface="Century Gothic"/>
                <a:ea typeface="Century Gothic"/>
                <a:cs typeface="Century Gothic"/>
                <a:sym typeface="Century Gothic"/>
              </a:rPr>
              <a:t>catcher for Excerpt 2</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homework</a:t>
            </a:r>
            <a:r>
              <a:rPr lang="en-US" sz="1800" dirty="0">
                <a:latin typeface="Century Gothic"/>
                <a:ea typeface="Century Gothic"/>
                <a:cs typeface="Century Gothic"/>
                <a:sym typeface="Century Gothic"/>
              </a:rPr>
              <a:t> </a:t>
            </a:r>
            <a:r>
              <a:rPr lang="en" sz="1800" dirty="0">
                <a:latin typeface="Century Gothic"/>
                <a:ea typeface="Century Gothic"/>
                <a:cs typeface="Century Gothic"/>
                <a:sym typeface="Century Gothic"/>
              </a:rPr>
              <a:t>-</a:t>
            </a:r>
            <a:r>
              <a:rPr lang="en-US" sz="1800" dirty="0">
                <a:latin typeface="Century Gothic"/>
                <a:ea typeface="Century Gothic"/>
                <a:cs typeface="Century Gothic"/>
                <a:sym typeface="Century Gothic"/>
              </a:rPr>
              <a:t> </a:t>
            </a:r>
            <a:r>
              <a:rPr lang="en" sz="1800" dirty="0">
                <a:latin typeface="Century Gothic"/>
                <a:ea typeface="Century Gothic"/>
                <a:cs typeface="Century Gothic"/>
                <a:sym typeface="Century Gothic"/>
              </a:rPr>
              <a:t>Found Poem</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050975" y="72019"/>
            <a:ext cx="982025" cy="12029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4" name="Google Shape;174;p30"/>
          <p:cNvSpPr txBox="1"/>
          <p:nvPr/>
        </p:nvSpPr>
        <p:spPr>
          <a:xfrm>
            <a:off x="190500" y="279350"/>
            <a:ext cx="7461000" cy="75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Let’s complete our entry task</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050975" y="72019"/>
            <a:ext cx="982025" cy="1202975"/>
          </a:xfrm>
          <a:prstGeom prst="rect">
            <a:avLst/>
          </a:prstGeom>
          <a:noFill/>
          <a:ln>
            <a:noFill/>
          </a:ln>
        </p:spPr>
      </p:pic>
      <p:sp>
        <p:nvSpPr>
          <p:cNvPr id="2" name="TextBox 1"/>
          <p:cNvSpPr txBox="1"/>
          <p:nvPr/>
        </p:nvSpPr>
        <p:spPr>
          <a:xfrm>
            <a:off x="435429" y="1534886"/>
            <a:ext cx="8033657" cy="430887"/>
          </a:xfrm>
          <a:prstGeom prst="rect">
            <a:avLst/>
          </a:prstGeom>
          <a:noFill/>
        </p:spPr>
        <p:txBody>
          <a:bodyPr wrap="square" rtlCol="0">
            <a:spAutoFit/>
          </a:bodyPr>
          <a:lstStyle/>
          <a:p>
            <a:pPr marL="342900" indent="-342900">
              <a:buFont typeface="+mj-lt"/>
              <a:buAutoNum type="arabicPeriod"/>
            </a:pPr>
            <a:r>
              <a:rPr lang="en-US" sz="2200" dirty="0">
                <a:latin typeface="Century Gothic" panose="020B0502020202020204" pitchFamily="34" charset="0"/>
              </a:rPr>
              <a:t>Skim Excerpt 1 and Excerpt 2 from the </a:t>
            </a:r>
            <a:r>
              <a:rPr lang="en-US" sz="2200" i="1" dirty="0">
                <a:latin typeface="Century Gothic" panose="020B0502020202020204" pitchFamily="34" charset="0"/>
              </a:rPr>
              <a:t>Narrative</a:t>
            </a:r>
            <a:r>
              <a:rPr lang="en-US" sz="2200" dirty="0">
                <a:latin typeface="Century Gothic" panose="020B0502020202020204" pitchFamily="34" charset="0"/>
              </a:rPr>
              <a:t>.</a:t>
            </a:r>
          </a:p>
        </p:txBody>
      </p:sp>
      <p:sp>
        <p:nvSpPr>
          <p:cNvPr id="3" name="TextBox 2"/>
          <p:cNvSpPr txBox="1"/>
          <p:nvPr/>
        </p:nvSpPr>
        <p:spPr>
          <a:xfrm>
            <a:off x="435429" y="2079388"/>
            <a:ext cx="8164286" cy="769441"/>
          </a:xfrm>
          <a:prstGeom prst="rect">
            <a:avLst/>
          </a:prstGeom>
          <a:noFill/>
        </p:spPr>
        <p:txBody>
          <a:bodyPr wrap="square" rtlCol="0">
            <a:spAutoFit/>
          </a:bodyPr>
          <a:lstStyle/>
          <a:p>
            <a:pPr marL="342900" indent="-342900">
              <a:buFont typeface="+mj-lt"/>
              <a:buAutoNum type="arabicPeriod" startAt="2"/>
            </a:pPr>
            <a:r>
              <a:rPr lang="en-US" sz="2200" dirty="0">
                <a:latin typeface="Century Gothic" panose="020B0502020202020204" pitchFamily="34" charset="0"/>
              </a:rPr>
              <a:t>Put a star next to a sentence that you found particularly powerful.</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1"/>
          <p:cNvSpPr txBox="1">
            <a:spLocks noGrp="1"/>
          </p:cNvSpPr>
          <p:nvPr>
            <p:ph type="title"/>
          </p:nvPr>
        </p:nvSpPr>
        <p:spPr>
          <a:xfrm>
            <a:off x="344163" y="2542225"/>
            <a:ext cx="8529300" cy="467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sz="2400"/>
          </a:p>
          <a:p>
            <a:pPr marL="0" lvl="0" indent="0" algn="l" rtl="0">
              <a:spcBef>
                <a:spcPts val="0"/>
              </a:spcBef>
              <a:spcAft>
                <a:spcPts val="0"/>
              </a:spcAft>
              <a:buNone/>
            </a:pPr>
            <a:endParaRPr sz="2400"/>
          </a:p>
        </p:txBody>
      </p:sp>
      <p:sp>
        <p:nvSpPr>
          <p:cNvPr id="181" name="Google Shape;181;p31"/>
          <p:cNvSpPr txBox="1"/>
          <p:nvPr/>
        </p:nvSpPr>
        <p:spPr>
          <a:xfrm>
            <a:off x="190500" y="-70275"/>
            <a:ext cx="7461000" cy="137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3000" b="1">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latin typeface="Century Gothic"/>
                <a:ea typeface="Century Gothic"/>
                <a:cs typeface="Century Gothic"/>
                <a:sym typeface="Century Gothic"/>
              </a:rPr>
              <a:t>Let’s add to our Powerful Stories Anchor Chart</a:t>
            </a:r>
            <a:endParaRPr sz="2400">
              <a:latin typeface="Century Gothic"/>
              <a:ea typeface="Century Gothic"/>
              <a:cs typeface="Century Gothic"/>
              <a:sym typeface="Century Gothic"/>
            </a:endParaRPr>
          </a:p>
        </p:txBody>
      </p:sp>
      <p:sp>
        <p:nvSpPr>
          <p:cNvPr id="182" name="Google Shape;182;p31"/>
          <p:cNvSpPr txBox="1"/>
          <p:nvPr/>
        </p:nvSpPr>
        <p:spPr>
          <a:xfrm>
            <a:off x="369588" y="3178575"/>
            <a:ext cx="7281900" cy="2972400"/>
          </a:xfrm>
          <a:prstGeom prst="rect">
            <a:avLst/>
          </a:prstGeom>
          <a:noFill/>
          <a:ln>
            <a:noFill/>
          </a:ln>
        </p:spPr>
        <p:txBody>
          <a:bodyPr spcFirstLastPara="1" wrap="square" lIns="91425" tIns="91425" rIns="91425" bIns="91425" anchor="ctr" anchorCtr="0">
            <a:noAutofit/>
          </a:bodyPr>
          <a:lstStyle/>
          <a:p>
            <a:pPr marL="457200" lvl="0" indent="-342900" algn="l" rtl="0">
              <a:spcBef>
                <a:spcPts val="0"/>
              </a:spcBef>
              <a:spcAft>
                <a:spcPts val="0"/>
              </a:spcAft>
              <a:buClr>
                <a:schemeClr val="dk1"/>
              </a:buClr>
              <a:buSzPts val="1800"/>
              <a:buFont typeface="Century Gothic"/>
              <a:buAutoNum type="arabicPeriod"/>
            </a:pPr>
            <a:endParaRPr sz="1800">
              <a:solidFill>
                <a:schemeClr val="dk1"/>
              </a:solidFill>
              <a:latin typeface="Century Gothic"/>
              <a:ea typeface="Century Gothic"/>
              <a:cs typeface="Century Gothic"/>
              <a:sym typeface="Century Gothic"/>
            </a:endParaRPr>
          </a:p>
        </p:txBody>
      </p:sp>
      <p:graphicFrame>
        <p:nvGraphicFramePr>
          <p:cNvPr id="183" name="Google Shape;183;p31"/>
          <p:cNvGraphicFramePr/>
          <p:nvPr>
            <p:extLst>
              <p:ext uri="{D42A27DB-BD31-4B8C-83A1-F6EECF244321}">
                <p14:modId xmlns:p14="http://schemas.microsoft.com/office/powerpoint/2010/main" val="1565519587"/>
              </p:ext>
            </p:extLst>
          </p:nvPr>
        </p:nvGraphicFramePr>
        <p:xfrm>
          <a:off x="344163" y="1293050"/>
          <a:ext cx="8056250" cy="2941257"/>
        </p:xfrm>
        <a:graphic>
          <a:graphicData uri="http://schemas.openxmlformats.org/drawingml/2006/table">
            <a:tbl>
              <a:tblPr>
                <a:noFill/>
                <a:tableStyleId>{E720BD70-DBCD-488C-B4D1-A40F8E8540F6}</a:tableStyleId>
              </a:tblPr>
              <a:tblGrid>
                <a:gridCol w="1611250">
                  <a:extLst>
                    <a:ext uri="{9D8B030D-6E8A-4147-A177-3AD203B41FA5}">
                      <a16:colId xmlns:a16="http://schemas.microsoft.com/office/drawing/2014/main" val="20000"/>
                    </a:ext>
                  </a:extLst>
                </a:gridCol>
                <a:gridCol w="1611250">
                  <a:extLst>
                    <a:ext uri="{9D8B030D-6E8A-4147-A177-3AD203B41FA5}">
                      <a16:colId xmlns:a16="http://schemas.microsoft.com/office/drawing/2014/main" val="20001"/>
                    </a:ext>
                  </a:extLst>
                </a:gridCol>
                <a:gridCol w="1611250">
                  <a:extLst>
                    <a:ext uri="{9D8B030D-6E8A-4147-A177-3AD203B41FA5}">
                      <a16:colId xmlns:a16="http://schemas.microsoft.com/office/drawing/2014/main" val="20002"/>
                    </a:ext>
                  </a:extLst>
                </a:gridCol>
                <a:gridCol w="1611250">
                  <a:extLst>
                    <a:ext uri="{9D8B030D-6E8A-4147-A177-3AD203B41FA5}">
                      <a16:colId xmlns:a16="http://schemas.microsoft.com/office/drawing/2014/main" val="20003"/>
                    </a:ext>
                  </a:extLst>
                </a:gridCol>
                <a:gridCol w="1611250">
                  <a:extLst>
                    <a:ext uri="{9D8B030D-6E8A-4147-A177-3AD203B41FA5}">
                      <a16:colId xmlns:a16="http://schemas.microsoft.com/office/drawing/2014/main" val="20004"/>
                    </a:ext>
                  </a:extLst>
                </a:gridCol>
              </a:tblGrid>
              <a:tr h="32385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Story or poem</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Content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Theme</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Language</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Images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285875">
                <a:tc>
                  <a:txBody>
                    <a:bodyPr/>
                    <a:lstStyle/>
                    <a:p>
                      <a:pPr marL="0" lvl="0" indent="0" algn="l" rtl="0">
                        <a:lnSpc>
                          <a:spcPct val="115000"/>
                        </a:lnSpc>
                        <a:spcBef>
                          <a:spcPts val="0"/>
                        </a:spcBef>
                        <a:spcAft>
                          <a:spcPts val="0"/>
                        </a:spcAft>
                        <a:buNone/>
                      </a:pPr>
                      <a:r>
                        <a:rPr lang="en" sz="1100" i="1">
                          <a:latin typeface="Century Gothic" panose="020B0502020202020204" pitchFamily="34" charset="0"/>
                        </a:rPr>
                        <a:t>The People Could Fly</a:t>
                      </a:r>
                      <a:endParaRPr sz="1100" i="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 </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285875">
                <a:tc>
                  <a:txBody>
                    <a:bodyPr/>
                    <a:lstStyle/>
                    <a:p>
                      <a:pPr marL="0" lvl="0" indent="0" algn="l" rtl="0">
                        <a:lnSpc>
                          <a:spcPct val="115000"/>
                        </a:lnSpc>
                        <a:spcBef>
                          <a:spcPts val="0"/>
                        </a:spcBef>
                        <a:spcAft>
                          <a:spcPts val="0"/>
                        </a:spcAft>
                        <a:buNone/>
                      </a:pPr>
                      <a:r>
                        <a:rPr lang="en" sz="1100" i="1">
                          <a:latin typeface="Century Gothic" panose="020B0502020202020204" pitchFamily="34" charset="0"/>
                        </a:rPr>
                        <a:t>Narrative of the Life of Frederick Douglass, Chapters 1 and 2</a:t>
                      </a:r>
                      <a:endParaRPr sz="1100" i="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 </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 </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 </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b="1" dirty="0">
                          <a:latin typeface="Century Gothic" panose="020B0502020202020204" pitchFamily="34" charset="0"/>
                        </a:rPr>
                        <a:t>Students do not need to complete this box.</a:t>
                      </a:r>
                      <a:endParaRPr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pic>
        <p:nvPicPr>
          <p:cNvPr id="8" name="Google Shape;167;p29"/>
          <p:cNvPicPr preferRelativeResize="0"/>
          <p:nvPr/>
        </p:nvPicPr>
        <p:blipFill>
          <a:blip r:embed="rId3">
            <a:alphaModFix/>
          </a:blip>
          <a:stretch>
            <a:fillRect/>
          </a:stretch>
        </p:blipFill>
        <p:spPr>
          <a:xfrm>
            <a:off x="8050975" y="72019"/>
            <a:ext cx="982025" cy="1202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9" name="Google Shape;189;p32"/>
          <p:cNvSpPr txBox="1">
            <a:spLocks noGrp="1"/>
          </p:cNvSpPr>
          <p:nvPr>
            <p:ph type="body" idx="1"/>
          </p:nvPr>
        </p:nvSpPr>
        <p:spPr>
          <a:xfrm>
            <a:off x="563849" y="1304425"/>
            <a:ext cx="8318893" cy="3393000"/>
          </a:xfrm>
          <a:prstGeom prst="rect">
            <a:avLst/>
          </a:prstGeom>
        </p:spPr>
        <p:txBody>
          <a:bodyPr spcFirstLastPara="1" wrap="square" lIns="68575" tIns="34275" rIns="68575" bIns="34275" anchor="t" anchorCtr="0">
            <a:noAutofit/>
          </a:bodyPr>
          <a:lstStyle/>
          <a:p>
            <a:pPr marL="457200" lvl="0" indent="-381000" algn="l" rtl="0">
              <a:spcBef>
                <a:spcPts val="1000"/>
              </a:spcBef>
              <a:spcAft>
                <a:spcPts val="0"/>
              </a:spcAft>
              <a:buSzPts val="2400"/>
              <a:buAutoNum type="arabicPeriod"/>
            </a:pPr>
            <a:r>
              <a:rPr lang="en" sz="2400" dirty="0"/>
              <a:t>I can determine Frederick Douglass’s position in Excerpt 2 of </a:t>
            </a:r>
            <a:r>
              <a:rPr lang="en" sz="2400" i="1" dirty="0"/>
              <a:t>Narrative of the Life of Frederick Douglass</a:t>
            </a:r>
            <a:r>
              <a:rPr lang="en" sz="2400" dirty="0"/>
              <a:t>.</a:t>
            </a:r>
            <a:endParaRPr sz="2400" dirty="0"/>
          </a:p>
          <a:p>
            <a:pPr marL="457200" lvl="0" indent="-381000" algn="l" rtl="0">
              <a:spcBef>
                <a:spcPts val="0"/>
              </a:spcBef>
              <a:spcAft>
                <a:spcPts val="0"/>
              </a:spcAft>
              <a:buSzPts val="2400"/>
              <a:buAutoNum type="arabicPeriod"/>
            </a:pPr>
            <a:r>
              <a:rPr lang="en" sz="2400" dirty="0"/>
              <a:t>I can determine the meaning of words and phrases in Excerpt 2 of </a:t>
            </a:r>
            <a:r>
              <a:rPr lang="en" sz="2400" i="1" dirty="0"/>
              <a:t>Narrative of the Life of Frederick Douglass</a:t>
            </a:r>
            <a:r>
              <a:rPr lang="en" sz="2400" dirty="0"/>
              <a:t>.</a:t>
            </a:r>
            <a:endParaRPr sz="2400" dirty="0"/>
          </a:p>
          <a:p>
            <a:pPr marL="457200" lvl="0" indent="-381000" algn="l" rtl="0">
              <a:spcBef>
                <a:spcPts val="0"/>
              </a:spcBef>
              <a:spcAft>
                <a:spcPts val="0"/>
              </a:spcAft>
              <a:buSzPts val="2400"/>
              <a:buAutoNum type="arabicPeriod"/>
            </a:pPr>
            <a:r>
              <a:rPr lang="en" sz="2400" dirty="0"/>
              <a:t>I can identify what makes </a:t>
            </a:r>
            <a:r>
              <a:rPr lang="en" sz="2400" i="1" dirty="0"/>
              <a:t>Narrative of the Life of Frederick Douglass</a:t>
            </a:r>
            <a:r>
              <a:rPr lang="en" sz="2400" dirty="0"/>
              <a:t> a powerful story.</a:t>
            </a:r>
            <a:endParaRPr sz="2400" dirty="0"/>
          </a:p>
        </p:txBody>
      </p:sp>
      <p:sp>
        <p:nvSpPr>
          <p:cNvPr id="191" name="Google Shape;191;p32"/>
          <p:cNvSpPr txBox="1"/>
          <p:nvPr/>
        </p:nvSpPr>
        <p:spPr>
          <a:xfrm>
            <a:off x="385211" y="278761"/>
            <a:ext cx="7351200" cy="55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Let’s review our learning targets</a:t>
            </a:r>
            <a:endParaRPr sz="3000"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50975" y="72019"/>
            <a:ext cx="982025" cy="1202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3"/>
          <p:cNvSpPr txBox="1">
            <a:spLocks noGrp="1"/>
          </p:cNvSpPr>
          <p:nvPr>
            <p:ph type="title"/>
          </p:nvPr>
        </p:nvSpPr>
        <p:spPr>
          <a:xfrm>
            <a:off x="311700" y="1030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re-read Paragraph 2 closely</a:t>
            </a:r>
            <a:endParaRPr sz="3400">
              <a:latin typeface="Century Gothic"/>
              <a:ea typeface="Century Gothic"/>
              <a:cs typeface="Century Gothic"/>
              <a:sym typeface="Century Gothic"/>
            </a:endParaRPr>
          </a:p>
        </p:txBody>
      </p:sp>
      <p:graphicFrame>
        <p:nvGraphicFramePr>
          <p:cNvPr id="197" name="Google Shape;197;p33"/>
          <p:cNvGraphicFramePr/>
          <p:nvPr>
            <p:extLst>
              <p:ext uri="{D42A27DB-BD31-4B8C-83A1-F6EECF244321}">
                <p14:modId xmlns:p14="http://schemas.microsoft.com/office/powerpoint/2010/main" val="3219428703"/>
              </p:ext>
            </p:extLst>
          </p:nvPr>
        </p:nvGraphicFramePr>
        <p:xfrm>
          <a:off x="3183525" y="791288"/>
          <a:ext cx="5066475" cy="4009518"/>
        </p:xfrm>
        <a:graphic>
          <a:graphicData uri="http://schemas.openxmlformats.org/drawingml/2006/table">
            <a:tbl>
              <a:tblPr>
                <a:noFill/>
                <a:tableStyleId>{E720BD70-DBCD-488C-B4D1-A40F8E8540F6}</a:tableStyleId>
              </a:tblPr>
              <a:tblGrid>
                <a:gridCol w="3288275">
                  <a:extLst>
                    <a:ext uri="{9D8B030D-6E8A-4147-A177-3AD203B41FA5}">
                      <a16:colId xmlns:a16="http://schemas.microsoft.com/office/drawing/2014/main" val="20000"/>
                    </a:ext>
                  </a:extLst>
                </a:gridCol>
                <a:gridCol w="1778200">
                  <a:extLst>
                    <a:ext uri="{9D8B030D-6E8A-4147-A177-3AD203B41FA5}">
                      <a16:colId xmlns:a16="http://schemas.microsoft.com/office/drawing/2014/main" val="20001"/>
                    </a:ext>
                  </a:extLst>
                </a:gridCol>
              </a:tblGrid>
              <a:tr h="58035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Third  Read Questions</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335475">
                <a:tc>
                  <a:txBody>
                    <a:bodyPr/>
                    <a:lstStyle/>
                    <a:p>
                      <a:pPr marL="0" lvl="0" indent="0" algn="l" rtl="0">
                        <a:lnSpc>
                          <a:spcPct val="200000"/>
                        </a:lnSpc>
                        <a:spcBef>
                          <a:spcPts val="0"/>
                        </a:spcBef>
                        <a:spcAft>
                          <a:spcPts val="0"/>
                        </a:spcAft>
                        <a:buNone/>
                      </a:pPr>
                      <a:r>
                        <a:rPr lang="en" sz="900" b="1">
                          <a:latin typeface="Century Gothic"/>
                          <a:ea typeface="Century Gothic"/>
                          <a:cs typeface="Century Gothic"/>
                          <a:sym typeface="Century Gothic"/>
                        </a:rPr>
                        <a:t>2. </a:t>
                      </a:r>
                      <a:r>
                        <a:rPr lang="en" sz="900">
                          <a:latin typeface="Century Gothic"/>
                          <a:ea typeface="Century Gothic"/>
                          <a:cs typeface="Century Gothic"/>
                          <a:sym typeface="Century Gothic"/>
                        </a:rPr>
                        <a:t>Here, too, the slaves of all the other farms received their monthly </a:t>
                      </a:r>
                      <a:r>
                        <a:rPr lang="en" sz="900" b="1">
                          <a:latin typeface="Century Gothic"/>
                          <a:ea typeface="Century Gothic"/>
                          <a:cs typeface="Century Gothic"/>
                          <a:sym typeface="Century Gothic"/>
                        </a:rPr>
                        <a:t>allowance</a:t>
                      </a:r>
                      <a:r>
                        <a:rPr lang="en" sz="900">
                          <a:latin typeface="Century Gothic"/>
                          <a:ea typeface="Century Gothic"/>
                          <a:cs typeface="Century Gothic"/>
                          <a:sym typeface="Century Gothic"/>
                        </a:rPr>
                        <a:t> of food, and their yearly clothing. The men and women slaves received, as their monthly allowance of food, eight pounds of pork, or its equivalent in fish, and one </a:t>
                      </a:r>
                      <a:r>
                        <a:rPr lang="en" sz="900" b="1">
                          <a:latin typeface="Century Gothic"/>
                          <a:ea typeface="Century Gothic"/>
                          <a:cs typeface="Century Gothic"/>
                          <a:sym typeface="Century Gothic"/>
                        </a:rPr>
                        <a:t>bushel</a:t>
                      </a:r>
                      <a:r>
                        <a:rPr lang="en" sz="900">
                          <a:latin typeface="Century Gothic"/>
                          <a:ea typeface="Century Gothic"/>
                          <a:cs typeface="Century Gothic"/>
                          <a:sym typeface="Century Gothic"/>
                        </a:rPr>
                        <a:t> of corn meal. Their yearly clothing consisted of two </a:t>
                      </a:r>
                      <a:r>
                        <a:rPr lang="en" sz="900" b="1">
                          <a:latin typeface="Century Gothic"/>
                          <a:ea typeface="Century Gothic"/>
                          <a:cs typeface="Century Gothic"/>
                          <a:sym typeface="Century Gothic"/>
                        </a:rPr>
                        <a:t>coarse</a:t>
                      </a:r>
                      <a:r>
                        <a:rPr lang="en" sz="900">
                          <a:latin typeface="Century Gothic"/>
                          <a:ea typeface="Century Gothic"/>
                          <a:cs typeface="Century Gothic"/>
                          <a:sym typeface="Century Gothic"/>
                        </a:rPr>
                        <a:t> linen shirts, one pair of linen trousers, like the shirts, one jacket, one pair of trousers for winter, made of coarse negro cloth, one pair of stockings, and one pair of shoes; the whole of which could not have cost more than seven dollars. The allowance of the slave children was given to their mothers, or the old women having the care of them.</a:t>
                      </a:r>
                      <a:endParaRPr sz="900">
                        <a:latin typeface="Century Gothic"/>
                        <a:ea typeface="Century Gothic"/>
                        <a:cs typeface="Century Gothic"/>
                        <a:sym typeface="Century Gothic"/>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457200" lvl="0" indent="-304800" algn="l" rtl="0">
                        <a:lnSpc>
                          <a:spcPct val="115000"/>
                        </a:lnSpc>
                        <a:spcBef>
                          <a:spcPts val="0"/>
                        </a:spcBef>
                        <a:spcAft>
                          <a:spcPts val="0"/>
                        </a:spcAft>
                        <a:buClr>
                          <a:schemeClr val="dk1"/>
                        </a:buClr>
                        <a:buSzPts val="1200"/>
                        <a:buFont typeface="Century Gothic"/>
                        <a:buAutoNum type="arabicPeriod"/>
                      </a:pPr>
                      <a:r>
                        <a:rPr lang="en" sz="1200" b="1">
                          <a:solidFill>
                            <a:schemeClr val="dk1"/>
                          </a:solidFill>
                          <a:latin typeface="Century Gothic"/>
                          <a:ea typeface="Century Gothic"/>
                          <a:cs typeface="Century Gothic"/>
                          <a:sym typeface="Century Gothic"/>
                        </a:rPr>
                        <a:t>Why does Douglass describe the clothing that slaves were given in such detail? What is he trying to show?</a:t>
                      </a:r>
                      <a:endParaRPr sz="1200" b="1">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900">
                        <a:latin typeface="Century Gothic"/>
                        <a:ea typeface="Century Gothic"/>
                        <a:cs typeface="Century Gothic"/>
                        <a:sym typeface="Century Gothic"/>
                      </a:endParaRPr>
                    </a:p>
                  </a:txBody>
                  <a:tcPr marL="73025" marR="7302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199" name="Google Shape;199;p33"/>
          <p:cNvSpPr txBox="1"/>
          <p:nvPr/>
        </p:nvSpPr>
        <p:spPr>
          <a:xfrm>
            <a:off x="148975" y="675700"/>
            <a:ext cx="2735400" cy="41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Together let’s reread this paragraph from Excerpt 2.</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This paragraph discusses the specific allowances given to slaves.  </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Notice his choice of the  word “coarse” twice to describe the cloth. Do you think their clothes are comfortable?</a:t>
            </a:r>
            <a:endParaRPr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200" b="1" dirty="0">
                <a:solidFill>
                  <a:schemeClr val="dk1"/>
                </a:solidFill>
                <a:latin typeface="Century Gothic"/>
                <a:ea typeface="Century Gothic"/>
                <a:cs typeface="Century Gothic"/>
                <a:sym typeface="Century Gothic"/>
              </a:rPr>
              <a:t>L</a:t>
            </a:r>
            <a:r>
              <a:rPr lang="en" b="1" dirty="0">
                <a:solidFill>
                  <a:schemeClr val="dk1"/>
                </a:solidFill>
                <a:latin typeface="Century Gothic"/>
                <a:ea typeface="Century Gothic"/>
                <a:cs typeface="Century Gothic"/>
                <a:sym typeface="Century Gothic"/>
              </a:rPr>
              <a:t>et’s answer the question:</a:t>
            </a:r>
            <a:endParaRPr b="1"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b="1" dirty="0">
                <a:solidFill>
                  <a:schemeClr val="dk1"/>
                </a:solidFill>
                <a:latin typeface="Century Gothic"/>
                <a:ea typeface="Century Gothic"/>
                <a:cs typeface="Century Gothic"/>
                <a:sym typeface="Century Gothic"/>
              </a:rPr>
              <a:t>Why does Douglass describe the clothing that slaves were given in such detail? What is he trying to show?</a:t>
            </a:r>
            <a:endParaRPr b="1"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50975" y="72019"/>
            <a:ext cx="982025" cy="12029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E04B59D-E764-4795-8C7F-174EDBC43A57}">
  <ds:schemaRefs>
    <ds:schemaRef ds:uri="http://schemas.microsoft.com/sharepoint/v3/contenttype/forms"/>
  </ds:schemaRefs>
</ds:datastoreItem>
</file>

<file path=customXml/itemProps2.xml><?xml version="1.0" encoding="utf-8"?>
<ds:datastoreItem xmlns:ds="http://schemas.openxmlformats.org/officeDocument/2006/customXml" ds:itemID="{4FAEDF10-5305-4042-8440-0373B91D3F63}"/>
</file>

<file path=customXml/itemProps3.xml><?xml version="1.0" encoding="utf-8"?>
<ds:datastoreItem xmlns:ds="http://schemas.openxmlformats.org/officeDocument/2006/customXml" ds:itemID="{CF8167C9-34EB-44C4-8A24-058CED1FDAC7}">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24</TotalTime>
  <Words>5720</Words>
  <Application>Microsoft Office PowerPoint</Application>
  <PresentationFormat>On-screen Show (16:9)</PresentationFormat>
  <Paragraphs>480</Paragraphs>
  <Slides>19</Slides>
  <Notes>18</Notes>
  <HiddenSlides>0</HiddenSlides>
  <MMClips>0</MMClip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Simple Light</vt:lpstr>
      <vt:lpstr>Office Theme</vt:lpstr>
      <vt:lpstr>PowerPoint Presentation</vt:lpstr>
      <vt:lpstr>PowerPoint Presentation</vt:lpstr>
      <vt:lpstr>PowerPoint Presentation</vt:lpstr>
      <vt:lpstr>Grade 7: Module 3:  Unit 1: Lesson 10</vt:lpstr>
      <vt:lpstr>PowerPoint Presentation</vt:lpstr>
      <vt:lpstr>PowerPoint Presentation</vt:lpstr>
      <vt:lpstr> </vt:lpstr>
      <vt:lpstr>PowerPoint Presentation</vt:lpstr>
      <vt:lpstr>Let’s re-read Paragraph 2 closely</vt:lpstr>
      <vt:lpstr>Let’s continue re-reading Paragraph 2 closely!</vt:lpstr>
      <vt:lpstr>Let’s re-read Paragraph 3 closely</vt:lpstr>
      <vt:lpstr>Let’s re-read Paragraph 6 closely</vt:lpstr>
      <vt:lpstr>Let’s re-read Paragraph 7 closely</vt:lpstr>
      <vt:lpstr>Let’s think about the entire Excerpt 2</vt:lpstr>
      <vt:lpstr>Let’s analyze Douglass’s purpose and craft</vt:lpstr>
      <vt:lpstr>Let’s write a Found Poem</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7</cp:revision>
  <dcterms:modified xsi:type="dcterms:W3CDTF">2019-03-25T19:50:05Z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