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Georgia" panose="02040502050405020303" pitchFamily="18"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44DA90-4804-44DF-908C-BE52E8ABE6EB}" v="4" dt="2018-10-03T15:40:48.050"/>
  </p1510:revLst>
</p1510:revInfo>
</file>

<file path=ppt/tableStyles.xml><?xml version="1.0" encoding="utf-8"?>
<a:tblStyleLst xmlns:a="http://schemas.openxmlformats.org/drawingml/2006/main" def="{4F756D05-4942-46F4-AFCC-0C74E541020F}">
  <a:tblStyle styleId="{4F756D05-4942-46F4-AFCC-0C74E541020F}"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E09A4585-4B62-4C20-8D49-15A619C22CD1}"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22"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10.fntdata"/><Relationship Id="rId42"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43"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7C44DA90-4804-44DF-908C-BE52E8ABE6EB}"/>
    <pc:docChg chg="modMainMaster">
      <pc:chgData name="Jennifer Snapp" userId="42622253-5fe4-47d2-9c8f-1ef2d995c939" providerId="ADAL" clId="{7C44DA90-4804-44DF-908C-BE52E8ABE6EB}" dt="2018-10-03T15:40:48.050" v="3" actId="1076"/>
      <pc:docMkLst>
        <pc:docMk/>
      </pc:docMkLst>
      <pc:sldMasterChg chg="addSp modSp">
        <pc:chgData name="Jennifer Snapp" userId="42622253-5fe4-47d2-9c8f-1ef2d995c939" providerId="ADAL" clId="{7C44DA90-4804-44DF-908C-BE52E8ABE6EB}" dt="2018-10-03T15:40:36.516" v="1" actId="1076"/>
        <pc:sldMasterMkLst>
          <pc:docMk/>
          <pc:sldMasterMk cId="0" sldId="2147483670"/>
        </pc:sldMasterMkLst>
        <pc:picChg chg="add mod">
          <ac:chgData name="Jennifer Snapp" userId="42622253-5fe4-47d2-9c8f-1ef2d995c939" providerId="ADAL" clId="{7C44DA90-4804-44DF-908C-BE52E8ABE6EB}" dt="2018-10-03T15:40:36.516" v="1" actId="1076"/>
          <ac:picMkLst>
            <pc:docMk/>
            <pc:sldMasterMk cId="0" sldId="2147483670"/>
            <ac:picMk id="3" creationId="{AF864551-E2F7-4FE8-9D20-563EF1E7DA9A}"/>
          </ac:picMkLst>
        </pc:picChg>
      </pc:sldMasterChg>
      <pc:sldMasterChg chg="addSp modSp">
        <pc:chgData name="Jennifer Snapp" userId="42622253-5fe4-47d2-9c8f-1ef2d995c939" providerId="ADAL" clId="{7C44DA90-4804-44DF-908C-BE52E8ABE6EB}" dt="2018-10-03T15:40:48.050" v="3" actId="1076"/>
        <pc:sldMasterMkLst>
          <pc:docMk/>
          <pc:sldMasterMk cId="0" sldId="2147483671"/>
        </pc:sldMasterMkLst>
        <pc:picChg chg="add mod">
          <ac:chgData name="Jennifer Snapp" userId="42622253-5fe4-47d2-9c8f-1ef2d995c939" providerId="ADAL" clId="{7C44DA90-4804-44DF-908C-BE52E8ABE6EB}" dt="2018-10-03T15:40:48.050" v="3" actId="1076"/>
          <ac:picMkLst>
            <pc:docMk/>
            <pc:sldMasterMk cId="0" sldId="2147483671"/>
            <ac:picMk id="3" creationId="{649B512D-3B6A-40D2-AB0F-40BB19C1A14A}"/>
          </ac:picMkLst>
        </pc:picChg>
      </pc:sldMasterChg>
    </pc:docChg>
  </pc:docChgLst>
  <pc:docChgLst>
    <pc:chgData name="Jennifer Snapp" userId="S::jennifer.snapp@detroitk12.org::42622253-5fe4-47d2-9c8f-1ef2d995c939" providerId="AD" clId="Web-{482C9BF9-D60D-4B6F-980F-3DBDFB85EB8B}"/>
    <pc:docChg chg="modSld">
      <pc:chgData name="Jennifer Snapp" userId="S::jennifer.snapp@detroitk12.org::42622253-5fe4-47d2-9c8f-1ef2d995c939" providerId="AD" clId="Web-{482C9BF9-D60D-4B6F-980F-3DBDFB85EB8B}" dt="2018-10-03T15:39:56.486" v="1" actId="1076"/>
      <pc:docMkLst>
        <pc:docMk/>
      </pc:docMkLst>
      <pc:sldChg chg="addSp modSp">
        <pc:chgData name="Jennifer Snapp" userId="S::jennifer.snapp@detroitk12.org::42622253-5fe4-47d2-9c8f-1ef2d995c939" providerId="AD" clId="Web-{482C9BF9-D60D-4B6F-980F-3DBDFB85EB8B}" dt="2018-10-03T15:39:56.486" v="1" actId="1076"/>
        <pc:sldMkLst>
          <pc:docMk/>
          <pc:sldMk cId="0" sldId="261"/>
        </pc:sldMkLst>
        <pc:picChg chg="add mod">
          <ac:chgData name="Jennifer Snapp" userId="S::jennifer.snapp@detroitk12.org::42622253-5fe4-47d2-9c8f-1ef2d995c939" providerId="AD" clId="Web-{482C9BF9-D60D-4B6F-980F-3DBDFB85EB8B}" dt="2018-10-03T15:39:56.486" v="1" actId="1076"/>
          <ac:picMkLst>
            <pc:docMk/>
            <pc:sldMk cId="0" sldId="261"/>
            <ac:picMk id="2" creationId="{77846E39-E407-44FC-A713-C8D9393816F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502147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youtube.com/watch?v=RPoBE-E8VOc" TargetMode="External"/><Relationship Id="rId2" Type="http://schemas.openxmlformats.org/officeDocument/2006/relationships/slide" Target="../slides/slide10.xml"/><Relationship Id="rId1" Type="http://schemas.openxmlformats.org/officeDocument/2006/relationships/notesMaster" Target="../notesMasters/notesMaster1.xml"/><Relationship Id="rId5" Type="http://schemas.openxmlformats.org/officeDocument/2006/relationships/hyperlink" Target="https://www.ixl.com/ela/grade-4/use-coordinating-conjunctions" TargetMode="External"/><Relationship Id="rId4" Type="http://schemas.openxmlformats.org/officeDocument/2006/relationships/hyperlink" Target="https://www.ixl.com/ela/grade-4/identify-coordinating-conjunctions"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1"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RPoBE-E8VOc" TargetMode="External"/><Relationship Id="rId2" Type="http://schemas.openxmlformats.org/officeDocument/2006/relationships/slide" Target="../slides/slide3.xml"/><Relationship Id="rId1" Type="http://schemas.openxmlformats.org/officeDocument/2006/relationships/notesMaster" Target="../notesMasters/notesMaster1.xml"/><Relationship Id="rId5" Type="http://schemas.openxmlformats.org/officeDocument/2006/relationships/hyperlink" Target="https://www.ixl.com/ela/grade-4/use-coordinating-conjunctions" TargetMode="External"/><Relationship Id="rId4" Type="http://schemas.openxmlformats.org/officeDocument/2006/relationships/hyperlink" Target="https://www.ixl.com/ela/grade-4/identify-coordinating-conjunctions" TargetMode="Externa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20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Module:</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Clr>
                <a:schemeClr val="dk1"/>
              </a:buClr>
              <a:buSzPts val="1615"/>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Overview of Unit: </a:t>
            </a:r>
            <a:endParaRPr sz="1200" dirty="0">
              <a:solidFill>
                <a:schemeClr val="dk1"/>
              </a:solidFill>
              <a:latin typeface="Calibri"/>
              <a:ea typeface="Calibri"/>
              <a:cs typeface="Calibri"/>
              <a:sym typeface="Calibri"/>
            </a:endParaRPr>
          </a:p>
          <a:p>
            <a:pPr marL="0" lvl="0" indent="0" rtl="0">
              <a:lnSpc>
                <a:spcPct val="80000"/>
              </a:lnSpc>
              <a:spcBef>
                <a:spcPts val="304"/>
              </a:spcBef>
              <a:spcAft>
                <a:spcPts val="0"/>
              </a:spcAft>
              <a:buClr>
                <a:schemeClr val="dk1"/>
              </a:buClr>
              <a:buSzPts val="1520"/>
              <a:buFont typeface="Arial"/>
              <a:buNone/>
            </a:pPr>
            <a:r>
              <a:rPr lang="en" sz="1200" dirty="0">
                <a:solidFill>
                  <a:schemeClr val="dk1"/>
                </a:solidFill>
                <a:latin typeface="Calibri"/>
                <a:ea typeface="Calibri"/>
                <a:cs typeface="Calibri"/>
                <a:sym typeface="Calibri"/>
              </a:rPr>
              <a:t>In the first unit of this module, students begin by building background knowledge on animal defense mechanisms using an </a:t>
            </a: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to record notes and synthesize new information. Listening closely and close reading of informational texts about animal defense mechanisms will prepare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which they listen to and read new texts about animal defense mechanisms. Students continue their study of the topic in the second half of the unit. They will continue to record notes and to synthesize new information in their </a:t>
            </a: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This whole class study of animal defenses will act as a model for students as they research an animal of their choice in Unit 2. At the end of this unit, students select their "expert animal" to research with a small group during Unit 2.</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8475579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a:t>
            </a:r>
            <a:r>
              <a:rPr lang="en" sz="1200" b="1" dirty="0">
                <a:latin typeface="Calibri"/>
                <a:ea typeface="Calibri"/>
                <a:cs typeface="Calibri"/>
                <a:sym typeface="Calibri"/>
              </a:rPr>
              <a:t>uggested slide pacing: </a:t>
            </a:r>
            <a:r>
              <a:rPr lang="en-US" sz="1200" b="1" dirty="0">
                <a:latin typeface="Calibri"/>
                <a:ea typeface="Calibri"/>
                <a:cs typeface="Calibri"/>
                <a:sym typeface="Calibri"/>
              </a:rPr>
              <a:t>3-</a:t>
            </a:r>
            <a:r>
              <a:rPr lang="en" sz="1200" b="1" dirty="0">
                <a:latin typeface="Calibri"/>
                <a:ea typeface="Calibri"/>
                <a:cs typeface="Calibri"/>
                <a:sym typeface="Calibri"/>
              </a:rPr>
              <a:t>5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should be familiar with coordinating conjunctions based on their work in the Additional Language and Literacy block this week. Adjust instruction based on their comfort level with coordinating conjunctions and how they function.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Optional Technology Activities for students:</a:t>
            </a:r>
            <a:endParaRPr sz="1200" dirty="0">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Video Link “ Schoolhouse Rock Grammar”</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r>
              <a:rPr lang="en" sz="1200" u="sng" dirty="0">
                <a:solidFill>
                  <a:schemeClr val="accent5"/>
                </a:solidFill>
                <a:latin typeface="Calibri"/>
                <a:ea typeface="Calibri"/>
                <a:cs typeface="Calibri"/>
                <a:sym typeface="Calibri"/>
                <a:hlinkClick r:id="rId3"/>
              </a:rPr>
              <a:t>https://www.youtube.com/watch?v=RPoBE-E8VOc</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Activity Link “Identify Coordinating Conjunctions”</a:t>
            </a:r>
            <a:endParaRPr sz="1200" dirty="0">
              <a:solidFill>
                <a:schemeClr val="dk1"/>
              </a:solidFill>
              <a:latin typeface="Calibri"/>
              <a:ea typeface="Calibri"/>
              <a:cs typeface="Calibri"/>
              <a:sym typeface="Calibri"/>
            </a:endParaRPr>
          </a:p>
          <a:p>
            <a:pPr marL="914400" lvl="0" indent="0" rtl="0">
              <a:spcBef>
                <a:spcPts val="0"/>
              </a:spcBef>
              <a:spcAft>
                <a:spcPts val="0"/>
              </a:spcAft>
              <a:buNone/>
            </a:pPr>
            <a:r>
              <a:rPr lang="en" sz="1200" u="sng" dirty="0">
                <a:solidFill>
                  <a:schemeClr val="accent5"/>
                </a:solidFill>
                <a:latin typeface="Calibri"/>
                <a:ea typeface="Calibri"/>
                <a:cs typeface="Calibri"/>
                <a:sym typeface="Calibri"/>
                <a:hlinkClick r:id="rId4"/>
              </a:rPr>
              <a:t>https://www.ixl.com/ela/grade-4/identify-coordinating-conjunctions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Activity Link “Use Coordinating Conjunctions” </a:t>
            </a:r>
            <a:endParaRPr sz="1200" dirty="0">
              <a:solidFill>
                <a:schemeClr val="dk1"/>
              </a:solidFill>
              <a:latin typeface="Calibri"/>
              <a:ea typeface="Calibri"/>
              <a:cs typeface="Calibri"/>
              <a:sym typeface="Calibri"/>
            </a:endParaRPr>
          </a:p>
          <a:p>
            <a:pPr marL="914400" lvl="0" indent="0" rtl="0">
              <a:spcBef>
                <a:spcPts val="0"/>
              </a:spcBef>
              <a:spcAft>
                <a:spcPts val="0"/>
              </a:spcAft>
              <a:buClr>
                <a:srgbClr val="000000"/>
              </a:buClr>
              <a:buSzPts val="1100"/>
              <a:buFont typeface="Arial"/>
              <a:buNone/>
            </a:pPr>
            <a:r>
              <a:rPr lang="en" sz="1200" u="sng" dirty="0">
                <a:solidFill>
                  <a:schemeClr val="accent5"/>
                </a:solidFill>
                <a:latin typeface="Calibri"/>
                <a:ea typeface="Calibri"/>
                <a:cs typeface="Calibri"/>
                <a:sym typeface="Calibri"/>
                <a:hlinkClick r:id="rId5"/>
              </a:rPr>
              <a:t>https://www.ixl.com/ela/grade-4/use-coordinating-conjunctions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Write the following on the board: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They have many body segments. Two pairs of legs are on each segment.</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They have many body segments, and two pairs of legs are on each segment.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 and then use </a:t>
            </a:r>
            <a:r>
              <a:rPr lang="en" sz="1200" b="0" dirty="0">
                <a:latin typeface="Calibri"/>
                <a:ea typeface="Calibri"/>
                <a:cs typeface="Calibri"/>
                <a:sym typeface="Calibri"/>
              </a:rPr>
              <a:t>equity sticks </a:t>
            </a:r>
            <a:r>
              <a:rPr lang="en" sz="1200" dirty="0">
                <a:latin typeface="Calibri"/>
                <a:ea typeface="Calibri"/>
                <a:cs typeface="Calibri"/>
                <a:sym typeface="Calibri"/>
              </a:rPr>
              <a:t>to call on students to share:</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is the same between the first and second bullets? What is different?” </a:t>
            </a:r>
            <a:r>
              <a:rPr lang="en" sz="1200" b="1" dirty="0">
                <a:latin typeface="Calibri"/>
                <a:ea typeface="Calibri"/>
                <a:cs typeface="Calibri"/>
                <a:sym typeface="Calibri"/>
              </a:rPr>
              <a:t>(The first bullet point has two sentences, and the second bullet point has only one sentence; both bullet points have the same meaning.)</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the sentences in the first example are </a:t>
            </a:r>
            <a:r>
              <a:rPr lang="en" sz="1200" i="1" dirty="0">
                <a:latin typeface="Calibri"/>
                <a:ea typeface="Calibri"/>
                <a:cs typeface="Calibri"/>
                <a:sym typeface="Calibri"/>
              </a:rPr>
              <a:t>simple sentences</a:t>
            </a:r>
            <a:r>
              <a:rPr lang="en" sz="1200" dirty="0">
                <a:latin typeface="Calibri"/>
                <a:ea typeface="Calibri"/>
                <a:cs typeface="Calibri"/>
                <a:sym typeface="Calibri"/>
              </a:rPr>
              <a:t>—each has a subject and a verb and is a complete thought. If necessary, review the terms </a:t>
            </a:r>
            <a:r>
              <a:rPr lang="en" sz="1200" i="1" dirty="0">
                <a:latin typeface="Calibri"/>
                <a:ea typeface="Calibri"/>
                <a:cs typeface="Calibri"/>
                <a:sym typeface="Calibri"/>
              </a:rPr>
              <a:t>subject</a:t>
            </a:r>
            <a:r>
              <a:rPr lang="en" sz="1200" dirty="0">
                <a:latin typeface="Calibri"/>
                <a:ea typeface="Calibri"/>
                <a:cs typeface="Calibri"/>
                <a:sym typeface="Calibri"/>
              </a:rPr>
              <a:t> and </a:t>
            </a:r>
            <a:r>
              <a:rPr lang="en" sz="1200" i="1" dirty="0">
                <a:latin typeface="Calibri"/>
                <a:ea typeface="Calibri"/>
                <a:cs typeface="Calibri"/>
                <a:sym typeface="Calibri"/>
              </a:rPr>
              <a:t>verb</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the sentence in the second example is a </a:t>
            </a:r>
            <a:r>
              <a:rPr lang="en" sz="1200" i="1" dirty="0">
                <a:latin typeface="Calibri"/>
                <a:ea typeface="Calibri"/>
                <a:cs typeface="Calibri"/>
                <a:sym typeface="Calibri"/>
              </a:rPr>
              <a:t>compound sentence</a:t>
            </a:r>
            <a:r>
              <a:rPr lang="en" sz="1200" dirty="0">
                <a:latin typeface="Calibri"/>
                <a:ea typeface="Calibri"/>
                <a:cs typeface="Calibri"/>
                <a:sym typeface="Calibri"/>
              </a:rPr>
              <a:t>; it is made up of two independent clauses, or two complete sentences, and has a word connecting them.</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 and then use </a:t>
            </a:r>
            <a:r>
              <a:rPr lang="en" sz="1200" b="0" dirty="0">
                <a:latin typeface="Calibri"/>
                <a:ea typeface="Calibri"/>
                <a:cs typeface="Calibri"/>
                <a:sym typeface="Calibri"/>
              </a:rPr>
              <a:t>equity sticks </a:t>
            </a:r>
            <a:r>
              <a:rPr lang="en" sz="1200" dirty="0">
                <a:latin typeface="Calibri"/>
                <a:ea typeface="Calibri"/>
                <a:cs typeface="Calibri"/>
                <a:sym typeface="Calibri"/>
              </a:rPr>
              <a:t>to call on students to share:</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“Which flows better: the first example or the second example?”</a:t>
            </a:r>
            <a:r>
              <a:rPr lang="en" sz="1200" b="1" dirty="0">
                <a:latin typeface="Calibri"/>
                <a:ea typeface="Calibri"/>
                <a:cs typeface="Calibri"/>
                <a:sym typeface="Calibri"/>
              </a:rPr>
              <a:t> (The second one flows better; be aware that students may not know at this stage.)</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writers often think about the flow of their writing. To make sentences sound as if they naturally go together, they might use more compound sentences. To do this, they connect the simple sentences together using something called a </a:t>
            </a:r>
            <a:r>
              <a:rPr lang="en" sz="1200" i="1" dirty="0">
                <a:latin typeface="Calibri"/>
                <a:ea typeface="Calibri"/>
                <a:cs typeface="Calibri"/>
                <a:sym typeface="Calibri"/>
              </a:rPr>
              <a:t>coordinating conjunction</a:t>
            </a:r>
            <a:r>
              <a:rPr lang="en" sz="1200" dirty="0">
                <a:latin typeface="Calibri"/>
                <a:ea typeface="Calibri"/>
                <a:cs typeface="Calibri"/>
                <a:sym typeface="Calibri"/>
              </a:rPr>
              <a:t>. </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Look-for students who are actively listening and participating if using interactive activities. Offer additional support if needed.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require additional support, tell students that a comma is a mark that tells us when to take a breath or break in our reading. Read the sentences on the board aloud, exaggerating the breath for the comma. Choral read, telling the students to exaggerate the breath. Label the comma on the board.</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7398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a:ea typeface="Calibri"/>
                <a:cs typeface="Calibri"/>
                <a:sym typeface="Calibri"/>
              </a:rPr>
              <a:t>Suggested slide pacing: 3-4 minutes </a:t>
            </a:r>
            <a:endParaRPr sz="1200" dirty="0">
              <a:latin typeface="Calibri"/>
              <a:ea typeface="Calibri"/>
              <a:cs typeface="Calibri"/>
              <a:sym typeface="Calibri"/>
            </a:endParaRPr>
          </a:p>
          <a:p>
            <a:pPr marL="0" lvl="0" indent="0" rtl="0">
              <a:spcBef>
                <a:spcPts val="0"/>
              </a:spcBef>
              <a:spcAft>
                <a:spcPts val="0"/>
              </a:spcAft>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spcBef>
                <a:spcPts val="0"/>
              </a:spcBef>
              <a:spcAft>
                <a:spcPts val="0"/>
              </a:spcAft>
              <a:buNone/>
            </a:pPr>
            <a:endParaRPr sz="1200" b="1"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The </a:t>
            </a:r>
            <a:r>
              <a:rPr lang="en" sz="1200" b="1" dirty="0">
                <a:latin typeface="Calibri"/>
                <a:ea typeface="Calibri"/>
                <a:cs typeface="Calibri"/>
                <a:sym typeface="Calibri"/>
              </a:rPr>
              <a:t>Parts of Speech anchor chart </a:t>
            </a:r>
            <a:r>
              <a:rPr lang="en" sz="1200" dirty="0">
                <a:latin typeface="Calibri"/>
                <a:ea typeface="Calibri"/>
                <a:cs typeface="Calibri"/>
                <a:sym typeface="Calibri"/>
              </a:rPr>
              <a:t>is </a:t>
            </a:r>
            <a:r>
              <a:rPr lang="en" sz="1200" dirty="0">
                <a:solidFill>
                  <a:schemeClr val="dk1"/>
                </a:solidFill>
                <a:latin typeface="Calibri"/>
                <a:ea typeface="Calibri"/>
                <a:cs typeface="Calibri"/>
                <a:sym typeface="Calibri"/>
              </a:rPr>
              <a:t>displayed </a:t>
            </a:r>
            <a:r>
              <a:rPr lang="en" sz="1200" dirty="0">
                <a:latin typeface="Calibri"/>
                <a:ea typeface="Calibri"/>
                <a:cs typeface="Calibri"/>
                <a:sym typeface="Calibri"/>
              </a:rPr>
              <a:t>on the student-facing slide.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a:t>
            </a:r>
            <a:r>
              <a:rPr lang="en" sz="1200" b="1" dirty="0">
                <a:latin typeface="Calibri"/>
                <a:ea typeface="Calibri"/>
                <a:cs typeface="Calibri"/>
                <a:sym typeface="Calibri"/>
              </a:rPr>
              <a:t>Parts of Speech anchor chart</a:t>
            </a:r>
            <a:r>
              <a:rPr lang="en" sz="1200" dirty="0">
                <a:latin typeface="Calibri"/>
                <a:ea typeface="Calibri"/>
                <a:cs typeface="Calibri"/>
                <a:sym typeface="Calibri"/>
              </a:rPr>
              <a:t> and remind them that they used this chart in Module 1. Point out the new row and tell them that conjunctions are a </a:t>
            </a:r>
            <a:r>
              <a:rPr lang="en" sz="1200" i="1" dirty="0">
                <a:latin typeface="Calibri"/>
                <a:ea typeface="Calibri"/>
                <a:cs typeface="Calibri"/>
                <a:sym typeface="Calibri"/>
              </a:rPr>
              <a:t>part of speech</a:t>
            </a:r>
            <a:r>
              <a:rPr lang="en" sz="1200" dirty="0">
                <a:latin typeface="Calibri"/>
                <a:ea typeface="Calibri"/>
                <a:cs typeface="Calibri"/>
                <a:sym typeface="Calibri"/>
              </a:rPr>
              <a:t>, or one of the major categories that words are grouped into, according to their function. If necessary, remind students of other parts of speech, such as nouns, verbs, or adjectives.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Select a volunteer to read the headings on the anchor chart and to read what a conjunction is:  </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b="1" i="0" dirty="0">
                <a:latin typeface="Calibri"/>
                <a:ea typeface="Calibri"/>
                <a:cs typeface="Calibri"/>
                <a:sym typeface="Calibri"/>
              </a:rPr>
              <a:t>“a word that joins together words, phrases, or clauses”</a:t>
            </a:r>
            <a:endParaRPr sz="1200" b="1" i="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necessary, remind students that a </a:t>
            </a:r>
            <a:r>
              <a:rPr lang="en" sz="1200" i="1" dirty="0">
                <a:latin typeface="Calibri"/>
                <a:ea typeface="Calibri"/>
                <a:cs typeface="Calibri"/>
                <a:sym typeface="Calibri"/>
              </a:rPr>
              <a:t>phrase</a:t>
            </a:r>
            <a:r>
              <a:rPr lang="en" sz="1200" dirty="0">
                <a:latin typeface="Calibri"/>
                <a:ea typeface="Calibri"/>
                <a:cs typeface="Calibri"/>
                <a:sym typeface="Calibri"/>
              </a:rPr>
              <a:t> is a group of words that express a single thought but are not a complete sentence, and a </a:t>
            </a:r>
            <a:r>
              <a:rPr lang="en" sz="1200" i="1" dirty="0">
                <a:latin typeface="Calibri"/>
                <a:ea typeface="Calibri"/>
                <a:cs typeface="Calibri"/>
                <a:sym typeface="Calibri"/>
              </a:rPr>
              <a:t>clause</a:t>
            </a:r>
            <a:r>
              <a:rPr lang="en" sz="1200" dirty="0">
                <a:latin typeface="Calibri"/>
                <a:ea typeface="Calibri"/>
                <a:cs typeface="Calibri"/>
                <a:sym typeface="Calibri"/>
              </a:rPr>
              <a:t> is a part of a sentence that has its own subject and verb.</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Explain that using conjunctions in writing can give it a natural flow or rhythm, and not using them can make the writing sound choppy or disjointed. Tell students that writers often combine two shorter sentences into a longer one by joining them with a conjunction.</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8787598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5-6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Elbow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The </a:t>
            </a:r>
            <a:r>
              <a:rPr lang="en" sz="1200" b="1" dirty="0">
                <a:latin typeface="Calibri"/>
                <a:ea typeface="Calibri"/>
                <a:cs typeface="Calibri"/>
                <a:sym typeface="Calibri"/>
              </a:rPr>
              <a:t>Coordinating Conjunctions handout</a:t>
            </a:r>
            <a:r>
              <a:rPr lang="en" sz="1200" dirty="0">
                <a:latin typeface="Calibri"/>
                <a:ea typeface="Calibri"/>
                <a:cs typeface="Calibri"/>
                <a:sym typeface="Calibri"/>
              </a:rPr>
              <a:t> is </a:t>
            </a:r>
            <a:r>
              <a:rPr lang="en" sz="1200" dirty="0">
                <a:solidFill>
                  <a:schemeClr val="dk1"/>
                </a:solidFill>
                <a:latin typeface="Calibri"/>
                <a:ea typeface="Calibri"/>
                <a:cs typeface="Calibri"/>
                <a:sym typeface="Calibri"/>
              </a:rPr>
              <a:t>displayed </a:t>
            </a:r>
            <a:r>
              <a:rPr lang="en" sz="1200" dirty="0">
                <a:latin typeface="Calibri"/>
                <a:ea typeface="Calibri"/>
                <a:cs typeface="Calibri"/>
                <a:sym typeface="Calibri"/>
              </a:rPr>
              <a:t>on the student-facing slide.</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and distribute the </a:t>
            </a:r>
            <a:r>
              <a:rPr lang="en" sz="1200" b="1" dirty="0">
                <a:latin typeface="Calibri"/>
                <a:ea typeface="Calibri"/>
                <a:cs typeface="Calibri"/>
                <a:sym typeface="Calibri"/>
              </a:rPr>
              <a:t>Coordinating Conjunctions handout</a:t>
            </a:r>
            <a:r>
              <a:rPr lang="en" sz="1200" dirty="0">
                <a:latin typeface="Calibri"/>
                <a:ea typeface="Calibri"/>
                <a:cs typeface="Calibri"/>
                <a:sym typeface="Calibri"/>
              </a:rPr>
              <a:t>. Ask for volunteers to read it aloud to the whole group, including the simple sentences at the bottom of the page.</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the acronym FANBOYS in the middle of the chart. This may help students remember the coordinating conjunctions. </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copy the compound sentence from the board </a:t>
            </a:r>
            <a:r>
              <a:rPr lang="en" sz="1200" i="0" dirty="0">
                <a:latin typeface="Calibri"/>
                <a:ea typeface="Calibri"/>
                <a:cs typeface="Calibri"/>
                <a:sym typeface="Calibri"/>
              </a:rPr>
              <a:t>(“They have many body segments, and two pairs of legs are on each segment”) </a:t>
            </a:r>
            <a:r>
              <a:rPr lang="en" sz="1200" dirty="0">
                <a:latin typeface="Calibri"/>
                <a:ea typeface="Calibri"/>
                <a:cs typeface="Calibri"/>
                <a:sym typeface="Calibri"/>
              </a:rPr>
              <a:t>into the appropriate spot on their handout.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Point out that when you use a </a:t>
            </a:r>
            <a:r>
              <a:rPr lang="en" sz="1200" i="1" dirty="0">
                <a:latin typeface="Calibri"/>
                <a:ea typeface="Calibri"/>
                <a:cs typeface="Calibri"/>
                <a:sym typeface="Calibri"/>
              </a:rPr>
              <a:t>coordinating conjunction</a:t>
            </a:r>
            <a:r>
              <a:rPr lang="en" sz="1200" dirty="0">
                <a:latin typeface="Calibri"/>
                <a:ea typeface="Calibri"/>
                <a:cs typeface="Calibri"/>
                <a:sym typeface="Calibri"/>
              </a:rPr>
              <a:t> to connect two independent clauses, the coordinating conjunction has a comma before it.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discuss with an elbow partner:</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i="1" dirty="0">
                <a:latin typeface="Calibri"/>
                <a:ea typeface="Calibri"/>
                <a:cs typeface="Calibri"/>
                <a:sym typeface="Calibri"/>
              </a:rPr>
              <a:t>“For the compound sentence we just copied onto the handout, what are the independent clauses? What is the coordinating conjunction? What punctuation mark comes before the coordinating conjunction?” </a:t>
            </a:r>
            <a:r>
              <a:rPr lang="en" sz="1200" b="1" dirty="0">
                <a:latin typeface="Calibri"/>
                <a:ea typeface="Calibri"/>
                <a:cs typeface="Calibri"/>
                <a:sym typeface="Calibri"/>
              </a:rPr>
              <a:t>(the two independent clauses, the word “and,” and a comma)</a:t>
            </a:r>
            <a:endParaRPr sz="1200" b="1"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Circle the comma before </a:t>
            </a:r>
            <a:r>
              <a:rPr lang="en" sz="1200" i="1" dirty="0">
                <a:latin typeface="Calibri"/>
                <a:ea typeface="Calibri"/>
                <a:cs typeface="Calibri"/>
                <a:sym typeface="Calibri"/>
              </a:rPr>
              <a:t>and</a:t>
            </a:r>
            <a:r>
              <a:rPr lang="en" sz="1200" dirty="0">
                <a:latin typeface="Calibri"/>
                <a:ea typeface="Calibri"/>
                <a:cs typeface="Calibri"/>
                <a:sym typeface="Calibri"/>
              </a:rPr>
              <a:t> and point it out to students. </a:t>
            </a:r>
            <a:r>
              <a:rPr lang="en" sz="1200" b="1" dirty="0">
                <a:latin typeface="Calibri"/>
                <a:ea typeface="Calibri"/>
                <a:cs typeface="Calibri"/>
                <a:sym typeface="Calibri"/>
              </a:rPr>
              <a:t>Refer to the Coordinating Conjunctions handout (for teacher reference)</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with a challenge, and to expand the conversation by saying more:</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i="1" dirty="0">
                <a:latin typeface="Calibri"/>
                <a:ea typeface="Calibri"/>
                <a:cs typeface="Calibri"/>
                <a:sym typeface="Calibri"/>
              </a:rPr>
              <a:t>“What if we remove the coordinating conjunction? I’ll give you time to think and discuss with a partner.” </a:t>
            </a:r>
            <a:r>
              <a:rPr lang="en" sz="1200" b="1" dirty="0">
                <a:latin typeface="Calibri"/>
                <a:ea typeface="Calibri"/>
                <a:cs typeface="Calibri"/>
                <a:sym typeface="Calibri"/>
              </a:rPr>
              <a:t>(We would have a run-on sentence; the writing would sound choppy; we might not understand how the two independent clauses are related.)</a:t>
            </a:r>
            <a:endParaRPr sz="1200" b="1"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i="1" dirty="0">
                <a:latin typeface="Calibri"/>
                <a:ea typeface="Calibri"/>
                <a:cs typeface="Calibri"/>
                <a:sym typeface="Calibri"/>
              </a:rPr>
              <a:t>“Can you say more about that?”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repeat with the other simple sentences. Select volunteers to share their responses and justify their answers using the handout. Refer to the </a:t>
            </a:r>
            <a:r>
              <a:rPr lang="en" sz="1200" b="1" dirty="0">
                <a:latin typeface="Calibri"/>
                <a:ea typeface="Calibri"/>
                <a:cs typeface="Calibri"/>
                <a:sym typeface="Calibri"/>
              </a:rPr>
              <a:t>Coordinating Conjunctions handout</a:t>
            </a:r>
            <a:r>
              <a:rPr lang="en" sz="1200" dirty="0">
                <a:latin typeface="Calibri"/>
                <a:ea typeface="Calibri"/>
                <a:cs typeface="Calibri"/>
                <a:sym typeface="Calibri"/>
              </a:rPr>
              <a:t> </a:t>
            </a:r>
            <a:r>
              <a:rPr lang="en" sz="1200" b="1" dirty="0">
                <a:latin typeface="Calibri"/>
                <a:ea typeface="Calibri"/>
                <a:cs typeface="Calibri"/>
                <a:sym typeface="Calibri"/>
              </a:rPr>
              <a:t>(for teacher reference).</a:t>
            </a:r>
            <a:endParaRPr sz="1200" b="1"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that you want them to make sure they are combining simple sentences into compound sentences using a comma and a coordinating conjunction as they edit their writing. Ask:</a:t>
            </a:r>
            <a:endParaRPr sz="1200" dirty="0">
              <a:latin typeface="Calibri"/>
              <a:ea typeface="Calibri"/>
              <a:cs typeface="Calibri"/>
              <a:sym typeface="Calibri"/>
            </a:endParaRPr>
          </a:p>
          <a:p>
            <a:pPr marL="914400" lvl="1" indent="-304800" rtl="0">
              <a:spcBef>
                <a:spcPts val="0"/>
              </a:spcBef>
              <a:spcAft>
                <a:spcPts val="0"/>
              </a:spcAft>
              <a:buClr>
                <a:srgbClr val="000000"/>
              </a:buClr>
              <a:buSzPts val="1200"/>
              <a:buFont typeface="Calibri"/>
              <a:buChar char="○"/>
            </a:pPr>
            <a:r>
              <a:rPr lang="en" sz="1200" i="1" dirty="0">
                <a:latin typeface="Calibri"/>
                <a:ea typeface="Calibri"/>
                <a:cs typeface="Calibri"/>
                <a:sym typeface="Calibri"/>
              </a:rPr>
              <a:t>“Are there any specific criteria about the rules of writing in this piece that you should be aware of that you want to add to the </a:t>
            </a:r>
            <a:r>
              <a:rPr lang="en" sz="1200" b="1" i="1" dirty="0">
                <a:latin typeface="Calibri"/>
                <a:ea typeface="Calibri"/>
                <a:cs typeface="Calibri"/>
                <a:sym typeface="Calibri"/>
              </a:rPr>
              <a:t>Informative Writing Checklist</a:t>
            </a:r>
            <a:r>
              <a:rPr lang="en" sz="1200" i="1" dirty="0">
                <a:latin typeface="Calibri"/>
                <a:ea typeface="Calibri"/>
                <a:cs typeface="Calibri"/>
                <a:sym typeface="Calibri"/>
              </a:rPr>
              <a:t> to make it more precise?” </a:t>
            </a:r>
            <a:r>
              <a:rPr lang="en" sz="1200" b="1" dirty="0">
                <a:latin typeface="Calibri"/>
                <a:ea typeface="Calibri"/>
                <a:cs typeface="Calibri"/>
                <a:sym typeface="Calibri"/>
              </a:rPr>
              <a:t>(I can use a comma before a coordinating conjunction correctly in my writing.)</a:t>
            </a:r>
            <a:endParaRPr sz="1200" b="1"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them to write this on their own copies of the checklist.</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Let the students know that they will have an opportunity to practice working with compound sentences and coordinating conjunctions for homework.</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responses.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require more support, consider distributing a FANBOYS glossary or permanent FANBOYS resource. </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16127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millipede convention-less paragraph </a:t>
            </a:r>
            <a:r>
              <a:rPr lang="en" sz="1200" dirty="0">
                <a:solidFill>
                  <a:schemeClr val="dk1"/>
                </a:solidFill>
                <a:latin typeface="Calibri"/>
                <a:ea typeface="Calibri"/>
                <a:cs typeface="Calibri"/>
                <a:sym typeface="Calibri"/>
              </a:rPr>
              <a:t>is displayed on the student-facing slide.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Direct students’ attention to the three editing stations. Read the </a:t>
            </a:r>
            <a:r>
              <a:rPr lang="en" sz="1200" b="1" dirty="0">
                <a:latin typeface="Calibri"/>
                <a:ea typeface="Calibri"/>
                <a:cs typeface="Calibri"/>
                <a:sym typeface="Calibri"/>
              </a:rPr>
              <a:t>Spelling Conventions anchor chart</a:t>
            </a:r>
            <a:r>
              <a:rPr lang="en" sz="1200" dirty="0">
                <a:latin typeface="Calibri"/>
                <a:ea typeface="Calibri"/>
                <a:cs typeface="Calibri"/>
                <a:sym typeface="Calibri"/>
              </a:rPr>
              <a:t> at the first station:  </a:t>
            </a:r>
            <a:r>
              <a:rPr lang="en" sz="1200" i="1" dirty="0">
                <a:latin typeface="Calibri"/>
                <a:ea typeface="Calibri"/>
                <a:cs typeface="Calibri"/>
                <a:sym typeface="Calibri"/>
              </a:rPr>
              <a:t>“How can I make sure my SPELLING is correct?” </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Cold call students to share out responses. Record their responses on the anchor chart. Be sure these are on the chart: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Breaking down words using prefixes and suffixes</a:t>
            </a:r>
            <a:r>
              <a:rPr lang="en-US" sz="1200" i="0" dirty="0">
                <a:latin typeface="Calibri"/>
                <a:ea typeface="Calibri"/>
                <a:cs typeface="Calibri"/>
                <a:sym typeface="Calibri"/>
              </a:rPr>
              <a:t>.</a:t>
            </a:r>
            <a:endParaRPr sz="1200" i="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Checking the </a:t>
            </a:r>
            <a:r>
              <a:rPr lang="en" sz="1200" b="1" i="0" dirty="0">
                <a:latin typeface="Calibri"/>
                <a:ea typeface="Calibri"/>
                <a:cs typeface="Calibri"/>
                <a:sym typeface="Calibri"/>
              </a:rPr>
              <a:t>vocabulary logs </a:t>
            </a:r>
            <a:r>
              <a:rPr lang="en" sz="1200" i="0" dirty="0">
                <a:latin typeface="Calibri"/>
                <a:ea typeface="Calibri"/>
                <a:cs typeface="Calibri"/>
                <a:sym typeface="Calibri"/>
              </a:rPr>
              <a:t>or research texts</a:t>
            </a:r>
            <a:r>
              <a:rPr lang="en-US" sz="1200" i="0" dirty="0">
                <a:latin typeface="Calibri"/>
                <a:ea typeface="Calibri"/>
                <a:cs typeface="Calibri"/>
                <a:sym typeface="Calibri"/>
              </a:rPr>
              <a:t>.</a:t>
            </a:r>
            <a:endParaRPr sz="1200" i="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0" dirty="0">
                <a:latin typeface="Calibri"/>
                <a:ea typeface="Calibri"/>
                <a:cs typeface="Calibri"/>
                <a:sym typeface="Calibri"/>
              </a:rPr>
              <a:t>Thinking about whether the word is a common homophone, which is two or more words that sound the same but mean something different and are spelled differently</a:t>
            </a:r>
            <a:r>
              <a:rPr lang="en-US" sz="1200" i="0" dirty="0">
                <a:latin typeface="Calibri"/>
                <a:ea typeface="Calibri"/>
                <a:cs typeface="Calibri"/>
                <a:sym typeface="Calibri"/>
              </a:rPr>
              <a:t>.</a:t>
            </a:r>
            <a:endParaRPr sz="1200" i="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this process for the capitalization and punctuation stations, creating a </a:t>
            </a:r>
            <a:r>
              <a:rPr lang="en" sz="1200" b="1" dirty="0">
                <a:latin typeface="Calibri"/>
                <a:ea typeface="Calibri"/>
                <a:cs typeface="Calibri"/>
                <a:sym typeface="Calibri"/>
              </a:rPr>
              <a:t>Capitalization Conventions anchor chart</a:t>
            </a:r>
            <a:r>
              <a:rPr lang="en" sz="1200" dirty="0">
                <a:latin typeface="Calibri"/>
                <a:ea typeface="Calibri"/>
                <a:cs typeface="Calibri"/>
                <a:sym typeface="Calibri"/>
              </a:rPr>
              <a:t> and a </a:t>
            </a:r>
            <a:r>
              <a:rPr lang="en" sz="1200" b="1" dirty="0">
                <a:latin typeface="Calibri"/>
                <a:ea typeface="Calibri"/>
                <a:cs typeface="Calibri"/>
                <a:sym typeface="Calibri"/>
              </a:rPr>
              <a:t>Punctuation Conventions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Be sure to note that students’ expert group animal is not a proper noun and should not be capitalized.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will use these </a:t>
            </a:r>
            <a:r>
              <a:rPr lang="en" sz="1200" b="1" dirty="0">
                <a:latin typeface="Calibri"/>
                <a:ea typeface="Calibri"/>
                <a:cs typeface="Calibri"/>
                <a:sym typeface="Calibri"/>
              </a:rPr>
              <a:t>conventions anchor charts</a:t>
            </a:r>
            <a:r>
              <a:rPr lang="en" sz="1200" dirty="0">
                <a:latin typeface="Calibri"/>
                <a:ea typeface="Calibri"/>
                <a:cs typeface="Calibri"/>
                <a:sym typeface="Calibri"/>
              </a:rPr>
              <a:t> later in the lesson.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Display the </a:t>
            </a:r>
            <a:r>
              <a:rPr lang="en" sz="1200" b="1" dirty="0">
                <a:latin typeface="Calibri"/>
                <a:ea typeface="Calibri"/>
                <a:cs typeface="Calibri"/>
                <a:sym typeface="Calibri"/>
              </a:rPr>
              <a:t>millipede convention-less paragraph</a:t>
            </a:r>
            <a:r>
              <a:rPr lang="en" sz="1200" dirty="0">
                <a:latin typeface="Calibri"/>
                <a:ea typeface="Calibri"/>
                <a:cs typeface="Calibri"/>
                <a:sym typeface="Calibri"/>
              </a:rPr>
              <a:t>. Use the first few sentences of the paragraph to model how to edit for spelling, punctuation, and capitalization. Use a </a:t>
            </a:r>
            <a:r>
              <a:rPr lang="en" sz="1200" b="0" dirty="0">
                <a:latin typeface="Calibri"/>
                <a:ea typeface="Calibri"/>
                <a:cs typeface="Calibri"/>
                <a:sym typeface="Calibri"/>
              </a:rPr>
              <a:t>different colored pencil for each convention.</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Consider using a think-aloud similar to the following:</a:t>
            </a:r>
            <a:r>
              <a:rPr lang="en" sz="1200" baseline="0" dirty="0">
                <a:latin typeface="Calibri"/>
                <a:ea typeface="Calibri"/>
                <a:cs typeface="Calibri"/>
                <a:sym typeface="Calibri"/>
              </a:rPr>
              <a:t> </a:t>
            </a:r>
            <a:r>
              <a:rPr lang="en" sz="1200" dirty="0">
                <a:latin typeface="Calibri"/>
                <a:ea typeface="Calibri"/>
                <a:cs typeface="Calibri"/>
                <a:sym typeface="Calibri"/>
              </a:rPr>
              <a:t>Read aloud the convention-less paragraph. Consider using a think-aloud where you notice a mistake: </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“I know that one of the rules for capitalization is to be sure the first word of each sentence is capitalized.” </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Demonstrate fixing a mistake. Say: </a:t>
            </a:r>
            <a:r>
              <a:rPr lang="en" sz="1200" i="1" dirty="0">
                <a:latin typeface="Calibri"/>
                <a:ea typeface="Calibri"/>
                <a:cs typeface="Calibri"/>
                <a:sym typeface="Calibri"/>
              </a:rPr>
              <a:t>“I see that I did not do this when I wrote the first sentence, so I am going to circle it with a colored pencil from this station.”</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Continue modeling and reading aloud the </a:t>
            </a:r>
            <a:r>
              <a:rPr lang="en" sz="1200" b="1" dirty="0">
                <a:latin typeface="Calibri"/>
                <a:ea typeface="Calibri"/>
                <a:cs typeface="Calibri"/>
                <a:sym typeface="Calibri"/>
              </a:rPr>
              <a:t>convention-less paragraph</a:t>
            </a:r>
            <a:r>
              <a:rPr lang="en" sz="1200" dirty="0">
                <a:latin typeface="Calibri"/>
                <a:ea typeface="Calibri"/>
                <a:cs typeface="Calibri"/>
                <a:sym typeface="Calibri"/>
              </a:rPr>
              <a:t>. Notice another mistake and think aloud by saying something like: </a:t>
            </a:r>
            <a:r>
              <a:rPr lang="en" sz="1200" i="1" dirty="0">
                <a:latin typeface="Calibri"/>
                <a:ea typeface="Calibri"/>
                <a:cs typeface="Calibri"/>
                <a:sym typeface="Calibri"/>
              </a:rPr>
              <a:t>“I notice that one hint is to think about whether the word has any common prefixes or suffixes.”</a:t>
            </a:r>
            <a:endParaRPr sz="120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Demonstrate fixing the mistake. Say:</a:t>
            </a:r>
            <a:r>
              <a:rPr lang="en-US" sz="1200" dirty="0">
                <a:latin typeface="Calibri"/>
                <a:ea typeface="Calibri"/>
                <a:cs typeface="Calibri"/>
                <a:sym typeface="Calibri"/>
              </a:rPr>
              <a:t> </a:t>
            </a:r>
            <a:r>
              <a:rPr lang="en" sz="1200" i="1" dirty="0">
                <a:latin typeface="Calibri"/>
                <a:ea typeface="Calibri"/>
                <a:cs typeface="Calibri"/>
                <a:sym typeface="Calibri"/>
              </a:rPr>
              <a:t>“I’m not sure if I spelled the word decaying right in this sentence in the first paragraph: ‘They roll into balls and eat leaves or decaying vegetation.’ I think it ends with a suffix. I’m going to look at my </a:t>
            </a:r>
            <a:r>
              <a:rPr lang="en" sz="1200" b="1" i="1" dirty="0">
                <a:latin typeface="Calibri"/>
                <a:ea typeface="Calibri"/>
                <a:cs typeface="Calibri"/>
                <a:sym typeface="Calibri"/>
              </a:rPr>
              <a:t>Affix List</a:t>
            </a:r>
            <a:r>
              <a:rPr lang="en" sz="1200" i="1" dirty="0">
                <a:latin typeface="Calibri"/>
                <a:ea typeface="Calibri"/>
                <a:cs typeface="Calibri"/>
                <a:sym typeface="Calibri"/>
              </a:rPr>
              <a:t> and see if there’s a suffix on here that I hear in the word decaying. On this handout, I see the suffix -ing! That’s how the word decaying ends. I’ll circle ‘decayin’ on my draft with a colored pencil from this station and write -ing above it.”</a:t>
            </a:r>
            <a:endParaRPr sz="120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Address any clarifying questions.</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begin to notice the errors of the paragraph. Consider strategically pairing these students in editing stations.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require more support, display a homophone and tell students what it is. Example: no and know.</a:t>
            </a:r>
            <a:endParaRPr sz="1200" dirty="0">
              <a:latin typeface="Calibri"/>
              <a:ea typeface="Calibri"/>
              <a:cs typeface="Calibri"/>
              <a:sym typeface="Calibri"/>
            </a:endParaRPr>
          </a:p>
          <a:p>
            <a:pPr marL="45720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31808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40b3f08c72_1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40b3f08c72_1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20-22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Small Groups,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counting students off or using predetermined groups for stations.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stations, circulate and confer with pairs who may need extra support and to check independent reading journals for completion. Continue checking in on all students’ progress by warning them when they have 1 minute left at their current station. Allow about 6 minutes per station. Pairs who finish early can begin revising and typing, if these facilities are available.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are going to rotate through all three editing stations for spelling, capitalization, and punctuation, where they will receive help from peers to improve their </a:t>
            </a:r>
            <a:r>
              <a:rPr lang="en" sz="1200" b="1" dirty="0">
                <a:latin typeface="Calibri"/>
                <a:ea typeface="Calibri"/>
                <a:cs typeface="Calibri"/>
                <a:sym typeface="Calibri"/>
              </a:rPr>
              <a:t>informative piece drafts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directions (on student-facing slide).</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 addition to their </a:t>
            </a:r>
            <a:r>
              <a:rPr lang="en" sz="1200" b="1" dirty="0">
                <a:latin typeface="Calibri"/>
                <a:ea typeface="Calibri"/>
                <a:cs typeface="Calibri"/>
                <a:sym typeface="Calibri"/>
              </a:rPr>
              <a:t>informative pieces</a:t>
            </a:r>
            <a:r>
              <a:rPr lang="en" sz="1200" dirty="0">
                <a:latin typeface="Calibri"/>
                <a:ea typeface="Calibri"/>
                <a:cs typeface="Calibri"/>
                <a:sym typeface="Calibri"/>
              </a:rPr>
              <a:t>, remind students to also keep out their </a:t>
            </a:r>
            <a:r>
              <a:rPr lang="en" sz="1200" b="1" dirty="0">
                <a:latin typeface="Calibri"/>
                <a:ea typeface="Calibri"/>
                <a:cs typeface="Calibri"/>
                <a:sym typeface="Calibri"/>
              </a:rPr>
              <a:t>independent reading journals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Dismiss students to their first station.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At the end of the lesson, collect students’ most recent </a:t>
            </a:r>
            <a:r>
              <a:rPr lang="en" sz="1200" b="1" dirty="0">
                <a:latin typeface="Calibri"/>
                <a:ea typeface="Calibri"/>
                <a:cs typeface="Calibri"/>
                <a:sym typeface="Calibri"/>
              </a:rPr>
              <a:t>informative piece drafts</a:t>
            </a:r>
            <a:r>
              <a:rPr lang="en" sz="1200" dirty="0">
                <a:latin typeface="Calibri"/>
                <a:ea typeface="Calibri"/>
                <a:cs typeface="Calibri"/>
                <a:sym typeface="Calibri"/>
              </a:rPr>
              <a:t>. Explain that you will read these drafts and give students feedback, and they will have a chance to publish their writing in Unit 3.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If productive, cue students to think about their thinking:</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i="1" dirty="0">
                <a:latin typeface="Calibri"/>
                <a:ea typeface="Calibri"/>
                <a:cs typeface="Calibri"/>
                <a:sym typeface="Calibri"/>
              </a:rPr>
              <a:t>“How does our editing process add to your understanding of one another’s informative piece drafts? I’ll give you time to think and discuss with a partner.” </a:t>
            </a:r>
            <a:r>
              <a:rPr lang="en" sz="1200" b="1" dirty="0">
                <a:latin typeface="Calibri"/>
                <a:ea typeface="Calibri"/>
                <a:cs typeface="Calibri"/>
                <a:sym typeface="Calibri"/>
              </a:rPr>
              <a:t>(Responses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Invite students to record ‘Y’ for ‘Yes’ and the date in the final column of their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if they feel the criteria marked on their checklists have been achieved in their writing in this lesson.</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Repeat, inviting students to self-assess against how well they showed integrity and took responsibility in this lesson.</a:t>
            </a:r>
            <a:endParaRPr sz="1200" dirty="0">
              <a:latin typeface="Calibri"/>
              <a:ea typeface="Calibri"/>
              <a:cs typeface="Calibri"/>
              <a:sym typeface="Calibri"/>
            </a:endParaRPr>
          </a:p>
          <a:p>
            <a:pPr marL="228600" lvl="0" indent="-15240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spcBef>
                <a:spcPts val="0"/>
              </a:spcBef>
              <a:spcAft>
                <a:spcPts val="0"/>
              </a:spcAft>
              <a:buClr>
                <a:srgbClr val="000000"/>
              </a:buClr>
              <a:buSzPts val="1200"/>
              <a:buFont typeface="Calibri"/>
              <a:buChar char="●"/>
            </a:pPr>
            <a:r>
              <a:rPr lang="en" sz="1200" dirty="0">
                <a:latin typeface="Calibri"/>
                <a:ea typeface="Calibri"/>
                <a:cs typeface="Calibri"/>
                <a:sym typeface="Calibri"/>
              </a:rPr>
              <a:t>Listen for pairs who may have difficulty with the editing process and provide support when needed.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require more support, prepare copies of the </a:t>
            </a:r>
            <a:r>
              <a:rPr lang="en" sz="1200" b="1" dirty="0">
                <a:latin typeface="Calibri"/>
                <a:ea typeface="Calibri"/>
                <a:cs typeface="Calibri"/>
                <a:sym typeface="Calibri"/>
              </a:rPr>
              <a:t>conventions anchor charts</a:t>
            </a:r>
            <a:r>
              <a:rPr lang="en" sz="1200" dirty="0">
                <a:latin typeface="Calibri"/>
                <a:ea typeface="Calibri"/>
                <a:cs typeface="Calibri"/>
                <a:sym typeface="Calibri"/>
              </a:rPr>
              <a:t> and a </a:t>
            </a:r>
            <a:r>
              <a:rPr lang="en" sz="1200" b="1" dirty="0">
                <a:latin typeface="Calibri"/>
                <a:ea typeface="Calibri"/>
                <a:cs typeface="Calibri"/>
                <a:sym typeface="Calibri"/>
              </a:rPr>
              <a:t>conventions checklist</a:t>
            </a:r>
            <a:r>
              <a:rPr lang="en" sz="1200" dirty="0">
                <a:latin typeface="Calibri"/>
                <a:ea typeface="Calibri"/>
                <a:cs typeface="Calibri"/>
                <a:sym typeface="Calibri"/>
              </a:rPr>
              <a:t> to support them during editing.</a:t>
            </a:r>
            <a:endParaRPr sz="1200" dirty="0">
              <a:latin typeface="Calibri"/>
              <a:ea typeface="Calibri"/>
              <a:cs typeface="Calibri"/>
              <a:sym typeface="Calibri"/>
            </a:endParaRPr>
          </a:p>
        </p:txBody>
      </p:sp>
    </p:spTree>
    <p:extLst>
      <p:ext uri="{BB962C8B-B14F-4D97-AF65-F5344CB8AC3E}">
        <p14:creationId xmlns:p14="http://schemas.microsoft.com/office/powerpoint/2010/main" val="23549066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g3a2ea51330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2" name="Google Shape;212;g3a2ea51330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Redirect students’ attention to the </a:t>
            </a:r>
            <a:r>
              <a:rPr lang="en" sz="1200" b="1" dirty="0">
                <a:latin typeface="Calibri"/>
                <a:ea typeface="Calibri"/>
                <a:cs typeface="Calibri"/>
                <a:sym typeface="Calibri"/>
              </a:rPr>
              <a:t>Informative Writing Checklist</a:t>
            </a:r>
            <a:r>
              <a:rPr lang="en" sz="1200" dirty="0">
                <a:latin typeface="Calibri"/>
                <a:ea typeface="Calibri"/>
                <a:cs typeface="Calibri"/>
                <a:sym typeface="Calibri"/>
              </a:rPr>
              <a:t> and ask for a volunteer to read </a:t>
            </a:r>
            <a:r>
              <a:rPr lang="en" sz="1200" b="0" dirty="0">
                <a:latin typeface="Calibri"/>
                <a:ea typeface="Calibri"/>
                <a:cs typeface="Calibri"/>
                <a:sym typeface="Calibri"/>
              </a:rPr>
              <a:t>the</a:t>
            </a:r>
            <a:r>
              <a:rPr lang="en" sz="1200" b="1" dirty="0">
                <a:latin typeface="Calibri"/>
                <a:ea typeface="Calibri"/>
                <a:cs typeface="Calibri"/>
                <a:sym typeface="Calibri"/>
              </a:rPr>
              <a:t> </a:t>
            </a:r>
            <a:r>
              <a:rPr lang="en-US" sz="1200" b="1" i="1" dirty="0">
                <a:latin typeface="Calibri"/>
                <a:ea typeface="Calibri"/>
                <a:cs typeface="Calibri"/>
                <a:sym typeface="Calibri"/>
              </a:rPr>
              <a:t>“</a:t>
            </a:r>
            <a:r>
              <a:rPr lang="en" sz="1200" b="1" i="1" dirty="0">
                <a:latin typeface="Calibri"/>
                <a:ea typeface="Calibri"/>
                <a:cs typeface="Calibri"/>
                <a:sym typeface="Calibri"/>
              </a:rPr>
              <a:t>My words and sentences follow the rules of writing,</a:t>
            </a:r>
            <a:r>
              <a:rPr lang="en-US" sz="1200" b="1" i="1" dirty="0">
                <a:latin typeface="Calibri"/>
                <a:ea typeface="Calibri"/>
                <a:cs typeface="Calibri"/>
                <a:sym typeface="Calibri"/>
              </a:rPr>
              <a:t>”</a:t>
            </a:r>
            <a:r>
              <a:rPr lang="en" sz="1200" b="1" dirty="0">
                <a:latin typeface="Calibri"/>
                <a:ea typeface="Calibri"/>
                <a:cs typeface="Calibri"/>
                <a:sym typeface="Calibri"/>
              </a:rPr>
              <a:t> </a:t>
            </a:r>
            <a:r>
              <a:rPr lang="en" sz="1200" b="0" dirty="0">
                <a:latin typeface="Calibri"/>
                <a:ea typeface="Calibri"/>
                <a:cs typeface="Calibri"/>
                <a:sym typeface="Calibri"/>
              </a:rPr>
              <a:t>and</a:t>
            </a:r>
            <a:r>
              <a:rPr lang="en" sz="1200" b="1" dirty="0">
                <a:latin typeface="Calibri"/>
                <a:ea typeface="Calibri"/>
                <a:cs typeface="Calibri"/>
                <a:sym typeface="Calibri"/>
              </a:rPr>
              <a:t> </a:t>
            </a:r>
            <a:r>
              <a:rPr lang="en-US" sz="1200" b="1" i="1" dirty="0">
                <a:latin typeface="Calibri"/>
                <a:ea typeface="Calibri"/>
                <a:cs typeface="Calibri"/>
                <a:sym typeface="Calibri"/>
              </a:rPr>
              <a:t>“</a:t>
            </a:r>
            <a:r>
              <a:rPr lang="en" sz="1200" b="1" i="1" dirty="0">
                <a:latin typeface="Calibri"/>
                <a:ea typeface="Calibri"/>
                <a:cs typeface="Calibri"/>
                <a:sym typeface="Calibri"/>
              </a:rPr>
              <a:t>The spelling, capitalization, and punctuation in my piece is correct</a:t>
            </a:r>
            <a:r>
              <a:rPr lang="en-US" sz="1200" b="1" i="1" dirty="0">
                <a:latin typeface="Calibri"/>
                <a:ea typeface="Calibri"/>
                <a:cs typeface="Calibri"/>
                <a:sym typeface="Calibri"/>
              </a:rPr>
              <a:t>”</a:t>
            </a:r>
            <a:r>
              <a:rPr lang="en" sz="1200" b="1" dirty="0">
                <a:latin typeface="Calibri"/>
                <a:ea typeface="Calibri"/>
                <a:cs typeface="Calibri"/>
                <a:sym typeface="Calibri"/>
              </a:rPr>
              <a:t> </a:t>
            </a:r>
            <a:r>
              <a:rPr lang="en" sz="1200" b="0" dirty="0">
                <a:latin typeface="Calibri"/>
                <a:ea typeface="Calibri"/>
                <a:cs typeface="Calibri"/>
                <a:sym typeface="Calibri"/>
              </a:rPr>
              <a:t>characteristics aloud.</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Distribute </a:t>
            </a:r>
            <a:r>
              <a:rPr lang="en" sz="1200" b="1" dirty="0">
                <a:latin typeface="Calibri"/>
                <a:ea typeface="Calibri"/>
                <a:cs typeface="Calibri"/>
                <a:sym typeface="Calibri"/>
              </a:rPr>
              <a:t>index cards</a:t>
            </a:r>
            <a:r>
              <a:rPr lang="en" sz="1200" dirty="0">
                <a:latin typeface="Calibri"/>
                <a:ea typeface="Calibri"/>
                <a:cs typeface="Calibri"/>
                <a:sym typeface="Calibri"/>
              </a:rPr>
              <a:t> and ask students to record their name and respond to the following questions:</a:t>
            </a:r>
            <a:endParaRPr sz="1200"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Front</a:t>
            </a:r>
            <a:r>
              <a:rPr lang="en" sz="1200" b="0" dirty="0">
                <a:latin typeface="Calibri"/>
                <a:ea typeface="Calibri"/>
                <a:cs typeface="Calibri"/>
                <a:sym typeface="Calibri"/>
              </a:rPr>
              <a:t>: </a:t>
            </a:r>
            <a:r>
              <a:rPr lang="en" sz="1200" b="0" i="1" dirty="0">
                <a:latin typeface="Calibri"/>
                <a:ea typeface="Calibri"/>
                <a:cs typeface="Calibri"/>
                <a:sym typeface="Calibri"/>
              </a:rPr>
              <a:t>“Did your words and sentences follow the rules of writing? What is your evidence?”</a:t>
            </a:r>
            <a:endParaRPr sz="1200" b="0" i="1" dirty="0">
              <a:latin typeface="Calibri"/>
              <a:ea typeface="Calibri"/>
              <a:cs typeface="Calibri"/>
              <a:sym typeface="Calibri"/>
            </a:endParaRPr>
          </a:p>
          <a:p>
            <a:pPr marL="914400" lvl="1" indent="-304800"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Back: </a:t>
            </a:r>
            <a:r>
              <a:rPr lang="en" sz="1200" b="0" i="1" dirty="0">
                <a:latin typeface="Calibri"/>
                <a:ea typeface="Calibri"/>
                <a:cs typeface="Calibri"/>
                <a:sym typeface="Calibri"/>
              </a:rPr>
              <a:t>“Is the spelling, capitalization, and punctuation in your piece correct? What is your evidence?”</a:t>
            </a:r>
            <a:endParaRPr sz="1200" b="0" i="1"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b="0" dirty="0">
                <a:latin typeface="Calibri"/>
                <a:ea typeface="Calibri"/>
                <a:cs typeface="Calibri"/>
                <a:sym typeface="Calibri"/>
              </a:rPr>
              <a:t>Collect the index cards. </a:t>
            </a:r>
            <a:endParaRPr sz="1200" b="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students they have learned a lot over the past couple of weeks about researching and writing informational texts by writing an informational piece about their expert group animal.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Tell them that in the next lesson, they will be assessed on the focus question listed at the top of their </a:t>
            </a:r>
            <a:r>
              <a:rPr lang="en" sz="1200" b="1" dirty="0">
                <a:latin typeface="Calibri"/>
                <a:ea typeface="Calibri"/>
                <a:cs typeface="Calibri"/>
                <a:sym typeface="Calibri"/>
              </a:rPr>
              <a:t>Informational Writing Planning graphic organizer</a:t>
            </a:r>
            <a:r>
              <a:rPr lang="en" sz="1200" dirty="0">
                <a:latin typeface="Calibri"/>
                <a:ea typeface="Calibri"/>
                <a:cs typeface="Calibri"/>
                <a:sym typeface="Calibri"/>
              </a:rPr>
              <a:t>: </a:t>
            </a:r>
            <a:r>
              <a:rPr lang="en" sz="1200" i="0" dirty="0">
                <a:latin typeface="Calibri"/>
                <a:ea typeface="Calibri"/>
                <a:cs typeface="Calibri"/>
                <a:sym typeface="Calibri"/>
              </a:rPr>
              <a:t>“How does my expert group animal use its body and behaviors to help it survive?” </a:t>
            </a:r>
            <a:r>
              <a:rPr lang="en" sz="1200" dirty="0">
                <a:latin typeface="Calibri"/>
                <a:ea typeface="Calibri"/>
                <a:cs typeface="Calibri"/>
                <a:sym typeface="Calibri"/>
              </a:rPr>
              <a:t>To do this, they will do an on-demand assessment in which they write another informational piece about animal defense mechanisms for a different animal.</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Assure them that they are ready for this “on my own” assessment. They have just finished their informational pieces about their expert group animals and now should be experts on this genre of writing.</a:t>
            </a:r>
            <a:endParaRPr sz="1200" dirty="0">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students are completing their exit ticket, look for students who may have difficulty with the questions. Provide more clarity if necessary.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13891829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a2ea51330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a2ea51330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following slide shows the Research Reading prompts.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directions on the slide with students.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record assignments and have materials needed to complete it.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94397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40945dea0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40945dea0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dirty="0">
                <a:latin typeface="Calibri"/>
                <a:ea typeface="Calibri"/>
                <a:cs typeface="Calibri"/>
                <a:sym typeface="Calibri"/>
              </a:rPr>
              <a:t>s</a:t>
            </a:r>
            <a:r>
              <a:rPr lang="en" sz="1200" dirty="0">
                <a:latin typeface="Calibri"/>
                <a:ea typeface="Calibri"/>
                <a:cs typeface="Calibri"/>
                <a:sym typeface="Calibri"/>
              </a:rPr>
              <a:t> 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8374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0945dea07_0_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1" name="Google Shape;231;g40945dea07_0_5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32" name="Google Shape;232;g40945dea07_0_5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4641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panose="020F0502020204030204" pitchFamily="34" charset="0"/>
                <a:sym typeface="Calibri"/>
              </a:rPr>
              <a:t>Before teaching this lesson, please prepare by doing these things:</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Read through Lesson 11 (provide hyperlink)</a:t>
            </a:r>
            <a:endParaRPr sz="1200" dirty="0">
              <a:latin typeface="Calibri" panose="020F0502020204030204" pitchFamily="34" charset="0"/>
              <a:sym typeface="Calibri"/>
            </a:endParaRPr>
          </a:p>
          <a:p>
            <a:pPr marL="457200" lvl="0" indent="0" rtl="0">
              <a:lnSpc>
                <a:spcPct val="100000"/>
              </a:lnSpc>
              <a:spcBef>
                <a:spcPts val="0"/>
              </a:spcBef>
              <a:spcAft>
                <a:spcPts val="0"/>
              </a:spcAft>
              <a:buNone/>
            </a:pPr>
            <a:r>
              <a:rPr lang="en" sz="1200" dirty="0">
                <a:latin typeface="Calibri" panose="020F0502020204030204" pitchFamily="34" charset="0"/>
                <a:sym typeface="Calibri"/>
                <a:hlinkClick r:id="rId3"/>
              </a:rPr>
              <a:t>http://curriculum.eleducation.org/curriculum/ela/grade-4/module-2/unit-2/lesson-11</a:t>
            </a:r>
            <a:endParaRPr sz="1200" dirty="0">
              <a:latin typeface="Calibri" panose="020F0502020204030204" pitchFamily="34" charset="0"/>
              <a:sym typeface="Calibri"/>
            </a:endParaRPr>
          </a:p>
          <a:p>
            <a:pPr marL="0" lvl="0" indent="0" rtl="0">
              <a:lnSpc>
                <a:spcPct val="100000"/>
              </a:lnSpc>
              <a:spcBef>
                <a:spcPts val="0"/>
              </a:spcBef>
              <a:spcAft>
                <a:spcPts val="0"/>
              </a:spcAft>
              <a:buNone/>
            </a:pPr>
            <a:endParaRPr sz="1200" dirty="0">
              <a:latin typeface="Calibri" panose="020F0502020204030204" pitchFamily="34" charset="0"/>
              <a:sym typeface="Calibri"/>
            </a:endParaRPr>
          </a:p>
          <a:p>
            <a:pPr marL="0" lvl="0" indent="0" rtl="0">
              <a:lnSpc>
                <a:spcPct val="100000"/>
              </a:lnSpc>
              <a:spcBef>
                <a:spcPts val="0"/>
              </a:spcBef>
              <a:spcAft>
                <a:spcPts val="0"/>
              </a:spcAft>
              <a:buNone/>
            </a:pPr>
            <a:r>
              <a:rPr lang="en" sz="1200" dirty="0">
                <a:latin typeface="Calibri" panose="020F0502020204030204" pitchFamily="34" charset="0"/>
                <a:sym typeface="Calibri"/>
              </a:rPr>
              <a:t>How it builds on previous work: </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In Lessons 7-10, students worked to plan, draft, and revise their informative pieces. In this lesson, they continue the revision process by editing for conventions. Continue to use Goals 1-3 Conversation Cues to promote productive and equitable conversation. </a:t>
            </a:r>
            <a:endParaRPr sz="1200" dirty="0">
              <a:latin typeface="Calibri" panose="020F0502020204030204" pitchFamily="34" charset="0"/>
              <a:sym typeface="Calibri"/>
            </a:endParaRPr>
          </a:p>
          <a:p>
            <a:pPr marL="457200" lvl="0" indent="0" rtl="0">
              <a:lnSpc>
                <a:spcPct val="100000"/>
              </a:lnSpc>
              <a:spcBef>
                <a:spcPts val="0"/>
              </a:spcBef>
              <a:spcAft>
                <a:spcPts val="0"/>
              </a:spcAft>
              <a:buNone/>
            </a:pPr>
            <a:endParaRPr sz="1200" dirty="0">
              <a:solidFill>
                <a:schemeClr val="dk1"/>
              </a:solidFill>
              <a:highlight>
                <a:schemeClr val="lt1"/>
              </a:highlight>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panose="020F0502020204030204" pitchFamily="34" charset="0"/>
                <a:sym typeface="Calibri"/>
              </a:rPr>
              <a:t>Prepare In Advance: </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Prepare a research reading share using with the </a:t>
            </a:r>
            <a:r>
              <a:rPr lang="en" sz="1200" b="1" dirty="0">
                <a:latin typeface="Calibri" panose="020F0502020204030204" pitchFamily="34" charset="0"/>
                <a:sym typeface="Calibri"/>
              </a:rPr>
              <a:t>Independent Reading: Sample Plan document</a:t>
            </a:r>
            <a:r>
              <a:rPr lang="en" sz="1200" dirty="0">
                <a:latin typeface="Calibri" panose="020F0502020204030204" pitchFamily="34" charset="0"/>
                <a:sym typeface="Calibri"/>
              </a:rPr>
              <a:t>, or using your own independent reading routine. </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Prepare the </a:t>
            </a:r>
            <a:r>
              <a:rPr lang="en" sz="1200" b="1" dirty="0">
                <a:latin typeface="Calibri" panose="020F0502020204030204" pitchFamily="34" charset="0"/>
                <a:sym typeface="Calibri"/>
              </a:rPr>
              <a:t>Parts of Speech anchor chart </a:t>
            </a:r>
            <a:r>
              <a:rPr lang="en" sz="1200" dirty="0">
                <a:latin typeface="Calibri" panose="020F0502020204030204" pitchFamily="34" charset="0"/>
                <a:sym typeface="Calibri"/>
              </a:rPr>
              <a:t>(see Supporting Materials in the Lesson 11 link)</a:t>
            </a:r>
            <a:r>
              <a:rPr lang="en-US" sz="1200" dirty="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Set up editing stations. Ideally these stations will have enough room for about a third of the class, with all stations having the appropriate colored pencils, a surface to write on (table/desks or clipboard), and a clear view of the </a:t>
            </a:r>
            <a:r>
              <a:rPr lang="en" sz="1200" b="1" dirty="0">
                <a:latin typeface="Calibri" panose="020F0502020204030204" pitchFamily="34" charset="0"/>
                <a:sym typeface="Calibri"/>
              </a:rPr>
              <a:t>Spelling Conventions, Capitalization Conventions, </a:t>
            </a:r>
            <a:r>
              <a:rPr lang="en" sz="1200" b="0" dirty="0">
                <a:latin typeface="Calibri" panose="020F0502020204030204" pitchFamily="34" charset="0"/>
                <a:sym typeface="Calibri"/>
              </a:rPr>
              <a:t>and</a:t>
            </a:r>
            <a:r>
              <a:rPr lang="en" sz="1200" b="1" dirty="0">
                <a:latin typeface="Calibri" panose="020F0502020204030204" pitchFamily="34" charset="0"/>
                <a:sym typeface="Calibri"/>
              </a:rPr>
              <a:t> Punctuation Conventions anchor charts</a:t>
            </a:r>
            <a:r>
              <a:rPr lang="en" sz="1200" dirty="0">
                <a:latin typeface="Calibri" panose="020F0502020204030204" pitchFamily="34" charset="0"/>
                <a:sym typeface="Calibri"/>
              </a:rPr>
              <a:t>. </a:t>
            </a:r>
            <a:endParaRPr sz="1200" dirty="0">
              <a:latin typeface="Calibri" panose="020F0502020204030204" pitchFamily="34" charset="0"/>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Review the </a:t>
            </a:r>
            <a:r>
              <a:rPr lang="en" sz="1200" b="1" dirty="0">
                <a:latin typeface="Calibri" panose="020F0502020204030204" pitchFamily="34" charset="0"/>
                <a:sym typeface="Calibri"/>
              </a:rPr>
              <a:t>millipede informative piece draft </a:t>
            </a:r>
            <a:r>
              <a:rPr lang="en" sz="1200" dirty="0">
                <a:latin typeface="Calibri" panose="020F0502020204030204" pitchFamily="34" charset="0"/>
                <a:sym typeface="Calibri"/>
              </a:rPr>
              <a:t>and make changes as necessary. </a:t>
            </a:r>
            <a:endParaRPr sz="1200" dirty="0">
              <a:latin typeface="Calibri" panose="020F0502020204030204" pitchFamily="34" charset="0"/>
              <a:sym typeface="Calibri"/>
            </a:endParaRPr>
          </a:p>
          <a:p>
            <a:pPr marL="0" lvl="0" indent="0" rtl="0">
              <a:lnSpc>
                <a:spcPct val="100000"/>
              </a:lnSpc>
              <a:spcBef>
                <a:spcPts val="0"/>
              </a:spcBef>
              <a:spcAft>
                <a:spcPts val="0"/>
              </a:spcAft>
              <a:buNone/>
            </a:pPr>
            <a:endParaRPr sz="1200" dirty="0">
              <a:solidFill>
                <a:schemeClr val="dk1"/>
              </a:solidFill>
              <a:highlight>
                <a:schemeClr val="lt1"/>
              </a:highlight>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805741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f4a55b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f4a55b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Equity Sticks</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Coordinating Conjunctions handout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Coordinating Conjunctions handout</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Spelling Conventions anchor chart</a:t>
            </a:r>
            <a:r>
              <a:rPr lang="en" sz="1200" dirty="0">
                <a:solidFill>
                  <a:schemeClr val="dk1"/>
                </a:solidFill>
                <a:latin typeface="Calibri"/>
                <a:ea typeface="Calibri"/>
                <a:cs typeface="Calibri"/>
                <a:sym typeface="Calibri"/>
              </a:rPr>
              <a:t> (new; co-created with students during Work Time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Capitalization Conventions anchor chart</a:t>
            </a:r>
            <a:r>
              <a:rPr lang="en" sz="1200" dirty="0">
                <a:solidFill>
                  <a:schemeClr val="dk1"/>
                </a:solidFill>
                <a:latin typeface="Calibri"/>
                <a:ea typeface="Calibri"/>
                <a:cs typeface="Calibri"/>
                <a:sym typeface="Calibri"/>
              </a:rPr>
              <a:t> (new; co-created with students during Work Time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Punctuation Conventions anchor chart</a:t>
            </a:r>
            <a:r>
              <a:rPr lang="en" sz="1200" dirty="0">
                <a:solidFill>
                  <a:schemeClr val="dk1"/>
                </a:solidFill>
                <a:latin typeface="Calibri"/>
                <a:ea typeface="Calibri"/>
                <a:cs typeface="Calibri"/>
                <a:sym typeface="Calibri"/>
              </a:rPr>
              <a:t> (new; co-created with students during Work Time B)</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Millipede convention-less paragraph</a:t>
            </a:r>
            <a:r>
              <a:rPr lang="en" sz="1200" dirty="0">
                <a:solidFill>
                  <a:schemeClr val="dk1"/>
                </a:solidFill>
                <a:latin typeface="Calibri"/>
                <a:ea typeface="Calibri"/>
                <a:cs typeface="Calibri"/>
                <a:sym typeface="Calibri"/>
              </a:rPr>
              <a:t> (one to display)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Three different colored pencils </a:t>
            </a:r>
            <a:r>
              <a:rPr lang="en" sz="1200" dirty="0">
                <a:solidFill>
                  <a:schemeClr val="dk1"/>
                </a:solidFill>
                <a:latin typeface="Calibri"/>
                <a:ea typeface="Calibri"/>
                <a:cs typeface="Calibri"/>
                <a:sym typeface="Calibri"/>
              </a:rPr>
              <a:t>(one of each color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Index cards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(see Module 1 Appendix;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(from Lesson 7;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(begun in Module 1; added to in advance;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Affix List</a:t>
            </a:r>
            <a:r>
              <a:rPr lang="en" sz="1200" dirty="0">
                <a:solidFill>
                  <a:schemeClr val="dk1"/>
                </a:solidFill>
                <a:latin typeface="Calibri"/>
                <a:ea typeface="Calibri"/>
                <a:cs typeface="Calibri"/>
                <a:sym typeface="Calibri"/>
              </a:rPr>
              <a:t> (from Module 1,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piece drafts</a:t>
            </a:r>
            <a:r>
              <a:rPr lang="en" sz="1200" dirty="0">
                <a:solidFill>
                  <a:schemeClr val="dk1"/>
                </a:solidFill>
                <a:latin typeface="Calibri"/>
                <a:ea typeface="Calibri"/>
                <a:cs typeface="Calibri"/>
                <a:sym typeface="Calibri"/>
              </a:rPr>
              <a:t> (begun in Lesson 8;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0" lvl="0" indent="457200" rtl="0">
              <a:spcBef>
                <a:spcPts val="0"/>
              </a:spcBef>
              <a:spcAft>
                <a:spcPts val="0"/>
              </a:spcAft>
              <a:buNone/>
            </a:pPr>
            <a:r>
              <a:rPr lang="en" sz="1200" dirty="0">
                <a:latin typeface="Calibri"/>
                <a:ea typeface="Calibri"/>
                <a:cs typeface="Calibri"/>
                <a:sym typeface="Calibri"/>
              </a:rPr>
              <a:t>During Work Time A there are a few Conjunction and Compound Sentences videos recommended for teacher use: There are a number of free videos on YouTube and Vimeo about combining simple sentences into compound sentences using coordinating conjunctions. Perform a video search for “using coordinating conjunctions” in a search engine. Carefully preview the video to ensure that it is age-appropriate and meets the criteria of the lesson. Be aware that many free online videos contain advertisements that may not be suitable for children.</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Video Link “ Schoolhouse Rock Grammar” (Optional played during Work Time A)</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u="sng" dirty="0">
                <a:solidFill>
                  <a:schemeClr val="accent5"/>
                </a:solidFill>
                <a:latin typeface="Calibri"/>
                <a:ea typeface="Calibri"/>
                <a:cs typeface="Calibri"/>
                <a:sym typeface="Calibri"/>
                <a:hlinkClick r:id="rId3"/>
              </a:rPr>
              <a:t>https://www.youtube.com/watch?v=RPoBE-E8VOc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Activity Link “Identify Coordinating Conjunctions” (completed during Work Time A)</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r>
              <a:rPr lang="en" sz="1200" u="sng" dirty="0">
                <a:solidFill>
                  <a:schemeClr val="accent5"/>
                </a:solidFill>
                <a:latin typeface="Calibri"/>
                <a:ea typeface="Calibri"/>
                <a:cs typeface="Calibri"/>
                <a:sym typeface="Calibri"/>
                <a:hlinkClick r:id="rId4"/>
              </a:rPr>
              <a:t>https://www.ixl.com/ela/grade-4/identify-coordinating-conjunctions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Activity Link “Use Coordinating Conjunctions” (completed during Work Time A)</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accent5"/>
                </a:solidFill>
                <a:latin typeface="Calibri"/>
                <a:ea typeface="Calibri"/>
                <a:cs typeface="Calibri"/>
                <a:sym typeface="Calibri"/>
                <a:hlinkClick r:id="rId5"/>
              </a:rPr>
              <a:t>https://www.ixl.com/ela/grade-4/use-coordinating-conjunctions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22705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 Use the link below to read more about these protocols.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u="sng">
                <a:solidFill>
                  <a:schemeClr val="accent5"/>
                </a:solidFill>
                <a:latin typeface="Calibri"/>
                <a:ea typeface="Calibri"/>
                <a:cs typeface="Calibri"/>
                <a:sym typeface="Calibri"/>
                <a:hlinkClick r:id="rId3"/>
              </a:rPr>
              <a:t>https://eleducation.org/resources/el-education-classroom-protocols </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8264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ef4a55bc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ef4a55bc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latin typeface="Calibri"/>
                <a:ea typeface="Calibri"/>
                <a:cs typeface="Calibri"/>
                <a:sym typeface="Calibri"/>
              </a:rPr>
              <a:t>Additional support considerations </a:t>
            </a:r>
            <a:r>
              <a:rPr lang="en" sz="1200" i="1" dirty="0">
                <a:latin typeface="Calibri"/>
                <a:ea typeface="Calibri"/>
                <a:cs typeface="Calibri"/>
                <a:sym typeface="Calibri"/>
              </a:rPr>
              <a:t>(Heavier Support)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1700"/>
              </a:spcBef>
              <a:spcAft>
                <a:spcPts val="0"/>
              </a:spcAft>
              <a:buSzPts val="1200"/>
              <a:buFont typeface="Calibri"/>
              <a:buChar char="●"/>
            </a:pPr>
            <a:r>
              <a:rPr lang="en" sz="1200" dirty="0">
                <a:latin typeface="Calibri"/>
                <a:ea typeface="Calibri"/>
                <a:cs typeface="Calibri"/>
                <a:sym typeface="Calibri"/>
              </a:rPr>
              <a:t>Ask students: </a:t>
            </a:r>
            <a:r>
              <a:rPr lang="en" sz="1200" i="1" dirty="0">
                <a:latin typeface="Calibri"/>
                <a:ea typeface="Calibri"/>
                <a:cs typeface="Calibri"/>
                <a:sym typeface="Calibri"/>
              </a:rPr>
              <a:t>“Which steps have we finished in the writing process?”</a:t>
            </a:r>
            <a:r>
              <a:rPr lang="en" sz="1200" dirty="0">
                <a:latin typeface="Calibri"/>
                <a:ea typeface="Calibri"/>
                <a:cs typeface="Calibri"/>
                <a:sym typeface="Calibri"/>
              </a:rPr>
              <a:t> (</a:t>
            </a:r>
            <a:r>
              <a:rPr lang="en" sz="1200" b="1" dirty="0">
                <a:latin typeface="Calibri"/>
                <a:ea typeface="Calibri"/>
                <a:cs typeface="Calibri"/>
                <a:sym typeface="Calibri"/>
              </a:rPr>
              <a:t>plan, draft, revise</a:t>
            </a:r>
            <a:r>
              <a:rPr lang="en" sz="1200" dirty="0">
                <a:latin typeface="Calibri"/>
                <a:ea typeface="Calibri"/>
                <a:cs typeface="Calibri"/>
                <a:sym typeface="Calibri"/>
              </a:rPr>
              <a:t>) </a:t>
            </a:r>
            <a:r>
              <a:rPr lang="en" sz="1200" i="1" dirty="0">
                <a:latin typeface="Calibri"/>
                <a:ea typeface="Calibri"/>
                <a:cs typeface="Calibri"/>
                <a:sym typeface="Calibri"/>
              </a:rPr>
              <a:t>“What steps will we do next?”</a:t>
            </a:r>
            <a:r>
              <a:rPr lang="en" sz="1200" dirty="0">
                <a:latin typeface="Calibri"/>
                <a:ea typeface="Calibri"/>
                <a:cs typeface="Calibri"/>
                <a:sym typeface="Calibri"/>
              </a:rPr>
              <a:t> (</a:t>
            </a:r>
            <a:r>
              <a:rPr lang="en" sz="1200" b="1" dirty="0">
                <a:latin typeface="Calibri"/>
                <a:ea typeface="Calibri"/>
                <a:cs typeface="Calibri"/>
                <a:sym typeface="Calibri"/>
              </a:rPr>
              <a:t>edit, publish</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Give students practice identifying independent clauses and their parts. Have them highlight the independent clauses in a paragraph of their complex text. Have them underline the subjects and write “S,” underline predicates and write “P,” and circle coordinating conjunctions and write “CC.”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 students move toward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emphasize that it is critical for them to raise their hand if they don’t understand something. Remind them of sentence frames they can use: </a:t>
            </a:r>
            <a:r>
              <a:rPr lang="en" sz="1200" i="0" dirty="0">
                <a:latin typeface="Calibri"/>
                <a:ea typeface="Calibri"/>
                <a:cs typeface="Calibri"/>
                <a:sym typeface="Calibri"/>
              </a:rPr>
              <a:t>“Sorry, but I don’t understand. How do I _____?” “Could you say that again slowly?”</a:t>
            </a:r>
            <a:endParaRPr sz="1200" i="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 students move toward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remind them that they will be asked to complete tasks that are similar to those in Lessons 7–11. However, the texts and presentation of the tasks can be quite different. As a test-taking strategy, remind them to look for language they have learned in Lessons 7–11 that they can apply to the assessment. For example</a:t>
            </a:r>
            <a:r>
              <a:rPr lang="en" sz="1200" i="0" dirty="0">
                <a:latin typeface="Calibri"/>
                <a:ea typeface="Calibri"/>
                <a:cs typeface="Calibri"/>
                <a:sym typeface="Calibri"/>
              </a:rPr>
              <a:t>: common structures in directions such as “</a:t>
            </a:r>
            <a:r>
              <a:rPr lang="en-US" sz="1200" i="0" dirty="0">
                <a:latin typeface="Calibri"/>
                <a:ea typeface="Calibri"/>
                <a:cs typeface="Calibri"/>
                <a:sym typeface="Calibri"/>
              </a:rPr>
              <a:t>U</a:t>
            </a:r>
            <a:r>
              <a:rPr lang="en" sz="1200" i="0" dirty="0">
                <a:latin typeface="Calibri"/>
                <a:ea typeface="Calibri"/>
                <a:cs typeface="Calibri"/>
                <a:sym typeface="Calibri"/>
              </a:rPr>
              <a:t>se details from the source to support” and “Write an informational piece that describes _____” and common vocabulary such as </a:t>
            </a:r>
            <a:r>
              <a:rPr lang="en" sz="1200" i="1" dirty="0">
                <a:latin typeface="Calibri"/>
                <a:ea typeface="Calibri"/>
                <a:cs typeface="Calibri"/>
                <a:sym typeface="Calibri"/>
              </a:rPr>
              <a:t>threaten</a:t>
            </a:r>
            <a:r>
              <a:rPr lang="en" sz="1200" i="0" dirty="0">
                <a:latin typeface="Calibri"/>
                <a:ea typeface="Calibri"/>
                <a:cs typeface="Calibri"/>
                <a:sym typeface="Calibri"/>
              </a:rPr>
              <a:t> and </a:t>
            </a:r>
            <a:r>
              <a:rPr lang="en" sz="1200" i="1" dirty="0">
                <a:latin typeface="Calibri"/>
                <a:ea typeface="Calibri"/>
                <a:cs typeface="Calibri"/>
                <a:sym typeface="Calibri"/>
              </a:rPr>
              <a:t>poisonous</a:t>
            </a:r>
            <a:r>
              <a:rPr lang="en" sz="1200" i="0" dirty="0">
                <a:latin typeface="Calibri"/>
                <a:ea typeface="Calibri"/>
                <a:cs typeface="Calibri"/>
                <a:sym typeface="Calibri"/>
              </a:rPr>
              <a:t>.</a:t>
            </a:r>
            <a:endParaRPr sz="1200" i="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students who may require more support for the </a:t>
            </a:r>
            <a:r>
              <a:rPr lang="en" sz="1200" b="1" dirty="0">
                <a:latin typeface="Calibri"/>
                <a:ea typeface="Calibri"/>
                <a:cs typeface="Calibri"/>
                <a:sym typeface="Calibri"/>
              </a:rPr>
              <a:t>End of Unit 2 Assessment</a:t>
            </a:r>
            <a:r>
              <a:rPr lang="en" sz="1200" dirty="0">
                <a:latin typeface="Calibri"/>
                <a:ea typeface="Calibri"/>
                <a:cs typeface="Calibri"/>
                <a:sym typeface="Calibri"/>
              </a:rPr>
              <a:t> by allowing them to read one of their peers’ </a:t>
            </a:r>
            <a:r>
              <a:rPr lang="en" sz="1200" b="0" dirty="0">
                <a:latin typeface="Calibri"/>
                <a:ea typeface="Calibri"/>
                <a:cs typeface="Calibri"/>
                <a:sym typeface="Calibri"/>
              </a:rPr>
              <a:t>model informative piece drafts </a:t>
            </a:r>
            <a:r>
              <a:rPr lang="en" sz="1200" dirty="0">
                <a:latin typeface="Calibri"/>
                <a:ea typeface="Calibri"/>
                <a:cs typeface="Calibri"/>
                <a:sym typeface="Calibri"/>
              </a:rPr>
              <a:t>about a different expert group animal. Have them highlight the focus statement, the defense mechanisms and concrete details in each proof paragraph, and the concluding statement.</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230777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708687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SzPts val="1100"/>
              <a:buFont typeface="Arial"/>
              <a:buNone/>
            </a:pPr>
            <a:r>
              <a:rPr lang="en" sz="1200" dirty="0">
                <a:latin typeface="Calibri" panose="020F0502020204030204" pitchFamily="34" charset="0"/>
                <a:sym typeface="Calibri"/>
              </a:rPr>
              <a:t>Supports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15427351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focus of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is on the student-facing slide for teacher reference.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a:t>
            </a:r>
            <a:r>
              <a:rPr lang="en" sz="1200" i="1" dirty="0">
                <a:solidFill>
                  <a:schemeClr val="dk1"/>
                </a:solidFill>
                <a:latin typeface="Calibri"/>
                <a:ea typeface="Calibri"/>
                <a:cs typeface="Calibri"/>
                <a:sym typeface="Calibri"/>
              </a:rPr>
              <a:t> I behave with integrity</a:t>
            </a:r>
            <a:r>
              <a:rPr lang="en" sz="1200" dirty="0">
                <a:solidFill>
                  <a:schemeClr val="dk1"/>
                </a:solidFill>
                <a:latin typeface="Calibri"/>
                <a:ea typeface="Calibri"/>
                <a:cs typeface="Calibri"/>
                <a:sym typeface="Calibri"/>
              </a:rPr>
              <a:t>. This means I am honest and do the right thing, even when it’s difficult, because it is the right thing to do. (On the student-facing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Independent Reading: Sample Plan</a:t>
            </a:r>
            <a:r>
              <a:rPr lang="en" sz="1200" dirty="0">
                <a:solidFill>
                  <a:schemeClr val="dk1"/>
                </a:solidFill>
                <a:latin typeface="Calibri"/>
                <a:ea typeface="Calibri"/>
                <a:cs typeface="Calibri"/>
                <a:sym typeface="Calibri"/>
              </a:rPr>
              <a:t> to guide students through a research reading review, or use your own routine.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who are expressing concerns regarding research reading and support if necessary.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30823283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5" name="Google Shape;17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invite students to take out their own copy. Remind them that this checklist will be used to assess their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following characteristics on the checklist: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“L.4.1: My words and sentences follow the rules of writing.”</a:t>
            </a:r>
            <a:endParaRPr sz="1200"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“L.4.2, L.4.3b: The spelling, capitalization, and punctuation in my piece is correct.”</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is it important to follow the rules of writing, including using proper spelling, capitalization, and punctuation?”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(Following the rules of writing helps our reader better understand our writing.)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them to follow along as you read them aloud: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check my peers’ work for correct capitalization and spelling.”</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check my peers’ work for correct use of a comma before a coordinating conjunction.”</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move to the editing stage of the writing process to consider these conventions. Focus students on the underlined key words: capitalization, spelling, and comma. Clarify the meanings of these words or targets as needed.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take responsibility</a:t>
            </a:r>
            <a:r>
              <a:rPr lang="en" sz="1200" dirty="0">
                <a:solidFill>
                  <a:schemeClr val="dk1"/>
                </a:solidFill>
                <a:latin typeface="Calibri"/>
                <a:ea typeface="Calibri"/>
                <a:cs typeface="Calibri"/>
                <a:sym typeface="Calibri"/>
              </a:rPr>
              <a:t>. Remind students that like in the previous lesson when they revised, today they will need to take responsibility for their writing by self-assessing their work and correcting any errors they find as they edit.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latin typeface="Calibri"/>
              <a:ea typeface="Calibri"/>
              <a:cs typeface="Calibri"/>
              <a:sym typeface="Calibri"/>
            </a:endParaRPr>
          </a:p>
        </p:txBody>
      </p:sp>
    </p:spTree>
    <p:extLst>
      <p:ext uri="{BB962C8B-B14F-4D97-AF65-F5344CB8AC3E}">
        <p14:creationId xmlns:p14="http://schemas.microsoft.com/office/powerpoint/2010/main" val="6410353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F864551-E2F7-4FE8-9D20-563EF1E7DA9A}"/>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49B512D-3B6A-40D2-AB0F-40BB19C1A14A}"/>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11</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60-75 minutes to complete. </a:t>
            </a: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for students to continue editing their informative piece drafts for conventions of spelling. Students will share what they have read and learned from their independent reading texts. Students will also participate in a mini lesson on comma usage with coordinating conjunctions. Students will use this knowledge to work with a partner to combine simple sentences into compound sentences. </a:t>
            </a:r>
            <a:endParaRPr sz="1600">
              <a:solidFill>
                <a:schemeClr val="dk1"/>
              </a:solidFill>
            </a:endParaRPr>
          </a:p>
          <a:p>
            <a:pPr marL="0" lvl="0" indent="457200" rtl="0">
              <a:lnSpc>
                <a:spcPct val="90000"/>
              </a:lnSpc>
              <a:spcBef>
                <a:spcPts val="0"/>
              </a:spcBef>
              <a:spcAft>
                <a:spcPts val="0"/>
              </a:spcAft>
              <a:buClr>
                <a:schemeClr val="dk1"/>
              </a:buClr>
              <a:buSzPts val="3200"/>
              <a:buFont typeface="Arial"/>
              <a:buNone/>
            </a:pPr>
            <a:endParaRPr sz="1600">
              <a:solidFill>
                <a:schemeClr val="dk1"/>
              </a:solidFill>
            </a:endParaRPr>
          </a:p>
          <a:p>
            <a:pPr marL="0" lvl="0" indent="0" rtl="0">
              <a:lnSpc>
                <a:spcPct val="10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100000"/>
              </a:lnSpc>
              <a:spcBef>
                <a:spcPts val="1000"/>
              </a:spcBef>
              <a:spcAft>
                <a:spcPts val="0"/>
              </a:spcAft>
              <a:buClr>
                <a:schemeClr val="dk1"/>
              </a:buClr>
              <a:buSzPts val="1600"/>
              <a:buAutoNum type="arabicPeriod"/>
            </a:pPr>
            <a:r>
              <a:rPr lang="en" sz="1600">
                <a:solidFill>
                  <a:schemeClr val="dk1"/>
                </a:solidFill>
              </a:rPr>
              <a:t>I can check my peers’ work for correct capitalization and spelling. </a:t>
            </a:r>
            <a:endParaRPr sz="1600">
              <a:solidFill>
                <a:schemeClr val="dk1"/>
              </a:solidFill>
            </a:endParaRPr>
          </a:p>
          <a:p>
            <a:pPr marL="457200" lvl="0" indent="-330200" rtl="0">
              <a:lnSpc>
                <a:spcPct val="100000"/>
              </a:lnSpc>
              <a:spcBef>
                <a:spcPts val="0"/>
              </a:spcBef>
              <a:spcAft>
                <a:spcPts val="0"/>
              </a:spcAft>
              <a:buClr>
                <a:schemeClr val="dk1"/>
              </a:buClr>
              <a:buSzPts val="1600"/>
              <a:buAutoNum type="arabicPeriod"/>
            </a:pPr>
            <a:r>
              <a:rPr lang="en" sz="1600">
                <a:solidFill>
                  <a:schemeClr val="dk1"/>
                </a:solidFill>
              </a:rPr>
              <a:t>I can check my peers’ work for correct use of a comma before a coordinating conjunction.  </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4"/>
          <p:cNvSpPr txBox="1">
            <a:spLocks noGrp="1"/>
          </p:cNvSpPr>
          <p:nvPr>
            <p:ph type="title"/>
          </p:nvPr>
        </p:nvSpPr>
        <p:spPr>
          <a:xfrm>
            <a:off x="311700" y="334175"/>
            <a:ext cx="8520600" cy="1110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Mini Lesson: Using Commas before Coordinating Conjunctions </a:t>
            </a:r>
            <a:endParaRPr/>
          </a:p>
        </p:txBody>
      </p:sp>
      <p:sp>
        <p:nvSpPr>
          <p:cNvPr id="185" name="Google Shape;185;p34"/>
          <p:cNvSpPr txBox="1">
            <a:spLocks noGrp="1"/>
          </p:cNvSpPr>
          <p:nvPr>
            <p:ph type="body" idx="1"/>
          </p:nvPr>
        </p:nvSpPr>
        <p:spPr>
          <a:xfrm>
            <a:off x="311700" y="1573875"/>
            <a:ext cx="8520600" cy="2995200"/>
          </a:xfrm>
          <a:prstGeom prst="rect">
            <a:avLst/>
          </a:prstGeom>
        </p:spPr>
        <p:txBody>
          <a:bodyPr spcFirstLastPara="1" wrap="square" lIns="91425" tIns="91425" rIns="91425" bIns="91425" anchor="t" anchorCtr="0">
            <a:noAutofit/>
          </a:bodyPr>
          <a:lstStyle/>
          <a:p>
            <a:pPr marL="457200" lvl="0" indent="-381000" rtl="0">
              <a:lnSpc>
                <a:spcPct val="150000"/>
              </a:lnSpc>
              <a:spcBef>
                <a:spcPts val="0"/>
              </a:spcBef>
              <a:spcAft>
                <a:spcPts val="0"/>
              </a:spcAft>
              <a:buSzPts val="2400"/>
              <a:buChar char="●"/>
            </a:pPr>
            <a:r>
              <a:rPr lang="en" sz="2400" dirty="0"/>
              <a:t>They have many body segments. Two pairs of legs are on each segment. </a:t>
            </a:r>
            <a:endParaRPr sz="2400" dirty="0"/>
          </a:p>
          <a:p>
            <a:pPr marL="457200" lvl="0" indent="-381000" rtl="0">
              <a:lnSpc>
                <a:spcPct val="150000"/>
              </a:lnSpc>
              <a:spcBef>
                <a:spcPts val="0"/>
              </a:spcBef>
              <a:spcAft>
                <a:spcPts val="0"/>
              </a:spcAft>
              <a:buSzPts val="2400"/>
              <a:buChar char="●"/>
            </a:pPr>
            <a:r>
              <a:rPr lang="en" sz="2400" dirty="0"/>
              <a:t>They have many body segments, and two pairs of legs are on each segment. </a:t>
            </a:r>
            <a:endParaRPr sz="2400" dirty="0"/>
          </a:p>
        </p:txBody>
      </p:sp>
      <p:pic>
        <p:nvPicPr>
          <p:cNvPr id="186" name="Google Shape;186;p34" descr="https://d30y9cdsu7xlg0.cloudfront.net/png/709687-200.png"/>
          <p:cNvPicPr preferRelativeResize="0"/>
          <p:nvPr/>
        </p:nvPicPr>
        <p:blipFill rotWithShape="1">
          <a:blip r:embed="rId3">
            <a:alphaModFix/>
          </a:blip>
          <a:srcRect/>
          <a:stretch/>
        </p:blipFill>
        <p:spPr>
          <a:xfrm>
            <a:off x="8465089" y="4347919"/>
            <a:ext cx="678911" cy="70171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5"/>
          <p:cNvSpPr txBox="1">
            <a:spLocks noGrp="1"/>
          </p:cNvSpPr>
          <p:nvPr>
            <p:ph type="title"/>
          </p:nvPr>
        </p:nvSpPr>
        <p:spPr>
          <a:xfrm>
            <a:off x="311700" y="334175"/>
            <a:ext cx="8520600" cy="704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Parts of Speech </a:t>
            </a:r>
            <a:endParaRPr/>
          </a:p>
          <a:p>
            <a:pPr marL="0" lvl="0" indent="0" rtl="0">
              <a:spcBef>
                <a:spcPts val="0"/>
              </a:spcBef>
              <a:spcAft>
                <a:spcPts val="0"/>
              </a:spcAft>
              <a:buNone/>
            </a:pPr>
            <a:endParaRPr sz="1400"/>
          </a:p>
        </p:txBody>
      </p:sp>
      <p:graphicFrame>
        <p:nvGraphicFramePr>
          <p:cNvPr id="192" name="Google Shape;192;p35"/>
          <p:cNvGraphicFramePr/>
          <p:nvPr/>
        </p:nvGraphicFramePr>
        <p:xfrm>
          <a:off x="764700" y="1401775"/>
          <a:ext cx="7043325" cy="3019892"/>
        </p:xfrm>
        <a:graphic>
          <a:graphicData uri="http://schemas.openxmlformats.org/drawingml/2006/table">
            <a:tbl>
              <a:tblPr>
                <a:noFill/>
                <a:tableStyleId>{4F756D05-4942-46F4-AFCC-0C74E541020F}</a:tableStyleId>
              </a:tblPr>
              <a:tblGrid>
                <a:gridCol w="2339150">
                  <a:extLst>
                    <a:ext uri="{9D8B030D-6E8A-4147-A177-3AD203B41FA5}">
                      <a16:colId xmlns:a16="http://schemas.microsoft.com/office/drawing/2014/main" val="20000"/>
                    </a:ext>
                  </a:extLst>
                </a:gridCol>
                <a:gridCol w="2416700">
                  <a:extLst>
                    <a:ext uri="{9D8B030D-6E8A-4147-A177-3AD203B41FA5}">
                      <a16:colId xmlns:a16="http://schemas.microsoft.com/office/drawing/2014/main" val="20001"/>
                    </a:ext>
                  </a:extLst>
                </a:gridCol>
                <a:gridCol w="2287475">
                  <a:extLst>
                    <a:ext uri="{9D8B030D-6E8A-4147-A177-3AD203B41FA5}">
                      <a16:colId xmlns:a16="http://schemas.microsoft.com/office/drawing/2014/main" val="20002"/>
                    </a:ext>
                  </a:extLst>
                </a:gridCol>
              </a:tblGrid>
              <a:tr h="880650">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Part of speech</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What is it?</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Example</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094900">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conjunction</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combines/joins together words, phrases, or clauses</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Coordinating conjunctions:</a:t>
                      </a:r>
                      <a:endParaRPr sz="2400">
                        <a:latin typeface="Century Gothic"/>
                        <a:ea typeface="Century Gothic"/>
                        <a:cs typeface="Century Gothic"/>
                        <a:sym typeface="Century Gothic"/>
                      </a:endParaRPr>
                    </a:p>
                    <a:p>
                      <a:pPr marL="38100" lvl="0" indent="0" rtl="0">
                        <a:lnSpc>
                          <a:spcPct val="115000"/>
                        </a:lnSpc>
                        <a:spcBef>
                          <a:spcPts val="0"/>
                        </a:spcBef>
                        <a:spcAft>
                          <a:spcPts val="0"/>
                        </a:spcAft>
                        <a:buNone/>
                      </a:pPr>
                      <a:r>
                        <a:rPr lang="en" sz="2400">
                          <a:latin typeface="Century Gothic"/>
                          <a:ea typeface="Century Gothic"/>
                          <a:cs typeface="Century Gothic"/>
                          <a:sym typeface="Century Gothic"/>
                        </a:rPr>
                        <a:t>FANBOYS—for, and, nor, but, or, yet, so</a:t>
                      </a:r>
                      <a:endParaRPr sz="24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graphicFrame>
        <p:nvGraphicFramePr>
          <p:cNvPr id="197" name="Google Shape;197;p36"/>
          <p:cNvGraphicFramePr/>
          <p:nvPr/>
        </p:nvGraphicFramePr>
        <p:xfrm>
          <a:off x="1271575" y="210550"/>
          <a:ext cx="6468150" cy="4556744"/>
        </p:xfrm>
        <a:graphic>
          <a:graphicData uri="http://schemas.openxmlformats.org/drawingml/2006/table">
            <a:tbl>
              <a:tblPr>
                <a:noFill/>
                <a:tableStyleId>{4F756D05-4942-46F4-AFCC-0C74E541020F}</a:tableStyleId>
              </a:tblPr>
              <a:tblGrid>
                <a:gridCol w="3234075">
                  <a:extLst>
                    <a:ext uri="{9D8B030D-6E8A-4147-A177-3AD203B41FA5}">
                      <a16:colId xmlns:a16="http://schemas.microsoft.com/office/drawing/2014/main" val="20000"/>
                    </a:ext>
                  </a:extLst>
                </a:gridCol>
                <a:gridCol w="3234075">
                  <a:extLst>
                    <a:ext uri="{9D8B030D-6E8A-4147-A177-3AD203B41FA5}">
                      <a16:colId xmlns:a16="http://schemas.microsoft.com/office/drawing/2014/main" val="20001"/>
                    </a:ext>
                  </a:extLst>
                </a:gridCol>
              </a:tblGrid>
              <a:tr h="373975">
                <a:tc gridSpan="2">
                  <a:txBody>
                    <a:bodyPr/>
                    <a:lstStyle/>
                    <a:p>
                      <a:pPr marL="38100" lvl="0" indent="0" rtl="0">
                        <a:lnSpc>
                          <a:spcPct val="115000"/>
                        </a:lnSpc>
                        <a:spcBef>
                          <a:spcPts val="0"/>
                        </a:spcBef>
                        <a:spcAft>
                          <a:spcPts val="0"/>
                        </a:spcAft>
                        <a:buNone/>
                      </a:pPr>
                      <a:r>
                        <a:rPr lang="en" sz="1800">
                          <a:solidFill>
                            <a:srgbClr val="FFFFFF"/>
                          </a:solidFill>
                          <a:latin typeface="Century Gothic"/>
                          <a:ea typeface="Century Gothic"/>
                          <a:cs typeface="Century Gothic"/>
                          <a:sym typeface="Century Gothic"/>
                        </a:rPr>
                        <a:t>Coordinating Conjunctions</a:t>
                      </a:r>
                      <a:endParaRPr sz="1800">
                        <a:solidFill>
                          <a:srgbClr val="FFFFFF"/>
                        </a:solidFill>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262626"/>
                    </a:solidFill>
                  </a:tcPr>
                </a:tc>
                <a:tc hMerge="1">
                  <a:txBody>
                    <a:bodyPr/>
                    <a:lstStyle/>
                    <a:p>
                      <a:endParaRPr lang="en-US"/>
                    </a:p>
                  </a:txBody>
                  <a:tcPr/>
                </a:tc>
                <a:extLst>
                  <a:ext uri="{0D108BD9-81ED-4DB2-BD59-A6C34878D82A}">
                    <a16:rowId xmlns:a16="http://schemas.microsoft.com/office/drawing/2014/main" val="10000"/>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F</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for</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A</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and</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N</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not</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B</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but</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O</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or</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Y</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yet</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272975">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S</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200">
                          <a:latin typeface="Century Gothic"/>
                          <a:ea typeface="Century Gothic"/>
                          <a:cs typeface="Century Gothic"/>
                          <a:sym typeface="Century Gothic"/>
                        </a:rPr>
                        <a:t>so</a:t>
                      </a:r>
                      <a:endParaRPr sz="12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511700">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Simple Sentences</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Compound Sentence with Coordinating Conjunction</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8"/>
                  </a:ext>
                </a:extLst>
              </a:tr>
              <a:tr h="511700">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They have many body segments. Two pairs of legs are on each segment.</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 </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09"/>
                  </a:ext>
                </a:extLst>
              </a:tr>
              <a:tr h="511700">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The poison tastes bad. The predator drops the butterfly.</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 </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10"/>
                  </a:ext>
                </a:extLst>
              </a:tr>
              <a:tr h="732050">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These plates aren’t attached on the sides of the armadillos’ skin. There’s room inside to fit a head, legs, and tail.</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tc>
                  <a:txBody>
                    <a:bodyPr/>
                    <a:lstStyle/>
                    <a:p>
                      <a:pPr marL="38100" lvl="0" indent="0" rtl="0">
                        <a:lnSpc>
                          <a:spcPct val="115000"/>
                        </a:lnSpc>
                        <a:spcBef>
                          <a:spcPts val="0"/>
                        </a:spcBef>
                        <a:spcAft>
                          <a:spcPts val="0"/>
                        </a:spcAft>
                        <a:buNone/>
                      </a:pPr>
                      <a:r>
                        <a:rPr lang="en" sz="1300">
                          <a:latin typeface="Century Gothic"/>
                          <a:ea typeface="Century Gothic"/>
                          <a:cs typeface="Century Gothic"/>
                          <a:sym typeface="Century Gothic"/>
                        </a:rPr>
                        <a:t> </a:t>
                      </a:r>
                      <a:endParaRPr sz="1300">
                        <a:latin typeface="Century Gothic"/>
                        <a:ea typeface="Century Gothic"/>
                        <a:cs typeface="Century Gothic"/>
                        <a:sym typeface="Century Gothic"/>
                      </a:endParaRPr>
                    </a:p>
                  </a:txBody>
                  <a:tcPr marL="36825" marR="36825" marT="36825" marB="36825">
                    <a:lnL w="12650" cap="flat" cmpd="sng">
                      <a:solidFill>
                        <a:srgbClr val="000000"/>
                      </a:solidFill>
                      <a:prstDash val="solid"/>
                      <a:round/>
                      <a:headEnd type="none" w="sm" len="sm"/>
                      <a:tailEnd type="none" w="sm" len="sm"/>
                    </a:lnL>
                    <a:lnR w="12650" cap="flat" cmpd="sng">
                      <a:solidFill>
                        <a:srgbClr val="000000"/>
                      </a:solidFill>
                      <a:prstDash val="solid"/>
                      <a:round/>
                      <a:headEnd type="none" w="sm" len="sm"/>
                      <a:tailEnd type="none" w="sm" len="sm"/>
                    </a:lnR>
                    <a:lnT w="12650" cap="flat" cmpd="sng">
                      <a:solidFill>
                        <a:srgbClr val="000000"/>
                      </a:solidFill>
                      <a:prstDash val="solid"/>
                      <a:round/>
                      <a:headEnd type="none" w="sm" len="sm"/>
                      <a:tailEnd type="none" w="sm" len="sm"/>
                    </a:lnT>
                    <a:lnB w="12650" cap="flat" cmpd="sng">
                      <a:solidFill>
                        <a:srgbClr val="000000"/>
                      </a:solidFill>
                      <a:prstDash val="solid"/>
                      <a:round/>
                      <a:headEnd type="none" w="sm" len="sm"/>
                      <a:tailEnd type="none" w="sm" len="sm"/>
                    </a:lnB>
                  </a:tcPr>
                </a:tc>
                <a:extLst>
                  <a:ext uri="{0D108BD9-81ED-4DB2-BD59-A6C34878D82A}">
                    <a16:rowId xmlns:a16="http://schemas.microsoft.com/office/drawing/2014/main" val="1001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b="1">
                <a:solidFill>
                  <a:srgbClr val="CC0000"/>
                </a:solidFill>
              </a:rPr>
              <a:t>Millipede Paragraph</a:t>
            </a:r>
            <a:endParaRPr b="1">
              <a:solidFill>
                <a:srgbClr val="CC0000"/>
              </a:solidFill>
            </a:endParaRPr>
          </a:p>
          <a:p>
            <a:pPr marL="0" lvl="0" indent="0" rtl="0">
              <a:spcBef>
                <a:spcPts val="1200"/>
              </a:spcBef>
              <a:spcAft>
                <a:spcPts val="0"/>
              </a:spcAft>
              <a:buNone/>
            </a:pPr>
            <a:endParaRPr/>
          </a:p>
        </p:txBody>
      </p:sp>
      <p:sp>
        <p:nvSpPr>
          <p:cNvPr id="203" name="Google Shape;203;p3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2000"/>
              <a:t>The millipede is a relative of the centipede They have twenty to one hundred body segments. There are two pairs of legs on each segment. Millipedes like to be in damp areas. In the wild, they live on moist forest floors. Some millipedes live in our houses! They like to live in damp bathrooms and basements. Millipedes aren’t fast. They roll into balls and eat leaves or decay in vegetation. Their main predators, animals that hunt and eat the millipede, are ants, toads, and mice. Millipedes have two main defense mechanisms to protect themselves from predators. When they’re near a predator, millipedes might roll into a ball or ooze poison.</a:t>
            </a:r>
            <a:endParaRPr sz="2000"/>
          </a:p>
          <a:p>
            <a:pPr marL="0" lvl="0" indent="0" rtl="0">
              <a:lnSpc>
                <a:spcPct val="115000"/>
              </a:lnSpc>
              <a:spcBef>
                <a:spcPts val="1200"/>
              </a:spcBef>
              <a:spcAft>
                <a:spcPts val="0"/>
              </a:spcAft>
              <a:buClr>
                <a:schemeClr val="dk1"/>
              </a:buClr>
              <a:buSzPts val="1100"/>
              <a:buFont typeface="Arial"/>
              <a:buNone/>
            </a:pPr>
            <a:endParaRPr/>
          </a:p>
          <a:p>
            <a:pPr marL="0" lvl="0" indent="0" rtl="0">
              <a:spcBef>
                <a:spcPts val="1200"/>
              </a:spcBef>
              <a:spcAft>
                <a:spcPts val="0"/>
              </a:spcAft>
              <a:buNone/>
            </a:pPr>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Directions for Editing Stations </a:t>
            </a:r>
            <a:endParaRPr/>
          </a:p>
        </p:txBody>
      </p:sp>
      <p:sp>
        <p:nvSpPr>
          <p:cNvPr id="209" name="Google Shape;209;p38"/>
          <p:cNvSpPr txBox="1">
            <a:spLocks noGrp="1"/>
          </p:cNvSpPr>
          <p:nvPr>
            <p:ph type="body" idx="1"/>
          </p:nvPr>
        </p:nvSpPr>
        <p:spPr>
          <a:xfrm>
            <a:off x="311700" y="1152475"/>
            <a:ext cx="8349300" cy="3416400"/>
          </a:xfrm>
          <a:prstGeom prst="rect">
            <a:avLst/>
          </a:prstGeom>
        </p:spPr>
        <p:txBody>
          <a:bodyPr spcFirstLastPara="1" wrap="square" lIns="91425" tIns="91425" rIns="91425" bIns="91425" anchor="t" anchorCtr="0">
            <a:noAutofit/>
          </a:bodyPr>
          <a:lstStyle/>
          <a:p>
            <a:pPr marL="457200" lvl="0" indent="-342900" rtl="0">
              <a:lnSpc>
                <a:spcPct val="115000"/>
              </a:lnSpc>
              <a:spcBef>
                <a:spcPts val="0"/>
              </a:spcBef>
              <a:spcAft>
                <a:spcPts val="0"/>
              </a:spcAft>
              <a:buClr>
                <a:schemeClr val="dk1"/>
              </a:buClr>
              <a:buSzPts val="1800"/>
              <a:buAutoNum type="arabicPeriod"/>
            </a:pPr>
            <a:r>
              <a:rPr lang="en">
                <a:solidFill>
                  <a:schemeClr val="dk1"/>
                </a:solidFill>
              </a:rPr>
              <a:t>Find where your first station is.</a:t>
            </a:r>
            <a:endParaRPr>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a:solidFill>
                  <a:schemeClr val="dk1"/>
                </a:solidFill>
              </a:rPr>
              <a:t>Take your</a:t>
            </a:r>
            <a:r>
              <a:rPr lang="en" b="1">
                <a:solidFill>
                  <a:schemeClr val="dk1"/>
                </a:solidFill>
              </a:rPr>
              <a:t> informative piece draft </a:t>
            </a:r>
            <a:r>
              <a:rPr lang="en">
                <a:solidFill>
                  <a:schemeClr val="dk1"/>
                </a:solidFill>
              </a:rPr>
              <a:t>with you to your first station. </a:t>
            </a:r>
            <a:endParaRPr>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a:solidFill>
                  <a:schemeClr val="dk1"/>
                </a:solidFill>
              </a:rPr>
              <a:t>At that station, trade papers with a partner.</a:t>
            </a:r>
            <a:endParaRPr>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a:solidFill>
                  <a:schemeClr val="dk1"/>
                </a:solidFill>
              </a:rPr>
              <a:t>Read your partner’s draft (with revisions for supporting details and vocabulary from Lesson 10) and identify any mistakes related to that station’s convention (e.g., capitalization).</a:t>
            </a:r>
            <a:endParaRPr>
              <a:solidFill>
                <a:schemeClr val="dk1"/>
              </a:solidFill>
            </a:endParaRPr>
          </a:p>
          <a:p>
            <a:pPr marL="457200" lvl="0" indent="-342900" rtl="0">
              <a:lnSpc>
                <a:spcPct val="115000"/>
              </a:lnSpc>
              <a:spcBef>
                <a:spcPts val="0"/>
              </a:spcBef>
              <a:spcAft>
                <a:spcPts val="0"/>
              </a:spcAft>
              <a:buClr>
                <a:schemeClr val="dk1"/>
              </a:buClr>
              <a:buSzPts val="1800"/>
              <a:buAutoNum type="arabicPeriod"/>
            </a:pPr>
            <a:r>
              <a:rPr lang="en">
                <a:solidFill>
                  <a:schemeClr val="dk1"/>
                </a:solidFill>
              </a:rPr>
              <a:t>When both partners are finished, move to the next station. Be sure to visit all three stations.</a:t>
            </a:r>
            <a:endParaRPr>
              <a:solidFill>
                <a:schemeClr val="dk1"/>
              </a:solidFill>
            </a:endParaRPr>
          </a:p>
          <a:p>
            <a:pPr marL="0" lvl="0" indent="0" rtl="0">
              <a:spcBef>
                <a:spcPts val="0"/>
              </a:spcBef>
              <a:spcAft>
                <a:spcPts val="0"/>
              </a:spcAft>
              <a:buNone/>
            </a:pPr>
            <a:endParaRPr sz="140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Exit Ticket</a:t>
            </a:r>
            <a:endParaRPr/>
          </a:p>
        </p:txBody>
      </p:sp>
      <p:sp>
        <p:nvSpPr>
          <p:cNvPr id="215" name="Google Shape;215;p3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2400"/>
              <a:t>On your index card, write your name and follow the directions:</a:t>
            </a:r>
            <a:endParaRPr sz="2400"/>
          </a:p>
          <a:p>
            <a:pPr marL="457200" lvl="0" indent="-381000" rtl="0">
              <a:lnSpc>
                <a:spcPct val="150000"/>
              </a:lnSpc>
              <a:spcBef>
                <a:spcPts val="0"/>
              </a:spcBef>
              <a:spcAft>
                <a:spcPts val="0"/>
              </a:spcAft>
              <a:buSzPts val="2400"/>
              <a:buAutoNum type="arabicPeriod"/>
            </a:pPr>
            <a:r>
              <a:rPr lang="en" sz="2400" b="1"/>
              <a:t>FRONT:</a:t>
            </a:r>
            <a:r>
              <a:rPr lang="en" sz="2400"/>
              <a:t> Did your words and sentences follow the rules of writing? What is your evidence?</a:t>
            </a:r>
            <a:endParaRPr sz="2400"/>
          </a:p>
          <a:p>
            <a:pPr marL="457200" lvl="0" indent="-381000" rtl="0">
              <a:lnSpc>
                <a:spcPct val="150000"/>
              </a:lnSpc>
              <a:spcBef>
                <a:spcPts val="0"/>
              </a:spcBef>
              <a:spcAft>
                <a:spcPts val="0"/>
              </a:spcAft>
              <a:buSzPts val="2400"/>
              <a:buAutoNum type="arabicPeriod"/>
            </a:pPr>
            <a:r>
              <a:rPr lang="en" sz="2400" b="1"/>
              <a:t>BACK:</a:t>
            </a:r>
            <a:r>
              <a:rPr lang="en" sz="2400"/>
              <a:t> Is the spelling, capitalization, and punctuation in your piece correct? What is your evidence?</a:t>
            </a:r>
            <a:endParaRPr sz="240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 Overview</a:t>
            </a:r>
            <a:endParaRPr/>
          </a:p>
        </p:txBody>
      </p:sp>
      <p:sp>
        <p:nvSpPr>
          <p:cNvPr id="221" name="Google Shape;221;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nSpc>
                <a:spcPct val="150000"/>
              </a:lnSpc>
              <a:spcBef>
                <a:spcPts val="0"/>
              </a:spcBef>
              <a:spcAft>
                <a:spcPts val="0"/>
              </a:spcAft>
              <a:buNone/>
            </a:pPr>
            <a:r>
              <a:rPr lang="en" sz="2400"/>
              <a:t>Tonight for homework, </a:t>
            </a:r>
            <a:endParaRPr sz="2400"/>
          </a:p>
          <a:p>
            <a:pPr marL="457200" lvl="0" indent="-381000" rtl="0">
              <a:lnSpc>
                <a:spcPct val="150000"/>
              </a:lnSpc>
              <a:spcBef>
                <a:spcPts val="0"/>
              </a:spcBef>
              <a:spcAft>
                <a:spcPts val="0"/>
              </a:spcAft>
              <a:buSzPts val="2400"/>
              <a:buAutoNum type="arabicPeriod"/>
            </a:pPr>
            <a:r>
              <a:rPr lang="en" sz="2400"/>
              <a:t>Begin by completing the Coordinating Conjunctions I in your unit homework resources.</a:t>
            </a:r>
            <a:endParaRPr sz="2400"/>
          </a:p>
          <a:p>
            <a:pPr marL="457200" lvl="0" indent="-381000" rtl="0">
              <a:lnSpc>
                <a:spcPct val="150000"/>
              </a:lnSpc>
              <a:spcBef>
                <a:spcPts val="0"/>
              </a:spcBef>
              <a:spcAft>
                <a:spcPts val="0"/>
              </a:spcAft>
              <a:buSzPts val="2400"/>
              <a:buAutoNum type="arabicPeriod"/>
            </a:pPr>
            <a:r>
              <a:rPr lang="en" sz="2400"/>
              <a:t>Then, complete your Research Reading and select a prompt to respond to in the front of your independent reading journal. </a:t>
            </a:r>
            <a:endParaRPr sz="240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27" name="Google Shape;227;p41"/>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28" name="Google Shape;228;p41"/>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050" dirty="0"/>
              <a:t>Record 2–3 facts in your own words about animals or animal defenses that you found out in your research reading today.</a:t>
            </a:r>
            <a:endParaRPr sz="1050" dirty="0"/>
          </a:p>
          <a:p>
            <a:pPr marL="457200" lvl="0" indent="-298450" rtl="0">
              <a:spcBef>
                <a:spcPts val="0"/>
              </a:spcBef>
              <a:spcAft>
                <a:spcPts val="0"/>
              </a:spcAft>
              <a:buSzPts val="1100"/>
              <a:buChar char="●"/>
            </a:pPr>
            <a:r>
              <a:rPr lang="en" sz="1050" dirty="0"/>
              <a:t>What questions do you have about animals or animal defenses after reading?</a:t>
            </a:r>
            <a:endParaRPr sz="1050" dirty="0"/>
          </a:p>
          <a:p>
            <a:pPr marL="457200" lvl="0" indent="-298450" rtl="0">
              <a:spcBef>
                <a:spcPts val="0"/>
              </a:spcBef>
              <a:spcAft>
                <a:spcPts val="0"/>
              </a:spcAft>
              <a:buSzPts val="1100"/>
              <a:buChar char="●"/>
            </a:pPr>
            <a:r>
              <a:rPr lang="en" sz="1050" dirty="0"/>
              <a:t>What would you like to research further after reading? Why?</a:t>
            </a:r>
            <a:endParaRPr sz="1050" dirty="0"/>
          </a:p>
          <a:p>
            <a:pPr marL="457200" lvl="0" indent="-298450" rtl="0">
              <a:spcBef>
                <a:spcPts val="0"/>
              </a:spcBef>
              <a:spcAft>
                <a:spcPts val="0"/>
              </a:spcAft>
              <a:buSzPts val="1100"/>
              <a:buChar char="●"/>
            </a:pPr>
            <a:r>
              <a:rPr lang="en" sz="1050" dirty="0"/>
              <a:t>Summarize your research reading today in no more than 4 sentences.</a:t>
            </a:r>
            <a:endParaRPr sz="1050" dirty="0"/>
          </a:p>
          <a:p>
            <a:pPr marL="457200" lvl="0" indent="-298450" rtl="0">
              <a:spcBef>
                <a:spcPts val="0"/>
              </a:spcBef>
              <a:spcAft>
                <a:spcPts val="0"/>
              </a:spcAft>
              <a:buSzPts val="1100"/>
              <a:buChar char="●"/>
            </a:pPr>
            <a:r>
              <a:rPr lang="en" sz="1050" dirty="0"/>
              <a:t>How would you describe the setting of the particular part of the</a:t>
            </a:r>
            <a:br>
              <a:rPr lang="en" sz="1050" dirty="0"/>
            </a:br>
            <a:r>
              <a:rPr lang="en" sz="1050" dirty="0"/>
              <a:t>text you read?</a:t>
            </a:r>
            <a:endParaRPr sz="1050" dirty="0"/>
          </a:p>
          <a:p>
            <a:pPr marL="457200" lvl="0" indent="-298450" rtl="0">
              <a:spcBef>
                <a:spcPts val="0"/>
              </a:spcBef>
              <a:spcAft>
                <a:spcPts val="0"/>
              </a:spcAft>
              <a:buSzPts val="1100"/>
              <a:buChar char="●"/>
            </a:pPr>
            <a:r>
              <a:rPr lang="en" sz="1050" dirty="0"/>
              <a:t>What do you think is going to happen next? Why?</a:t>
            </a:r>
            <a:endParaRPr sz="1050" dirty="0"/>
          </a:p>
          <a:p>
            <a:pPr marL="457200" lvl="0" indent="-298450" rtl="0">
              <a:spcBef>
                <a:spcPts val="0"/>
              </a:spcBef>
              <a:spcAft>
                <a:spcPts val="0"/>
              </a:spcAft>
              <a:buSzPts val="1100"/>
              <a:buChar char="●"/>
            </a:pPr>
            <a:r>
              <a:rPr lang="en" sz="1050" dirty="0"/>
              <a:t>Summarize the pages you just read in no more than 4 sentences.</a:t>
            </a:r>
            <a:endParaRPr sz="1050" dirty="0"/>
          </a:p>
          <a:p>
            <a:pPr marL="457200" lvl="0" indent="-298450" rtl="0">
              <a:spcBef>
                <a:spcPts val="0"/>
              </a:spcBef>
              <a:spcAft>
                <a:spcPts val="0"/>
              </a:spcAft>
              <a:buSzPts val="1100"/>
              <a:buChar char="●"/>
            </a:pPr>
            <a:r>
              <a:rPr lang="en" sz="1050" dirty="0"/>
              <a:t>What is the main idea of the part of the text you just read?</a:t>
            </a:r>
            <a:endParaRPr sz="1050" dirty="0"/>
          </a:p>
          <a:p>
            <a:pPr marL="457200" lvl="0" indent="-298450" rtl="0">
              <a:spcBef>
                <a:spcPts val="0"/>
              </a:spcBef>
              <a:spcAft>
                <a:spcPts val="0"/>
              </a:spcAft>
              <a:buSzPts val="1100"/>
              <a:buChar char="●"/>
            </a:pPr>
            <a:r>
              <a:rPr lang="en" sz="1050" dirty="0"/>
              <a:t>Think about the title of your text. Why do you think the author</a:t>
            </a:r>
            <a:br>
              <a:rPr lang="en" sz="1050" dirty="0"/>
            </a:br>
            <a:r>
              <a:rPr lang="en" sz="1050" dirty="0"/>
              <a:t>chose this title?</a:t>
            </a:r>
            <a:endParaRPr sz="1050" dirty="0"/>
          </a:p>
          <a:p>
            <a:pPr marL="457200" lvl="0" indent="-298450" rtl="0">
              <a:spcBef>
                <a:spcPts val="0"/>
              </a:spcBef>
              <a:spcAft>
                <a:spcPts val="0"/>
              </a:spcAft>
              <a:buSzPts val="1100"/>
              <a:buChar char="●"/>
            </a:pPr>
            <a:r>
              <a:rPr lang="en" sz="1050" dirty="0"/>
              <a:t>What are two new words you learned in this text? Tell about the</a:t>
            </a:r>
            <a:br>
              <a:rPr lang="en" sz="1050" dirty="0"/>
            </a:br>
            <a:r>
              <a:rPr lang="en-US" sz="1050" dirty="0"/>
              <a:t>w</a:t>
            </a:r>
            <a:r>
              <a:rPr lang="en" sz="1050" dirty="0"/>
              <a:t>ords.</a:t>
            </a:r>
            <a:endParaRPr sz="1050" dirty="0"/>
          </a:p>
          <a:p>
            <a:pPr lvl="0" indent="-311150">
              <a:buSzPts val="1300"/>
            </a:pPr>
            <a:r>
              <a:rPr lang="en" sz="1050" dirty="0"/>
              <a:t>Choose a picture, chart, graph, or diagram from your text. Explain</a:t>
            </a:r>
            <a:r>
              <a:rPr lang="en-US" sz="1050" dirty="0"/>
              <a:t> how the information you learned from the image helped you understand the text. </a:t>
            </a:r>
            <a:br>
              <a:rPr lang="en" sz="1050" dirty="0"/>
            </a:br>
            <a:br>
              <a:rPr lang="en" sz="1100" dirty="0"/>
            </a:br>
            <a:br>
              <a:rPr lang="en" sz="1300" dirty="0"/>
            </a:br>
            <a:endParaRPr sz="13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5" name="Google Shape;235;p42"/>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36" name="Google Shape;236;p42"/>
          <p:cNvGraphicFramePr/>
          <p:nvPr/>
        </p:nvGraphicFramePr>
        <p:xfrm>
          <a:off x="952500" y="3122350"/>
          <a:ext cx="7239000" cy="1859220"/>
        </p:xfrm>
        <a:graphic>
          <a:graphicData uri="http://schemas.openxmlformats.org/drawingml/2006/table">
            <a:tbl>
              <a:tblPr>
                <a:noFill/>
                <a:tableStyleId>{E09A4585-4B62-4C20-8D49-15A619C22CD1}</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dirty="0">
                <a:solidFill>
                  <a:schemeClr val="dk1"/>
                </a:solidFill>
              </a:rPr>
              <a:t>Preparing for Lesson 11: </a:t>
            </a:r>
            <a:r>
              <a:rPr lang="en" dirty="0">
                <a:solidFill>
                  <a:schemeClr val="dk1"/>
                </a:solidFill>
                <a:highlight>
                  <a:srgbClr val="FFFFFF"/>
                </a:highlight>
              </a:rPr>
              <a:t>Pre-Reading and Preparing</a:t>
            </a:r>
            <a:endParaRPr dirty="0">
              <a:solidFill>
                <a:schemeClr val="dk1"/>
              </a:solidFill>
              <a:highlight>
                <a:srgbClr val="FFFFFF"/>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rgbClr val="FFFFFF"/>
                </a:highlight>
              </a:rPr>
              <a:t>Read through Lesson 11 </a:t>
            </a:r>
            <a:r>
              <a:rPr lang="en" u="sng" dirty="0">
                <a:solidFill>
                  <a:schemeClr val="hlink"/>
                </a:solidFill>
                <a:highlight>
                  <a:srgbClr val="FFFFFF"/>
                </a:highlight>
                <a:hlinkClick r:id="rId3"/>
              </a:rPr>
              <a:t>here</a:t>
            </a:r>
            <a:r>
              <a:rPr lang="en-US" u="sng" dirty="0">
                <a:solidFill>
                  <a:schemeClr val="hlink"/>
                </a:solidFill>
                <a:highlight>
                  <a:srgbClr val="FFFFFF"/>
                </a:highlight>
              </a:rPr>
              <a:t>.</a:t>
            </a:r>
            <a:endParaRPr dirty="0">
              <a:solidFill>
                <a:schemeClr val="dk1"/>
              </a:solidFill>
              <a:highlight>
                <a:srgbClr val="FFFFFF"/>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rgbClr val="FFFFFF"/>
                </a:highlight>
              </a:rPr>
              <a:t>In the Lesson Opening, students share their learning from their research reading books and review the Learning Targets for the day. </a:t>
            </a:r>
            <a:endParaRPr dirty="0">
              <a:solidFill>
                <a:schemeClr val="dk1"/>
              </a:solidFill>
              <a:highlight>
                <a:srgbClr val="FFFFFF"/>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rgbClr val="FFFFFF"/>
                </a:highlight>
              </a:rPr>
              <a:t>During Work Time, there will be a mini-lesson on using commas before coordinating conjunctions, a guided practice for editing, and time for students to work in editing stations. </a:t>
            </a:r>
            <a:endParaRPr dirty="0">
              <a:solidFill>
                <a:schemeClr val="dk1"/>
              </a:solidFill>
              <a:highlight>
                <a:srgbClr val="FFFFFF"/>
              </a:highlight>
            </a:endParaRPr>
          </a:p>
          <a:p>
            <a:pPr marL="457200" lvl="0" indent="-342900" rtl="0">
              <a:lnSpc>
                <a:spcPct val="150000"/>
              </a:lnSpc>
              <a:spcBef>
                <a:spcPts val="0"/>
              </a:spcBef>
              <a:spcAft>
                <a:spcPts val="0"/>
              </a:spcAft>
              <a:buClr>
                <a:schemeClr val="dk1"/>
              </a:buClr>
              <a:buSzPts val="1800"/>
              <a:buChar char="●"/>
            </a:pPr>
            <a:r>
              <a:rPr lang="en" dirty="0">
                <a:solidFill>
                  <a:schemeClr val="dk1"/>
                </a:solidFill>
                <a:highlight>
                  <a:srgbClr val="FFFFFF"/>
                </a:highlight>
              </a:rPr>
              <a:t>During the closing, students will complete an Exit Ticket. </a:t>
            </a:r>
            <a:endParaRPr dirty="0">
              <a:solidFill>
                <a:schemeClr val="dk1"/>
              </a:solidFill>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11: </a:t>
            </a:r>
            <a:r>
              <a:rPr lang="en">
                <a:solidFill>
                  <a:schemeClr val="dk1"/>
                </a:solidFill>
              </a:rPr>
              <a:t>Materials and student pairings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sz="1200">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Prepare Individual Student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Gather previous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Make previous anchor charts easily accessible for student viewing and reference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Prepare technology for instructional videos (see links below under Prepare Classroom Systems)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Post Learning Targets </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a:solidFill>
                  <a:schemeClr val="dk1"/>
                </a:solidFill>
              </a:rPr>
              <a:t>Preparing for Lesson 11: </a:t>
            </a:r>
            <a:r>
              <a:rPr lang="en">
                <a:solidFill>
                  <a:schemeClr val="dk1"/>
                </a:solidFill>
              </a:rPr>
              <a:t>EL Protocols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In this lesson, students will use the following protocols:</a:t>
            </a:r>
            <a:endParaRPr>
              <a:solidFill>
                <a:schemeClr val="dk1"/>
              </a:solidFill>
            </a:endParaRPr>
          </a:p>
          <a:p>
            <a:pPr marL="914400" lvl="1" indent="-342900" rtl="0">
              <a:lnSpc>
                <a:spcPct val="150000"/>
              </a:lnSpc>
              <a:spcBef>
                <a:spcPts val="0"/>
              </a:spcBef>
              <a:spcAft>
                <a:spcPts val="0"/>
              </a:spcAft>
              <a:buClr>
                <a:schemeClr val="dk1"/>
              </a:buClr>
              <a:buSzPts val="1800"/>
              <a:buChar char="○"/>
            </a:pPr>
            <a:r>
              <a:rPr lang="en" sz="1800">
                <a:solidFill>
                  <a:schemeClr val="dk1"/>
                </a:solidFill>
              </a:rPr>
              <a:t>Equity Sticks</a:t>
            </a:r>
            <a:endParaRPr sz="1800">
              <a:solidFill>
                <a:schemeClr val="dk1"/>
              </a:solidFill>
            </a:endParaRPr>
          </a:p>
          <a:p>
            <a:pPr marL="0" lvl="0" indent="0" rtl="0">
              <a:lnSpc>
                <a:spcPct val="150000"/>
              </a:lnSpc>
              <a:spcBef>
                <a:spcPts val="0"/>
              </a:spcBef>
              <a:spcAft>
                <a:spcPts val="0"/>
              </a:spcAft>
              <a:buNone/>
            </a:pPr>
            <a:endParaRPr sz="1800">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p:txBody>
      </p:sp>
      <p:pic>
        <p:nvPicPr>
          <p:cNvPr id="149" name="Google Shape;149;p28"/>
          <p:cNvPicPr preferRelativeResize="0"/>
          <p:nvPr/>
        </p:nvPicPr>
        <p:blipFill>
          <a:blip r:embed="rId3">
            <a:alphaModFix/>
          </a:blip>
          <a:stretch>
            <a:fillRect/>
          </a:stretch>
        </p:blipFill>
        <p:spPr>
          <a:xfrm>
            <a:off x="8172104" y="4205979"/>
            <a:ext cx="799750" cy="7997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11</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5" name="Google Shape;155;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a:solidFill>
                  <a:schemeClr val="dk1"/>
                </a:solidFill>
              </a:rPr>
              <a:t>Preparing for Lesson 11: </a:t>
            </a:r>
            <a:r>
              <a:rPr lang="en">
                <a:solidFill>
                  <a:schemeClr val="dk1"/>
                </a:solidFill>
              </a:rPr>
              <a:t>Supports For Students Who Need It</a:t>
            </a:r>
            <a:endParaRPr>
              <a:solidFill>
                <a:schemeClr val="dk1"/>
              </a:solidFill>
            </a:endParaRPr>
          </a:p>
          <a:p>
            <a:pPr marL="0" lvl="0" indent="0" rtl="0">
              <a:lnSpc>
                <a:spcPct val="150000"/>
              </a:lnSpc>
              <a:spcBef>
                <a:spcPts val="0"/>
              </a:spcBef>
              <a:spcAft>
                <a:spcPts val="0"/>
              </a:spcAft>
              <a:buClr>
                <a:schemeClr val="dk1"/>
              </a:buClr>
              <a:buSzPts val="2500"/>
              <a:buFont typeface="Arial"/>
              <a:buNone/>
            </a:pPr>
            <a:r>
              <a:rPr lang="en" sz="1600" i="1">
                <a:solidFill>
                  <a:schemeClr val="dk1"/>
                </a:solidFill>
              </a:rPr>
              <a:t>Lighter Support</a:t>
            </a:r>
            <a:endParaRPr sz="1600" i="1">
              <a:solidFill>
                <a:schemeClr val="dk1"/>
              </a:solidFill>
            </a:endParaRPr>
          </a:p>
          <a:p>
            <a:pPr marL="457200" lvl="0" indent="-317500" rtl="0">
              <a:lnSpc>
                <a:spcPct val="150000"/>
              </a:lnSpc>
              <a:spcBef>
                <a:spcPts val="0"/>
              </a:spcBef>
              <a:spcAft>
                <a:spcPts val="0"/>
              </a:spcAft>
              <a:buClr>
                <a:srgbClr val="444444"/>
              </a:buClr>
              <a:buSzPts val="1400"/>
              <a:buFont typeface="Georgia"/>
              <a:buChar char="●"/>
            </a:pPr>
            <a:r>
              <a:rPr lang="en" sz="1400"/>
              <a:t>Not all languages require a subject and a predicate to form an independent clause. However, nearly all languages use coordinating conjunctions to connect ideas. Use these facts as a departure point for talking with ELLs about English, or invite students to discuss these facts with students who need heavier support in home language groups.</a:t>
            </a:r>
            <a:endParaRPr sz="1400"/>
          </a:p>
          <a:p>
            <a:pPr marL="457200" lvl="0" indent="-317500" rtl="0">
              <a:lnSpc>
                <a:spcPct val="150000"/>
              </a:lnSpc>
              <a:spcBef>
                <a:spcPts val="0"/>
              </a:spcBef>
              <a:spcAft>
                <a:spcPts val="0"/>
              </a:spcAft>
              <a:buClr>
                <a:srgbClr val="000000"/>
              </a:buClr>
              <a:buSzPts val="1400"/>
              <a:buFont typeface="Century Gothic"/>
              <a:buChar char="●"/>
            </a:pPr>
            <a:r>
              <a:rPr lang="en" sz="1400"/>
              <a:t>Invite students to prepare a FANBOYS glossary to share with students who need heavier support. Include a simple explanation for each coordinating conjunction. </a:t>
            </a:r>
            <a:endParaRPr sz="1400"/>
          </a:p>
          <a:p>
            <a:pPr marL="0" lvl="0" indent="0" rtl="0">
              <a:lnSpc>
                <a:spcPct val="100000"/>
              </a:lnSpc>
              <a:spcBef>
                <a:spcPts val="0"/>
              </a:spcBef>
              <a:spcAft>
                <a:spcPts val="0"/>
              </a:spcAft>
              <a:buClr>
                <a:schemeClr val="dk1"/>
              </a:buClr>
              <a:buSzPts val="2500"/>
              <a:buFont typeface="Arial"/>
              <a:buNone/>
            </a:pPr>
            <a:endParaRPr i="1">
              <a:solidFill>
                <a:schemeClr val="dk1"/>
              </a:solidFill>
            </a:endParaRPr>
          </a:p>
          <a:p>
            <a:pPr marL="0" lvl="0" indent="0" rtl="0">
              <a:lnSpc>
                <a:spcPct val="100000"/>
              </a:lnSpc>
              <a:spcBef>
                <a:spcPts val="0"/>
              </a:spcBef>
              <a:spcAft>
                <a:spcPts val="0"/>
              </a:spcAft>
              <a:buClr>
                <a:schemeClr val="dk1"/>
              </a:buClr>
              <a:buSzPts val="2500"/>
              <a:buFont typeface="Arial"/>
              <a:buNone/>
            </a:pPr>
            <a:endParaRPr>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11</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77846E39-E407-44FC-A713-C8D9393816F8}"/>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6" name="Google Shape;166;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a:t>What are we learning and doing today?</a:t>
            </a:r>
            <a:endParaRPr/>
          </a:p>
          <a:p>
            <a:pPr marL="457200" lvl="0" indent="-342900" rtl="0">
              <a:lnSpc>
                <a:spcPct val="150000"/>
              </a:lnSpc>
              <a:spcBef>
                <a:spcPts val="0"/>
              </a:spcBef>
              <a:spcAft>
                <a:spcPts val="0"/>
              </a:spcAft>
              <a:buSzPts val="1800"/>
              <a:buAutoNum type="arabicPeriod"/>
            </a:pPr>
            <a:r>
              <a:rPr lang="en"/>
              <a:t>Researching Reading Share</a:t>
            </a:r>
            <a:endParaRPr/>
          </a:p>
          <a:p>
            <a:pPr marL="457200" lvl="0" indent="-342900" rtl="0">
              <a:lnSpc>
                <a:spcPct val="150000"/>
              </a:lnSpc>
              <a:spcBef>
                <a:spcPts val="0"/>
              </a:spcBef>
              <a:spcAft>
                <a:spcPts val="0"/>
              </a:spcAft>
              <a:buSzPts val="1800"/>
              <a:buAutoNum type="arabicPeriod"/>
            </a:pPr>
            <a:r>
              <a:rPr lang="en"/>
              <a:t>Reviewing Learning Targets</a:t>
            </a:r>
            <a:endParaRPr/>
          </a:p>
          <a:p>
            <a:pPr marL="457200" lvl="0" indent="-342900" rtl="0">
              <a:lnSpc>
                <a:spcPct val="150000"/>
              </a:lnSpc>
              <a:spcBef>
                <a:spcPts val="0"/>
              </a:spcBef>
              <a:spcAft>
                <a:spcPts val="0"/>
              </a:spcAft>
              <a:buSzPts val="1800"/>
              <a:buAutoNum type="arabicPeriod"/>
            </a:pPr>
            <a:r>
              <a:rPr lang="en"/>
              <a:t>Participating in a Mini Lesson on Using Commas before Coordinating Conjunctions</a:t>
            </a:r>
            <a:endParaRPr/>
          </a:p>
          <a:p>
            <a:pPr marL="457200" lvl="0" indent="-342900" rtl="0">
              <a:lnSpc>
                <a:spcPct val="150000"/>
              </a:lnSpc>
              <a:spcBef>
                <a:spcPts val="0"/>
              </a:spcBef>
              <a:spcAft>
                <a:spcPts val="0"/>
              </a:spcAft>
              <a:buSzPts val="1800"/>
              <a:buAutoNum type="arabicPeriod"/>
            </a:pPr>
            <a:r>
              <a:rPr lang="en"/>
              <a:t>Practicing Editing for Conventions</a:t>
            </a:r>
            <a:endParaRPr/>
          </a:p>
          <a:p>
            <a:pPr marL="457200" lvl="0" indent="-342900" rtl="0">
              <a:lnSpc>
                <a:spcPct val="150000"/>
              </a:lnSpc>
              <a:spcBef>
                <a:spcPts val="0"/>
              </a:spcBef>
              <a:spcAft>
                <a:spcPts val="0"/>
              </a:spcAft>
              <a:buSzPts val="1800"/>
              <a:buAutoNum type="arabicPeriod"/>
            </a:pPr>
            <a:r>
              <a:rPr lang="en"/>
              <a:t>Editing Stations for our own work</a:t>
            </a:r>
            <a:endParaRPr/>
          </a:p>
          <a:p>
            <a:pPr marL="457200" lvl="0" indent="-342900">
              <a:lnSpc>
                <a:spcPct val="150000"/>
              </a:lnSpc>
              <a:spcBef>
                <a:spcPts val="0"/>
              </a:spcBef>
              <a:spcAft>
                <a:spcPts val="0"/>
              </a:spcAft>
              <a:buSzPts val="1800"/>
              <a:buAutoNum type="arabicPeriod"/>
            </a:pPr>
            <a:r>
              <a:rPr lang="en"/>
              <a:t>Completing an Exit Ticket</a:t>
            </a: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Research Reading Reminders </a:t>
            </a:r>
            <a:endParaRPr/>
          </a:p>
        </p:txBody>
      </p:sp>
      <p:sp>
        <p:nvSpPr>
          <p:cNvPr id="172" name="Google Shape;172;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sz="2400" b="1" i="1"/>
              <a:t>Working to Become Ethical People</a:t>
            </a:r>
            <a:endParaRPr sz="2400" b="1" i="1"/>
          </a:p>
          <a:p>
            <a:pPr marL="457200" lvl="0" indent="-355600" rtl="0">
              <a:lnSpc>
                <a:spcPct val="150000"/>
              </a:lnSpc>
              <a:spcBef>
                <a:spcPts val="0"/>
              </a:spcBef>
              <a:spcAft>
                <a:spcPts val="0"/>
              </a:spcAft>
              <a:buSzPts val="2000"/>
              <a:buChar char="●"/>
            </a:pPr>
            <a:r>
              <a:rPr lang="en" sz="2000"/>
              <a:t>I behave with integrity.</a:t>
            </a:r>
            <a:endParaRPr sz="2000"/>
          </a:p>
          <a:p>
            <a:pPr marL="914400" lvl="1" indent="-355600" rtl="0">
              <a:lnSpc>
                <a:spcPct val="150000"/>
              </a:lnSpc>
              <a:spcBef>
                <a:spcPts val="0"/>
              </a:spcBef>
              <a:spcAft>
                <a:spcPts val="0"/>
              </a:spcAft>
              <a:buSzPts val="2000"/>
              <a:buChar char="○"/>
            </a:pPr>
            <a:r>
              <a:rPr lang="en" sz="2000"/>
              <a:t>I am honest and I do the right thing, even when it’s difficult, because it is the right thing to do. </a:t>
            </a:r>
            <a:endParaRPr sz="200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Learning Targets</a:t>
            </a:r>
            <a:endParaRPr/>
          </a:p>
        </p:txBody>
      </p:sp>
      <p:sp>
        <p:nvSpPr>
          <p:cNvPr id="178" name="Google Shape;17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50000"/>
              </a:lnSpc>
              <a:spcBef>
                <a:spcPts val="0"/>
              </a:spcBef>
              <a:spcAft>
                <a:spcPts val="0"/>
              </a:spcAft>
              <a:buClr>
                <a:schemeClr val="dk1"/>
              </a:buClr>
              <a:buSzPts val="2400"/>
              <a:buAutoNum type="arabicPeriod"/>
            </a:pPr>
            <a:r>
              <a:rPr lang="en" sz="2400" dirty="0">
                <a:solidFill>
                  <a:schemeClr val="dk1"/>
                </a:solidFill>
              </a:rPr>
              <a:t>I can check my peers’ work for correct </a:t>
            </a:r>
            <a:r>
              <a:rPr lang="en" sz="2400" u="sng" dirty="0">
                <a:solidFill>
                  <a:schemeClr val="dk1"/>
                </a:solidFill>
              </a:rPr>
              <a:t>capitalization</a:t>
            </a:r>
            <a:r>
              <a:rPr lang="en" sz="2400" dirty="0">
                <a:solidFill>
                  <a:schemeClr val="dk1"/>
                </a:solidFill>
              </a:rPr>
              <a:t> and </a:t>
            </a:r>
            <a:r>
              <a:rPr lang="en" sz="2400" u="sng" dirty="0">
                <a:solidFill>
                  <a:schemeClr val="dk1"/>
                </a:solidFill>
              </a:rPr>
              <a:t>spelling</a:t>
            </a:r>
            <a:r>
              <a:rPr lang="en" sz="2400" dirty="0">
                <a:solidFill>
                  <a:schemeClr val="dk1"/>
                </a:solidFill>
              </a:rPr>
              <a:t>.</a:t>
            </a:r>
            <a:endParaRPr sz="2400" dirty="0">
              <a:solidFill>
                <a:schemeClr val="dk1"/>
              </a:solidFill>
            </a:endParaRPr>
          </a:p>
          <a:p>
            <a:pPr marL="457200" lvl="0" indent="-381000" rtl="0">
              <a:lnSpc>
                <a:spcPct val="150000"/>
              </a:lnSpc>
              <a:spcBef>
                <a:spcPts val="0"/>
              </a:spcBef>
              <a:spcAft>
                <a:spcPts val="0"/>
              </a:spcAft>
              <a:buClr>
                <a:schemeClr val="dk1"/>
              </a:buClr>
              <a:buSzPts val="2400"/>
              <a:buAutoNum type="arabicPeriod"/>
            </a:pPr>
            <a:r>
              <a:rPr lang="en" sz="2400" dirty="0">
                <a:solidFill>
                  <a:schemeClr val="dk1"/>
                </a:solidFill>
              </a:rPr>
              <a:t>I can check my peers’ work for correct use of a comma before a coordinating conjunction.</a:t>
            </a:r>
            <a:endParaRPr dirty="0"/>
          </a:p>
        </p:txBody>
      </p:sp>
      <p:pic>
        <p:nvPicPr>
          <p:cNvPr id="179" name="Google Shape;179;p33"/>
          <p:cNvPicPr preferRelativeResize="0"/>
          <p:nvPr/>
        </p:nvPicPr>
        <p:blipFill>
          <a:blip r:embed="rId3">
            <a:alphaModFix/>
          </a:blip>
          <a:stretch>
            <a:fillRect/>
          </a:stretch>
        </p:blipFill>
        <p:spPr>
          <a:xfrm>
            <a:off x="8266846" y="4419600"/>
            <a:ext cx="739625" cy="562111"/>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37BD5E-45E7-48DE-82F1-A1EBCF8FAF53}">
  <ds:schemaRefs>
    <ds:schemaRef ds:uri="http://schemas.microsoft.com/sharepoint/v3/contenttype/forms"/>
  </ds:schemaRefs>
</ds:datastoreItem>
</file>

<file path=customXml/itemProps2.xml><?xml version="1.0" encoding="utf-8"?>
<ds:datastoreItem xmlns:ds="http://schemas.openxmlformats.org/officeDocument/2006/customXml" ds:itemID="{6BA2B8B9-97BA-4A4B-BCB1-E7283CEF8849}">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D266997E-ECCB-46D5-ACCE-DB85ED9998F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31</TotalTime>
  <Words>5866</Words>
  <Application>Microsoft Office PowerPoint</Application>
  <PresentationFormat>On-screen Show (16:9)</PresentationFormat>
  <Paragraphs>417</Paragraphs>
  <Slides>18</Slides>
  <Notes>18</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18</vt:i4>
      </vt:variant>
    </vt:vector>
  </HeadingPairs>
  <TitlesOfParts>
    <vt:vector size="25" baseType="lpstr">
      <vt:lpstr>Century Gothic</vt:lpstr>
      <vt:lpstr>Georgia</vt:lpstr>
      <vt:lpstr>Calibri</vt:lpstr>
      <vt:lpstr>Overlock</vt:lpstr>
      <vt:lpstr>Arial</vt:lpstr>
      <vt:lpstr>Simple Light</vt:lpstr>
      <vt:lpstr>Office Theme</vt:lpstr>
      <vt:lpstr>Grade 4: Module 2: Unit 2: Lesson 11 Teacher slide, before teaching.</vt:lpstr>
      <vt:lpstr>Grade 4: Module 2: Unit 2: Lesson 11 Teacher slide, before teaching.</vt:lpstr>
      <vt:lpstr>Grade 4: Module 2: Unit 2: Lesson 11 Teacher slide, before teaching.</vt:lpstr>
      <vt:lpstr>Grade 4: Module 2: Unit 2: Lesson 11 Teacher slide, before teaching.</vt:lpstr>
      <vt:lpstr>Grade 4: Module 2: Unit 2: Lesson 11 Teacher slide, before teaching.</vt:lpstr>
      <vt:lpstr>PowerPoint Presentation</vt:lpstr>
      <vt:lpstr>Hello, Students!</vt:lpstr>
      <vt:lpstr>Research Reading Reminders </vt:lpstr>
      <vt:lpstr>Reviewing Learning Targets</vt:lpstr>
      <vt:lpstr>Mini Lesson: Using Commas before Coordinating Conjunctions </vt:lpstr>
      <vt:lpstr>Parts of Speech  </vt:lpstr>
      <vt:lpstr>PowerPoint Presentation</vt:lpstr>
      <vt:lpstr>Millipede Paragraph </vt:lpstr>
      <vt:lpstr>Directions for Editing Stations </vt:lpstr>
      <vt:lpstr>Exit Ticket</vt:lpstr>
      <vt:lpstr>Homework Overview</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11 Teacher slide, before teaching.</dc:title>
  <dc:creator>nbravo</dc:creator>
  <cp:lastModifiedBy>Jennifer Snapp</cp:lastModifiedBy>
  <cp:revision>11</cp:revision>
  <dcterms:modified xsi:type="dcterms:W3CDTF">2018-10-03T15:40:57Z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