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5.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2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9.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20.xml" ContentType="application/vnd.openxmlformats-officedocument.presentationml.slideLayout+xml"/>
  <Override PartName="/ppt/notesSlides/notesSlide11.xml" ContentType="application/vnd.openxmlformats-officedocument.presentationml.notesSlide+xml"/>
  <Override PartName="/ppt/slideLayouts/slideLayout16.xml" ContentType="application/vnd.openxmlformats-officedocument.presentationml.slideLayout+xml"/>
  <Override PartName="/ppt/notesSlides/notesSlide10.xml" ContentType="application/vnd.openxmlformats-officedocument.presentationml.notesSlide+xml"/>
  <Override PartName="/ppt/slideLayouts/slideLayout17.xml" ContentType="application/vnd.openxmlformats-officedocument.presentationml.slideLayout+xml"/>
  <Override PartName="/ppt/slideLayouts/slideLayout15.xml" ContentType="application/vnd.openxmlformats-officedocument.presentationml.slideLayout+xml"/>
  <Override PartName="/ppt/notesSlides/notesSlide12.xml" ContentType="application/vnd.openxmlformats-officedocument.presentationml.notesSlide+xml"/>
  <Override PartName="/ppt/slideLayouts/slideLayout14.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3.xml" ContentType="application/vnd.openxmlformats-officedocument.presentationml.slideLayout+xml"/>
  <Override PartName="/ppt/slideLayouts/slideLayout18.xml" ContentType="application/vnd.openxmlformats-officedocument.presentationml.slideLayout+xml"/>
  <Override PartName="/ppt/notesSlides/notesSlide9.xml" ContentType="application/vnd.openxmlformats-officedocument.presentationml.notesSlide+xml"/>
  <Override PartName="/ppt/slideLayouts/slideLayout1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26.xml" ContentType="application/vnd.openxmlformats-officedocument.presentationml.notesSlide+xml"/>
  <Override PartName="/ppt/notesSlides/notesSlide8.xml" ContentType="application/vnd.openxmlformats-officedocument.presentationml.notesSlide+xml"/>
  <Override PartName="/ppt/slideLayouts/slideLayout2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23.xml" ContentType="application/vnd.openxmlformats-officedocument.presentationml.notesSlide+xml"/>
  <Override PartName="/ppt/slideLayouts/slideLayout1.xml" ContentType="application/vnd.openxmlformats-officedocument.presentationml.slideLayout+xml"/>
  <Override PartName="/ppt/notesSlides/notesSlide24.xml" ContentType="application/vnd.openxmlformats-officedocument.presentationml.notes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20.xml" ContentType="application/vnd.openxmlformats-officedocument.presentationml.notesSlide+xml"/>
  <Override PartName="/ppt/slideLayouts/slideLayout11.xml" ContentType="application/vnd.openxmlformats-officedocument.presentationml.slideLayout+xml"/>
  <Override PartName="/ppt/notesSlides/notesSlide17.xml" ContentType="application/vnd.openxmlformats-officedocument.presentationml.notesSlide+xml"/>
  <Override PartName="/ppt/slideLayouts/slideLayout10.xml" ContentType="application/vnd.openxmlformats-officedocument.presentationml.slideLayout+xml"/>
  <Override PartName="/ppt/notesSlides/notesSlide18.xml" ContentType="application/vnd.openxmlformats-officedocument.presentationml.notesSlide+xml"/>
  <Override PartName="/ppt/slideLayouts/slideLayout9.xml" ContentType="application/vnd.openxmlformats-officedocument.presentationml.slideLayout+xml"/>
  <Override PartName="/ppt/notesSlides/notesSlide19.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0D62138A-4641-482A-BB15-C923B94A099A}">
  <a:tblStyle styleId="{0D62138A-4641-482A-BB15-C923B94A099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823" autoAdjust="0"/>
  </p:normalViewPr>
  <p:slideViewPr>
    <p:cSldViewPr snapToGrid="0">
      <p:cViewPr varScale="1">
        <p:scale>
          <a:sx n="100" d="100"/>
          <a:sy n="100" d="100"/>
        </p:scale>
        <p:origin x="-1344" y="-104"/>
      </p:cViewPr>
      <p:guideLst>
        <p:guide orient="horz" pos="1620"/>
        <p:guide pos="2880"/>
      </p:guideLst>
    </p:cSldViewPr>
  </p:slideViewPr>
  <p:notesTextViewPr>
    <p:cViewPr>
      <p:scale>
        <a:sx n="1" d="1"/>
        <a:sy n="1" d="1"/>
      </p:scale>
      <p:origin x="0" y="1192"/>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3" Type="http://schemas.openxmlformats.org/officeDocument/2006/relationships/slide" Target="slides/slide11.xml"/><Relationship Id="rId18" Type="http://schemas.openxmlformats.org/officeDocument/2006/relationships/slide" Target="slides/slide16.xml"/><Relationship Id="rId21" Type="http://schemas.openxmlformats.org/officeDocument/2006/relationships/slide" Target="slides/slide19.xml"/><Relationship Id="rId34" Type="http://schemas.openxmlformats.org/officeDocument/2006/relationships/tableStyles" Target="tableStyles.xml"/><Relationship Id="rId25" Type="http://schemas.openxmlformats.org/officeDocument/2006/relationships/slide" Target="slides/slide23.xml"/><Relationship Id="rId7" Type="http://schemas.openxmlformats.org/officeDocument/2006/relationships/slide" Target="slides/slide5.xml"/><Relationship Id="rId33" Type="http://schemas.openxmlformats.org/officeDocument/2006/relationships/theme" Target="theme/theme1.xml"/><Relationship Id="rId12" Type="http://schemas.openxmlformats.org/officeDocument/2006/relationships/slide" Target="slides/slide10.xml"/><Relationship Id="rId17" Type="http://schemas.openxmlformats.org/officeDocument/2006/relationships/slide" Target="slides/slide15.xml"/><Relationship Id="rId20" Type="http://schemas.openxmlformats.org/officeDocument/2006/relationships/slide" Target="slides/slide18.xml"/><Relationship Id="rId29"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4" Type="http://schemas.openxmlformats.org/officeDocument/2006/relationships/slide" Target="slides/slide22.xml"/><Relationship Id="rId1" Type="http://schemas.openxmlformats.org/officeDocument/2006/relationships/slideMaster" Target="slideMasters/slideMaster1.xml"/><Relationship Id="rId32" Type="http://schemas.openxmlformats.org/officeDocument/2006/relationships/viewProps" Target="viewProps.xml"/><Relationship Id="rId6" Type="http://schemas.openxmlformats.org/officeDocument/2006/relationships/slide" Target="slides/slide4.xml"/><Relationship Id="rId11" Type="http://schemas.openxmlformats.org/officeDocument/2006/relationships/slide" Target="slides/slide9.xml"/><Relationship Id="rId37" Type="http://schemas.openxmlformats.org/officeDocument/2006/relationships/customXml" Target="../customXml/item3.xml"/><Relationship Id="rId23" Type="http://schemas.openxmlformats.org/officeDocument/2006/relationships/slide" Target="slides/slide21.xml"/><Relationship Id="rId28" Type="http://schemas.openxmlformats.org/officeDocument/2006/relationships/slide" Target="slides/slide26.xml"/><Relationship Id="rId5" Type="http://schemas.openxmlformats.org/officeDocument/2006/relationships/slide" Target="slides/slide3.xml"/><Relationship Id="rId15" Type="http://schemas.openxmlformats.org/officeDocument/2006/relationships/slide" Target="slides/slide13.xml"/><Relationship Id="rId36" Type="http://schemas.openxmlformats.org/officeDocument/2006/relationships/customXml" Target="../customXml/item2.xml"/><Relationship Id="rId3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22" Type="http://schemas.openxmlformats.org/officeDocument/2006/relationships/slide" Target="slides/slide20.xml"/><Relationship Id="rId27" Type="http://schemas.openxmlformats.org/officeDocument/2006/relationships/slide" Target="slides/slide25.xml"/><Relationship Id="rId4" Type="http://schemas.openxmlformats.org/officeDocument/2006/relationships/slide" Target="slides/slide2.xml"/><Relationship Id="rId30" Type="http://schemas.openxmlformats.org/officeDocument/2006/relationships/printerSettings" Target="printerSettings/printerSettings1.bin"/><Relationship Id="rId9" Type="http://schemas.openxmlformats.org/officeDocument/2006/relationships/slide" Target="slides/slide7.xml"/><Relationship Id="rId14" Type="http://schemas.openxmlformats.org/officeDocument/2006/relationships/slide" Target="slides/slide12.xml"/><Relationship Id="rId35"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50391983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5ba26a53c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45ba26a53c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42713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5ba26a53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45ba26a53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Reviewing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Checking in with learning targets helps students self-assess their learning. This research-based strategy supports struggling learners most.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for students to think independently about what topic the module might cover, and to make inferences based on evidence. Therefore, students are not asked to share their ideas with the whole class at this point nor to have the teacher offer any explanations.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class. Ask a student to read the first learning target aloud: </a:t>
            </a:r>
            <a:r>
              <a:rPr lang="en" sz="1200" b="1" dirty="0">
                <a:solidFill>
                  <a:schemeClr val="dk1"/>
                </a:solidFill>
                <a:latin typeface="Calibri"/>
                <a:ea typeface="Calibri"/>
                <a:cs typeface="Calibri"/>
                <a:sym typeface="Calibri"/>
              </a:rPr>
              <a:t>“I can analyze photos, videos, and quotes to find a main idea.”</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a different partner about the questions projected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as they participate in the Gallery Walk and listen to and examine diverse media (images, quotes, video), they will better understand what this module will be about.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both partners should take turns speaking. You might hear students say things like, </a:t>
            </a:r>
            <a:r>
              <a:rPr lang="en" sz="1200" b="0" dirty="0">
                <a:solidFill>
                  <a:schemeClr val="dk1"/>
                </a:solidFill>
                <a:latin typeface="Calibri"/>
                <a:ea typeface="Calibri"/>
                <a:cs typeface="Calibri"/>
                <a:sym typeface="Calibri"/>
              </a:rPr>
              <a:t>“I think the main idea of the video is that people spend too much time on their phones” or “Maybe in this module, the main idea will be for us to think about how phones and screens affect us.” </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14292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(10-12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a:t>
            </a:r>
            <a:r>
              <a:rPr lang="en" sz="1200" b="1" dirty="0" smtClean="0">
                <a:solidFill>
                  <a:schemeClr val="dk1"/>
                </a:solidFill>
                <a:latin typeface="Calibri"/>
                <a:ea typeface="Calibri"/>
                <a:cs typeface="Calibri"/>
                <a:sym typeface="Calibri"/>
              </a:rPr>
              <a:t>Groups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multimedia features (Items 2 and 3) should ideally be cued up on separate computers. </a:t>
            </a:r>
            <a:endParaRPr sz="1200" dirty="0">
              <a:solidFill>
                <a:srgbClr val="04151A"/>
              </a:solidFill>
              <a:highlight>
                <a:schemeClr val="lt1"/>
              </a:highlight>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rgbClr val="04151A"/>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Gallery Walk Protocol as needed, and the Norms (projected in the text box on this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Divide the class into small groups.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the Gallery Walk. Circulate to listen in and clarify procedures as needed. If all groups are working smoothly, consider participating in this step and writing your own Notices and Wonders.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8 minutes, invite students to return to their seats. and finish writing their thoughts. Focus them on the space at the bottom of the handout, where they can add to their initial thinking.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remain completely silent.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focus on viewing each item and recording ideas on their </a:t>
            </a:r>
            <a:r>
              <a:rPr lang="en" sz="1200" b="0" dirty="0">
                <a:solidFill>
                  <a:schemeClr val="dk1"/>
                </a:solidFill>
                <a:latin typeface="Calibri"/>
                <a:ea typeface="Calibri"/>
                <a:cs typeface="Calibri"/>
                <a:sym typeface="Calibri"/>
              </a:rPr>
              <a:t>note-catchers.</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to help students understand certain Gallery Walk items, such explaining some of the quotes or assisting with interpretation of the leisure chart.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697594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15-20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Individual</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Gallery Walk,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multimedia features (Items 2 and 3) should ideally be cued up on separate computers. </a:t>
            </a:r>
            <a:endParaRPr sz="1200" dirty="0">
              <a:solidFill>
                <a:srgbClr val="04151A"/>
              </a:solidFill>
              <a:highlight>
                <a:schemeClr val="lt1"/>
              </a:highlight>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rgbClr val="04151A"/>
              </a:solidFill>
              <a:highlight>
                <a:schemeClr val="lt1"/>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sit and finish writing their thoughts. Focus them on the space at the bottom of the handout, where they can add to their initial thinking.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couple of minutes, refocus the whole group. Starting with Notices, allow students to “popcorn” discuss any of the ideas they have written down.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Wonders, inviting students to discuss the questions that they have after the Gallery Walk.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silently about the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question, then have partners share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students to share initial ideas and thoughts on what the module will be about.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feedback for ways you saw them working well during the Gallery Walk or the discussion. Congratulate them for being willing to ask questions and think about information presented in diverse media; point out that this is something they will do a lot in this module.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a:t>
            </a:r>
            <a:r>
              <a:rPr lang="en" sz="1200" b="1" dirty="0">
                <a:solidFill>
                  <a:schemeClr val="dk1"/>
                </a:solidFill>
                <a:latin typeface="Calibri"/>
                <a:ea typeface="Calibri"/>
                <a:cs typeface="Calibri"/>
                <a:sym typeface="Calibri"/>
              </a:rPr>
              <a:t>Notices and Wonders note-catcher </a:t>
            </a:r>
            <a:r>
              <a:rPr lang="en" sz="1200" dirty="0">
                <a:solidFill>
                  <a:schemeClr val="dk1"/>
                </a:solidFill>
                <a:latin typeface="Calibri"/>
                <a:ea typeface="Calibri"/>
                <a:cs typeface="Calibri"/>
                <a:sym typeface="Calibri"/>
              </a:rPr>
              <a:t>(see Teaching Note on Slide 4; students will need these note-catchers again in Lesson 7).</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5, listen for students to share ideas that have to do with the impact of technology, particularly as it relates to young people and their brain development.</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1674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55c312d5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455c312d5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(2-3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9</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“Teens and Decision Making”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nine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Now that students have had ample opportunity to reflect on their own ideas about the module, it is time to explicitly share the title and purpose.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need a refresher on the body’s nervous system, which is defined as “</a:t>
            </a:r>
            <a:r>
              <a:rPr lang="en" sz="1200" dirty="0">
                <a:solidFill>
                  <a:srgbClr val="222222"/>
                </a:solidFill>
                <a:latin typeface="Calibri"/>
                <a:ea typeface="Calibri"/>
                <a:cs typeface="Calibri"/>
                <a:sym typeface="Calibri"/>
              </a:rPr>
              <a:t>the network of nerve cells and fibers that transmits nerve impulses between parts of the body” and includes the brain.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8704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5c256c81a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45c256c81a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(2-3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9</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“Teens and Decision Making”,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nine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For your convenience, the </a:t>
            </a:r>
            <a:r>
              <a:rPr lang="en" sz="1200" b="1" dirty="0">
                <a:solidFill>
                  <a:schemeClr val="dk1"/>
                </a:solidFill>
                <a:latin typeface="Calibri"/>
                <a:ea typeface="Calibri"/>
                <a:cs typeface="Calibri"/>
                <a:sym typeface="Calibri"/>
              </a:rPr>
              <a:t>Vocabulary Anchor Chart</a:t>
            </a:r>
            <a:r>
              <a:rPr lang="en" sz="1200" dirty="0">
                <a:solidFill>
                  <a:schemeClr val="dk1"/>
                </a:solidFill>
                <a:latin typeface="Calibri"/>
                <a:ea typeface="Calibri"/>
                <a:cs typeface="Calibri"/>
                <a:sym typeface="Calibri"/>
              </a:rPr>
              <a:t> will be presented in various stages on the slides. It is blank here, allowing you to verbalize or record the first definition according to preference. You may also consider using a document camera to project a blank paper copy of the </a:t>
            </a:r>
            <a:r>
              <a:rPr lang="en" sz="1200" b="1" dirty="0">
                <a:solidFill>
                  <a:schemeClr val="dk1"/>
                </a:solidFill>
                <a:latin typeface="Calibri"/>
                <a:ea typeface="Calibri"/>
                <a:cs typeface="Calibri"/>
                <a:sym typeface="Calibri"/>
              </a:rPr>
              <a:t>Vocabulary Anchor Chart </a:t>
            </a:r>
            <a:r>
              <a:rPr lang="en" sz="1200" dirty="0">
                <a:solidFill>
                  <a:schemeClr val="dk1"/>
                </a:solidFill>
                <a:latin typeface="Calibri"/>
                <a:ea typeface="Calibri"/>
                <a:cs typeface="Calibri"/>
                <a:sym typeface="Calibri"/>
              </a:rPr>
              <a:t>so you can complete it in front of students (See Slide 16).</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Connect the purpose of the anchor chart to the first word you have placed on it: </a:t>
            </a:r>
            <a:r>
              <a:rPr lang="en" sz="1200" i="1" dirty="0">
                <a:solidFill>
                  <a:schemeClr val="dk1"/>
                </a:solidFill>
                <a:latin typeface="Calibri"/>
                <a:ea typeface="Calibri"/>
                <a:cs typeface="Calibri"/>
                <a:sym typeface="Calibri"/>
              </a:rPr>
              <a:t>neurological development. </a:t>
            </a: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“We’ll use our </a:t>
            </a:r>
            <a:r>
              <a:rPr lang="en" sz="1200" b="1" i="1" dirty="0">
                <a:solidFill>
                  <a:schemeClr val="dk1"/>
                </a:solidFill>
                <a:latin typeface="Calibri"/>
                <a:ea typeface="Calibri"/>
                <a:cs typeface="Calibri"/>
                <a:sym typeface="Calibri"/>
              </a:rPr>
              <a:t>Vocabulary Anchor Chart</a:t>
            </a:r>
            <a:r>
              <a:rPr lang="en" sz="1200" i="1" dirty="0">
                <a:solidFill>
                  <a:schemeClr val="dk1"/>
                </a:solidFill>
                <a:latin typeface="Calibri"/>
                <a:ea typeface="Calibri"/>
                <a:cs typeface="Calibri"/>
                <a:sym typeface="Calibri"/>
              </a:rPr>
              <a:t> to keep track of domain-specific vocabulary words. Let’s take a look at the first word on the chart: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neurological </a:t>
            </a:r>
            <a:r>
              <a:rPr lang="en" sz="1200" i="1" dirty="0">
                <a:solidFill>
                  <a:schemeClr val="dk1"/>
                </a:solidFill>
                <a:latin typeface="Calibri"/>
                <a:ea typeface="Calibri"/>
                <a:cs typeface="Calibri"/>
                <a:sym typeface="Calibri"/>
              </a:rPr>
              <a:t>development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 know that neurological relates to the nervous system and brain, and I know the word ‘develop’ means to  grow, so I think this term probably has to do with how the brain and nervous system grow and get more mature.”</a:t>
            </a: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other examples of domain-specific vocabulary words your students might be able to relate to, depending on their hobbies. For example, </a:t>
            </a:r>
            <a:r>
              <a:rPr lang="en" sz="1200" i="1" dirty="0">
                <a:solidFill>
                  <a:schemeClr val="dk1"/>
                </a:solidFill>
                <a:latin typeface="Calibri"/>
                <a:ea typeface="Calibri"/>
                <a:cs typeface="Calibri"/>
                <a:sym typeface="Calibri"/>
              </a:rPr>
              <a:t>fullback, midfielder,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offside </a:t>
            </a:r>
            <a:r>
              <a:rPr lang="en" sz="1200" dirty="0">
                <a:solidFill>
                  <a:schemeClr val="dk1"/>
                </a:solidFill>
                <a:latin typeface="Calibri"/>
                <a:ea typeface="Calibri"/>
                <a:cs typeface="Calibri"/>
                <a:sym typeface="Calibri"/>
              </a:rPr>
              <a:t>relate specifically to the domain of soccer. </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806990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45c256c81a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45c256c81a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(5-8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3 of 9</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“Teens and Decision Making”,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nine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read-alouds, read slowly, fluently, and without interruption or explanation while students look at the text and actively read. This promotes fluency and comprehension, because students are hearing and reading the text as a whole.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5, it is not necessary for all of students’ definitions to be perfectly correct. Definitions will be displayed on the next slide, so at this stage, it’s just important to make sure that students’ proposed definitions are rooted in the context of the word.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“Teens and Decision Making: What Brain Science Reveals.”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first eight paragraphs of “Teens and Decision Making”—which includes the introduction of this article as well as a section titled “The Teen Brain: Under Construction”—as students read silently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any domain-specific vocabulary they underlined.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share what they think the definitions are and how they determined them. Remind students to reread the vocabulary in context, and point out that informational texts often restate the definition of a domain-specific word in a phrase right before or after the word (e.g., neurotransmitters).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article.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listen for students to identify </a:t>
            </a:r>
            <a:r>
              <a:rPr lang="en" sz="1200" i="1" dirty="0">
                <a:solidFill>
                  <a:schemeClr val="dk1"/>
                </a:solidFill>
                <a:latin typeface="Calibri"/>
                <a:ea typeface="Calibri"/>
                <a:cs typeface="Calibri"/>
                <a:sym typeface="Calibri"/>
              </a:rPr>
              <a:t>neurons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electrochemical impulse</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neurotransmitters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prefrontal cortex</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limbic system</a:t>
            </a:r>
            <a:r>
              <a:rPr lang="en" sz="1200" dirty="0">
                <a:solidFill>
                  <a:schemeClr val="dk1"/>
                </a:solidFill>
                <a:latin typeface="Calibri"/>
                <a:ea typeface="Calibri"/>
                <a:cs typeface="Calibri"/>
                <a:sym typeface="Calibri"/>
              </a:rPr>
              <a:t>. They might identify others as well; feel free to record these.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5, listen for students to offer definitions that relate to the context the word is used in, and/or to the parts of the word. For example, they might say something like </a:t>
            </a:r>
            <a:r>
              <a:rPr lang="en" sz="1200" b="0" dirty="0">
                <a:solidFill>
                  <a:schemeClr val="dk1"/>
                </a:solidFill>
                <a:latin typeface="Calibri"/>
                <a:ea typeface="Calibri"/>
                <a:cs typeface="Calibri"/>
                <a:sym typeface="Calibri"/>
              </a:rPr>
              <a:t>“electrochemical impulse probably relates to something the body does that it can’t always control. ‘Electro’ sounds like electricity and ‘chemical’ refers to the makeup of a substance, which reminds me of the nervous system. An ‘impulse’ is something you do when you have a really strong urge that you can’t control.”</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 </a:t>
            </a:r>
            <a:r>
              <a:rPr lang="en" sz="1200" b="0" dirty="0" smtClean="0">
                <a:solidFill>
                  <a:schemeClr val="dk1"/>
                </a:solidFill>
                <a:latin typeface="Calibri"/>
                <a:ea typeface="Calibri"/>
                <a:cs typeface="Calibri"/>
                <a:sym typeface="Calibri"/>
              </a:rPr>
              <a:t>None</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82732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5c256c81a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45c256c81a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(3-5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9</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“Teens and Decision Making”,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fourth of nine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your convenience, the </a:t>
            </a:r>
            <a:r>
              <a:rPr lang="en" sz="1200" b="1" dirty="0">
                <a:solidFill>
                  <a:schemeClr val="dk1"/>
                </a:solidFill>
                <a:latin typeface="Calibri"/>
                <a:ea typeface="Calibri"/>
                <a:cs typeface="Calibri"/>
                <a:sym typeface="Calibri"/>
              </a:rPr>
              <a:t>Vocabulary Anchor Chart</a:t>
            </a:r>
            <a:r>
              <a:rPr lang="en" sz="1200" dirty="0">
                <a:solidFill>
                  <a:schemeClr val="dk1"/>
                </a:solidFill>
                <a:latin typeface="Calibri"/>
                <a:ea typeface="Calibri"/>
                <a:cs typeface="Calibri"/>
                <a:sym typeface="Calibri"/>
              </a:rPr>
              <a:t> is presented with definitions here. You may also consider using a document camera to project a blank paper copy of the </a:t>
            </a:r>
            <a:r>
              <a:rPr lang="en" sz="1200" b="1" dirty="0">
                <a:solidFill>
                  <a:schemeClr val="dk1"/>
                </a:solidFill>
                <a:latin typeface="Calibri"/>
                <a:ea typeface="Calibri"/>
                <a:cs typeface="Calibri"/>
                <a:sym typeface="Calibri"/>
              </a:rPr>
              <a:t>Vocabulary Anchor Chart </a:t>
            </a:r>
            <a:r>
              <a:rPr lang="en" sz="1200" dirty="0">
                <a:solidFill>
                  <a:schemeClr val="dk1"/>
                </a:solidFill>
                <a:latin typeface="Calibri"/>
                <a:ea typeface="Calibri"/>
                <a:cs typeface="Calibri"/>
                <a:sym typeface="Calibri"/>
              </a:rPr>
              <a:t>so you can complete it in front of students.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vocabulary words and definitions aloud. Clarify as needed by referring to the </a:t>
            </a:r>
            <a:r>
              <a:rPr lang="en" sz="1200" b="1" dirty="0">
                <a:solidFill>
                  <a:schemeClr val="dk1"/>
                </a:solidFill>
                <a:latin typeface="Calibri"/>
                <a:ea typeface="Calibri"/>
                <a:cs typeface="Calibri"/>
                <a:sym typeface="Calibri"/>
              </a:rPr>
              <a:t>Model Domain-Specific Vocabulary anchor chart (for teacher reference)</a:t>
            </a:r>
            <a:r>
              <a:rPr lang="en" sz="1200" dirty="0">
                <a:solidFill>
                  <a:schemeClr val="dk1"/>
                </a:solidFill>
                <a:latin typeface="Calibri"/>
                <a:ea typeface="Calibri"/>
                <a:cs typeface="Calibri"/>
                <a:sym typeface="Calibri"/>
              </a:rPr>
              <a:t>. Tell students they will continue to use this anchor chart throughout the module.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further support ELL students, consider providing definitions of challenging vocabulary in students’ home language. Resources such as Google Translate and bilingual translation dictionaries can assist with one-word translation.</a:t>
            </a:r>
            <a:endParaRPr sz="1200" dirty="0">
              <a:latin typeface="Calibri"/>
              <a:ea typeface="Calibri"/>
              <a:cs typeface="Calibri"/>
              <a:sym typeface="Calibri"/>
            </a:endParaRPr>
          </a:p>
        </p:txBody>
      </p:sp>
    </p:spTree>
    <p:extLst>
      <p:ext uri="{BB962C8B-B14F-4D97-AF65-F5344CB8AC3E}">
        <p14:creationId xmlns:p14="http://schemas.microsoft.com/office/powerpoint/2010/main" val="167571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5c256c81a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45c256c81a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(2-3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5 of 9</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“Teens and Decision Making”,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fifth of nine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For your convenience, the </a:t>
            </a:r>
            <a:r>
              <a:rPr lang="en" sz="1200" b="1" dirty="0">
                <a:solidFill>
                  <a:schemeClr val="dk1"/>
                </a:solidFill>
                <a:latin typeface="Calibri"/>
                <a:ea typeface="Calibri"/>
                <a:cs typeface="Calibri"/>
                <a:sym typeface="Calibri"/>
              </a:rPr>
              <a:t>Informational Text Structure Map graphic organizer</a:t>
            </a:r>
            <a:r>
              <a:rPr lang="en" sz="1200" dirty="0">
                <a:solidFill>
                  <a:schemeClr val="dk1"/>
                </a:solidFill>
                <a:latin typeface="Calibri"/>
                <a:ea typeface="Calibri"/>
                <a:cs typeface="Calibri"/>
                <a:sym typeface="Calibri"/>
              </a:rPr>
              <a:t> will be presented in various stages on the slides. It is blank here, allowing you to give students a general introduction to it. You may also consider using a document camera to project a blank paper copy of the </a:t>
            </a:r>
            <a:r>
              <a:rPr lang="en" sz="1200" b="1" dirty="0">
                <a:solidFill>
                  <a:schemeClr val="dk1"/>
                </a:solidFill>
                <a:latin typeface="Calibri"/>
                <a:ea typeface="Calibri"/>
                <a:cs typeface="Calibri"/>
                <a:sym typeface="Calibri"/>
              </a:rPr>
              <a:t>Informational Text Structure Map graphic organizer </a:t>
            </a:r>
            <a:r>
              <a:rPr lang="en" sz="1200" dirty="0">
                <a:solidFill>
                  <a:schemeClr val="dk1"/>
                </a:solidFill>
                <a:latin typeface="Calibri"/>
                <a:ea typeface="Calibri"/>
                <a:cs typeface="Calibri"/>
                <a:sym typeface="Calibri"/>
              </a:rPr>
              <a:t>so you can complete it in front of students (See Slide 18).</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Informational Text Structure Map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in Unit 1 students will be reading many informational texts. These texts, which often explain confusing topics, do so in a predictable way. Knowing a little about the structure of an informational text will help the students as readers and writers. They should think of it as a map. Knowing where you are on a map can help you make more sense of where you are going.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567009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5c256c81a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45c256c81a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(3-5 minutes, this slide)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6 of 9</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“Teens and Decision Making”, continued</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sixth of nine slides related to this activity.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information on the slide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first two paragraphs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student to share their answer to the bolded question.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say that the author is using an anecdote or story to introduce his topic.</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867653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5c256c81a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45c256c81a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(3-5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7 of 9</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“Teens and Decision Making”,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seventh of nine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For your convenience, the </a:t>
            </a:r>
            <a:r>
              <a:rPr lang="en" sz="1200" b="1" dirty="0">
                <a:solidFill>
                  <a:schemeClr val="dk1"/>
                </a:solidFill>
                <a:latin typeface="Calibri"/>
                <a:ea typeface="Calibri"/>
                <a:cs typeface="Calibri"/>
                <a:sym typeface="Calibri"/>
              </a:rPr>
              <a:t>Informational Text Structure Map graphic organizer</a:t>
            </a:r>
            <a:r>
              <a:rPr lang="en" sz="1200" dirty="0">
                <a:solidFill>
                  <a:schemeClr val="dk1"/>
                </a:solidFill>
                <a:latin typeface="Calibri"/>
                <a:ea typeface="Calibri"/>
                <a:cs typeface="Calibri"/>
                <a:sym typeface="Calibri"/>
              </a:rPr>
              <a:t> will be presented in various stages on the slides. It is partially filled in here, allowing you to show students how an Introduction is typically structured. You may also consider using a document camera to project a blank paper copy of the </a:t>
            </a:r>
            <a:r>
              <a:rPr lang="en" sz="1200" b="1" dirty="0">
                <a:solidFill>
                  <a:schemeClr val="dk1"/>
                </a:solidFill>
                <a:latin typeface="Calibri"/>
                <a:ea typeface="Calibri"/>
                <a:cs typeface="Calibri"/>
                <a:sym typeface="Calibri"/>
              </a:rPr>
              <a:t>Informational Text Structure Map graphic organizer </a:t>
            </a:r>
            <a:r>
              <a:rPr lang="en" sz="1200" dirty="0">
                <a:solidFill>
                  <a:schemeClr val="dk1"/>
                </a:solidFill>
                <a:latin typeface="Calibri"/>
                <a:ea typeface="Calibri"/>
                <a:cs typeface="Calibri"/>
                <a:sym typeface="Calibri"/>
              </a:rPr>
              <a:t>so you can complete it in front of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students to the material in </a:t>
            </a:r>
            <a:r>
              <a:rPr lang="en" sz="1200" b="0" dirty="0">
                <a:solidFill>
                  <a:schemeClr val="dk1"/>
                </a:solidFill>
                <a:latin typeface="Calibri"/>
                <a:ea typeface="Calibri"/>
                <a:cs typeface="Calibri"/>
                <a:sym typeface="Calibri"/>
              </a:rPr>
              <a:t>the Introduction </a:t>
            </a:r>
            <a:r>
              <a:rPr lang="en" sz="1200" dirty="0">
                <a:solidFill>
                  <a:schemeClr val="dk1"/>
                </a:solidFill>
                <a:latin typeface="Calibri"/>
                <a:ea typeface="Calibri"/>
                <a:cs typeface="Calibri"/>
                <a:sym typeface="Calibri"/>
              </a:rPr>
              <a:t>portion of the </a:t>
            </a:r>
            <a:r>
              <a:rPr lang="en" sz="1200" b="1" dirty="0">
                <a:solidFill>
                  <a:schemeClr val="dk1"/>
                </a:solidFill>
                <a:latin typeface="Calibri"/>
                <a:ea typeface="Calibri"/>
                <a:cs typeface="Calibri"/>
                <a:sym typeface="Calibri"/>
              </a:rPr>
              <a:t>Informational Text Structure Map graphic organizer.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bolded questions on the slide and ask students to think about those as you reread the third paragraph.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third paragraph of the article.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couple of students to answer the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authors often take a detour into some background information, especially when they are talking about a complex subject like the human brain.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listen for students to say that the author is using an anecdote or story to introduce his topic.</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3139705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5ba26a53c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45ba26a53c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2587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5c256c81a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45c256c81a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(3-5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7 of 9</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“Teens and Decision Making”,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seventh of nine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For your convenience, the </a:t>
            </a:r>
            <a:r>
              <a:rPr lang="en" sz="1200" b="1" dirty="0">
                <a:solidFill>
                  <a:schemeClr val="dk1"/>
                </a:solidFill>
                <a:latin typeface="Calibri"/>
                <a:ea typeface="Calibri"/>
                <a:cs typeface="Calibri"/>
                <a:sym typeface="Calibri"/>
              </a:rPr>
              <a:t>Informational Text Structure Map graphic organizer</a:t>
            </a:r>
            <a:r>
              <a:rPr lang="en" sz="1200" dirty="0">
                <a:solidFill>
                  <a:schemeClr val="dk1"/>
                </a:solidFill>
                <a:latin typeface="Calibri"/>
                <a:ea typeface="Calibri"/>
                <a:cs typeface="Calibri"/>
                <a:sym typeface="Calibri"/>
              </a:rPr>
              <a:t> will be presented in various stages on the slides. It is partially filled in here, allowing you to show students how Background information is typically structured. You may also consider using a document camera to project a blank paper copy of the </a:t>
            </a:r>
            <a:r>
              <a:rPr lang="en" sz="1200" b="1" dirty="0">
                <a:solidFill>
                  <a:schemeClr val="dk1"/>
                </a:solidFill>
                <a:latin typeface="Calibri"/>
                <a:ea typeface="Calibri"/>
                <a:cs typeface="Calibri"/>
                <a:sym typeface="Calibri"/>
              </a:rPr>
              <a:t>Informational Text Structure Map graphic organizer </a:t>
            </a:r>
            <a:r>
              <a:rPr lang="en" sz="1200" dirty="0">
                <a:solidFill>
                  <a:schemeClr val="dk1"/>
                </a:solidFill>
                <a:latin typeface="Calibri"/>
                <a:ea typeface="Calibri"/>
                <a:cs typeface="Calibri"/>
                <a:sym typeface="Calibri"/>
              </a:rPr>
              <a:t>so you can complete it in front of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Background box on the</a:t>
            </a:r>
            <a:r>
              <a:rPr lang="en" sz="1200" b="1" dirty="0">
                <a:solidFill>
                  <a:schemeClr val="dk1"/>
                </a:solidFill>
                <a:latin typeface="Calibri"/>
                <a:ea typeface="Calibri"/>
                <a:cs typeface="Calibri"/>
                <a:sym typeface="Calibri"/>
              </a:rPr>
              <a:t> Informational Text Structure Map graphic organizer </a:t>
            </a:r>
            <a:r>
              <a:rPr lang="en" sz="1200" dirty="0">
                <a:solidFill>
                  <a:schemeClr val="dk1"/>
                </a:solidFill>
                <a:latin typeface="Calibri"/>
                <a:ea typeface="Calibri"/>
                <a:cs typeface="Calibri"/>
                <a:sym typeface="Calibri"/>
              </a:rPr>
              <a:t>and the </a:t>
            </a:r>
            <a:r>
              <a:rPr lang="en" sz="1200" dirty="0" smtClean="0">
                <a:solidFill>
                  <a:schemeClr val="dk1"/>
                </a:solidFill>
                <a:latin typeface="Calibri"/>
                <a:ea typeface="Calibri"/>
                <a:cs typeface="Calibri"/>
                <a:sym typeface="Calibri"/>
              </a:rPr>
              <a:t>explanation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fourth paragraph.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consider the bolded question on the slide. Prompt students with questions such as: </a:t>
            </a:r>
            <a:r>
              <a:rPr lang="en" sz="1200" i="1" dirty="0">
                <a:solidFill>
                  <a:schemeClr val="dk1"/>
                </a:solidFill>
                <a:latin typeface="Calibri"/>
                <a:ea typeface="Calibri"/>
                <a:cs typeface="Calibri"/>
                <a:sym typeface="Calibri"/>
              </a:rPr>
              <a:t>“This is the end of </a:t>
            </a:r>
            <a:r>
              <a:rPr lang="en-US" sz="1200" i="1" dirty="0" smtClean="0">
                <a:solidFill>
                  <a:schemeClr val="dk1"/>
                </a:solidFill>
                <a:latin typeface="Calibri"/>
                <a:ea typeface="Calibri"/>
                <a:cs typeface="Calibri"/>
                <a:sym typeface="Calibri"/>
              </a:rPr>
              <a:t>an </a:t>
            </a:r>
            <a:r>
              <a:rPr lang="en" sz="1200" i="1" dirty="0" smtClean="0">
                <a:solidFill>
                  <a:schemeClr val="dk1"/>
                </a:solidFill>
                <a:latin typeface="Calibri"/>
                <a:ea typeface="Calibri"/>
                <a:cs typeface="Calibri"/>
                <a:sym typeface="Calibri"/>
              </a:rPr>
              <a:t>introduction</a:t>
            </a:r>
            <a:r>
              <a:rPr lang="en" sz="1200" i="1" dirty="0">
                <a:solidFill>
                  <a:schemeClr val="dk1"/>
                </a:solidFill>
                <a:latin typeface="Calibri"/>
                <a:ea typeface="Calibri"/>
                <a:cs typeface="Calibri"/>
                <a:sym typeface="Calibri"/>
              </a:rPr>
              <a:t>. What do we often find at the end of an introduction?”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couple of students to share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listen for students to say that this paragraph connects the background to the main focus of the article—the way a teenager makes decisions. It acts as a “bridge.”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41897869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5c256c81a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45c256c81a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(2-4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8 of 9</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“Teens and Decision Making”,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eighth of nine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you have students look at the article’s subheadings, be sure they recognize each one:  “The Teen Brain: Under Construction”, “Fine-Tuning the Brain”, and “Wait a Minute!”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students to share the sentences they underlined and checking to make sure they relate to the title. For example, an appropriate sentence to underline would be: “...when teens make choices in emotionally charged situations, those choices are often more weighted in </a:t>
            </a:r>
            <a:r>
              <a:rPr lang="en" sz="1200" i="1" dirty="0">
                <a:solidFill>
                  <a:schemeClr val="dk1"/>
                </a:solidFill>
                <a:latin typeface="Calibri"/>
                <a:ea typeface="Calibri"/>
                <a:cs typeface="Calibri"/>
                <a:sym typeface="Calibri"/>
              </a:rPr>
              <a:t>feelings</a:t>
            </a:r>
            <a:r>
              <a:rPr lang="en" sz="1200" dirty="0">
                <a:solidFill>
                  <a:schemeClr val="dk1"/>
                </a:solidFill>
                <a:latin typeface="Calibri"/>
                <a:ea typeface="Calibri"/>
                <a:cs typeface="Calibri"/>
                <a:sym typeface="Calibri"/>
              </a:rPr>
              <a:t> (the mature limbic system) over</a:t>
            </a:r>
            <a:r>
              <a:rPr lang="en" sz="1200" i="1" dirty="0">
                <a:solidFill>
                  <a:schemeClr val="dk1"/>
                </a:solidFill>
                <a:latin typeface="Calibri"/>
                <a:ea typeface="Calibri"/>
                <a:cs typeface="Calibri"/>
                <a:sym typeface="Calibri"/>
              </a:rPr>
              <a:t> logic </a:t>
            </a:r>
            <a:r>
              <a:rPr lang="en" sz="1200" dirty="0">
                <a:solidFill>
                  <a:schemeClr val="dk1"/>
                </a:solidFill>
                <a:latin typeface="Calibri"/>
                <a:ea typeface="Calibri"/>
                <a:cs typeface="Calibri"/>
                <a:sym typeface="Calibri"/>
              </a:rPr>
              <a:t>(the not-yet-mature prefrontal cortex)” because it directly explains how a teen’s decision making is affected by brain development.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00794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5c256c81a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45c256c81a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(5-7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9 of 9</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“Teens and Decision Making”,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nine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section titled “The Teen Brain: Under Construction.”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on the slide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a partner about this question: “Based on just this initial read, what are two important ideas from the article?”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few students to share their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Reiterate that they will work with this article again in Lesson 2, and their thinking certainly will deepen and change as they understand the text more fully.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should focus their attention on the article.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both partners should take turns sharing their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listen for students to say things like, “Because the prefrontal cortex matures later, teens are more likely to make choices that might have negative consequences.”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1270632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45c256c81a_3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45c256c81a_3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(2-3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Introducing the Neurologist’s Notebook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Neurologist’s Notebook #1</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4017787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45c256c81a_3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45c256c81a_3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(3-5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Introducing the Neurologist’s Notebook,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two sentences of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t>
            </a:r>
            <a:r>
              <a:rPr lang="en" sz="1200" b="0" dirty="0">
                <a:solidFill>
                  <a:schemeClr val="dk1"/>
                </a:solidFill>
                <a:latin typeface="Calibri"/>
                <a:ea typeface="Calibri"/>
                <a:cs typeface="Calibri"/>
                <a:sym typeface="Calibri"/>
              </a:rPr>
              <a:t>the Turn and Talk i</a:t>
            </a:r>
            <a:r>
              <a:rPr lang="en" sz="1200" dirty="0">
                <a:solidFill>
                  <a:schemeClr val="dk1"/>
                </a:solidFill>
                <a:latin typeface="Calibri"/>
                <a:ea typeface="Calibri"/>
                <a:cs typeface="Calibri"/>
                <a:sym typeface="Calibri"/>
              </a:rPr>
              <a:t>nstructions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explain their thinking.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last two sentences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any clarifying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“The Teen Brain—It’s Just Not Grown Up Yet”: Text and </a:t>
            </a:r>
            <a:r>
              <a:rPr lang="en" sz="1200" b="1" dirty="0" smtClean="0">
                <a:solidFill>
                  <a:schemeClr val="dk1"/>
                </a:solidFill>
                <a:latin typeface="Calibri"/>
                <a:ea typeface="Calibri"/>
                <a:cs typeface="Calibri"/>
                <a:sym typeface="Calibri"/>
              </a:rPr>
              <a:t>Questions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Explain that the right-hand column of the paper will help students stop and think while they are reading.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define </a:t>
            </a:r>
            <a:r>
              <a:rPr lang="en" sz="1200" i="1" dirty="0">
                <a:solidFill>
                  <a:schemeClr val="dk1"/>
                </a:solidFill>
                <a:latin typeface="Calibri"/>
                <a:ea typeface="Calibri"/>
                <a:cs typeface="Calibri"/>
                <a:sym typeface="Calibri"/>
              </a:rPr>
              <a:t>main idea</a:t>
            </a:r>
            <a:r>
              <a:rPr lang="en" sz="1200" dirty="0">
                <a:solidFill>
                  <a:schemeClr val="dk1"/>
                </a:solidFill>
                <a:latin typeface="Calibri"/>
                <a:ea typeface="Calibri"/>
                <a:cs typeface="Calibri"/>
                <a:sym typeface="Calibri"/>
              </a:rPr>
              <a:t>, also called a </a:t>
            </a:r>
            <a:r>
              <a:rPr lang="en" sz="1200" i="1" dirty="0">
                <a:solidFill>
                  <a:schemeClr val="dk1"/>
                </a:solidFill>
                <a:latin typeface="Calibri"/>
                <a:ea typeface="Calibri"/>
                <a:cs typeface="Calibri"/>
                <a:sym typeface="Calibri"/>
              </a:rPr>
              <a:t>central idea</a:t>
            </a:r>
            <a:r>
              <a:rPr lang="en" sz="1200" dirty="0">
                <a:solidFill>
                  <a:schemeClr val="dk1"/>
                </a:solidFill>
                <a:latin typeface="Calibri"/>
                <a:ea typeface="Calibri"/>
                <a:cs typeface="Calibri"/>
                <a:sym typeface="Calibri"/>
              </a:rPr>
              <a:t>, as “what the article is mostly about” or “the big idea,” and </a:t>
            </a:r>
            <a:r>
              <a:rPr lang="en" sz="1200" i="1" dirty="0">
                <a:solidFill>
                  <a:schemeClr val="dk1"/>
                </a:solidFill>
                <a:latin typeface="Calibri"/>
                <a:ea typeface="Calibri"/>
                <a:cs typeface="Calibri"/>
                <a:sym typeface="Calibri"/>
              </a:rPr>
              <a:t>supporting details </a:t>
            </a:r>
            <a:r>
              <a:rPr lang="en" sz="1200" dirty="0">
                <a:solidFill>
                  <a:schemeClr val="dk1"/>
                </a:solidFill>
                <a:latin typeface="Calibri"/>
                <a:ea typeface="Calibri"/>
                <a:cs typeface="Calibri"/>
                <a:sym typeface="Calibri"/>
              </a:rPr>
              <a:t>as “the smaller ideas and facts that explain and clarify the main idea,” “reasons to support the main idea,” and “facts or other information that relate to the main idea and make it clearer and more complete.”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12759518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to apply the structural analysis strategies they practiced today to a new text.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332" name="Google Shape;332;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92287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41" name="Google Shape;341;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0017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to introduce Module 4A: This Is Your Brain—Plugged In by having students consider a short video and then participate in a modified Gallery Walk to preview and connect the learning that will follow in future lessons.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focuses on SL.7.2 and RI.7.2: students interact with different media and texts to find main ideas, supporting ideas, and details. SL.7.2 is a new standard and will be emphasized throughout Unit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success of this lesson depends on building suspense and piquing students’ interest. Therefore, do not give away too much information about the module, its texts, or its themes until the class has completed the Gallery Walk.</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ends with a read-aloud of one of the building background knowledge texts for this module. Students will return to this text in Lessons 2 and 3. Today they will focus on noticing the structure specifically. This will help them use the structure of the informational texts they read later in the unit to help them determine meaning (RI.7.5).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Throughout the unit, students will use a variety of strategies, both in class and as homework, to process new vocabulary, including a </a:t>
            </a:r>
            <a:r>
              <a:rPr lang="en" sz="1200" b="1" dirty="0">
                <a:solidFill>
                  <a:schemeClr val="dk1"/>
                </a:solidFill>
                <a:latin typeface="Calibri"/>
                <a:ea typeface="Calibri"/>
                <a:cs typeface="Calibri"/>
                <a:sym typeface="Calibri"/>
              </a:rPr>
              <a:t>Domain-Specific Vocabulary anchor chart, </a:t>
            </a:r>
            <a:r>
              <a:rPr lang="en" sz="1200" dirty="0">
                <a:solidFill>
                  <a:schemeClr val="dk1"/>
                </a:solidFill>
                <a:latin typeface="Calibri"/>
                <a:ea typeface="Calibri"/>
                <a:cs typeface="Calibri"/>
                <a:sym typeface="Calibri"/>
              </a:rPr>
              <a:t>which is introduced here in Lesson 1.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homework, the students will read a text and complete their first entry in their </a:t>
            </a:r>
            <a:r>
              <a:rPr lang="en" sz="1200" b="1" dirty="0">
                <a:solidFill>
                  <a:schemeClr val="dk1"/>
                </a:solidFill>
                <a:latin typeface="Calibri"/>
                <a:ea typeface="Calibri"/>
                <a:cs typeface="Calibri"/>
                <a:sym typeface="Calibri"/>
              </a:rPr>
              <a:t>Neurologist’s Notebook</a:t>
            </a:r>
            <a:r>
              <a:rPr lang="en" sz="1200" dirty="0">
                <a:solidFill>
                  <a:schemeClr val="dk1"/>
                </a:solidFill>
                <a:latin typeface="Calibri"/>
                <a:ea typeface="Calibri"/>
                <a:cs typeface="Calibri"/>
                <a:sym typeface="Calibri"/>
              </a:rPr>
              <a:t>, which they will come back to throughout the unit. The </a:t>
            </a:r>
            <a:r>
              <a:rPr lang="en" sz="1200" b="1" dirty="0">
                <a:solidFill>
                  <a:schemeClr val="dk1"/>
                </a:solidFill>
                <a:latin typeface="Calibri"/>
                <a:ea typeface="Calibri"/>
                <a:cs typeface="Calibri"/>
                <a:sym typeface="Calibri"/>
              </a:rPr>
              <a:t>Neurologist’s Notebook</a:t>
            </a:r>
            <a:r>
              <a:rPr lang="en" sz="1200" dirty="0">
                <a:solidFill>
                  <a:schemeClr val="dk1"/>
                </a:solidFill>
                <a:latin typeface="Calibri"/>
                <a:ea typeface="Calibri"/>
                <a:cs typeface="Calibri"/>
                <a:sym typeface="Calibri"/>
              </a:rPr>
              <a:t>, which captures main ideas and supporting details, focuses on RI.7.2 and helps to scaffold toward the necessary skills for SL.7.2. Because this is the fourth module of the year and the fourth time students have completed readers’ notes of this kind, students should be able to grapple with these notes on their own. In Lesson 3 you will have a chance to address any misunderstandings. </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a:t>
            </a:r>
            <a:r>
              <a:rPr lang="en" sz="1200" b="1" dirty="0">
                <a:solidFill>
                  <a:schemeClr val="dk1"/>
                </a:solidFill>
                <a:latin typeface="Calibri"/>
                <a:ea typeface="Calibri"/>
                <a:cs typeface="Calibri"/>
                <a:sym typeface="Calibri"/>
              </a:rPr>
              <a:t>neurologist’s notebook </a:t>
            </a:r>
            <a:r>
              <a:rPr lang="en" sz="1200" dirty="0">
                <a:solidFill>
                  <a:schemeClr val="dk1"/>
                </a:solidFill>
                <a:latin typeface="Calibri"/>
                <a:ea typeface="Calibri"/>
                <a:cs typeface="Calibri"/>
                <a:sym typeface="Calibri"/>
              </a:rPr>
              <a:t>the terms “supporting idea” and “supporting detail” are used interchangeably. This is intentional. Although “detail” is the more common term, in many of the texts they read, students must synthesize many facts together to articulate the supporting idea. The word “idea” is there to signal that it should be a summation of evidence and not just one fact.</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Collecting the </a:t>
            </a:r>
            <a:r>
              <a:rPr lang="en" sz="1200" b="1" dirty="0">
                <a:solidFill>
                  <a:schemeClr val="dk1"/>
                </a:solidFill>
                <a:latin typeface="Calibri"/>
                <a:ea typeface="Calibri"/>
                <a:cs typeface="Calibri"/>
                <a:sym typeface="Calibri"/>
              </a:rPr>
              <a:t>neurologist’s notebook </a:t>
            </a:r>
            <a:r>
              <a:rPr lang="en" sz="1200" dirty="0">
                <a:solidFill>
                  <a:schemeClr val="dk1"/>
                </a:solidFill>
                <a:latin typeface="Calibri"/>
                <a:ea typeface="Calibri"/>
                <a:cs typeface="Calibri"/>
                <a:sym typeface="Calibri"/>
              </a:rPr>
              <a:t>each day will allow for ongoing formative assessment. Answers for teacher reference will accompany each neurologist’s notebook entry in this unit. Look for this document in the supporting materials immediately following the neurologist’s notebook.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bear in mind that YouTube, social media video sites, and other website links may incorporate inappropriate content via comment banks and ads. While some lessons include these links as the most efficient means to view content in preparation for the lesson, be sure to preview links, and/or use a filter service, such as www.safeshare.tv, for actually viewing these links in the classroom.</a:t>
            </a:r>
            <a:endParaRPr sz="1200" dirty="0">
              <a:solidFill>
                <a:schemeClr val="dk1"/>
              </a:solidFill>
              <a:latin typeface="Calibri"/>
              <a:ea typeface="Calibri"/>
              <a:cs typeface="Calibri"/>
              <a:sym typeface="Calibri"/>
            </a:endParaRPr>
          </a:p>
        </p:txBody>
      </p:sp>
      <p:sp>
        <p:nvSpPr>
          <p:cNvPr id="145" name="Google Shape;145;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00319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Notices and Wonders note-catcher</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Digital projector, if needed (See Slide 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Gallery Walk items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print and post items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Domain-Specific Vocabulary anchor chart </a:t>
            </a:r>
            <a:r>
              <a:rPr lang="en" sz="1200" dirty="0">
                <a:solidFill>
                  <a:schemeClr val="dk1"/>
                </a:solidFill>
                <a:latin typeface="Calibri"/>
                <a:ea typeface="Calibri"/>
                <a:cs typeface="Calibri"/>
                <a:sym typeface="Calibri"/>
              </a:rPr>
              <a:t>(new; teacher-created)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“Teens and Decision Making: What Brain Science Reveals”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Domain-Specific Vocabulary anchor chart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Informational Text Structure Map graphic organizer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Informational Text Structure Map graphic organizer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(model,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Neurologist’s Notebook #1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“Teen Brain—It’s Just Not Grown Up Yet”: Text and Questions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Neurologist’s Notebook #1</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Thinking ahead: students will revisit the Gallery Walk in Lesson 7, as they think back on what they have learned in Unit 1 and what questions they still have that will inform their research in Unit 2. In Lesson 7, students will again use their </a:t>
            </a:r>
            <a:r>
              <a:rPr lang="en" sz="1200" b="1" dirty="0">
                <a:solidFill>
                  <a:schemeClr val="dk1"/>
                </a:solidFill>
                <a:latin typeface="Calibri"/>
                <a:ea typeface="Calibri"/>
                <a:cs typeface="Calibri"/>
                <a:sym typeface="Calibri"/>
              </a:rPr>
              <a:t>Notices and Wonders note-catcher </a:t>
            </a:r>
            <a:r>
              <a:rPr lang="en" sz="1200" dirty="0">
                <a:solidFill>
                  <a:schemeClr val="dk1"/>
                </a:solidFill>
                <a:latin typeface="Calibri"/>
                <a:ea typeface="Calibri"/>
                <a:cs typeface="Calibri"/>
                <a:sym typeface="Calibri"/>
              </a:rPr>
              <a:t>from this lesson; be sure they have a place to keep the completed note-catcher until then, or consider keeping the note-catchers for the class and returning them during Lesson 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 about how you will want to group students during the Gallery Walk (see Slide 11).</a:t>
            </a:r>
            <a:endParaRPr sz="1200" dirty="0">
              <a:solidFill>
                <a:schemeClr val="dk1"/>
              </a:solidFill>
              <a:latin typeface="Calibri"/>
              <a:ea typeface="Calibri"/>
              <a:cs typeface="Calibri"/>
              <a:sym typeface="Calibri"/>
            </a:endParaRPr>
          </a:p>
        </p:txBody>
      </p:sp>
      <p:sp>
        <p:nvSpPr>
          <p:cNvPr id="152" name="Google Shape;152;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0349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building background knowledge texts that will be used throughout Unit 1 (see Unit 1 Overview).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Gallery Walk: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Most items are for display around the room (on chart paper or taped to the wall)—some items are images and others are quotes.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place the items in a way that will allow students to move freely and comfortably from one item to the next.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Items 2 and 3 are multimedia interactive features that should each be displayed on separate computers if possible.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Gallery Walk</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Gallery Walk protocol has been modified, since its purpose here is to pique interest and curiosity, not to share text-based information. Students carefully and silently study the display of video and images, and then record observations and questions to help build background knowledge, foster community, and spark curiosity. Building background knowledge in this way promotes equity, since it “levels the playing field” for students—no matter what level of knowledge students have about the topic when they walk in, all get to learn before sharing with peers. Some of the Gallery Walk items are suggestions; use your judgment about which items to post.</a:t>
            </a:r>
            <a:endParaRPr sz="1200" dirty="0">
              <a:solidFill>
                <a:schemeClr val="dk1"/>
              </a:solidFill>
              <a:latin typeface="Calibri"/>
              <a:ea typeface="Calibri"/>
              <a:cs typeface="Calibri"/>
              <a:sym typeface="Calibri"/>
            </a:endParaRPr>
          </a:p>
        </p:txBody>
      </p:sp>
      <p:sp>
        <p:nvSpPr>
          <p:cNvPr id="158" name="Google Shape;15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2978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65" name="Google Shape;16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6579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74" name="Google Shape;17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06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8-10 minutes (2-3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tasks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Notices and Wonders note-catcher.</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1287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 </a:t>
            </a:r>
            <a:r>
              <a:rPr lang="en" sz="1200" b="1" dirty="0" smtClean="0">
                <a:solidFill>
                  <a:schemeClr val="dk1"/>
                </a:solidFill>
                <a:latin typeface="Calibri"/>
                <a:ea typeface="Calibri"/>
                <a:cs typeface="Calibri"/>
                <a:sym typeface="Calibri"/>
              </a:rPr>
              <a:t>Pairs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two tasks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students to practice using </a:t>
            </a:r>
            <a:r>
              <a:rPr lang="en" sz="1200" b="0" dirty="0">
                <a:solidFill>
                  <a:schemeClr val="dk1"/>
                </a:solidFill>
                <a:latin typeface="Calibri"/>
                <a:ea typeface="Calibri"/>
                <a:cs typeface="Calibri"/>
                <a:sym typeface="Calibri"/>
              </a:rPr>
              <a:t>the Note-catcher will help set them up for success during the Gallery Walk.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You may play the video “I Forgot My Phone” by using the video embedded on this slide, or by navigating to the YouTube link using a separate digital projector and device.</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Teacher Actions: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Explain to students that they are going to practice using the note-catcher together once as a class. During the Gallery Walk they will be doing this activity in silence.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Play the video “I Forgot My Phone” at http://www.youtube.com/watch?v=OINa46HeWg8. The video is about 2 minutes long.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few minutes to record their ideas on their </a:t>
            </a:r>
            <a:r>
              <a:rPr lang="en" sz="1200" b="1" dirty="0">
                <a:solidFill>
                  <a:schemeClr val="dk1"/>
                </a:solidFill>
                <a:latin typeface="Calibri"/>
                <a:ea typeface="Calibri"/>
                <a:cs typeface="Calibri"/>
                <a:sym typeface="Calibri"/>
              </a:rPr>
              <a:t>Notices and Wonders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about what they noticed and wondered.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video while it plays.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record their Notices and Wonders independently and quietly.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Teacher Action Step 4, both partners should take turns speaking. You might hear students say things like, </a:t>
            </a:r>
            <a:r>
              <a:rPr lang="en" sz="1200" b="0" dirty="0">
                <a:solidFill>
                  <a:schemeClr val="dk1"/>
                </a:solidFill>
                <a:latin typeface="Calibri"/>
                <a:ea typeface="Calibri"/>
                <a:cs typeface="Calibri"/>
                <a:sym typeface="Calibri"/>
              </a:rPr>
              <a:t>“I noticed that the woman who left her phone at home felt kind of left out of social activities” or “I wondered if the woman was more upset that she didn’t have her phone, or if she was more upset that other people did have phones.”</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encouraging some or all of your students to focus only on the video while it is playing, and to wait to record their Notices and Wonders until the video is over. Some of them might be able to multitask, but others might miss important pieces of the video if they try to write while watching.</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7763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17.jpg"/><Relationship Id="rId6"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19.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5" Type="http://schemas.openxmlformats.org/officeDocument/2006/relationships/image" Target="../media/image6.png"/><Relationship Id="rId6"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hyperlink" Target="https://www.youtube.com/watch?v=OINa46HeWg8"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http://www.youtube.com/watch?v=OINa46HeWg8" TargetMode="External"/><Relationship Id="rId4"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Grade 7: Module 4 Overview</a:t>
            </a:r>
            <a:endParaRPr/>
          </a:p>
        </p:txBody>
      </p:sp>
      <p:sp>
        <p:nvSpPr>
          <p:cNvPr id="136" name="Google Shape;136;p25"/>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1600"/>
              <a:t>In this module, students read compelling informational text on adolescent brain development, and explore the effects of screen entertainment on the brain. In Unit One, they learn about the biology of the brain and how its different centers work, and begin to focus on how screen time affects the developing adolescent brain. In Unit Two, students read various arguments about the effect of screen time, and they do research into the potential risks and benefits. Unit Three includes the performance task, where students write a position paper on the question of whether the American Academy of Pediatrics should change their recommendations about screen time for young people.</a:t>
            </a:r>
            <a:endParaRPr sz="1600"/>
          </a:p>
          <a:p>
            <a:pPr marL="0" lvl="0" indent="0" algn="l" rtl="0">
              <a:spcBef>
                <a:spcPts val="80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4"/>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learning targets</a:t>
            </a:r>
            <a:endParaRPr sz="2800" b="1" i="1" dirty="0"/>
          </a:p>
        </p:txBody>
      </p:sp>
      <p:sp>
        <p:nvSpPr>
          <p:cNvPr id="203" name="Google Shape;203;p34"/>
          <p:cNvSpPr txBox="1"/>
          <p:nvPr/>
        </p:nvSpPr>
        <p:spPr>
          <a:xfrm>
            <a:off x="628650" y="1296225"/>
            <a:ext cx="7115400" cy="284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600" b="1">
                <a:solidFill>
                  <a:schemeClr val="dk1"/>
                </a:solidFill>
                <a:latin typeface="Century Gothic"/>
                <a:ea typeface="Century Gothic"/>
                <a:cs typeface="Century Gothic"/>
                <a:sym typeface="Century Gothic"/>
              </a:rPr>
              <a:t>Our Learning Targets today are:</a:t>
            </a:r>
            <a:endParaRPr sz="1600" b="1">
              <a:solidFill>
                <a:schemeClr val="dk1"/>
              </a:solidFill>
              <a:latin typeface="Century Gothic"/>
              <a:ea typeface="Century Gothic"/>
              <a:cs typeface="Century Gothic"/>
              <a:sym typeface="Century Gothic"/>
            </a:endParaRPr>
          </a:p>
          <a:p>
            <a:pPr marL="457200" lvl="0" indent="-330200" algn="l" rtl="0">
              <a:lnSpc>
                <a:spcPct val="115000"/>
              </a:lnSpc>
              <a:spcBef>
                <a:spcPts val="100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I can analyze photos, videos, and quotes to find a main idea.</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I can determine important ideas in the article “Teens and Decision Making.”</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I can analyze the basic structure of an informational text.</a:t>
            </a:r>
            <a:endParaRPr sz="16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6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600">
                <a:solidFill>
                  <a:schemeClr val="dk1"/>
                </a:solidFill>
                <a:latin typeface="Century Gothic"/>
                <a:ea typeface="Century Gothic"/>
                <a:cs typeface="Century Gothic"/>
                <a:sym typeface="Century Gothic"/>
              </a:rPr>
              <a:t>When prompted, please </a:t>
            </a:r>
            <a:r>
              <a:rPr lang="en" sz="1600" b="1">
                <a:solidFill>
                  <a:schemeClr val="dk1"/>
                </a:solidFill>
                <a:latin typeface="Century Gothic"/>
                <a:ea typeface="Century Gothic"/>
                <a:cs typeface="Century Gothic"/>
                <a:sym typeface="Century Gothic"/>
              </a:rPr>
              <a:t>Turn and Talk</a:t>
            </a:r>
            <a:r>
              <a:rPr lang="en" sz="1600">
                <a:solidFill>
                  <a:schemeClr val="dk1"/>
                </a:solidFill>
                <a:latin typeface="Century Gothic"/>
                <a:ea typeface="Century Gothic"/>
                <a:cs typeface="Century Gothic"/>
                <a:sym typeface="Century Gothic"/>
              </a:rPr>
              <a:t> with a different partner about these questions:</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What do you think the “main idea” of the video was?</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a:solidFill>
                  <a:schemeClr val="dk1"/>
                </a:solidFill>
                <a:latin typeface="Century Gothic"/>
                <a:ea typeface="Century Gothic"/>
                <a:cs typeface="Century Gothic"/>
                <a:sym typeface="Century Gothic"/>
              </a:rPr>
              <a:t>Based on the Entry Task, what do you think might be a “main idea” of this module?</a:t>
            </a:r>
            <a:endParaRPr sz="1600">
              <a:solidFill>
                <a:schemeClr val="dk1"/>
              </a:solidFill>
              <a:latin typeface="Century Gothic"/>
              <a:ea typeface="Century Gothic"/>
              <a:cs typeface="Century Gothic"/>
              <a:sym typeface="Century Gothic"/>
            </a:endParaRPr>
          </a:p>
        </p:txBody>
      </p:sp>
      <p:pic>
        <p:nvPicPr>
          <p:cNvPr id="205" name="Google Shape;205;p34"/>
          <p:cNvPicPr preferRelativeResize="0"/>
          <p:nvPr/>
        </p:nvPicPr>
        <p:blipFill>
          <a:blip r:embed="rId3">
            <a:alphaModFix/>
          </a:blip>
          <a:stretch>
            <a:fillRect/>
          </a:stretch>
        </p:blipFill>
        <p:spPr>
          <a:xfrm>
            <a:off x="8053863" y="0"/>
            <a:ext cx="887874" cy="887874"/>
          </a:xfrm>
          <a:prstGeom prst="rect">
            <a:avLst/>
          </a:prstGeom>
          <a:noFill/>
          <a:ln>
            <a:noFill/>
          </a:ln>
        </p:spPr>
      </p:pic>
      <p:pic>
        <p:nvPicPr>
          <p:cNvPr id="6" name="Google Shape;194;p33"/>
          <p:cNvPicPr preferRelativeResize="0"/>
          <p:nvPr/>
        </p:nvPicPr>
        <p:blipFill>
          <a:blip r:embed="rId4">
            <a:alphaModFix/>
          </a:blip>
          <a:stretch>
            <a:fillRect/>
          </a:stretch>
        </p:blipFill>
        <p:spPr>
          <a:xfrm>
            <a:off x="8512629" y="4464996"/>
            <a:ext cx="461766" cy="5021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5"/>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use the Gallery Walk protocol to read stories</a:t>
            </a:r>
            <a:endParaRPr sz="2800" b="1" i="1" dirty="0"/>
          </a:p>
        </p:txBody>
      </p:sp>
      <p:sp>
        <p:nvSpPr>
          <p:cNvPr id="211" name="Google Shape;211;p35"/>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5"/>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35"/>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35"/>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35"/>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35"/>
          <p:cNvSpPr txBox="1"/>
          <p:nvPr/>
        </p:nvSpPr>
        <p:spPr>
          <a:xfrm>
            <a:off x="643388" y="1339952"/>
            <a:ext cx="4610700" cy="326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You will spend about eight minutes silently wandering to each image, quote, or multimedia feature, and writing down what you notice and wonder.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Please bring your </a:t>
            </a:r>
            <a:r>
              <a:rPr lang="en" sz="1600" b="1" dirty="0">
                <a:latin typeface="Century Gothic"/>
                <a:ea typeface="Century Gothic"/>
                <a:cs typeface="Century Gothic"/>
                <a:sym typeface="Century Gothic"/>
              </a:rPr>
              <a:t>Notices and Wonders note-catcher</a:t>
            </a:r>
            <a:r>
              <a:rPr lang="en" sz="1600" dirty="0">
                <a:latin typeface="Century Gothic"/>
                <a:ea typeface="Century Gothic"/>
                <a:cs typeface="Century Gothic"/>
                <a:sym typeface="Century Gothic"/>
              </a:rPr>
              <a:t> and a pen or pencil and, with your assigned group, stand by one of the </a:t>
            </a:r>
            <a:r>
              <a:rPr lang="en" sz="1600" b="1" dirty="0">
                <a:latin typeface="Century Gothic"/>
                <a:ea typeface="Century Gothic"/>
                <a:cs typeface="Century Gothic"/>
                <a:sym typeface="Century Gothic"/>
              </a:rPr>
              <a:t>Gallery Walk</a:t>
            </a:r>
            <a:r>
              <a:rPr lang="en" sz="1600" dirty="0">
                <a:latin typeface="Century Gothic"/>
                <a:ea typeface="Century Gothic"/>
                <a:cs typeface="Century Gothic"/>
                <a:sym typeface="Century Gothic"/>
              </a:rPr>
              <a:t> items.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When you are finished, please have a seat and work on answering the questions on the back of your note-catcher.</a:t>
            </a:r>
            <a:endParaRPr sz="1600" dirty="0">
              <a:latin typeface="Century Gothic"/>
              <a:ea typeface="Century Gothic"/>
              <a:cs typeface="Century Gothic"/>
              <a:sym typeface="Century Gothic"/>
            </a:endParaRPr>
          </a:p>
        </p:txBody>
      </p:sp>
      <p:pic>
        <p:nvPicPr>
          <p:cNvPr id="217" name="Google Shape;217;p35"/>
          <p:cNvPicPr preferRelativeResize="0"/>
          <p:nvPr/>
        </p:nvPicPr>
        <p:blipFill>
          <a:blip r:embed="rId3">
            <a:alphaModFix/>
          </a:blip>
          <a:stretch>
            <a:fillRect/>
          </a:stretch>
        </p:blipFill>
        <p:spPr>
          <a:xfrm>
            <a:off x="8392886" y="4386943"/>
            <a:ext cx="587190" cy="535834"/>
          </a:xfrm>
          <a:prstGeom prst="rect">
            <a:avLst/>
          </a:prstGeom>
          <a:noFill/>
          <a:ln>
            <a:noFill/>
          </a:ln>
        </p:spPr>
      </p:pic>
      <p:sp>
        <p:nvSpPr>
          <p:cNvPr id="218" name="Google Shape;218;p35"/>
          <p:cNvSpPr txBox="1"/>
          <p:nvPr/>
        </p:nvSpPr>
        <p:spPr>
          <a:xfrm>
            <a:off x="5306951" y="976199"/>
            <a:ext cx="3673125" cy="3165526"/>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dirty="0">
                <a:latin typeface="Century Gothic"/>
                <a:ea typeface="Century Gothic"/>
                <a:cs typeface="Century Gothic"/>
                <a:sym typeface="Century Gothic"/>
              </a:rPr>
              <a:t>Gallery Walk Norms:</a:t>
            </a:r>
            <a:endParaRPr sz="1500" b="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500" dirty="0">
                <a:latin typeface="Century Gothic"/>
                <a:ea typeface="Century Gothic"/>
                <a:cs typeface="Century Gothic"/>
                <a:sym typeface="Century Gothic"/>
              </a:rPr>
              <a:t>Please be silent during the Gallery Walk.</a:t>
            </a:r>
            <a:endParaRPr sz="15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500" dirty="0">
                <a:latin typeface="Century Gothic"/>
                <a:ea typeface="Century Gothic"/>
                <a:cs typeface="Century Gothic"/>
                <a:sym typeface="Century Gothic"/>
              </a:rPr>
              <a:t>Please move calmly around the room, choosing images, quotes, and video where there are fewer classmates.</a:t>
            </a:r>
            <a:endParaRPr sz="15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500" dirty="0">
                <a:latin typeface="Century Gothic"/>
                <a:ea typeface="Century Gothic"/>
                <a:cs typeface="Century Gothic"/>
                <a:sym typeface="Century Gothic"/>
              </a:rPr>
              <a:t>You may linger at an item if you feel a need to do so; don’t worry about getting to all of them. You don’t need to watch all portions of the multimedia features if you don’t want to. </a:t>
            </a:r>
            <a:endParaRPr sz="15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p:txBody>
      </p:sp>
      <p:pic>
        <p:nvPicPr>
          <p:cNvPr id="219" name="Google Shape;219;p35"/>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6"/>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reflect on the Gallery Walk</a:t>
            </a:r>
            <a:endParaRPr sz="3000" b="1" dirty="0"/>
          </a:p>
        </p:txBody>
      </p:sp>
      <p:sp>
        <p:nvSpPr>
          <p:cNvPr id="225" name="Google Shape;225;p36"/>
          <p:cNvSpPr txBox="1"/>
          <p:nvPr/>
        </p:nvSpPr>
        <p:spPr>
          <a:xfrm>
            <a:off x="537225" y="1216850"/>
            <a:ext cx="5089200" cy="322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solidFill>
                  <a:schemeClr val="dk1"/>
                </a:solidFill>
                <a:latin typeface="Century Gothic"/>
                <a:ea typeface="Century Gothic"/>
                <a:cs typeface="Century Gothic"/>
                <a:sym typeface="Century Gothic"/>
              </a:rPr>
              <a:t>Please sit and finish writing your thoughts on the back of your note-catcher. </a:t>
            </a:r>
            <a:endParaRPr sz="17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700" dirty="0">
                <a:solidFill>
                  <a:schemeClr val="dk1"/>
                </a:solidFill>
                <a:latin typeface="Century Gothic"/>
                <a:ea typeface="Century Gothic"/>
                <a:cs typeface="Century Gothic"/>
                <a:sym typeface="Century Gothic"/>
              </a:rPr>
              <a:t>When prompted, please think silently about this question, then </a:t>
            </a:r>
            <a:r>
              <a:rPr lang="en" sz="1700" b="1" dirty="0">
                <a:solidFill>
                  <a:schemeClr val="dk1"/>
                </a:solidFill>
                <a:latin typeface="Century Gothic"/>
                <a:ea typeface="Century Gothic"/>
                <a:cs typeface="Century Gothic"/>
                <a:sym typeface="Century Gothic"/>
              </a:rPr>
              <a:t>Turn and Talk</a:t>
            </a:r>
            <a:r>
              <a:rPr lang="en" sz="1700" dirty="0">
                <a:solidFill>
                  <a:schemeClr val="dk1"/>
                </a:solidFill>
                <a:latin typeface="Century Gothic"/>
                <a:ea typeface="Century Gothic"/>
                <a:cs typeface="Century Gothic"/>
                <a:sym typeface="Century Gothic"/>
              </a:rPr>
              <a:t> with a partner about it:</a:t>
            </a:r>
            <a:endParaRPr sz="1700" dirty="0">
              <a:solidFill>
                <a:schemeClr val="dk1"/>
              </a:solidFill>
              <a:latin typeface="Century Gothic"/>
              <a:ea typeface="Century Gothic"/>
              <a:cs typeface="Century Gothic"/>
              <a:sym typeface="Century Gothic"/>
            </a:endParaRPr>
          </a:p>
          <a:p>
            <a:pPr marL="457200" lvl="0" indent="-336550" algn="l" rtl="0">
              <a:spcBef>
                <a:spcPts val="0"/>
              </a:spcBef>
              <a:spcAft>
                <a:spcPts val="0"/>
              </a:spcAft>
              <a:buClr>
                <a:schemeClr val="dk1"/>
              </a:buClr>
              <a:buSzPts val="1700"/>
              <a:buFont typeface="Century Gothic"/>
              <a:buChar char="●"/>
            </a:pPr>
            <a:r>
              <a:rPr lang="en" sz="1700" dirty="0">
                <a:solidFill>
                  <a:schemeClr val="dk1"/>
                </a:solidFill>
                <a:latin typeface="Century Gothic"/>
                <a:ea typeface="Century Gothic"/>
                <a:cs typeface="Century Gothic"/>
                <a:sym typeface="Century Gothic"/>
              </a:rPr>
              <a:t>“What might this module be about?”</a:t>
            </a:r>
            <a:endParaRPr sz="17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700" dirty="0">
                <a:solidFill>
                  <a:schemeClr val="dk1"/>
                </a:solidFill>
                <a:latin typeface="Century Gothic"/>
                <a:ea typeface="Century Gothic"/>
                <a:cs typeface="Century Gothic"/>
                <a:sym typeface="Century Gothic"/>
              </a:rPr>
              <a:t>When prompted, please turn in your note-catchers. We will use them again in Lesson 7.</a:t>
            </a:r>
            <a:endParaRPr sz="17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b="1" dirty="0">
              <a:solidFill>
                <a:schemeClr val="dk1"/>
              </a:solidFill>
              <a:latin typeface="Century Gothic"/>
              <a:ea typeface="Century Gothic"/>
              <a:cs typeface="Century Gothic"/>
              <a:sym typeface="Century Gothic"/>
            </a:endParaRPr>
          </a:p>
        </p:txBody>
      </p:sp>
      <p:pic>
        <p:nvPicPr>
          <p:cNvPr id="226" name="Google Shape;226;p36"/>
          <p:cNvPicPr preferRelativeResize="0"/>
          <p:nvPr/>
        </p:nvPicPr>
        <p:blipFill>
          <a:blip r:embed="rId3">
            <a:alphaModFix/>
          </a:blip>
          <a:stretch>
            <a:fillRect/>
          </a:stretch>
        </p:blipFill>
        <p:spPr>
          <a:xfrm>
            <a:off x="5778825" y="1420450"/>
            <a:ext cx="3212774" cy="2867374"/>
          </a:xfrm>
          <a:prstGeom prst="rect">
            <a:avLst/>
          </a:prstGeom>
          <a:noFill/>
          <a:ln>
            <a:noFill/>
          </a:ln>
        </p:spPr>
      </p:pic>
      <p:pic>
        <p:nvPicPr>
          <p:cNvPr id="227" name="Google Shape;227;p36"/>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7"/>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discuss the purpose of the module</a:t>
            </a:r>
            <a:endParaRPr sz="2800" b="1" dirty="0"/>
          </a:p>
        </p:txBody>
      </p:sp>
      <p:sp>
        <p:nvSpPr>
          <p:cNvPr id="233" name="Google Shape;233;p37"/>
          <p:cNvSpPr txBox="1"/>
          <p:nvPr/>
        </p:nvSpPr>
        <p:spPr>
          <a:xfrm>
            <a:off x="628650" y="1372425"/>
            <a:ext cx="8296800" cy="323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The title of this module is: “This Is Your Brain</a:t>
            </a:r>
            <a:r>
              <a:rPr lang="en" sz="1100" dirty="0">
                <a:solidFill>
                  <a:schemeClr val="dk1"/>
                </a:solidFill>
              </a:rPr>
              <a:t>—</a:t>
            </a:r>
            <a:r>
              <a:rPr lang="en" sz="1800" dirty="0">
                <a:latin typeface="Century Gothic"/>
                <a:ea typeface="Century Gothic"/>
                <a:cs typeface="Century Gothic"/>
                <a:sym typeface="Century Gothic"/>
              </a:rPr>
              <a:t>Plugged In.”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In Unit 2, you will concentrate more on the “plugged in” Part of the module. Now, in Unit 1, your reading will center on the </a:t>
            </a:r>
            <a:r>
              <a:rPr lang="en" sz="1800" i="1" dirty="0">
                <a:latin typeface="Century Gothic"/>
                <a:ea typeface="Century Gothic"/>
                <a:cs typeface="Century Gothic"/>
                <a:sym typeface="Century Gothic"/>
              </a:rPr>
              <a:t>neurological development </a:t>
            </a:r>
            <a:r>
              <a:rPr lang="en" sz="1800" dirty="0">
                <a:latin typeface="Century Gothic"/>
                <a:ea typeface="Century Gothic"/>
                <a:cs typeface="Century Gothic"/>
                <a:sym typeface="Century Gothic"/>
              </a:rPr>
              <a:t>of teenagers. You will need to learn a lot about how the brain works before you can think about how the brain is affected by being “plugged in.”</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Did you know that the prefix “neuro-” means “nerve” and relates to the body’s nervous system?</a:t>
            </a:r>
            <a:endParaRPr sz="1800" dirty="0">
              <a:latin typeface="Century Gothic"/>
              <a:ea typeface="Century Gothic"/>
              <a:cs typeface="Century Gothic"/>
              <a:sym typeface="Century Gothic"/>
            </a:endParaRPr>
          </a:p>
        </p:txBody>
      </p:sp>
      <p:pic>
        <p:nvPicPr>
          <p:cNvPr id="234" name="Google Shape;234;p37"/>
          <p:cNvPicPr preferRelativeResize="0"/>
          <p:nvPr/>
        </p:nvPicPr>
        <p:blipFill>
          <a:blip r:embed="rId3">
            <a:alphaModFix/>
          </a:blip>
          <a:stretch>
            <a:fillRect/>
          </a:stretch>
        </p:blipFill>
        <p:spPr>
          <a:xfrm>
            <a:off x="8053863" y="0"/>
            <a:ext cx="887874" cy="88787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8"/>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consider domain-specific vocabulary</a:t>
            </a:r>
            <a:endParaRPr sz="3000" b="1" dirty="0"/>
          </a:p>
        </p:txBody>
      </p:sp>
      <p:sp>
        <p:nvSpPr>
          <p:cNvPr id="240" name="Google Shape;240;p38"/>
          <p:cNvSpPr txBox="1"/>
          <p:nvPr/>
        </p:nvSpPr>
        <p:spPr>
          <a:xfrm>
            <a:off x="628650" y="1372425"/>
            <a:ext cx="4501200" cy="323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Domain-specific vocabulary words include words that are not necessarily common in everyday conversation. You would hear these words when talking about specific content, as in science or social studies classes.</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Complex informational text often contains a lot of domain-specific vocabulary words, so it is good to become familiar with these words prior to reading.</a:t>
            </a:r>
            <a:endParaRPr sz="16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41" name="Google Shape;241;p38"/>
          <p:cNvPicPr preferRelativeResize="0"/>
          <p:nvPr/>
        </p:nvPicPr>
        <p:blipFill>
          <a:blip r:embed="rId3">
            <a:alphaModFix/>
          </a:blip>
          <a:stretch>
            <a:fillRect/>
          </a:stretch>
        </p:blipFill>
        <p:spPr>
          <a:xfrm>
            <a:off x="5282250" y="1420450"/>
            <a:ext cx="3709350" cy="2835943"/>
          </a:xfrm>
          <a:prstGeom prst="rect">
            <a:avLst/>
          </a:prstGeom>
          <a:noFill/>
          <a:ln>
            <a:noFill/>
          </a:ln>
        </p:spPr>
      </p:pic>
      <p:pic>
        <p:nvPicPr>
          <p:cNvPr id="242" name="Google Shape;242;p38"/>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9"/>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read about the science on developing brains </a:t>
            </a:r>
            <a:endParaRPr sz="2800" b="1" dirty="0"/>
          </a:p>
        </p:txBody>
      </p:sp>
      <p:pic>
        <p:nvPicPr>
          <p:cNvPr id="248" name="Google Shape;248;p39"/>
          <p:cNvPicPr preferRelativeResize="0"/>
          <p:nvPr/>
        </p:nvPicPr>
        <p:blipFill>
          <a:blip r:embed="rId3">
            <a:alphaModFix/>
          </a:blip>
          <a:stretch>
            <a:fillRect/>
          </a:stretch>
        </p:blipFill>
        <p:spPr>
          <a:xfrm>
            <a:off x="5803750" y="1172900"/>
            <a:ext cx="3105250" cy="3772341"/>
          </a:xfrm>
          <a:prstGeom prst="rect">
            <a:avLst/>
          </a:prstGeom>
          <a:noFill/>
          <a:ln>
            <a:noFill/>
          </a:ln>
        </p:spPr>
      </p:pic>
      <p:sp>
        <p:nvSpPr>
          <p:cNvPr id="249" name="Google Shape;249;p39"/>
          <p:cNvSpPr txBox="1"/>
          <p:nvPr/>
        </p:nvSpPr>
        <p:spPr>
          <a:xfrm>
            <a:off x="628650" y="1435645"/>
            <a:ext cx="5088600" cy="334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Reading this article, “Teens and Decision Making: What Brain Science Reveals” will give you important information regarding the adolescent brain. Today you will hear the article read aloud as you read along in your heads.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The purpose of your reading is to think about ideas in the article that seem important. Also, please underline any words you think are domain-specific and be ready to share those words when prompted.</a:t>
            </a:r>
            <a:endParaRPr sz="1600" dirty="0">
              <a:latin typeface="Century Gothic"/>
              <a:ea typeface="Century Gothic"/>
              <a:cs typeface="Century Gothic"/>
              <a:sym typeface="Century Gothic"/>
            </a:endParaRPr>
          </a:p>
        </p:txBody>
      </p:sp>
      <p:pic>
        <p:nvPicPr>
          <p:cNvPr id="250" name="Google Shape;250;p39"/>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0"/>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define vocabulary from the article</a:t>
            </a:r>
            <a:endParaRPr sz="3000" b="1" dirty="0"/>
          </a:p>
        </p:txBody>
      </p:sp>
      <p:sp>
        <p:nvSpPr>
          <p:cNvPr id="256" name="Google Shape;256;p40"/>
          <p:cNvSpPr txBox="1"/>
          <p:nvPr/>
        </p:nvSpPr>
        <p:spPr>
          <a:xfrm>
            <a:off x="638950" y="1999750"/>
            <a:ext cx="3053100" cy="334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Please take a look at the definitions of our domain-specific vocabulary words. We will continue to use this anchor chart throughout the module.</a:t>
            </a:r>
            <a:endParaRPr sz="1600">
              <a:latin typeface="Century Gothic"/>
              <a:ea typeface="Century Gothic"/>
              <a:cs typeface="Century Gothic"/>
              <a:sym typeface="Century Gothic"/>
            </a:endParaRPr>
          </a:p>
        </p:txBody>
      </p:sp>
      <p:pic>
        <p:nvPicPr>
          <p:cNvPr id="257" name="Google Shape;257;p40"/>
          <p:cNvPicPr preferRelativeResize="0"/>
          <p:nvPr/>
        </p:nvPicPr>
        <p:blipFill>
          <a:blip r:embed="rId3">
            <a:alphaModFix/>
          </a:blip>
          <a:stretch>
            <a:fillRect/>
          </a:stretch>
        </p:blipFill>
        <p:spPr>
          <a:xfrm>
            <a:off x="3920650" y="1115650"/>
            <a:ext cx="4771990" cy="3570650"/>
          </a:xfrm>
          <a:prstGeom prst="rect">
            <a:avLst/>
          </a:prstGeom>
          <a:noFill/>
          <a:ln>
            <a:noFill/>
          </a:ln>
        </p:spPr>
      </p:pic>
      <p:pic>
        <p:nvPicPr>
          <p:cNvPr id="258" name="Google Shape;258;p40"/>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1"/>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how informational text is structured</a:t>
            </a:r>
            <a:endParaRPr sz="2800" b="1" dirty="0"/>
          </a:p>
        </p:txBody>
      </p:sp>
      <p:sp>
        <p:nvSpPr>
          <p:cNvPr id="264" name="Google Shape;264;p41"/>
          <p:cNvSpPr txBox="1"/>
          <p:nvPr/>
        </p:nvSpPr>
        <p:spPr>
          <a:xfrm>
            <a:off x="628650" y="1409565"/>
            <a:ext cx="3840900" cy="334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In Unit 1, you will be reading many informational texts. These texts, which often explain confusing topics, do so in a predictable way, so knowing a little about the structure of an informational text will help you as readers and writers. Think of it as a map! Knowing where you are on a map can help you make more sense of where you are going.</a:t>
            </a:r>
            <a:endParaRPr sz="1600" dirty="0">
              <a:latin typeface="Century Gothic"/>
              <a:ea typeface="Century Gothic"/>
              <a:cs typeface="Century Gothic"/>
              <a:sym typeface="Century Gothic"/>
            </a:endParaRPr>
          </a:p>
        </p:txBody>
      </p:sp>
      <p:pic>
        <p:nvPicPr>
          <p:cNvPr id="265" name="Google Shape;265;p41"/>
          <p:cNvPicPr preferRelativeResize="0"/>
          <p:nvPr/>
        </p:nvPicPr>
        <p:blipFill>
          <a:blip r:embed="rId3">
            <a:alphaModFix/>
          </a:blip>
          <a:stretch>
            <a:fillRect/>
          </a:stretch>
        </p:blipFill>
        <p:spPr>
          <a:xfrm>
            <a:off x="4658063" y="1019125"/>
            <a:ext cx="3241051" cy="3570650"/>
          </a:xfrm>
          <a:prstGeom prst="rect">
            <a:avLst/>
          </a:prstGeom>
          <a:noFill/>
          <a:ln>
            <a:noFill/>
          </a:ln>
        </p:spPr>
      </p:pic>
      <p:pic>
        <p:nvPicPr>
          <p:cNvPr id="266" name="Google Shape;266;p41"/>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2"/>
          <p:cNvSpPr txBox="1">
            <a:spLocks noGrp="1"/>
          </p:cNvSpPr>
          <p:nvPr>
            <p:ph type="title"/>
          </p:nvPr>
        </p:nvSpPr>
        <p:spPr>
          <a:xfrm>
            <a:off x="781050" y="306507"/>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the first two paragraphs</a:t>
            </a:r>
            <a:endParaRPr sz="3000" b="1" dirty="0"/>
          </a:p>
        </p:txBody>
      </p:sp>
      <p:sp>
        <p:nvSpPr>
          <p:cNvPr id="272" name="Google Shape;272;p42"/>
          <p:cNvSpPr txBox="1"/>
          <p:nvPr/>
        </p:nvSpPr>
        <p:spPr>
          <a:xfrm>
            <a:off x="781050" y="1420450"/>
            <a:ext cx="3840900" cy="334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Complex texts like this one often require rereading. Reread the first two paragraphs in your head as your teacher reads them aloud.</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Think about this question: </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a:latin typeface="Century Gothic"/>
                <a:ea typeface="Century Gothic"/>
                <a:cs typeface="Century Gothic"/>
                <a:sym typeface="Century Gothic"/>
              </a:rPr>
              <a:t>“What is the purpose of this paragraph? What is the writer trying to do?”</a:t>
            </a:r>
            <a:endParaRPr sz="1600" b="1">
              <a:latin typeface="Century Gothic"/>
              <a:ea typeface="Century Gothic"/>
              <a:cs typeface="Century Gothic"/>
              <a:sym typeface="Century Gothic"/>
            </a:endParaRPr>
          </a:p>
        </p:txBody>
      </p:sp>
      <p:pic>
        <p:nvPicPr>
          <p:cNvPr id="273" name="Google Shape;273;p42"/>
          <p:cNvPicPr preferRelativeResize="0"/>
          <p:nvPr/>
        </p:nvPicPr>
        <p:blipFill>
          <a:blip r:embed="rId3">
            <a:alphaModFix/>
          </a:blip>
          <a:stretch>
            <a:fillRect/>
          </a:stretch>
        </p:blipFill>
        <p:spPr>
          <a:xfrm>
            <a:off x="4774350" y="1649050"/>
            <a:ext cx="2895600" cy="2152650"/>
          </a:xfrm>
          <a:prstGeom prst="rect">
            <a:avLst/>
          </a:prstGeom>
          <a:noFill/>
          <a:ln>
            <a:noFill/>
          </a:ln>
        </p:spPr>
      </p:pic>
      <p:pic>
        <p:nvPicPr>
          <p:cNvPr id="274" name="Google Shape;274;p42"/>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3"/>
          <p:cNvSpPr txBox="1">
            <a:spLocks noGrp="1"/>
          </p:cNvSpPr>
          <p:nvPr>
            <p:ph type="title"/>
          </p:nvPr>
        </p:nvSpPr>
        <p:spPr>
          <a:xfrm>
            <a:off x="628650" y="188563"/>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the third paragraph</a:t>
            </a:r>
            <a:endParaRPr sz="3000" b="1" dirty="0"/>
          </a:p>
        </p:txBody>
      </p:sp>
      <p:sp>
        <p:nvSpPr>
          <p:cNvPr id="280" name="Google Shape;280;p43"/>
          <p:cNvSpPr txBox="1"/>
          <p:nvPr/>
        </p:nvSpPr>
        <p:spPr>
          <a:xfrm>
            <a:off x="628650" y="1268050"/>
            <a:ext cx="3840900" cy="79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We have identified a structure for the first two paragraphs of the article.</a:t>
            </a:r>
            <a:endParaRPr sz="1600" b="1">
              <a:latin typeface="Century Gothic"/>
              <a:ea typeface="Century Gothic"/>
              <a:cs typeface="Century Gothic"/>
              <a:sym typeface="Century Gothic"/>
            </a:endParaRPr>
          </a:p>
        </p:txBody>
      </p:sp>
      <p:pic>
        <p:nvPicPr>
          <p:cNvPr id="281" name="Google Shape;281;p43"/>
          <p:cNvPicPr preferRelativeResize="0"/>
          <p:nvPr/>
        </p:nvPicPr>
        <p:blipFill rotWithShape="1">
          <a:blip r:embed="rId3">
            <a:alphaModFix/>
          </a:blip>
          <a:srcRect l="12373" r="14967" b="35014"/>
          <a:stretch/>
        </p:blipFill>
        <p:spPr>
          <a:xfrm>
            <a:off x="4393350" y="979725"/>
            <a:ext cx="2790825" cy="1371350"/>
          </a:xfrm>
          <a:prstGeom prst="rect">
            <a:avLst/>
          </a:prstGeom>
          <a:noFill/>
          <a:ln>
            <a:noFill/>
          </a:ln>
        </p:spPr>
      </p:pic>
      <p:sp>
        <p:nvSpPr>
          <p:cNvPr id="282" name="Google Shape;282;p43"/>
          <p:cNvSpPr txBox="1"/>
          <p:nvPr/>
        </p:nvSpPr>
        <p:spPr>
          <a:xfrm>
            <a:off x="731100" y="2658200"/>
            <a:ext cx="4581900" cy="197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Now, let’s reread the third paragraph and think about these questions: </a:t>
            </a:r>
            <a:endParaRPr sz="1600">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b="1">
                <a:solidFill>
                  <a:schemeClr val="dk1"/>
                </a:solidFill>
                <a:latin typeface="Century Gothic"/>
                <a:ea typeface="Century Gothic"/>
                <a:cs typeface="Century Gothic"/>
                <a:sym typeface="Century Gothic"/>
              </a:rPr>
              <a:t>“What is the purpose of this paragraph?”</a:t>
            </a:r>
            <a:endParaRPr sz="1600" b="1">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b="1">
                <a:solidFill>
                  <a:schemeClr val="dk1"/>
                </a:solidFill>
                <a:latin typeface="Century Gothic"/>
                <a:ea typeface="Century Gothic"/>
                <a:cs typeface="Century Gothic"/>
                <a:sym typeface="Century Gothic"/>
              </a:rPr>
              <a:t>“Has the author begun to explain his main idea yet?” </a:t>
            </a:r>
            <a:endParaRPr sz="16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p:txBody>
      </p:sp>
      <p:pic>
        <p:nvPicPr>
          <p:cNvPr id="283" name="Google Shape;283;p43"/>
          <p:cNvPicPr preferRelativeResize="0"/>
          <p:nvPr/>
        </p:nvPicPr>
        <p:blipFill>
          <a:blip r:embed="rId4">
            <a:alphaModFix/>
          </a:blip>
          <a:stretch>
            <a:fillRect/>
          </a:stretch>
        </p:blipFill>
        <p:spPr>
          <a:xfrm>
            <a:off x="5312975" y="2265250"/>
            <a:ext cx="2609850" cy="2162175"/>
          </a:xfrm>
          <a:prstGeom prst="rect">
            <a:avLst/>
          </a:prstGeom>
          <a:noFill/>
          <a:ln>
            <a:noFill/>
          </a:ln>
        </p:spPr>
      </p:pic>
      <p:pic>
        <p:nvPicPr>
          <p:cNvPr id="284" name="Google Shape;284;p43"/>
          <p:cNvPicPr preferRelativeResize="0"/>
          <p:nvPr/>
        </p:nvPicPr>
        <p:blipFill rotWithShape="1">
          <a:blip r:embed="rId5">
            <a:alphaModFix/>
          </a:blip>
          <a:srcRect/>
          <a:stretch/>
        </p:blipFill>
        <p:spPr>
          <a:xfrm>
            <a:off x="5325088" y="4307750"/>
            <a:ext cx="2433225" cy="326850"/>
          </a:xfrm>
          <a:prstGeom prst="rect">
            <a:avLst/>
          </a:prstGeom>
          <a:noFill/>
          <a:ln>
            <a:noFill/>
          </a:ln>
        </p:spPr>
      </p:pic>
      <p:pic>
        <p:nvPicPr>
          <p:cNvPr id="285" name="Google Shape;285;p43"/>
          <p:cNvPicPr preferRelativeResize="0"/>
          <p:nvPr/>
        </p:nvPicPr>
        <p:blipFill>
          <a:blip r:embed="rId6">
            <a:alphaModFix/>
          </a:blip>
          <a:stretch>
            <a:fillRect/>
          </a:stretch>
        </p:blipFill>
        <p:spPr>
          <a:xfrm>
            <a:off x="8053863" y="0"/>
            <a:ext cx="887874" cy="8878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Grade 7: Module 4: Unit 1 Overview</a:t>
            </a:r>
            <a:endParaRPr/>
          </a:p>
        </p:txBody>
      </p:sp>
      <p:sp>
        <p:nvSpPr>
          <p:cNvPr id="142" name="Google Shape;142;p26"/>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600" dirty="0"/>
              <a:t>In this unit, students use text, video, and interactive websites to learn about the adolescent brain and how it develops. They compare information in a video and text in the </a:t>
            </a:r>
            <a:r>
              <a:rPr lang="en" sz="1600" b="1" dirty="0"/>
              <a:t>mid-unit assessment</a:t>
            </a:r>
            <a:r>
              <a:rPr lang="en" sz="1600" dirty="0"/>
              <a:t>. In the second half of the unit, students explore the effects of screen time on the young brain. They closely read a challenging informational text, and consider this information from the perspective of young people who are “plugged into” the digital world.</a:t>
            </a:r>
            <a:endParaRPr sz="1600" dirty="0"/>
          </a:p>
          <a:p>
            <a:pPr marL="0" lvl="0" indent="0" algn="l" rtl="0">
              <a:spcBef>
                <a:spcPts val="800"/>
              </a:spcBef>
              <a:spcAft>
                <a:spcPts val="0"/>
              </a:spcAft>
              <a:buNone/>
            </a:pP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4"/>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the fourth paragraph</a:t>
            </a:r>
            <a:endParaRPr sz="3000" b="1" dirty="0"/>
          </a:p>
        </p:txBody>
      </p:sp>
      <p:sp>
        <p:nvSpPr>
          <p:cNvPr id="291" name="Google Shape;291;p44"/>
          <p:cNvSpPr txBox="1"/>
          <p:nvPr/>
        </p:nvSpPr>
        <p:spPr>
          <a:xfrm>
            <a:off x="628650" y="1268050"/>
            <a:ext cx="3840900" cy="79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We have identified a structure for the first three paragraphs of the article, including the Introduction and the Brief history or Background.</a:t>
            </a:r>
            <a:endParaRPr sz="1600" b="1">
              <a:latin typeface="Century Gothic"/>
              <a:ea typeface="Century Gothic"/>
              <a:cs typeface="Century Gothic"/>
              <a:sym typeface="Century Gothic"/>
            </a:endParaRPr>
          </a:p>
        </p:txBody>
      </p:sp>
      <p:sp>
        <p:nvSpPr>
          <p:cNvPr id="292" name="Google Shape;292;p44"/>
          <p:cNvSpPr txBox="1"/>
          <p:nvPr/>
        </p:nvSpPr>
        <p:spPr>
          <a:xfrm>
            <a:off x="731100" y="3496400"/>
            <a:ext cx="4581900" cy="101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Now, let’s reread the fourth paragraph and think about these questions: </a:t>
            </a:r>
            <a:endParaRPr sz="1600">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Char char="●"/>
            </a:pPr>
            <a:r>
              <a:rPr lang="en" sz="1600" b="1">
                <a:solidFill>
                  <a:schemeClr val="dk1"/>
                </a:solidFill>
                <a:latin typeface="Century Gothic"/>
                <a:ea typeface="Century Gothic"/>
                <a:cs typeface="Century Gothic"/>
                <a:sym typeface="Century Gothic"/>
              </a:rPr>
              <a:t>“What is the purpose of this paragraph?”</a:t>
            </a:r>
            <a:endParaRPr sz="1600" b="1">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6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p:txBody>
      </p:sp>
      <p:pic>
        <p:nvPicPr>
          <p:cNvPr id="293" name="Google Shape;293;p44"/>
          <p:cNvPicPr preferRelativeResize="0"/>
          <p:nvPr/>
        </p:nvPicPr>
        <p:blipFill>
          <a:blip r:embed="rId3">
            <a:alphaModFix/>
          </a:blip>
          <a:stretch>
            <a:fillRect/>
          </a:stretch>
        </p:blipFill>
        <p:spPr>
          <a:xfrm>
            <a:off x="5362825" y="3517425"/>
            <a:ext cx="2886075" cy="1228725"/>
          </a:xfrm>
          <a:prstGeom prst="rect">
            <a:avLst/>
          </a:prstGeom>
          <a:noFill/>
          <a:ln>
            <a:noFill/>
          </a:ln>
        </p:spPr>
      </p:pic>
      <p:pic>
        <p:nvPicPr>
          <p:cNvPr id="294" name="Google Shape;294;p44"/>
          <p:cNvPicPr preferRelativeResize="0"/>
          <p:nvPr/>
        </p:nvPicPr>
        <p:blipFill>
          <a:blip r:embed="rId4">
            <a:alphaModFix/>
          </a:blip>
          <a:stretch>
            <a:fillRect/>
          </a:stretch>
        </p:blipFill>
        <p:spPr>
          <a:xfrm>
            <a:off x="4640524" y="1134950"/>
            <a:ext cx="3517374" cy="2017100"/>
          </a:xfrm>
          <a:prstGeom prst="rect">
            <a:avLst/>
          </a:prstGeom>
          <a:noFill/>
          <a:ln>
            <a:noFill/>
          </a:ln>
        </p:spPr>
      </p:pic>
      <p:pic>
        <p:nvPicPr>
          <p:cNvPr id="295" name="Google Shape;295;p44"/>
          <p:cNvPicPr preferRelativeResize="0"/>
          <p:nvPr/>
        </p:nvPicPr>
        <p:blipFill>
          <a:blip r:embed="rId5">
            <a:alphaModFix/>
          </a:blip>
          <a:stretch>
            <a:fillRect/>
          </a:stretch>
        </p:blipFill>
        <p:spPr>
          <a:xfrm>
            <a:off x="8053863" y="0"/>
            <a:ext cx="887874" cy="88787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5"/>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consider how the main idea is supported</a:t>
            </a:r>
            <a:endParaRPr sz="2800" b="1" dirty="0"/>
          </a:p>
        </p:txBody>
      </p:sp>
      <p:sp>
        <p:nvSpPr>
          <p:cNvPr id="301" name="Google Shape;301;p45"/>
          <p:cNvSpPr txBox="1"/>
          <p:nvPr/>
        </p:nvSpPr>
        <p:spPr>
          <a:xfrm>
            <a:off x="628650" y="1268050"/>
            <a:ext cx="7759200" cy="309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Take another look at the article and:</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Underline a sentence that points you to the main idea.</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Reread the title to make sure your sentence relates to the title.</a:t>
            </a:r>
            <a:endParaRPr sz="1600">
              <a:latin typeface="Century Gothic"/>
              <a:ea typeface="Century Gothic"/>
              <a:cs typeface="Century Gothic"/>
              <a:sym typeface="Century Gothic"/>
            </a:endParaRPr>
          </a:p>
          <a:p>
            <a:pPr marL="45720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As writers, you </a:t>
            </a:r>
            <a:r>
              <a:rPr lang="en" sz="1600">
                <a:solidFill>
                  <a:schemeClr val="dk1"/>
                </a:solidFill>
                <a:latin typeface="Century Gothic"/>
                <a:ea typeface="Century Gothic"/>
                <a:cs typeface="Century Gothic"/>
                <a:sym typeface="Century Gothic"/>
              </a:rPr>
              <a:t>know that in the beginning of text, the writer will give the reader a focus or a thesis statement. In informational articles, the reader often has to read the whole thing before they can know the main idea for sure, but looking for hints along the way is good practice. </a:t>
            </a:r>
            <a:endParaRPr sz="1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a:solidFill>
                  <a:schemeClr val="dk1"/>
                </a:solidFill>
                <a:latin typeface="Century Gothic"/>
                <a:ea typeface="Century Gothic"/>
                <a:cs typeface="Century Gothic"/>
                <a:sym typeface="Century Gothic"/>
              </a:rPr>
              <a:t>Let’s look at the article’s </a:t>
            </a:r>
            <a:r>
              <a:rPr lang="en" sz="1600" b="1">
                <a:solidFill>
                  <a:schemeClr val="dk1"/>
                </a:solidFill>
                <a:latin typeface="Century Gothic"/>
                <a:ea typeface="Century Gothic"/>
                <a:cs typeface="Century Gothic"/>
                <a:sym typeface="Century Gothic"/>
              </a:rPr>
              <a:t>subheadings. </a:t>
            </a:r>
            <a:r>
              <a:rPr lang="en" sz="1600">
                <a:solidFill>
                  <a:schemeClr val="dk1"/>
                </a:solidFill>
                <a:latin typeface="Century Gothic"/>
                <a:ea typeface="Century Gothic"/>
                <a:cs typeface="Century Gothic"/>
                <a:sym typeface="Century Gothic"/>
              </a:rPr>
              <a:t>When you see a subheading, it’s a good sign that you are entering a supporting chunk of information.</a:t>
            </a:r>
            <a:endParaRPr sz="1600">
              <a:solidFill>
                <a:schemeClr val="dk1"/>
              </a:solidFill>
              <a:latin typeface="Century Gothic"/>
              <a:ea typeface="Century Gothic"/>
              <a:cs typeface="Century Gothic"/>
              <a:sym typeface="Century Gothic"/>
            </a:endParaRPr>
          </a:p>
        </p:txBody>
      </p:sp>
      <p:pic>
        <p:nvPicPr>
          <p:cNvPr id="302" name="Google Shape;302;p45"/>
          <p:cNvPicPr preferRelativeResize="0"/>
          <p:nvPr/>
        </p:nvPicPr>
        <p:blipFill>
          <a:blip r:embed="rId3">
            <a:alphaModFix/>
          </a:blip>
          <a:stretch>
            <a:fillRect/>
          </a:stretch>
        </p:blipFill>
        <p:spPr>
          <a:xfrm>
            <a:off x="8053863" y="0"/>
            <a:ext cx="887874" cy="88787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6"/>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reread “The Teen Brain: Under Construction”</a:t>
            </a:r>
            <a:endParaRPr sz="2800" b="1" dirty="0"/>
          </a:p>
        </p:txBody>
      </p:sp>
      <p:sp>
        <p:nvSpPr>
          <p:cNvPr id="308" name="Google Shape;308;p46"/>
          <p:cNvSpPr txBox="1"/>
          <p:nvPr/>
        </p:nvSpPr>
        <p:spPr>
          <a:xfrm>
            <a:off x="628650" y="1115650"/>
            <a:ext cx="5358900" cy="309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Please read in your heads as your teacher reads aloud.</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When we reread this section, we can see several helpful features of supporting idea/details paragraphs, such as quotes from experts.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When prompted, please </a:t>
            </a:r>
            <a:r>
              <a:rPr lang="en" sz="1800" b="1" dirty="0">
                <a:latin typeface="Century Gothic"/>
                <a:ea typeface="Century Gothic"/>
                <a:cs typeface="Century Gothic"/>
                <a:sym typeface="Century Gothic"/>
              </a:rPr>
              <a:t>Turn and Talk</a:t>
            </a:r>
            <a:r>
              <a:rPr lang="en" sz="1800" dirty="0">
                <a:latin typeface="Century Gothic"/>
                <a:ea typeface="Century Gothic"/>
                <a:cs typeface="Century Gothic"/>
                <a:sym typeface="Century Gothic"/>
              </a:rPr>
              <a:t> with a partner about this question:</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“Based on just this initial read, what are two important ideas from the article?”</a:t>
            </a:r>
            <a:endParaRPr sz="1800" b="1" dirty="0">
              <a:latin typeface="Century Gothic"/>
              <a:ea typeface="Century Gothic"/>
              <a:cs typeface="Century Gothic"/>
              <a:sym typeface="Century Gothic"/>
            </a:endParaRPr>
          </a:p>
        </p:txBody>
      </p:sp>
      <p:pic>
        <p:nvPicPr>
          <p:cNvPr id="309" name="Google Shape;309;p46"/>
          <p:cNvPicPr preferRelativeResize="0"/>
          <p:nvPr/>
        </p:nvPicPr>
        <p:blipFill>
          <a:blip r:embed="rId3">
            <a:alphaModFix/>
          </a:blip>
          <a:stretch>
            <a:fillRect/>
          </a:stretch>
        </p:blipFill>
        <p:spPr>
          <a:xfrm>
            <a:off x="6210250" y="971550"/>
            <a:ext cx="1732925" cy="3465825"/>
          </a:xfrm>
          <a:prstGeom prst="rect">
            <a:avLst/>
          </a:prstGeom>
          <a:noFill/>
          <a:ln>
            <a:noFill/>
          </a:ln>
        </p:spPr>
      </p:pic>
      <p:pic>
        <p:nvPicPr>
          <p:cNvPr id="310" name="Google Shape;310;p46"/>
          <p:cNvPicPr preferRelativeResize="0"/>
          <p:nvPr/>
        </p:nvPicPr>
        <p:blipFill rotWithShape="1">
          <a:blip r:embed="rId4">
            <a:alphaModFix/>
          </a:blip>
          <a:srcRect t="7501"/>
          <a:stretch/>
        </p:blipFill>
        <p:spPr>
          <a:xfrm>
            <a:off x="6210250" y="4400550"/>
            <a:ext cx="1793900" cy="666000"/>
          </a:xfrm>
          <a:prstGeom prst="rect">
            <a:avLst/>
          </a:prstGeom>
          <a:noFill/>
          <a:ln>
            <a:noFill/>
          </a:ln>
        </p:spPr>
      </p:pic>
      <p:pic>
        <p:nvPicPr>
          <p:cNvPr id="311" name="Google Shape;311;p46"/>
          <p:cNvPicPr preferRelativeResize="0"/>
          <p:nvPr/>
        </p:nvPicPr>
        <p:blipFill>
          <a:blip r:embed="rId5">
            <a:alphaModFix/>
          </a:blip>
          <a:stretch>
            <a:fillRect/>
          </a:stretch>
        </p:blipFill>
        <p:spPr>
          <a:xfrm>
            <a:off x="8469087" y="4476749"/>
            <a:ext cx="516194" cy="466889"/>
          </a:xfrm>
          <a:prstGeom prst="rect">
            <a:avLst/>
          </a:prstGeom>
          <a:noFill/>
          <a:ln>
            <a:noFill/>
          </a:ln>
        </p:spPr>
      </p:pic>
      <p:pic>
        <p:nvPicPr>
          <p:cNvPr id="312" name="Google Shape;312;p46"/>
          <p:cNvPicPr preferRelativeResize="0"/>
          <p:nvPr/>
        </p:nvPicPr>
        <p:blipFill>
          <a:blip r:embed="rId6">
            <a:alphaModFix/>
          </a:blip>
          <a:stretch>
            <a:fillRect/>
          </a:stretch>
        </p:blipFill>
        <p:spPr>
          <a:xfrm>
            <a:off x="8053863" y="0"/>
            <a:ext cx="887874" cy="88787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7"/>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the </a:t>
            </a:r>
            <a:r>
              <a:rPr lang="en" sz="2800" b="1" dirty="0"/>
              <a:t>Neurologist’s Notebook #1</a:t>
            </a:r>
            <a:endParaRPr sz="2800" b="1" dirty="0"/>
          </a:p>
        </p:txBody>
      </p:sp>
      <p:sp>
        <p:nvSpPr>
          <p:cNvPr id="318" name="Google Shape;318;p47"/>
          <p:cNvSpPr txBox="1"/>
          <p:nvPr/>
        </p:nvSpPr>
        <p:spPr>
          <a:xfrm>
            <a:off x="628650" y="1268050"/>
            <a:ext cx="5358900" cy="330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While you are reading informational texts about the neurological development of teens, you will use a </a:t>
            </a:r>
            <a:r>
              <a:rPr lang="en" sz="1600" b="1">
                <a:latin typeface="Century Gothic"/>
                <a:ea typeface="Century Gothic"/>
                <a:cs typeface="Century Gothic"/>
                <a:sym typeface="Century Gothic"/>
              </a:rPr>
              <a:t>Neurologist’s Notebook #1</a:t>
            </a:r>
            <a:r>
              <a:rPr lang="en" sz="1600">
                <a:latin typeface="Century Gothic"/>
                <a:ea typeface="Century Gothic"/>
                <a:cs typeface="Century Gothic"/>
                <a:sym typeface="Century Gothic"/>
              </a:rPr>
              <a:t> to write down the main ideas and details in the sections of text that you read for homework. You have kept similar types of reader’s notebooks in other modules.</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Let’s think about the meaning of the word “neurologist”: “-logos” means “knowledge or study of.” This notebook is called the </a:t>
            </a:r>
            <a:r>
              <a:rPr lang="en" sz="1600" b="1">
                <a:solidFill>
                  <a:schemeClr val="dk1"/>
                </a:solidFill>
                <a:latin typeface="Century Gothic"/>
                <a:ea typeface="Century Gothic"/>
                <a:cs typeface="Century Gothic"/>
                <a:sym typeface="Century Gothic"/>
              </a:rPr>
              <a:t>Neurologist’s Notebook</a:t>
            </a:r>
            <a:r>
              <a:rPr lang="en" sz="1600">
                <a:solidFill>
                  <a:schemeClr val="dk1"/>
                </a:solidFill>
                <a:latin typeface="Century Gothic"/>
                <a:ea typeface="Century Gothic"/>
                <a:cs typeface="Century Gothic"/>
                <a:sym typeface="Century Gothic"/>
              </a:rPr>
              <a:t> because that’s what neurologists are: people who study and learn all about the brain.</a:t>
            </a:r>
            <a:endParaRPr sz="1600">
              <a:latin typeface="Century Gothic"/>
              <a:ea typeface="Century Gothic"/>
              <a:cs typeface="Century Gothic"/>
              <a:sym typeface="Century Gothic"/>
            </a:endParaRPr>
          </a:p>
        </p:txBody>
      </p:sp>
      <p:pic>
        <p:nvPicPr>
          <p:cNvPr id="319" name="Google Shape;319;p47"/>
          <p:cNvPicPr preferRelativeResize="0"/>
          <p:nvPr/>
        </p:nvPicPr>
        <p:blipFill>
          <a:blip r:embed="rId3">
            <a:alphaModFix/>
          </a:blip>
          <a:stretch>
            <a:fillRect/>
          </a:stretch>
        </p:blipFill>
        <p:spPr>
          <a:xfrm>
            <a:off x="6139950" y="1420450"/>
            <a:ext cx="2851650" cy="3222060"/>
          </a:xfrm>
          <a:prstGeom prst="rect">
            <a:avLst/>
          </a:prstGeom>
          <a:noFill/>
          <a:ln>
            <a:noFill/>
          </a:ln>
        </p:spPr>
      </p:pic>
      <p:pic>
        <p:nvPicPr>
          <p:cNvPr id="320" name="Google Shape;320;p47"/>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8"/>
          <p:cNvSpPr txBox="1">
            <a:spLocks noGrp="1"/>
          </p:cNvSpPr>
          <p:nvPr>
            <p:ph type="title"/>
          </p:nvPr>
        </p:nvSpPr>
        <p:spPr>
          <a:xfrm>
            <a:off x="628650" y="273850"/>
            <a:ext cx="75876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discuss how to use the </a:t>
            </a:r>
            <a:r>
              <a:rPr lang="en" sz="2800" b="1" dirty="0"/>
              <a:t>Neurologist’s Notebook</a:t>
            </a:r>
            <a:endParaRPr sz="2800" b="1" dirty="0"/>
          </a:p>
        </p:txBody>
      </p:sp>
      <p:sp>
        <p:nvSpPr>
          <p:cNvPr id="326" name="Google Shape;326;p48"/>
          <p:cNvSpPr txBox="1"/>
          <p:nvPr/>
        </p:nvSpPr>
        <p:spPr>
          <a:xfrm>
            <a:off x="628650" y="1115650"/>
            <a:ext cx="5358900" cy="330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First, you will read the article and then write down the main idea of what you read, along with any supporting details. Please notice that the </a:t>
            </a:r>
            <a:r>
              <a:rPr lang="en" sz="1600" b="1">
                <a:latin typeface="Century Gothic"/>
                <a:ea typeface="Century Gothic"/>
                <a:cs typeface="Century Gothic"/>
                <a:sym typeface="Century Gothic"/>
              </a:rPr>
              <a:t>Neurologist’s Notebook #1</a:t>
            </a:r>
            <a:r>
              <a:rPr lang="en" sz="1600">
                <a:latin typeface="Century Gothic"/>
                <a:ea typeface="Century Gothic"/>
                <a:cs typeface="Century Gothic"/>
                <a:sym typeface="Century Gothic"/>
              </a:rPr>
              <a:t> mirrors the </a:t>
            </a:r>
            <a:r>
              <a:rPr lang="en" sz="1600" b="1">
                <a:latin typeface="Century Gothic"/>
                <a:ea typeface="Century Gothic"/>
                <a:cs typeface="Century Gothic"/>
                <a:sym typeface="Century Gothic"/>
              </a:rPr>
              <a:t>Informational Text Structure Map graphic organizer.</a:t>
            </a:r>
            <a:endParaRPr sz="1600" b="1">
              <a:latin typeface="Century Gothic"/>
              <a:ea typeface="Century Gothic"/>
              <a:cs typeface="Century Gothic"/>
              <a:sym typeface="Century Gothic"/>
            </a:endParaRPr>
          </a:p>
          <a:p>
            <a:pPr marL="0" lvl="0" indent="0" algn="l" rtl="0">
              <a:spcBef>
                <a:spcPts val="0"/>
              </a:spcBef>
              <a:spcAft>
                <a:spcPts val="0"/>
              </a:spcAft>
              <a:buNone/>
            </a:pPr>
            <a:endParaRPr sz="1600" b="1">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When prompted, please </a:t>
            </a:r>
            <a:r>
              <a:rPr lang="en" sz="1600" b="1">
                <a:latin typeface="Century Gothic"/>
                <a:ea typeface="Century Gothic"/>
                <a:cs typeface="Century Gothic"/>
                <a:sym typeface="Century Gothic"/>
              </a:rPr>
              <a:t>Turn and Talk</a:t>
            </a:r>
            <a:r>
              <a:rPr lang="en" sz="1600">
                <a:latin typeface="Century Gothic"/>
                <a:ea typeface="Century Gothic"/>
                <a:cs typeface="Century Gothic"/>
                <a:sym typeface="Century Gothic"/>
              </a:rPr>
              <a:t> with a partner about this question:</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a:latin typeface="Century Gothic"/>
                <a:ea typeface="Century Gothic"/>
                <a:cs typeface="Century Gothic"/>
                <a:sym typeface="Century Gothic"/>
              </a:rPr>
              <a:t>“What is a main idea, and what is a supporting idea/detail?”</a:t>
            </a:r>
            <a:endParaRPr b="1">
              <a:latin typeface="Century Gothic"/>
              <a:ea typeface="Century Gothic"/>
              <a:cs typeface="Century Gothic"/>
              <a:sym typeface="Century Gothic"/>
            </a:endParaRPr>
          </a:p>
          <a:p>
            <a:pPr marL="0" lvl="0" indent="0" algn="l" rtl="0">
              <a:spcBef>
                <a:spcPts val="0"/>
              </a:spcBef>
              <a:spcAft>
                <a:spcPts val="0"/>
              </a:spcAft>
              <a:buNone/>
            </a:pPr>
            <a:endParaRPr b="1">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Please note, there will often be vocabulary words that are part of the reading. Sometimes the definitions will be given, but most of the time you will have to figure out the words using context clues.</a:t>
            </a:r>
            <a:endParaRPr>
              <a:latin typeface="Century Gothic"/>
              <a:ea typeface="Century Gothic"/>
              <a:cs typeface="Century Gothic"/>
              <a:sym typeface="Century Gothic"/>
            </a:endParaRPr>
          </a:p>
        </p:txBody>
      </p:sp>
      <p:pic>
        <p:nvPicPr>
          <p:cNvPr id="327" name="Google Shape;327;p48"/>
          <p:cNvPicPr preferRelativeResize="0"/>
          <p:nvPr/>
        </p:nvPicPr>
        <p:blipFill>
          <a:blip r:embed="rId3">
            <a:alphaModFix/>
          </a:blip>
          <a:stretch>
            <a:fillRect/>
          </a:stretch>
        </p:blipFill>
        <p:spPr>
          <a:xfrm>
            <a:off x="6139950" y="1344250"/>
            <a:ext cx="2851650" cy="3222060"/>
          </a:xfrm>
          <a:prstGeom prst="rect">
            <a:avLst/>
          </a:prstGeom>
          <a:noFill/>
          <a:ln>
            <a:noFill/>
          </a:ln>
        </p:spPr>
      </p:pic>
      <p:pic>
        <p:nvPicPr>
          <p:cNvPr id="328" name="Google Shape;328;p48"/>
          <p:cNvPicPr preferRelativeResize="0"/>
          <p:nvPr/>
        </p:nvPicPr>
        <p:blipFill>
          <a:blip r:embed="rId4">
            <a:alphaModFix/>
          </a:blip>
          <a:stretch>
            <a:fillRect/>
          </a:stretch>
        </p:blipFill>
        <p:spPr>
          <a:xfrm>
            <a:off x="8523514" y="4522766"/>
            <a:ext cx="468086" cy="440590"/>
          </a:xfrm>
          <a:prstGeom prst="rect">
            <a:avLst/>
          </a:prstGeom>
          <a:noFill/>
          <a:ln>
            <a:noFill/>
          </a:ln>
        </p:spPr>
      </p:pic>
      <p:pic>
        <p:nvPicPr>
          <p:cNvPr id="329" name="Google Shape;329;p48"/>
          <p:cNvPicPr preferRelativeResize="0"/>
          <p:nvPr/>
        </p:nvPicPr>
        <p:blipFill>
          <a:blip r:embed="rId5">
            <a:alphaModFix/>
          </a:blip>
          <a:stretch>
            <a:fillRect/>
          </a:stretch>
        </p:blipFill>
        <p:spPr>
          <a:xfrm>
            <a:off x="8053863" y="0"/>
            <a:ext cx="887874" cy="88787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35" name="Google Shape;335;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336" name="Google Shape;336;p49"/>
          <p:cNvSpPr txBox="1">
            <a:spLocks noGrp="1"/>
          </p:cNvSpPr>
          <p:nvPr>
            <p:ph type="body" idx="1"/>
          </p:nvPr>
        </p:nvSpPr>
        <p:spPr>
          <a:xfrm>
            <a:off x="311700" y="1381075"/>
            <a:ext cx="37767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dirty="0"/>
              <a:t>Read “The Teen Brain—It’s Just Not Grown Up Yet” and use the questions to the right of the text to help you synthesize your learning. </a:t>
            </a:r>
            <a:endParaRPr sz="1800" dirty="0"/>
          </a:p>
          <a:p>
            <a:pPr marL="0" lvl="0" indent="0" algn="l" rtl="0">
              <a:spcBef>
                <a:spcPts val="800"/>
              </a:spcBef>
              <a:spcAft>
                <a:spcPts val="0"/>
              </a:spcAft>
              <a:buClr>
                <a:schemeClr val="dk1"/>
              </a:buClr>
              <a:buSzPts val="1100"/>
              <a:buFont typeface="Arial"/>
              <a:buNone/>
            </a:pPr>
            <a:r>
              <a:rPr lang="en" sz="1800" dirty="0"/>
              <a:t>Fill out </a:t>
            </a:r>
            <a:r>
              <a:rPr lang="en" sz="1800" b="1" dirty="0"/>
              <a:t>Neurologist’s Notebook</a:t>
            </a:r>
            <a:r>
              <a:rPr lang="en" sz="1800" dirty="0"/>
              <a:t> #1.</a:t>
            </a:r>
            <a:endParaRPr sz="1800" dirty="0"/>
          </a:p>
        </p:txBody>
      </p:sp>
      <p:pic>
        <p:nvPicPr>
          <p:cNvPr id="337" name="Google Shape;337;p49"/>
          <p:cNvPicPr preferRelativeResize="0"/>
          <p:nvPr/>
        </p:nvPicPr>
        <p:blipFill>
          <a:blip r:embed="rId3">
            <a:alphaModFix/>
          </a:blip>
          <a:stretch>
            <a:fillRect/>
          </a:stretch>
        </p:blipFill>
        <p:spPr>
          <a:xfrm>
            <a:off x="4343400" y="1283964"/>
            <a:ext cx="4653126" cy="3364236"/>
          </a:xfrm>
          <a:prstGeom prst="rect">
            <a:avLst/>
          </a:prstGeom>
          <a:noFill/>
          <a:ln>
            <a:noFill/>
          </a:ln>
        </p:spPr>
      </p:pic>
      <p:pic>
        <p:nvPicPr>
          <p:cNvPr id="338" name="Google Shape;338;p49"/>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44" name="Google Shape;344;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45" name="Google Shape;345;p50"/>
          <p:cNvGraphicFramePr/>
          <p:nvPr/>
        </p:nvGraphicFramePr>
        <p:xfrm>
          <a:off x="577191" y="1248212"/>
          <a:ext cx="7989600" cy="3230175"/>
        </p:xfrm>
        <a:graphic>
          <a:graphicData uri="http://schemas.openxmlformats.org/drawingml/2006/table">
            <a:tbl>
              <a:tblPr firstRow="1" bandRow="1">
                <a:noFill/>
                <a:tableStyleId>{0D62138A-4641-482A-BB15-C923B94A099A}</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8" name="Google Shape;148;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49" name="Google Shape;149;p27"/>
          <p:cNvSpPr txBox="1">
            <a:spLocks noGrp="1"/>
          </p:cNvSpPr>
          <p:nvPr>
            <p:ph type="body" idx="1"/>
          </p:nvPr>
        </p:nvSpPr>
        <p:spPr>
          <a:xfrm>
            <a:off x="311700" y="1296825"/>
            <a:ext cx="83121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a:t>This lesson will take approximately 60-70 minutes to complete. </a:t>
            </a:r>
            <a:endParaRPr sz="1600"/>
          </a:p>
          <a:p>
            <a:pPr marL="457200" lvl="0" indent="-330200" algn="l" rtl="0">
              <a:lnSpc>
                <a:spcPct val="100000"/>
              </a:lnSpc>
              <a:spcBef>
                <a:spcPts val="1000"/>
              </a:spcBef>
              <a:spcAft>
                <a:spcPts val="0"/>
              </a:spcAft>
              <a:buSzPts val="1600"/>
              <a:buFont typeface="Century Gothic"/>
              <a:buChar char="•"/>
            </a:pPr>
            <a:r>
              <a:rPr lang="en" sz="1600"/>
              <a:t>The purpose of this lesson is to introduce Module 4A: This Is Your Brain—Plugged In by having students consider a short video and then participate in a modified Gallery Walk to preview and connect the learning that will follow in future lessons.</a:t>
            </a:r>
            <a:endParaRPr sz="1600" i="1"/>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30200" algn="l" rtl="0">
              <a:lnSpc>
                <a:spcPct val="115000"/>
              </a:lnSpc>
              <a:spcBef>
                <a:spcPts val="1000"/>
              </a:spcBef>
              <a:spcAft>
                <a:spcPts val="0"/>
              </a:spcAft>
              <a:buSzPts val="1600"/>
              <a:buChar char="•"/>
            </a:pPr>
            <a:r>
              <a:rPr lang="en" sz="1600"/>
              <a:t>I can analyze photos, videos, and quotes to find a main idea.</a:t>
            </a:r>
            <a:endParaRPr sz="1600"/>
          </a:p>
          <a:p>
            <a:pPr marL="457200" lvl="0" indent="-330200" algn="l" rtl="0">
              <a:lnSpc>
                <a:spcPct val="115000"/>
              </a:lnSpc>
              <a:spcBef>
                <a:spcPts val="0"/>
              </a:spcBef>
              <a:spcAft>
                <a:spcPts val="0"/>
              </a:spcAft>
              <a:buSzPts val="1600"/>
              <a:buChar char="•"/>
            </a:pPr>
            <a:r>
              <a:rPr lang="en" sz="1600"/>
              <a:t>I can determine important ideas in the article “Teens and Decision Making.”</a:t>
            </a:r>
            <a:endParaRPr sz="1600"/>
          </a:p>
          <a:p>
            <a:pPr marL="457200" lvl="0" indent="-330200" algn="l" rtl="0">
              <a:lnSpc>
                <a:spcPct val="115000"/>
              </a:lnSpc>
              <a:spcBef>
                <a:spcPts val="0"/>
              </a:spcBef>
              <a:spcAft>
                <a:spcPts val="0"/>
              </a:spcAft>
              <a:buSzPts val="1600"/>
              <a:buChar char="•"/>
            </a:pPr>
            <a:r>
              <a:rPr lang="en" sz="1600"/>
              <a:t>I can analyze the basic structure of an informational text.</a:t>
            </a:r>
            <a:endParaRPr sz="16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8"/>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5" name="Google Shape;155;p28"/>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1:</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Notices and Wonders note-catcher</a:t>
            </a:r>
            <a:r>
              <a:rPr lang="en" dirty="0">
                <a:solidFill>
                  <a:schemeClr val="dk1"/>
                </a:solidFill>
                <a:latin typeface="Century Gothic"/>
                <a:ea typeface="Century Gothic"/>
                <a:cs typeface="Century Gothic"/>
                <a:sym typeface="Century Gothic"/>
              </a:rPr>
              <a:t>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u="sng" dirty="0">
                <a:solidFill>
                  <a:schemeClr val="hlink"/>
                </a:solidFill>
                <a:latin typeface="Century Gothic"/>
                <a:ea typeface="Century Gothic"/>
                <a:cs typeface="Century Gothic"/>
                <a:sym typeface="Century Gothic"/>
                <a:hlinkClick r:id="rId3"/>
              </a:rPr>
              <a:t>“I Forgot My Phone”</a:t>
            </a:r>
            <a:r>
              <a:rPr lang="en" dirty="0">
                <a:solidFill>
                  <a:schemeClr val="dk1"/>
                </a:solidFill>
                <a:latin typeface="Century Gothic"/>
                <a:ea typeface="Century Gothic"/>
                <a:cs typeface="Century Gothic"/>
                <a:sym typeface="Century Gothic"/>
              </a:rPr>
              <a:t> (video: http://www.youtube.com/watch?v=OINa46HeWg8)</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Digital projector, if needed (see Slide 9)</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Gallery Walk items (for teacher reference; print and post items in advance)</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Domain-Specific Vocabulary anchor chart </a:t>
            </a:r>
            <a:r>
              <a:rPr lang="en" dirty="0">
                <a:solidFill>
                  <a:schemeClr val="dk1"/>
                </a:solidFill>
                <a:latin typeface="Century Gothic"/>
                <a:ea typeface="Century Gothic"/>
                <a:cs typeface="Century Gothic"/>
                <a:sym typeface="Century Gothic"/>
              </a:rPr>
              <a:t>(new; teacher-created)</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“Teens and Decision Making: What Brain Science Reveals”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Model Domain-Specific Vocabulary anchor chart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Informational Text Structure Map graphic organizer </a:t>
            </a:r>
            <a:r>
              <a:rPr lang="en" dirty="0">
                <a:solidFill>
                  <a:schemeClr val="dk1"/>
                </a:solidFill>
                <a:latin typeface="Century Gothic"/>
                <a:ea typeface="Century Gothic"/>
                <a:cs typeface="Century Gothic"/>
                <a:sym typeface="Century Gothic"/>
              </a:rPr>
              <a:t>(one per student and one to display)</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Document camera</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Informational Text Structure Map graphic organizer</a:t>
            </a:r>
            <a:r>
              <a:rPr lang="en" dirty="0">
                <a:solidFill>
                  <a:schemeClr val="dk1"/>
                </a:solidFill>
                <a:latin typeface="Century Gothic"/>
                <a:ea typeface="Century Gothic"/>
                <a:cs typeface="Century Gothic"/>
                <a:sym typeface="Century Gothic"/>
              </a:rPr>
              <a:t> </a:t>
            </a:r>
            <a:r>
              <a:rPr lang="en" b="1" dirty="0">
                <a:solidFill>
                  <a:schemeClr val="dk1"/>
                </a:solidFill>
                <a:latin typeface="Century Gothic"/>
                <a:ea typeface="Century Gothic"/>
                <a:cs typeface="Century Gothic"/>
                <a:sym typeface="Century Gothic"/>
              </a:rPr>
              <a:t>(model,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Neurologist’s Notebook #1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“Teen Brain—It’s Just Not Grown Up Yet”: Text and Questions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Neurologist’s Notebook #1</a:t>
            </a:r>
            <a:r>
              <a:rPr lang="en" dirty="0">
                <a:solidFill>
                  <a:schemeClr val="dk1"/>
                </a:solidFill>
                <a:latin typeface="Century Gothic"/>
                <a:ea typeface="Century Gothic"/>
                <a:cs typeface="Century Gothic"/>
                <a:sym typeface="Century Gothic"/>
              </a:rPr>
              <a:t> </a:t>
            </a:r>
            <a:r>
              <a:rPr lang="en" b="1" dirty="0">
                <a:solidFill>
                  <a:schemeClr val="dk1"/>
                </a:solidFill>
                <a:latin typeface="Century Gothic"/>
                <a:ea typeface="Century Gothic"/>
                <a:cs typeface="Century Gothic"/>
                <a:sym typeface="Century Gothic"/>
              </a:rPr>
              <a:t>(answers; for teacher reference)</a:t>
            </a:r>
            <a:endParaRPr b="1" dirty="0">
              <a:solidFill>
                <a:schemeClr val="dk1"/>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1" name="Google Shape;161;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62" name="Google Shape;162;p29"/>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1</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Read the building background knowledge texts that will be used throughout Unit 1 (see Unit 1 Overview).</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Prepare the Gallery Walk:</a:t>
            </a:r>
            <a:endParaRPr>
              <a:solidFill>
                <a:schemeClr val="dk1"/>
              </a:solidFill>
              <a:latin typeface="Century Gothic"/>
              <a:ea typeface="Century Gothic"/>
              <a:cs typeface="Century Gothic"/>
              <a:sym typeface="Century Gothic"/>
            </a:endParaRPr>
          </a:p>
          <a:p>
            <a:pPr marL="914400" lvl="1" indent="-317500" algn="l" rtl="0">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Most items are for display around the room (on chart paper or taped to the wall)—some items are images and others are quotes.</a:t>
            </a:r>
            <a:endParaRPr>
              <a:solidFill>
                <a:schemeClr val="dk1"/>
              </a:solidFill>
              <a:latin typeface="Century Gothic"/>
              <a:ea typeface="Century Gothic"/>
              <a:cs typeface="Century Gothic"/>
              <a:sym typeface="Century Gothic"/>
            </a:endParaRPr>
          </a:p>
          <a:p>
            <a:pPr marL="914400" lvl="1" indent="-317500" algn="l" rtl="0">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Post or place the items in a way that will allow students to move freely and comfortably from one item to the next. </a:t>
            </a:r>
            <a:endParaRPr>
              <a:solidFill>
                <a:schemeClr val="dk1"/>
              </a:solidFill>
              <a:latin typeface="Century Gothic"/>
              <a:ea typeface="Century Gothic"/>
              <a:cs typeface="Century Gothic"/>
              <a:sym typeface="Century Gothic"/>
            </a:endParaRPr>
          </a:p>
          <a:p>
            <a:pPr marL="914400" lvl="1" indent="-298450" algn="l" rtl="0">
              <a:spcBef>
                <a:spcPts val="0"/>
              </a:spcBef>
              <a:spcAft>
                <a:spcPts val="0"/>
              </a:spcAft>
              <a:buClr>
                <a:schemeClr val="dk1"/>
              </a:buClr>
              <a:buSzPts val="1100"/>
              <a:buFont typeface="Century Gothic"/>
              <a:buChar char="○"/>
            </a:pPr>
            <a:r>
              <a:rPr lang="en">
                <a:solidFill>
                  <a:schemeClr val="dk1"/>
                </a:solidFill>
                <a:latin typeface="Century Gothic"/>
                <a:ea typeface="Century Gothic"/>
                <a:cs typeface="Century Gothic"/>
                <a:sym typeface="Century Gothic"/>
              </a:rPr>
              <a:t>Items 2 and 3 are multimedia interactive features that should each be displayed on separate computers if possible.</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200">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66"/>
        <p:cNvGrpSpPr/>
        <p:nvPr/>
      </p:nvGrpSpPr>
      <p:grpSpPr>
        <a:xfrm>
          <a:off x="0" y="0"/>
          <a:ext cx="0" cy="0"/>
          <a:chOff x="0" y="0"/>
          <a:chExt cx="0" cy="0"/>
        </a:xfrm>
      </p:grpSpPr>
      <p:pic>
        <p:nvPicPr>
          <p:cNvPr id="167" name="Google Shape;167;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68" name="Google Shape;168;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69" name="Google Shape;169;p3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a:t>
            </a:r>
            <a:endParaRPr sz="3000" b="0" i="0" u="none" strike="noStrike" cap="none">
              <a:solidFill>
                <a:srgbClr val="404040"/>
              </a:solidFill>
              <a:latin typeface="Calibri"/>
              <a:ea typeface="Calibri"/>
              <a:cs typeface="Calibri"/>
              <a:sym typeface="Calibri"/>
            </a:endParaRPr>
          </a:p>
        </p:txBody>
      </p:sp>
      <p:pic>
        <p:nvPicPr>
          <p:cNvPr id="170" name="Google Shape;170;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71" name="Google Shape;171;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7" name="Google Shape;177;p31"/>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78" name="Google Shape;178;p31"/>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Exploring our new topic by participating in a Gallery Walk</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It’s important that you have a chance to make your own inferences about our new topic without being given too much information beforehand. Let’s enjoy the videos, images, and quotes as we work to develop an understanding of what this module will be about.</a:t>
            </a:r>
            <a:endParaRPr sz="1800" b="1">
              <a:latin typeface="Century Gothic"/>
              <a:ea typeface="Century Gothic"/>
              <a:cs typeface="Century Gothic"/>
              <a:sym typeface="Century Gothic"/>
            </a:endParaRPr>
          </a:p>
          <a:p>
            <a:pPr marL="45720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79" name="Google Shape;179;p31"/>
          <p:cNvPicPr preferRelativeResize="0"/>
          <p:nvPr/>
        </p:nvPicPr>
        <p:blipFill>
          <a:blip r:embed="rId3">
            <a:alphaModFix/>
          </a:blip>
          <a:stretch>
            <a:fillRect/>
          </a:stretch>
        </p:blipFill>
        <p:spPr>
          <a:xfrm>
            <a:off x="8053863" y="0"/>
            <a:ext cx="887874" cy="8878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2"/>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prepare for our Gallery Walk</a:t>
            </a:r>
            <a:endParaRPr sz="2800" b="1" i="1" dirty="0"/>
          </a:p>
        </p:txBody>
      </p:sp>
      <p:sp>
        <p:nvSpPr>
          <p:cNvPr id="185" name="Google Shape;185;p32"/>
          <p:cNvSpPr txBox="1"/>
          <p:nvPr/>
        </p:nvSpPr>
        <p:spPr>
          <a:xfrm>
            <a:off x="628650" y="1039400"/>
            <a:ext cx="4724400" cy="3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During today’s Gallery Walk, please write anything you observe or that is new or interesting in the Notices column of your </a:t>
            </a:r>
            <a:r>
              <a:rPr lang="en" sz="1600" b="1">
                <a:latin typeface="Century Gothic"/>
                <a:ea typeface="Century Gothic"/>
                <a:cs typeface="Century Gothic"/>
                <a:sym typeface="Century Gothic"/>
              </a:rPr>
              <a:t>Notices and Wonders note-catcher.</a:t>
            </a:r>
            <a:r>
              <a:rPr lang="en" sz="1600">
                <a:latin typeface="Century Gothic"/>
                <a:ea typeface="Century Gothic"/>
                <a:cs typeface="Century Gothic"/>
                <a:sym typeface="Century Gothic"/>
              </a:rPr>
              <a:t> Remember, this is not a space for judging the materials or giving your opinion. Rather, it is a space for observations. </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You may find some of the information surprising, or you may have questions that are not answered in the image or quote. You can write those questions in the Wonders column. As you work, you should also try to figure out what you will learn about in this new module.</a:t>
            </a:r>
            <a:endParaRPr sz="1600">
              <a:latin typeface="Century Gothic"/>
              <a:ea typeface="Century Gothic"/>
              <a:cs typeface="Century Gothic"/>
              <a:sym typeface="Century Gothic"/>
            </a:endParaRPr>
          </a:p>
        </p:txBody>
      </p:sp>
      <p:pic>
        <p:nvPicPr>
          <p:cNvPr id="186" name="Google Shape;186;p32"/>
          <p:cNvPicPr preferRelativeResize="0"/>
          <p:nvPr/>
        </p:nvPicPr>
        <p:blipFill>
          <a:blip r:embed="rId3">
            <a:alphaModFix/>
          </a:blip>
          <a:stretch>
            <a:fillRect/>
          </a:stretch>
        </p:blipFill>
        <p:spPr>
          <a:xfrm>
            <a:off x="5353050" y="1543553"/>
            <a:ext cx="3486150" cy="2496911"/>
          </a:xfrm>
          <a:prstGeom prst="rect">
            <a:avLst/>
          </a:prstGeom>
          <a:noFill/>
          <a:ln>
            <a:noFill/>
          </a:ln>
        </p:spPr>
      </p:pic>
      <p:pic>
        <p:nvPicPr>
          <p:cNvPr id="187" name="Google Shape;187;p32"/>
          <p:cNvPicPr preferRelativeResize="0"/>
          <p:nvPr/>
        </p:nvPicPr>
        <p:blipFill>
          <a:blip r:embed="rId4">
            <a:alphaModFix/>
          </a:blip>
          <a:stretch>
            <a:fillRect/>
          </a:stretch>
        </p:blipFill>
        <p:spPr>
          <a:xfrm>
            <a:off x="8053863" y="0"/>
            <a:ext cx="887874" cy="8878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3"/>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practice using our </a:t>
            </a:r>
            <a:r>
              <a:rPr lang="en" sz="2800" b="1" dirty="0"/>
              <a:t>Note-catcher</a:t>
            </a:r>
            <a:endParaRPr sz="2800" b="1" i="1" dirty="0"/>
          </a:p>
        </p:txBody>
      </p:sp>
      <p:sp>
        <p:nvSpPr>
          <p:cNvPr id="193" name="Google Shape;193;p33"/>
          <p:cNvSpPr txBox="1"/>
          <p:nvPr/>
        </p:nvSpPr>
        <p:spPr>
          <a:xfrm>
            <a:off x="628650" y="1358550"/>
            <a:ext cx="3988200" cy="283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View the video, </a:t>
            </a:r>
            <a:r>
              <a:rPr lang="en" sz="1600" u="sng" dirty="0">
                <a:solidFill>
                  <a:schemeClr val="hlink"/>
                </a:solidFill>
                <a:latin typeface="Century Gothic"/>
                <a:ea typeface="Century Gothic"/>
                <a:cs typeface="Century Gothic"/>
                <a:sym typeface="Century Gothic"/>
                <a:hlinkClick r:id="rId3"/>
              </a:rPr>
              <a:t>“I Forgot My Phone,”</a:t>
            </a:r>
            <a:r>
              <a:rPr lang="en" sz="1600" dirty="0">
                <a:latin typeface="Century Gothic"/>
                <a:ea typeface="Century Gothic"/>
                <a:cs typeface="Century Gothic"/>
                <a:sym typeface="Century Gothic"/>
              </a:rPr>
              <a:t> and record your Notices and Wonders on the </a:t>
            </a:r>
            <a:r>
              <a:rPr lang="en" sz="1600" b="1" dirty="0">
                <a:latin typeface="Century Gothic"/>
                <a:ea typeface="Century Gothic"/>
                <a:cs typeface="Century Gothic"/>
                <a:sym typeface="Century Gothic"/>
              </a:rPr>
              <a:t>Note-catcher. </a:t>
            </a:r>
            <a:endParaRPr sz="1600" b="1" dirty="0">
              <a:latin typeface="Century Gothic"/>
              <a:ea typeface="Century Gothic"/>
              <a:cs typeface="Century Gothic"/>
              <a:sym typeface="Century Gothic"/>
            </a:endParaRPr>
          </a:p>
          <a:p>
            <a:pPr marL="0" lvl="0" indent="0" algn="l" rtl="0">
              <a:spcBef>
                <a:spcPts val="0"/>
              </a:spcBef>
              <a:spcAft>
                <a:spcPts val="0"/>
              </a:spcAft>
              <a:buNone/>
            </a:pPr>
            <a:endParaRPr sz="1600" b="1"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When your teacher prompts you, please </a:t>
            </a:r>
            <a:r>
              <a:rPr lang="en" sz="1600" b="1" dirty="0">
                <a:latin typeface="Century Gothic"/>
                <a:ea typeface="Century Gothic"/>
                <a:cs typeface="Century Gothic"/>
                <a:sym typeface="Century Gothic"/>
              </a:rPr>
              <a:t>Turn and Talk </a:t>
            </a:r>
            <a:r>
              <a:rPr lang="en" sz="1600" dirty="0">
                <a:latin typeface="Century Gothic"/>
                <a:ea typeface="Century Gothic"/>
                <a:cs typeface="Century Gothic"/>
                <a:sym typeface="Century Gothic"/>
              </a:rPr>
              <a:t>with a partner about these questions: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What did you notice?</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What did you wonder?</a:t>
            </a:r>
            <a:endParaRPr sz="1600" dirty="0">
              <a:latin typeface="Century Gothic"/>
              <a:ea typeface="Century Gothic"/>
              <a:cs typeface="Century Gothic"/>
              <a:sym typeface="Century Gothic"/>
            </a:endParaRPr>
          </a:p>
        </p:txBody>
      </p:sp>
      <p:pic>
        <p:nvPicPr>
          <p:cNvPr id="194" name="Google Shape;194;p33"/>
          <p:cNvPicPr preferRelativeResize="0"/>
          <p:nvPr/>
        </p:nvPicPr>
        <p:blipFill>
          <a:blip r:embed="rId4">
            <a:alphaModFix/>
          </a:blip>
          <a:stretch>
            <a:fillRect/>
          </a:stretch>
        </p:blipFill>
        <p:spPr>
          <a:xfrm>
            <a:off x="8512629" y="4464996"/>
            <a:ext cx="461766" cy="502174"/>
          </a:xfrm>
          <a:prstGeom prst="rect">
            <a:avLst/>
          </a:prstGeom>
          <a:noFill/>
          <a:ln>
            <a:noFill/>
          </a:ln>
        </p:spPr>
      </p:pic>
      <p:pic>
        <p:nvPicPr>
          <p:cNvPr id="197" name="Google Shape;197;p33"/>
          <p:cNvPicPr preferRelativeResize="0"/>
          <p:nvPr/>
        </p:nvPicPr>
        <p:blipFill>
          <a:blip r:embed="rId5">
            <a:alphaModFix/>
          </a:blip>
          <a:stretch>
            <a:fillRect/>
          </a:stretch>
        </p:blipFill>
        <p:spPr>
          <a:xfrm>
            <a:off x="8053863" y="0"/>
            <a:ext cx="887874" cy="887874"/>
          </a:xfrm>
          <a:prstGeom prst="rect">
            <a:avLst/>
          </a:prstGeom>
          <a:noFill/>
          <a:ln>
            <a:noFill/>
          </a:ln>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22370" y="1087703"/>
            <a:ext cx="3377293" cy="3377293"/>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2EF40C8-B6B9-47F0-92D9-2FBA6448A629}"/>
</file>

<file path=customXml/itemProps2.xml><?xml version="1.0" encoding="utf-8"?>
<ds:datastoreItem xmlns:ds="http://schemas.openxmlformats.org/officeDocument/2006/customXml" ds:itemID="{964F7DC3-A449-4117-BC9F-1F7F257E25B1}"/>
</file>

<file path=customXml/itemProps3.xml><?xml version="1.0" encoding="utf-8"?>
<ds:datastoreItem xmlns:ds="http://schemas.openxmlformats.org/officeDocument/2006/customXml" ds:itemID="{A5926B4A-0A17-487E-8A1C-D21246D50E6F}"/>
</file>

<file path=docProps/app.xml><?xml version="1.0" encoding="utf-8"?>
<Properties xmlns="http://schemas.openxmlformats.org/officeDocument/2006/extended-properties" xmlns:vt="http://schemas.openxmlformats.org/officeDocument/2006/docPropsVTypes">
  <TotalTime>199</TotalTime>
  <Words>7433</Words>
  <Application>Microsoft Macintosh PowerPoint</Application>
  <PresentationFormat>On-screen Show (16:9)</PresentationFormat>
  <Paragraphs>596</Paragraphs>
  <Slides>26</Slides>
  <Notes>26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26</vt:i4>
      </vt:variant>
    </vt:vector>
  </HeadingPairs>
  <TitlesOfParts>
    <vt:vector size="30" baseType="lpstr">
      <vt:lpstr>Century Gothic</vt:lpstr>
      <vt:lpstr>Calibri</vt:lpstr>
      <vt:lpstr>Simple Light</vt:lpstr>
      <vt:lpstr>Office Theme</vt:lpstr>
      <vt:lpstr>Grade 7: Module 4 Overview</vt:lpstr>
      <vt:lpstr>Grade 7: Module 4: Unit 1 Overview</vt:lpstr>
      <vt:lpstr>PowerPoint Presentation</vt:lpstr>
      <vt:lpstr>PowerPoint Presentation</vt:lpstr>
      <vt:lpstr>PowerPoint Presentation</vt:lpstr>
      <vt:lpstr>Grade 7: Module 4:  Unit 1: Lesson 1</vt:lpstr>
      <vt:lpstr>PowerPoint Presentation</vt:lpstr>
      <vt:lpstr>Let’s prepare for our Gallery Walk</vt:lpstr>
      <vt:lpstr>Let’s practice using our Note-catcher</vt:lpstr>
      <vt:lpstr>Let’s review our learning targets</vt:lpstr>
      <vt:lpstr>Let’s use the Gallery Walk protocol to read stories</vt:lpstr>
      <vt:lpstr>Let’s reflect on the Gallery Walk</vt:lpstr>
      <vt:lpstr>Let’s discuss the purpose of the module</vt:lpstr>
      <vt:lpstr>Let’s consider domain-specific vocabulary</vt:lpstr>
      <vt:lpstr>Let’s read about the science on developing brains </vt:lpstr>
      <vt:lpstr>Let’s define vocabulary from the article</vt:lpstr>
      <vt:lpstr>Let’s look at how informational text is structured</vt:lpstr>
      <vt:lpstr>Let’s reread the first two paragraphs</vt:lpstr>
      <vt:lpstr>Let’s reread the third paragraph</vt:lpstr>
      <vt:lpstr>Let’s reread the fourth paragraph</vt:lpstr>
      <vt:lpstr>Let’s consider how the main idea is supported</vt:lpstr>
      <vt:lpstr>Let’s reread “The Teen Brain: Under Construction”</vt:lpstr>
      <vt:lpstr>Let’s look at the Neurologist’s Notebook #1</vt:lpstr>
      <vt:lpstr>Let’s discuss how to use the Neurologist’s Notebook</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Overview</dc:title>
  <dc:creator>nbravo</dc:creator>
  <cp:lastModifiedBy>Alexander Specht</cp:lastModifiedBy>
  <cp:revision>10</cp:revision>
  <dcterms:modified xsi:type="dcterms:W3CDTF">2018-11-20T04:17:26Z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