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13A138B-583E-4BEB-842D-808ADF3ACCAA}">
  <a:tblStyle styleId="{C13A138B-583E-4BEB-842D-808ADF3ACCA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864" autoAdjust="0"/>
  </p:normalViewPr>
  <p:slideViewPr>
    <p:cSldViewPr snapToGrid="0">
      <p:cViewPr varScale="1">
        <p:scale>
          <a:sx n="100" d="100"/>
          <a:sy n="100" d="100"/>
        </p:scale>
        <p:origin x="-1344" y="-104"/>
      </p:cViewPr>
      <p:guideLst>
        <p:guide orient="horz" pos="1620"/>
        <p:guide pos="2880"/>
      </p:guideLst>
    </p:cSldViewPr>
  </p:slideViewPr>
  <p:notesTextViewPr>
    <p:cViewPr>
      <p:scale>
        <a:sx n="1" d="1"/>
        <a:sy n="1" d="1"/>
      </p:scale>
      <p:origin x="0" y="119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F658E7D8-E853-405B-CADA-EA3CF98ACAE5}"/>
    <pc:docChg chg="addSld">
      <pc:chgData name="Jennifer Snapp" userId="S::jennifer.snapp@detroitk12.org::42622253-5fe4-47d2-9c8f-1ef2d995c939" providerId="AD" clId="Web-{F658E7D8-E853-405B-CADA-EA3CF98ACAE5}" dt="2019-03-25T19:53:41.148" v="0"/>
      <pc:docMkLst>
        <pc:docMk/>
      </pc:docMkLst>
      <pc:sldChg chg="add">
        <pc:chgData name="Jennifer Snapp" userId="S::jennifer.snapp@detroitk12.org::42622253-5fe4-47d2-9c8f-1ef2d995c939" providerId="AD" clId="Web-{F658E7D8-E853-405B-CADA-EA3CF98ACAE5}" dt="2019-03-25T19:53:41.148" v="0"/>
        <pc:sldMkLst>
          <pc:docMk/>
          <pc:sldMk cId="3913110710" sldId="272"/>
        </pc:sldMkLst>
      </pc:sldChg>
      <pc:sldMasterChg chg="addSldLayout">
        <pc:chgData name="Jennifer Snapp" userId="S::jennifer.snapp@detroitk12.org::42622253-5fe4-47d2-9c8f-1ef2d995c939" providerId="AD" clId="Web-{F658E7D8-E853-405B-CADA-EA3CF98ACAE5}" dt="2019-03-25T19:53:41.148" v="0"/>
        <pc:sldMasterMkLst>
          <pc:docMk/>
          <pc:sldMasterMk cId="0" sldId="2147483671"/>
        </pc:sldMasterMkLst>
        <pc:sldLayoutChg chg="add replId">
          <pc:chgData name="Jennifer Snapp" userId="S::jennifer.snapp@detroitk12.org::42622253-5fe4-47d2-9c8f-1ef2d995c939" providerId="AD" clId="Web-{F658E7D8-E853-405B-CADA-EA3CF98ACAE5}" dt="2019-03-25T19:53:41.148" v="0"/>
          <pc:sldLayoutMkLst>
            <pc:docMk/>
            <pc:sldMasterMk cId="0" sldId="2147483671"/>
            <pc:sldLayoutMk cId="1610326069"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9372250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 5, students began the process of choosing an independent reading book for this module. By now, every student should know what book he or she or she is reading. In this lesson, students take ownership of their independent reading by creating a plan for success. See two documents on EngageNY.org: </a:t>
            </a:r>
            <a:r>
              <a:rPr lang="en" sz="1200" b="1" dirty="0">
                <a:solidFill>
                  <a:schemeClr val="dk1"/>
                </a:solidFill>
                <a:latin typeface="Calibri"/>
                <a:ea typeface="Calibri"/>
                <a:cs typeface="Calibri"/>
                <a:sym typeface="Calibri"/>
              </a:rPr>
              <a:t>The Importance of Increasing the Volume of Reading</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Launching Independent Reading in Grades 6–8: Sample Plan</a:t>
            </a:r>
            <a:r>
              <a:rPr lang="en" sz="1200" dirty="0">
                <a:solidFill>
                  <a:schemeClr val="dk1"/>
                </a:solidFill>
                <a:latin typeface="Calibri"/>
                <a:ea typeface="Calibri"/>
                <a:cs typeface="Calibri"/>
                <a:sym typeface="Calibri"/>
              </a:rPr>
              <a:t>, which together provide the rationale and practical guidance for a robust independent reading program.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begins a five-lesson mini unit on poetry. Although Lessons 11–15 are a departure in genre from the central text, they play several crucial roles in the module. Students continue to build their stamina for reading complex text, they recognize and analyze some of the poetic techniques that Frederick Douglass uses in his Narrative, and they examine thematic concepts they will encounter in the Narrative (e.g., slavery, oppression, bravery, defiance, pride).</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90515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C. Introducing the Poet’s Toolbox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It’s important for students to recognize that poetry </a:t>
            </a:r>
            <a:r>
              <a:rPr lang="en" sz="1200" i="1" dirty="0">
                <a:solidFill>
                  <a:schemeClr val="dk1"/>
                </a:solidFill>
                <a:latin typeface="Calibri"/>
                <a:ea typeface="Calibri"/>
                <a:cs typeface="Calibri"/>
                <a:sym typeface="Calibri"/>
              </a:rPr>
              <a:t>can </a:t>
            </a:r>
            <a:r>
              <a:rPr lang="en" sz="1200" dirty="0">
                <a:solidFill>
                  <a:schemeClr val="dk1"/>
                </a:solidFill>
                <a:latin typeface="Calibri"/>
                <a:ea typeface="Calibri"/>
                <a:cs typeface="Calibri"/>
                <a:sym typeface="Calibri"/>
              </a:rPr>
              <a:t>be enjoyed purely because of its rhythm and sound, but also that those language tools are purposefully utilized to convey meaning, which is what makes a poet also a “craftsman.”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such as “craft” or “vivid” benefits all students in developing academic language.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or two to share their definition of “craftsmanship.”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craftsmanship signifies skill. A poet is a type of craftsman because they think deliberately about the choices they make and, because a poem is generally shorter than another form of literature, they have to carefully choose words or phrases that do something—like paint a mental picture, create a feeling, or help the reader think about a big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few students to share out their </a:t>
            </a:r>
            <a:r>
              <a:rPr lang="en" sz="1200" b="0" dirty="0">
                <a:solidFill>
                  <a:schemeClr val="dk1"/>
                </a:solidFill>
                <a:latin typeface="Calibri"/>
                <a:ea typeface="Calibri"/>
                <a:cs typeface="Calibri"/>
                <a:sym typeface="Calibri"/>
              </a:rPr>
              <a:t>Found Poem (</a:t>
            </a:r>
            <a:r>
              <a:rPr lang="en" sz="1200" dirty="0">
                <a:solidFill>
                  <a:schemeClr val="dk1"/>
                </a:solidFill>
                <a:latin typeface="Calibri"/>
                <a:ea typeface="Calibri"/>
                <a:cs typeface="Calibri"/>
                <a:sym typeface="Calibri"/>
              </a:rPr>
              <a:t>from Lesson 10 homework).  Invite some to share how they chose the words from the passage.  Point out that they have already begun to think like poets: they are choosing vivid words that create a feeling or capture an image.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note that craftsmanship refers to </a:t>
            </a:r>
            <a:r>
              <a:rPr lang="en" sz="1200" b="0" dirty="0">
                <a:solidFill>
                  <a:schemeClr val="dk1"/>
                </a:solidFill>
                <a:latin typeface="Calibri"/>
                <a:ea typeface="Calibri"/>
                <a:cs typeface="Calibri"/>
                <a:sym typeface="Calibri"/>
              </a:rPr>
              <a:t>“detailed, beautiful work that has been done skillfully and for a purpose.”</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analogies can help students understand abstract principles. Consider bringing up examples of craftsmanship students might be familiar with, such as furniture that is made by a craftsman.</a:t>
            </a:r>
            <a:endParaRPr sz="1200" dirty="0">
              <a:solidFill>
                <a:schemeClr val="dk1"/>
              </a:solidFill>
              <a:latin typeface="Calibri"/>
              <a:ea typeface="Calibri"/>
              <a:cs typeface="Calibri"/>
              <a:sym typeface="Calibri"/>
            </a:endParaRPr>
          </a:p>
        </p:txBody>
      </p:sp>
      <p:sp>
        <p:nvSpPr>
          <p:cNvPr id="205" name="Google Shape;205;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3197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2a8c0319b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C. Introducing the Poet’s Toolbox Anchor Chart,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four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Poet’s Toolbox Anchor Chart </a:t>
            </a:r>
            <a:r>
              <a:rPr lang="en" sz="1200" dirty="0">
                <a:solidFill>
                  <a:schemeClr val="dk1"/>
                </a:solidFill>
                <a:latin typeface="Calibri"/>
                <a:ea typeface="Calibri"/>
                <a:cs typeface="Calibri"/>
                <a:sym typeface="Calibri"/>
              </a:rPr>
              <a:t>and distribute the </a:t>
            </a:r>
            <a:r>
              <a:rPr lang="en" sz="1200" b="1" dirty="0">
                <a:solidFill>
                  <a:schemeClr val="dk1"/>
                </a:solidFill>
                <a:latin typeface="Calibri"/>
                <a:ea typeface="Calibri"/>
                <a:cs typeface="Calibri"/>
                <a:sym typeface="Calibri"/>
              </a:rPr>
              <a:t>Poet’s Toolbox Reference Sheet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worked with a </a:t>
            </a:r>
            <a:r>
              <a:rPr lang="en" sz="1200" b="1" dirty="0">
                <a:solidFill>
                  <a:schemeClr val="dk1"/>
                </a:solidFill>
                <a:latin typeface="Calibri"/>
                <a:ea typeface="Calibri"/>
                <a:cs typeface="Calibri"/>
                <a:sym typeface="Calibri"/>
              </a:rPr>
              <a:t>Rhetoric Toolbox </a:t>
            </a:r>
            <a:r>
              <a:rPr lang="en" sz="1200" dirty="0">
                <a:solidFill>
                  <a:schemeClr val="dk1"/>
                </a:solidFill>
                <a:latin typeface="Calibri"/>
                <a:ea typeface="Calibri"/>
                <a:cs typeface="Calibri"/>
                <a:sym typeface="Calibri"/>
              </a:rPr>
              <a:t>in Module 2A. Explain that when we think about craftsmanship, we often think of sewing or carpentry or sculpture—someone building something tangible with their hands. A poet also builds something, but the tools are </a:t>
            </a:r>
            <a:r>
              <a:rPr lang="en" sz="1200" u="none" dirty="0">
                <a:solidFill>
                  <a:schemeClr val="dk1"/>
                </a:solidFill>
                <a:latin typeface="Calibri"/>
                <a:ea typeface="Calibri"/>
                <a:cs typeface="Calibri"/>
                <a:sym typeface="Calibri"/>
              </a:rPr>
              <a:t>sound, form, and words. </a:t>
            </a:r>
            <a:endParaRPr sz="1200" u="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headings on the </a:t>
            </a:r>
            <a:r>
              <a:rPr lang="en" sz="1200" b="1" dirty="0">
                <a:solidFill>
                  <a:schemeClr val="dk1"/>
                </a:solidFill>
                <a:latin typeface="Calibri"/>
                <a:ea typeface="Calibri"/>
                <a:cs typeface="Calibri"/>
                <a:sym typeface="Calibri"/>
              </a:rPr>
              <a:t>Poet’s Toolbox Anchor Chart</a:t>
            </a:r>
            <a:r>
              <a:rPr lang="en" sz="1200" dirty="0">
                <a:solidFill>
                  <a:schemeClr val="dk1"/>
                </a:solidFill>
                <a:latin typeface="Calibri"/>
                <a:ea typeface="Calibri"/>
                <a:cs typeface="Calibri"/>
                <a:sym typeface="Calibri"/>
              </a:rPr>
              <a:t>. We call these words or phrases </a:t>
            </a:r>
            <a:r>
              <a:rPr lang="en" sz="1200" i="1" dirty="0">
                <a:solidFill>
                  <a:schemeClr val="dk1"/>
                </a:solidFill>
                <a:latin typeface="Calibri"/>
                <a:ea typeface="Calibri"/>
                <a:cs typeface="Calibri"/>
                <a:sym typeface="Calibri"/>
              </a:rPr>
              <a:t>figurative language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read over the list on the </a:t>
            </a:r>
            <a:r>
              <a:rPr lang="en" sz="1200" b="1" dirty="0">
                <a:solidFill>
                  <a:schemeClr val="dk1"/>
                </a:solidFill>
                <a:latin typeface="Calibri"/>
                <a:ea typeface="Calibri"/>
                <a:cs typeface="Calibri"/>
                <a:sym typeface="Calibri"/>
              </a:rPr>
              <a:t>Poet’s Toolbox reference sheet</a:t>
            </a:r>
            <a:r>
              <a:rPr lang="en" sz="1200" dirty="0">
                <a:solidFill>
                  <a:schemeClr val="dk1"/>
                </a:solidFill>
                <a:latin typeface="Calibri"/>
                <a:ea typeface="Calibri"/>
                <a:cs typeface="Calibri"/>
                <a:sym typeface="Calibri"/>
              </a:rPr>
              <a:t> and star any terms with which they are familiar.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several students to name the familiar “tools.” As they do so, point the tool out on the anchor chart. (Note: you are just introducing the chart. In Lesson 12, you will have time to directly teach the concepts.)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just as a carpenter uses different tools to do different parts of the job, a poet uses figurative language, form, and sound to “do” different things in a poem.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Function column on the </a:t>
            </a:r>
            <a:r>
              <a:rPr lang="en" sz="1200" b="1" dirty="0">
                <a:solidFill>
                  <a:schemeClr val="dk1"/>
                </a:solidFill>
                <a:latin typeface="Calibri"/>
                <a:ea typeface="Calibri"/>
                <a:cs typeface="Calibri"/>
                <a:sym typeface="Calibri"/>
              </a:rPr>
              <a:t>Poet’s Toolbox reference sheet.</a:t>
            </a:r>
            <a:r>
              <a:rPr lang="en" sz="1200" dirty="0">
                <a:solidFill>
                  <a:schemeClr val="dk1"/>
                </a:solidFill>
                <a:latin typeface="Calibri"/>
                <a:ea typeface="Calibri"/>
                <a:cs typeface="Calibri"/>
                <a:sym typeface="Calibri"/>
              </a:rPr>
              <a:t> Point out that, ultimately, all of these features have the same purpose—to create meaning and beauty (or if not always beauty, at least power - like the powerful stories we talked about earlier).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mark their handouts with stars for figurative language terms that are already familiar.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recognize several of the terms.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each Figurative Language term aloud, and allowing time for students to clarify definitions as needed.</a:t>
            </a:r>
            <a:endParaRPr sz="1200" b="1" dirty="0">
              <a:solidFill>
                <a:schemeClr val="dk1"/>
              </a:solidFill>
              <a:latin typeface="Calibri"/>
              <a:ea typeface="Calibri"/>
              <a:cs typeface="Calibri"/>
              <a:sym typeface="Calibri"/>
            </a:endParaRPr>
          </a:p>
        </p:txBody>
      </p:sp>
      <p:sp>
        <p:nvSpPr>
          <p:cNvPr id="212" name="Google Shape;212;g42a8c0319b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5385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2a8c0319b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C. Introducing the Poet’s Toolbox Anchor Chart,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Claude McKay was born in 1889, only six years before Frederick Douglass died. Douglass would certainly have been an influential historical figure for writers and artists like McKay, who were also key players in the Harlem Renaissance of the 1920s.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might wonder why they are only reading two lines from a poem, instead of the whole poem. This is simply because for our introduction, we are looking closely at two particular lines to get a sense for the </a:t>
            </a:r>
            <a:r>
              <a:rPr lang="en" sz="1200" b="1" dirty="0">
                <a:solidFill>
                  <a:schemeClr val="dk1"/>
                </a:solidFill>
                <a:latin typeface="Calibri"/>
                <a:ea typeface="Calibri"/>
                <a:cs typeface="Calibri"/>
                <a:sym typeface="Calibri"/>
              </a:rPr>
              <a:t>Poet’s Toolbox</a:t>
            </a:r>
            <a:r>
              <a:rPr lang="en" sz="1200" dirty="0">
                <a:solidFill>
                  <a:schemeClr val="dk1"/>
                </a:solidFill>
                <a:latin typeface="Calibri"/>
                <a:ea typeface="Calibri"/>
                <a:cs typeface="Calibri"/>
                <a:sym typeface="Calibri"/>
              </a:rPr>
              <a:t>. Reassure students that we will be reading the full poem in Lesson 13.</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illustrate the </a:t>
            </a:r>
            <a:r>
              <a:rPr lang="en" sz="1200" b="1" dirty="0">
                <a:solidFill>
                  <a:schemeClr val="dk1"/>
                </a:solidFill>
                <a:latin typeface="Calibri"/>
                <a:ea typeface="Calibri"/>
                <a:cs typeface="Calibri"/>
                <a:sym typeface="Calibri"/>
              </a:rPr>
              <a:t>Poet’s Toolbox</a:t>
            </a:r>
            <a:r>
              <a:rPr lang="en" sz="1200" dirty="0">
                <a:solidFill>
                  <a:schemeClr val="dk1"/>
                </a:solidFill>
                <a:latin typeface="Calibri"/>
                <a:ea typeface="Calibri"/>
                <a:cs typeface="Calibri"/>
                <a:sym typeface="Calibri"/>
              </a:rPr>
              <a:t>, display the </a:t>
            </a:r>
            <a:r>
              <a:rPr lang="en" sz="1200" b="0" dirty="0">
                <a:solidFill>
                  <a:schemeClr val="dk1"/>
                </a:solidFill>
                <a:latin typeface="Calibri"/>
                <a:ea typeface="Calibri"/>
                <a:cs typeface="Calibri"/>
                <a:sym typeface="Calibri"/>
              </a:rPr>
              <a:t>lines from “If We Must Die” by Claude McKay</a:t>
            </a:r>
            <a:r>
              <a:rPr lang="en" sz="1200" dirty="0">
                <a:solidFill>
                  <a:schemeClr val="dk1"/>
                </a:solidFill>
                <a:latin typeface="Calibri"/>
                <a:ea typeface="Calibri"/>
                <a:cs typeface="Calibri"/>
                <a:sym typeface="Calibri"/>
              </a:rPr>
              <a:t>. Consider saying something like this:  </a:t>
            </a:r>
            <a:r>
              <a:rPr lang="en" sz="1200" i="1" dirty="0">
                <a:solidFill>
                  <a:schemeClr val="dk1"/>
                </a:solidFill>
                <a:latin typeface="Calibri"/>
                <a:ea typeface="Calibri"/>
                <a:cs typeface="Calibri"/>
                <a:sym typeface="Calibri"/>
              </a:rPr>
              <a:t>“For example, if I was writing a poem where I wanted you to visualize a dog, I might include a lot of sound in the poem that reminded you of the word ‘bark.’ Notice the word ‘bark’ ends with a ‘k’ sound. Now listen to these lines from ‘If We Must Die’ by Claude McKay.”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discuss these lines using the probing questions on the slide.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Close your discussion with something like this: </a:t>
            </a:r>
            <a:r>
              <a:rPr lang="en" sz="1200" i="1" dirty="0">
                <a:solidFill>
                  <a:schemeClr val="dk1"/>
                </a:solidFill>
                <a:latin typeface="Calibri"/>
                <a:ea typeface="Calibri"/>
                <a:cs typeface="Calibri"/>
                <a:sym typeface="Calibri"/>
              </a:rPr>
              <a:t>“So the author crafts this detailed and rich picture of these dogs. Later in the poem, he says the men we’re fighting are just like those dogs. Does that tell you something about those men and how the speaker feels toward them? Just as a carpenter can throw up four walls and a roof and call it a house, the poet could have said, ‘They are scary,’ but that wouldn’t have been as effective, enduring, or as powerful as describing being surrounded by a pack of barking, crazy, hungry dogs.”</a:t>
            </a: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share the following ideas for each question: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The author didn’t want us to picture fluffy, cuddly dogs-- they were “mad and hungry!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 The words in the poem that have the “k” sound are “making,” “mock,” and “accursèd.”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 A barking dog is more unsettling than a silent dog because dogs bark when they are nervous or trying to warn people of something. If a dog is barking, it seems like something is wrong.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 “</a:t>
            </a:r>
            <a:r>
              <a:rPr lang="en-US" sz="1200" dirty="0">
                <a:solidFill>
                  <a:schemeClr val="dk1"/>
                </a:solidFill>
                <a:latin typeface="Calibri"/>
                <a:ea typeface="Calibri"/>
                <a:cs typeface="Calibri"/>
                <a:sym typeface="Calibri"/>
              </a:rPr>
              <a:t>B</a:t>
            </a:r>
            <a:r>
              <a:rPr lang="en" sz="1200" dirty="0">
                <a:solidFill>
                  <a:schemeClr val="dk1"/>
                </a:solidFill>
                <a:latin typeface="Calibri"/>
                <a:ea typeface="Calibri"/>
                <a:cs typeface="Calibri"/>
                <a:sym typeface="Calibri"/>
              </a:rPr>
              <a:t>ark,” “mad,” and “hungry” are all vivid words that allow us to picture the dogs.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 </a:t>
            </a:r>
            <a:r>
              <a:rPr lang="en-US" sz="1200" dirty="0">
                <a:solidFill>
                  <a:schemeClr val="dk1"/>
                </a:solidFill>
                <a:latin typeface="Calibri"/>
                <a:ea typeface="Calibri"/>
                <a:cs typeface="Calibri"/>
                <a:sym typeface="Calibri"/>
              </a:rPr>
              <a:t>M</a:t>
            </a:r>
            <a:r>
              <a:rPr lang="en" sz="1200" dirty="0">
                <a:solidFill>
                  <a:schemeClr val="dk1"/>
                </a:solidFill>
                <a:latin typeface="Calibri"/>
                <a:ea typeface="Calibri"/>
                <a:cs typeface="Calibri"/>
                <a:sym typeface="Calibri"/>
              </a:rPr>
              <a:t>ad can mean angry, but it can also mean crazy. Both could be effective because the dogs he talks about could be angry at “us,” but they could also be angry without a good reason-- they could be crazy too.</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 Hungry dogs would be scarier because in the end, dogs are carnivorous; they could eat people if they really wanted to! Also, a hungry dog will be touchier and easier to upset.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explain that accursèd” is pronounced with that extra syllable, “ah-cur-sed.” Explain that it means “cursed.”</a:t>
            </a:r>
            <a:endParaRPr sz="1200" dirty="0">
              <a:solidFill>
                <a:schemeClr val="dk1"/>
              </a:solidFill>
              <a:latin typeface="Calibri"/>
              <a:ea typeface="Calibri"/>
              <a:cs typeface="Calibri"/>
              <a:sym typeface="Calibri"/>
            </a:endParaRPr>
          </a:p>
        </p:txBody>
      </p:sp>
      <p:sp>
        <p:nvSpPr>
          <p:cNvPr id="221" name="Google Shape;221;g42a8c0319b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8966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2359c6bf3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15-20 minutes (this slide,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Introducing the Poet’s Toolbox Anchor Chart,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four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the example of the word “mad” in McKay’s poem. It can be difficult to determine the meaning of a word like this-- we’re not sure if he means “angry” or “crazy” or both-- but it’s also an opportunity for students to develop a new intellectual skill and to realize that figurative language is what makes poems interesting, puzzling, and meaningful.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Assure them you will give them a process in Lesson 12 that will help them recognize the craftsmanship of a poem.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need additional examples of “literal” versus “figurative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 very basic example follows: “I’m so hungry I could eat a horse” is clearly figurative, whereas we can assume the sentence “I’m really hungry; I need to eat lunch right now” is literal.</a:t>
            </a:r>
            <a:endParaRPr sz="1200" b="1" dirty="0">
              <a:solidFill>
                <a:schemeClr val="dk1"/>
              </a:solidFill>
              <a:latin typeface="Calibri"/>
              <a:ea typeface="Calibri"/>
              <a:cs typeface="Calibri"/>
              <a:sym typeface="Calibri"/>
            </a:endParaRPr>
          </a:p>
        </p:txBody>
      </p:sp>
      <p:sp>
        <p:nvSpPr>
          <p:cNvPr id="228" name="Google Shape;228;g42359c6bf3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8091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 Modeling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provides a clear vision of the expectation for students.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would like to see how familiar students are with the tools of a poet. Direct them to choose two or more of the tools from the </a:t>
            </a:r>
            <a:r>
              <a:rPr lang="en" sz="1200" b="1" dirty="0">
                <a:solidFill>
                  <a:schemeClr val="dk1"/>
                </a:solidFill>
                <a:latin typeface="Calibri"/>
                <a:ea typeface="Calibri"/>
                <a:cs typeface="Calibri"/>
                <a:sym typeface="Calibri"/>
              </a:rPr>
              <a:t>Poet’s Toolbox </a:t>
            </a:r>
            <a:r>
              <a:rPr lang="en" sz="1200" dirty="0">
                <a:solidFill>
                  <a:schemeClr val="dk1"/>
                </a:solidFill>
                <a:latin typeface="Calibri"/>
                <a:ea typeface="Calibri"/>
                <a:cs typeface="Calibri"/>
                <a:sym typeface="Calibri"/>
              </a:rPr>
              <a:t>and add them to their found poem from Lesson 10.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need help adding items from the </a:t>
            </a:r>
            <a:r>
              <a:rPr lang="en" sz="1200" b="1" dirty="0">
                <a:solidFill>
                  <a:schemeClr val="dk1"/>
                </a:solidFill>
                <a:latin typeface="Calibri"/>
                <a:ea typeface="Calibri"/>
                <a:cs typeface="Calibri"/>
                <a:sym typeface="Calibri"/>
              </a:rPr>
              <a:t>Poet’s Toolbox</a:t>
            </a:r>
            <a:r>
              <a:rPr lang="en" sz="1200" dirty="0">
                <a:solidFill>
                  <a:schemeClr val="dk1"/>
                </a:solidFill>
                <a:latin typeface="Calibri"/>
                <a:ea typeface="Calibri"/>
                <a:cs typeface="Calibri"/>
                <a:sym typeface="Calibri"/>
              </a:rPr>
              <a:t> to their found poem. Be read to circulate as needed and help them with an addition. Similes and alliteration can often be quicker additions to think of.</a:t>
            </a:r>
            <a:endParaRPr sz="1200" dirty="0">
              <a:solidFill>
                <a:schemeClr val="dk1"/>
              </a:solidFill>
              <a:latin typeface="Calibri"/>
              <a:ea typeface="Calibri"/>
              <a:cs typeface="Calibri"/>
              <a:sym typeface="Calibri"/>
            </a:endParaRPr>
          </a:p>
        </p:txBody>
      </p:sp>
      <p:sp>
        <p:nvSpPr>
          <p:cNvPr id="235" name="Google Shape;235;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51341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Continuing to add to and change their poems emphasizes the importance of revision.</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43" name="Google Shape;243;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420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b="1">
              <a:solidFill>
                <a:schemeClr val="dk1"/>
              </a:solidFill>
              <a:latin typeface="Calibri"/>
              <a:ea typeface="Calibri"/>
              <a:cs typeface="Calibri"/>
              <a:sym typeface="Calibri"/>
            </a:endParaRPr>
          </a:p>
        </p:txBody>
      </p:sp>
      <p:sp>
        <p:nvSpPr>
          <p:cNvPr id="251" name="Google Shape;251;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6768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Independent reading book (one per student)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My Independent Reading Plan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Quotes on poetry </a:t>
            </a:r>
            <a:r>
              <a:rPr lang="en" sz="1200" dirty="0">
                <a:solidFill>
                  <a:schemeClr val="dk1"/>
                </a:solidFill>
                <a:latin typeface="Calibri"/>
                <a:ea typeface="Calibri"/>
                <a:cs typeface="Calibri"/>
                <a:sym typeface="Calibri"/>
              </a:rPr>
              <a:t>(one to display)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Poet’s Toolbox anchor chart </a:t>
            </a:r>
            <a:r>
              <a:rPr lang="en" sz="1200" dirty="0">
                <a:solidFill>
                  <a:schemeClr val="dk1"/>
                </a:solidFill>
                <a:latin typeface="Calibri"/>
                <a:ea typeface="Calibri"/>
                <a:cs typeface="Calibri"/>
                <a:sym typeface="Calibri"/>
              </a:rPr>
              <a:t>(new; teacher created)</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Poet’s Toolbox reference sheet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Lines from “If We Must Die” by Claude McKay (one to display)</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Found Poem Draft 2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US" sz="1200" baseline="0" dirty="0">
                <a:solidFill>
                  <a:schemeClr val="dk1"/>
                </a:solidFill>
                <a:latin typeface="Calibri"/>
                <a:ea typeface="Calibri"/>
                <a:cs typeface="Calibri"/>
                <a:sym typeface="Calibri"/>
              </a:rPr>
              <a:t> </a:t>
            </a:r>
            <a:r>
              <a:rPr lang="en" dirty="0"/>
              <a:t>None</a:t>
            </a:r>
            <a:r>
              <a:rPr lang="en-US" dirty="0"/>
              <a:t>.</a:t>
            </a:r>
            <a:endParaRPr dirty="0"/>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3586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t>
            </a:r>
            <a:r>
              <a:rPr lang="en" sz="1200" b="0" dirty="0">
                <a:solidFill>
                  <a:schemeClr val="dk1"/>
                </a:solidFill>
                <a:latin typeface="Calibri"/>
                <a:ea typeface="Calibri"/>
                <a:cs typeface="Calibri"/>
                <a:sym typeface="Calibri"/>
              </a:rPr>
              <a:t>Equity Sticks</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Review these protocols before teaching. They are all (introduced) (used) in this lesson: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Use of Equity Sticks (from Lesson 3)</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78180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1930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some students love poetry, some, by the time they reach middle school, also have negative preconceptions of it. If you hear any groans or complaints, be sure to stay positive! Tell students we’ll be appreciating the sound and feel of poetry as well as the meaning, and that we’ll be working to develop skills that make poetry an enjoyable and enriching experience. Consider referring to popular music, all of which is a form of poetry.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9807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My Independent Reading Plan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a chance to take charge of their own reading helps create buy-in and fosters independent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any students have forgotten their independent reading books, tell them to look over the questions and prepare to answer them as best they can from memory.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a:t>
            </a:r>
            <a:r>
              <a:rPr lang="en" sz="1200" b="1" dirty="0">
                <a:solidFill>
                  <a:schemeClr val="dk1"/>
                </a:solidFill>
                <a:latin typeface="Calibri"/>
                <a:ea typeface="Calibri"/>
                <a:cs typeface="Calibri"/>
                <a:sym typeface="Calibri"/>
              </a:rPr>
              <a:t>Entry Task: My Independent Reading Plan </a:t>
            </a:r>
            <a:r>
              <a:rPr lang="en" sz="1200" dirty="0">
                <a:solidFill>
                  <a:schemeClr val="dk1"/>
                </a:solidFill>
                <a:latin typeface="Calibri"/>
                <a:ea typeface="Calibri"/>
                <a:cs typeface="Calibri"/>
                <a:sym typeface="Calibri"/>
              </a:rPr>
              <a:t>to each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take </a:t>
            </a:r>
            <a:r>
              <a:rPr lang="en-US" sz="1200" dirty="0">
                <a:solidFill>
                  <a:schemeClr val="dk1"/>
                </a:solidFill>
                <a:latin typeface="Calibri"/>
                <a:ea typeface="Calibri"/>
                <a:cs typeface="Calibri"/>
                <a:sym typeface="Calibri"/>
              </a:rPr>
              <a:t>out</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their independent reading books.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3868714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Independent Reading Check-In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time to confer with students who have not yet chosen a book, are having trouble finding a book that suits them, or need another form of support with this assignment. See the recommended list of books in the Module 3 Overview for assistance.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their independent reading book to answer the questions on the </a:t>
            </a:r>
            <a:r>
              <a:rPr lang="en" sz="1200" b="1" dirty="0">
                <a:solidFill>
                  <a:schemeClr val="dk1"/>
                </a:solidFill>
                <a:latin typeface="Calibri"/>
                <a:ea typeface="Calibri"/>
                <a:cs typeface="Calibri"/>
                <a:sym typeface="Calibri"/>
              </a:rPr>
              <a:t>Entry Task: My Independent Reading Plan.</a:t>
            </a:r>
            <a:r>
              <a:rPr lang="en" sz="1200" dirty="0">
                <a:solidFill>
                  <a:schemeClr val="dk1"/>
                </a:solidFill>
                <a:latin typeface="Calibri"/>
                <a:ea typeface="Calibri"/>
                <a:cs typeface="Calibri"/>
                <a:sym typeface="Calibri"/>
              </a:rPr>
              <a:t> If they finish early, they may read their independent reading book.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entry tasks and review them to determine which students may need additional support to complete their independent reading assignments. Getting off to a good start is crucial for the success of all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routines that will guide independent reading and the class check-ins. Be clear about what is the same as Module 2 and what is changing. Make sure students know what they are accountable for in the next independent reading check-in and what they are accountable for by the end of the module.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writing steadily, answering each question on the </a:t>
            </a:r>
            <a:r>
              <a:rPr lang="en" sz="1200" b="1" dirty="0">
                <a:solidFill>
                  <a:schemeClr val="dk1"/>
                </a:solidFill>
                <a:latin typeface="Calibri"/>
                <a:ea typeface="Calibri"/>
                <a:cs typeface="Calibri"/>
                <a:sym typeface="Calibri"/>
              </a:rPr>
              <a:t>Entry Task.</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struggling to identify their “impression” in #3, prompt them by asking what they expect out of the book and what they think of the book so far.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need to suggest specific actions students could list for #4, as students will sometimes resort to generalized actions (</a:t>
            </a:r>
            <a:r>
              <a:rPr lang="en-US" sz="1200" dirty="0">
                <a:solidFill>
                  <a:schemeClr val="dk1"/>
                </a:solidFill>
                <a:latin typeface="Calibri"/>
                <a:ea typeface="Calibri"/>
                <a:cs typeface="Calibri"/>
                <a:sym typeface="Calibri"/>
              </a:rPr>
              <a:t>e.g.</a:t>
            </a:r>
            <a:r>
              <a:rPr lang="en" sz="1200" dirty="0">
                <a:solidFill>
                  <a:schemeClr val="dk1"/>
                </a:solidFill>
                <a:latin typeface="Calibri"/>
                <a:ea typeface="Calibri"/>
                <a:cs typeface="Calibri"/>
                <a:sym typeface="Calibri"/>
              </a:rPr>
              <a:t>; “Work harder” or “Read faster”). For example, if they struggled to finish on time previously, they could take the specific actions of making a reading calendar, choosing a specific time of day to read, and spacing reading out over every day or many days rather than reading big portions at once.</a:t>
            </a:r>
            <a:endParaRPr sz="1200" dirty="0">
              <a:solidFill>
                <a:schemeClr val="dk1"/>
              </a:solidFill>
              <a:latin typeface="Calibri"/>
              <a:ea typeface="Calibri"/>
              <a:cs typeface="Calibri"/>
              <a:sym typeface="Calibri"/>
            </a:endParaRPr>
          </a:p>
        </p:txBody>
      </p:sp>
      <p:sp>
        <p:nvSpPr>
          <p:cNvPr id="177" name="Google Shape;177;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8382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8-10 minutes (this slide,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Introducing Poetry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Turn and Talk) allows for total participation of all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of these quotes speaks to the purpose of poetry, which is helpful for students to think about prior to beginning a more intensive study of it.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read the first quote aloud. Ask students to silently think about why poetry is an enduring art form. Why is it powerful?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minute, direct students to turn and talk to the person next to them about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Use Equity Sticks to </a:t>
            </a:r>
            <a:r>
              <a:rPr lang="en" sz="1200" dirty="0">
                <a:solidFill>
                  <a:schemeClr val="dk1"/>
                </a:solidFill>
                <a:latin typeface="Calibri"/>
                <a:ea typeface="Calibri"/>
                <a:cs typeface="Calibri"/>
                <a:sym typeface="Calibri"/>
              </a:rPr>
              <a:t>call on two or three students to share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read the second quote aloud. Ask students to think about a rhyming poem or song lyrics they know.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minute, direct students to turn and talk to the person next to them about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one or two students to share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to students how rhyme and rhythm can make a string of words become more powerful and enduring.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 reading along while another student reads each quote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prompted, students should talk with a partner about their ideas regarding the quote.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help understanding or responding to the second quote, remind them of the difference between poetry and prose and ask them if, for example, there are nursery rhymes or song lyrics they learned years ago that they can still recite. This might help them relate to the idea that “anything put into rhyme is more memorable.”</a:t>
            </a:r>
            <a:endParaRPr sz="1200" dirty="0">
              <a:solidFill>
                <a:schemeClr val="dk1"/>
              </a:solidFill>
              <a:latin typeface="Calibri"/>
              <a:ea typeface="Calibri"/>
              <a:cs typeface="Calibri"/>
              <a:sym typeface="Calibri"/>
            </a:endParaRPr>
          </a:p>
        </p:txBody>
      </p:sp>
      <p:sp>
        <p:nvSpPr>
          <p:cNvPr id="187" name="Google Shape;187;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9681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8-10 minutes (this slide, 2-4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Introducing Poetry</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Read the second one aloud to the class: </a:t>
            </a:r>
            <a:r>
              <a:rPr lang="en" sz="1200" i="1" dirty="0">
                <a:solidFill>
                  <a:schemeClr val="dk1"/>
                </a:solidFill>
                <a:latin typeface="Calibri"/>
                <a:ea typeface="Calibri"/>
                <a:cs typeface="Calibri"/>
                <a:sym typeface="Calibri"/>
              </a:rPr>
              <a:t>“I can analyze the impact of rhymes and repetitions of sound on a specific section of poetry.”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think specifically about the way sound creates meaning in poems.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addition, tell students the poems they read over the next couple of classes will deepen their understanding of Frederick Douglass and the issues of slavery, oppression, and freedom. The poems have heavy and important content, but they will help students see and understand how an author uses craft to reinforce the heavy content and create a truly powerful, enduring piece of literature.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Feel free to read all of the learning targets aloud, or engage students in reading them aloud, if students would benefit from the extra audio support.</a:t>
            </a:r>
            <a:endParaRPr sz="1200" b="1" dirty="0">
              <a:solidFill>
                <a:schemeClr val="dk1"/>
              </a:solidFill>
              <a:latin typeface="Calibri"/>
              <a:ea typeface="Calibri"/>
              <a:cs typeface="Calibri"/>
              <a:sym typeface="Calibri"/>
            </a:endParaRPr>
          </a:p>
        </p:txBody>
      </p:sp>
      <p:sp>
        <p:nvSpPr>
          <p:cNvPr id="197" name="Google Shape;197;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3942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610326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36550" algn="l" rtl="0">
              <a:spcBef>
                <a:spcPts val="0"/>
              </a:spcBef>
              <a:spcAft>
                <a:spcPts val="0"/>
              </a:spcAft>
              <a:buSzPts val="1700"/>
              <a:buFont typeface="Century Gothic"/>
              <a:buChar char="•"/>
            </a:pPr>
            <a:r>
              <a:rPr lang="en" sz="1700"/>
              <a:t>This lesson will take approximately 50-55 minutes to complete. </a:t>
            </a:r>
            <a:endParaRPr sz="1700"/>
          </a:p>
          <a:p>
            <a:pPr marL="457200" lvl="0" indent="-336550" algn="l" rtl="0">
              <a:spcBef>
                <a:spcPts val="1000"/>
              </a:spcBef>
              <a:spcAft>
                <a:spcPts val="0"/>
              </a:spcAft>
              <a:buSzPts val="1700"/>
              <a:buFont typeface="Century Gothic"/>
              <a:buChar char="•"/>
            </a:pPr>
            <a:r>
              <a:rPr lang="en" sz="1700"/>
              <a:t>The purpose of today’s lesson is for</a:t>
            </a:r>
            <a:r>
              <a:rPr lang="en" sz="1700">
                <a:latin typeface="Arial"/>
                <a:ea typeface="Arial"/>
                <a:cs typeface="Arial"/>
                <a:sym typeface="Arial"/>
              </a:rPr>
              <a:t> </a:t>
            </a:r>
            <a:r>
              <a:rPr lang="en" sz="1700"/>
              <a:t> students to create an independent reading plan and to begin a five-lesson mini unit on poetry.</a:t>
            </a:r>
            <a:endParaRPr sz="1700"/>
          </a:p>
          <a:p>
            <a:pPr marL="0" lvl="0" indent="0" algn="l" rtl="0">
              <a:spcBef>
                <a:spcPts val="1000"/>
              </a:spcBef>
              <a:spcAft>
                <a:spcPts val="0"/>
              </a:spcAft>
              <a:buNone/>
            </a:pPr>
            <a:r>
              <a:rPr lang="en" sz="1700" b="1"/>
              <a:t>The Learning Targets for students today are:</a:t>
            </a:r>
            <a:endParaRPr sz="1700" b="1"/>
          </a:p>
          <a:p>
            <a:pPr marL="457200" lvl="0" indent="-336550" algn="l" rtl="0">
              <a:lnSpc>
                <a:spcPct val="115000"/>
              </a:lnSpc>
              <a:spcBef>
                <a:spcPts val="1000"/>
              </a:spcBef>
              <a:spcAft>
                <a:spcPts val="0"/>
              </a:spcAft>
              <a:buClr>
                <a:srgbClr val="000000"/>
              </a:buClr>
              <a:buSzPts val="1700"/>
              <a:buChar char="•"/>
            </a:pPr>
            <a:r>
              <a:rPr lang="en" sz="1700"/>
              <a:t>I can select an appropriate independent reading book and create an effective plan for completing it.</a:t>
            </a:r>
            <a:endParaRPr sz="1700"/>
          </a:p>
          <a:p>
            <a:pPr marL="457200" lvl="0" indent="-336550" algn="l" rtl="0">
              <a:lnSpc>
                <a:spcPct val="115000"/>
              </a:lnSpc>
              <a:spcBef>
                <a:spcPts val="0"/>
              </a:spcBef>
              <a:spcAft>
                <a:spcPts val="0"/>
              </a:spcAft>
              <a:buClr>
                <a:srgbClr val="000000"/>
              </a:buClr>
              <a:buSzPts val="1700"/>
              <a:buChar char="•"/>
            </a:pPr>
            <a:r>
              <a:rPr lang="en" sz="1700"/>
              <a:t>I can analyze the impact of rhymes and repetitions of sound on a specific section of poetry.</a:t>
            </a:r>
            <a:endParaRPr sz="1700"/>
          </a:p>
          <a:p>
            <a:pPr marL="457200" lvl="0" indent="-336550" algn="l" rtl="0">
              <a:lnSpc>
                <a:spcPct val="115000"/>
              </a:lnSpc>
              <a:spcBef>
                <a:spcPts val="0"/>
              </a:spcBef>
              <a:spcAft>
                <a:spcPts val="0"/>
              </a:spcAft>
              <a:buClr>
                <a:srgbClr val="000000"/>
              </a:buClr>
              <a:buSzPts val="1700"/>
              <a:buChar char="•"/>
            </a:pPr>
            <a:r>
              <a:rPr lang="en" sz="1700"/>
              <a:t>I can identify common poetic devices, especially those that have to do with structure, figurative language, and repetition.</a:t>
            </a:r>
            <a:endParaRPr sz="1700">
              <a:solidFill>
                <a:srgbClr val="000000"/>
              </a:solidFill>
            </a:endParaRPr>
          </a:p>
          <a:p>
            <a:pPr marL="457200" lvl="0" indent="0" algn="l" rtl="0">
              <a:lnSpc>
                <a:spcPct val="90000"/>
              </a:lnSpc>
              <a:spcBef>
                <a:spcPts val="1000"/>
              </a:spcBef>
              <a:spcAft>
                <a:spcPts val="0"/>
              </a:spcAft>
              <a:buNone/>
            </a:pPr>
            <a:endParaRPr sz="1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4"/>
          <p:cNvSpPr txBox="1">
            <a:spLocks noGrp="1"/>
          </p:cNvSpPr>
          <p:nvPr>
            <p:ph type="title"/>
          </p:nvPr>
        </p:nvSpPr>
        <p:spPr>
          <a:xfrm>
            <a:off x="311700" y="417900"/>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think about craftsmanship in poetry</a:t>
            </a:r>
            <a:endParaRPr sz="3400">
              <a:latin typeface="Century Gothic"/>
              <a:ea typeface="Century Gothic"/>
              <a:cs typeface="Century Gothic"/>
              <a:sym typeface="Century Gothic"/>
            </a:endParaRPr>
          </a:p>
        </p:txBody>
      </p:sp>
      <p:sp>
        <p:nvSpPr>
          <p:cNvPr id="209" name="Google Shape;209;p34"/>
          <p:cNvSpPr txBox="1"/>
          <p:nvPr/>
        </p:nvSpPr>
        <p:spPr>
          <a:xfrm>
            <a:off x="385775" y="1141225"/>
            <a:ext cx="7522200" cy="334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Just as you sometimes read books to be entertained, poems can be read simply to be enjoyed as well. The poems you may be familiar with—like nursery rhymes or song lyrics— are very enjoyable. However, because we are in a literature class, where we are learning not just the ‘what’ of a text but also the ‘how’ and the ‘why</a:t>
            </a:r>
            <a:r>
              <a:rPr lang="en-US" sz="1800" dirty="0">
                <a:solidFill>
                  <a:schemeClr val="dk1"/>
                </a:solidFill>
                <a:latin typeface="Century Gothic"/>
                <a:ea typeface="Century Gothic"/>
                <a:cs typeface="Century Gothic"/>
                <a:sym typeface="Century Gothic"/>
              </a:rPr>
              <a:t>.</a:t>
            </a:r>
            <a:r>
              <a:rPr lang="en" sz="1800" dirty="0">
                <a:solidFill>
                  <a:schemeClr val="dk1"/>
                </a:solidFill>
                <a:latin typeface="Century Gothic"/>
                <a:ea typeface="Century Gothic"/>
                <a:cs typeface="Century Gothic"/>
                <a:sym typeface="Century Gothic"/>
              </a:rPr>
              <a:t>’ </a:t>
            </a:r>
            <a:r>
              <a:rPr lang="en-US" sz="1800" dirty="0">
                <a:solidFill>
                  <a:schemeClr val="dk1"/>
                </a:solidFill>
                <a:latin typeface="Century Gothic"/>
                <a:ea typeface="Century Gothic"/>
                <a:cs typeface="Century Gothic"/>
                <a:sym typeface="Century Gothic"/>
              </a:rPr>
              <a:t>W</a:t>
            </a:r>
            <a:r>
              <a:rPr lang="en" sz="1800" dirty="0">
                <a:solidFill>
                  <a:schemeClr val="dk1"/>
                </a:solidFill>
                <a:latin typeface="Century Gothic"/>
                <a:ea typeface="Century Gothic"/>
                <a:cs typeface="Century Gothic"/>
                <a:sym typeface="Century Gothic"/>
              </a:rPr>
              <a:t>e are going to read some poems over the next couple of classes to appreciate the craftsmanship of a poem.</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Let’s think about that word, “craftsmanship.” What does craftsmanship refer to? How can a poet be a craftsman? </a:t>
            </a:r>
            <a:endParaRPr sz="1800" b="1" dirty="0">
              <a:solidFill>
                <a:schemeClr val="dk1"/>
              </a:solidFill>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050975" y="81368"/>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5"/>
          <p:cNvSpPr txBox="1">
            <a:spLocks noGrp="1"/>
          </p:cNvSpPr>
          <p:nvPr>
            <p:ph type="title"/>
          </p:nvPr>
        </p:nvSpPr>
        <p:spPr>
          <a:xfrm>
            <a:off x="311700" y="341700"/>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look at our </a:t>
            </a:r>
            <a:r>
              <a:rPr lang="en" sz="3000" b="1"/>
              <a:t>Poet’s Toolbox</a:t>
            </a:r>
            <a:endParaRPr sz="3400" b="1"/>
          </a:p>
        </p:txBody>
      </p:sp>
      <p:pic>
        <p:nvPicPr>
          <p:cNvPr id="216" name="Google Shape;216;p35"/>
          <p:cNvPicPr preferRelativeResize="0"/>
          <p:nvPr/>
        </p:nvPicPr>
        <p:blipFill>
          <a:blip r:embed="rId3">
            <a:alphaModFix/>
          </a:blip>
          <a:stretch>
            <a:fillRect/>
          </a:stretch>
        </p:blipFill>
        <p:spPr>
          <a:xfrm>
            <a:off x="4090400" y="2196225"/>
            <a:ext cx="3882026" cy="2334600"/>
          </a:xfrm>
          <a:prstGeom prst="rect">
            <a:avLst/>
          </a:prstGeom>
          <a:noFill/>
          <a:ln>
            <a:noFill/>
          </a:ln>
        </p:spPr>
      </p:pic>
      <p:pic>
        <p:nvPicPr>
          <p:cNvPr id="217" name="Google Shape;217;p35"/>
          <p:cNvPicPr preferRelativeResize="0"/>
          <p:nvPr/>
        </p:nvPicPr>
        <p:blipFill>
          <a:blip r:embed="rId4">
            <a:alphaModFix/>
          </a:blip>
          <a:stretch>
            <a:fillRect/>
          </a:stretch>
        </p:blipFill>
        <p:spPr>
          <a:xfrm>
            <a:off x="409576" y="829100"/>
            <a:ext cx="3425750" cy="3701730"/>
          </a:xfrm>
          <a:prstGeom prst="rect">
            <a:avLst/>
          </a:prstGeom>
          <a:noFill/>
          <a:ln>
            <a:noFill/>
          </a:ln>
        </p:spPr>
      </p:pic>
      <p:sp>
        <p:nvSpPr>
          <p:cNvPr id="218" name="Google Shape;218;p35"/>
          <p:cNvSpPr txBox="1"/>
          <p:nvPr/>
        </p:nvSpPr>
        <p:spPr>
          <a:xfrm>
            <a:off x="3938000" y="996550"/>
            <a:ext cx="3882000" cy="96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You worked with a </a:t>
            </a:r>
            <a:r>
              <a:rPr lang="en" sz="1600" b="1">
                <a:latin typeface="Century Gothic"/>
                <a:ea typeface="Century Gothic"/>
                <a:cs typeface="Century Gothic"/>
                <a:sym typeface="Century Gothic"/>
              </a:rPr>
              <a:t>Rhetoric Toolbox </a:t>
            </a:r>
            <a:r>
              <a:rPr lang="en" sz="1600">
                <a:latin typeface="Century Gothic"/>
                <a:ea typeface="Century Gothic"/>
                <a:cs typeface="Century Gothic"/>
                <a:sym typeface="Century Gothic"/>
              </a:rPr>
              <a:t>in Module 2A. This </a:t>
            </a:r>
            <a:r>
              <a:rPr lang="en" sz="1600" b="1">
                <a:latin typeface="Century Gothic"/>
                <a:ea typeface="Century Gothic"/>
                <a:cs typeface="Century Gothic"/>
                <a:sym typeface="Century Gothic"/>
              </a:rPr>
              <a:t>Poet’s Toolbox</a:t>
            </a:r>
            <a:r>
              <a:rPr lang="en" sz="1600">
                <a:latin typeface="Century Gothic"/>
                <a:ea typeface="Century Gothic"/>
                <a:cs typeface="Century Gothic"/>
                <a:sym typeface="Century Gothic"/>
              </a:rPr>
              <a:t> shows the language tools that poets use to create meaning.</a:t>
            </a:r>
            <a:endParaRPr sz="1600">
              <a:latin typeface="Century Gothic"/>
              <a:ea typeface="Century Gothic"/>
              <a:cs typeface="Century Gothic"/>
              <a:sym typeface="Century Gothic"/>
            </a:endParaRPr>
          </a:p>
        </p:txBody>
      </p:sp>
      <p:pic>
        <p:nvPicPr>
          <p:cNvPr id="7" name="Google Shape;167;p29"/>
          <p:cNvPicPr preferRelativeResize="0"/>
          <p:nvPr/>
        </p:nvPicPr>
        <p:blipFill>
          <a:blip r:embed="rId5">
            <a:alphaModFix/>
          </a:blip>
          <a:stretch>
            <a:fillRect/>
          </a:stretch>
        </p:blipFill>
        <p:spPr>
          <a:xfrm>
            <a:off x="8050975" y="81368"/>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6"/>
          <p:cNvSpPr txBox="1">
            <a:spLocks noGrp="1"/>
          </p:cNvSpPr>
          <p:nvPr>
            <p:ph type="title"/>
          </p:nvPr>
        </p:nvSpPr>
        <p:spPr>
          <a:xfrm>
            <a:off x="235500" y="113100"/>
            <a:ext cx="8520600" cy="691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read some lines written by poet Claude McKay</a:t>
            </a:r>
            <a:endParaRPr sz="2400">
              <a:latin typeface="Century Gothic"/>
              <a:ea typeface="Century Gothic"/>
              <a:cs typeface="Century Gothic"/>
              <a:sym typeface="Century Gothic"/>
            </a:endParaRPr>
          </a:p>
        </p:txBody>
      </p:sp>
      <p:sp>
        <p:nvSpPr>
          <p:cNvPr id="225" name="Google Shape;225;p36"/>
          <p:cNvSpPr txBox="1"/>
          <p:nvPr/>
        </p:nvSpPr>
        <p:spPr>
          <a:xfrm>
            <a:off x="233375" y="695925"/>
            <a:ext cx="7932000" cy="339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latin typeface="Century Gothic"/>
                <a:ea typeface="Century Gothic"/>
                <a:cs typeface="Century Gothic"/>
                <a:sym typeface="Century Gothic"/>
              </a:rPr>
              <a:t>Let’s think about how the </a:t>
            </a:r>
            <a:r>
              <a:rPr lang="en" sz="1500" b="1" dirty="0">
                <a:latin typeface="Century Gothic"/>
                <a:ea typeface="Century Gothic"/>
                <a:cs typeface="Century Gothic"/>
                <a:sym typeface="Century Gothic"/>
              </a:rPr>
              <a:t>Poet’s Toolbox </a:t>
            </a:r>
            <a:r>
              <a:rPr lang="en" sz="1500" dirty="0">
                <a:latin typeface="Century Gothic"/>
                <a:ea typeface="Century Gothic"/>
                <a:cs typeface="Century Gothic"/>
                <a:sym typeface="Century Gothic"/>
              </a:rPr>
              <a:t>can be used. For example, if I were writing a poem where I wanted you to visualize a dog, I might include a lot of sound in the poem that reminded you of the word “bark.” Notice the word “bark” ends with a “k” sound. Now let’s look at these lines from “If We Must Die” by Claude McKay:</a:t>
            </a:r>
            <a:endParaRPr sz="1500"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ctr" rtl="0">
              <a:spcBef>
                <a:spcPts val="0"/>
              </a:spcBef>
              <a:spcAft>
                <a:spcPts val="0"/>
              </a:spcAft>
              <a:buNone/>
            </a:pPr>
            <a:r>
              <a:rPr lang="en" sz="1800" b="1" dirty="0">
                <a:solidFill>
                  <a:schemeClr val="dk1"/>
                </a:solidFill>
                <a:latin typeface="Century Gothic"/>
                <a:ea typeface="Century Gothic"/>
                <a:cs typeface="Century Gothic"/>
                <a:sym typeface="Century Gothic"/>
              </a:rPr>
              <a:t>While round us bark the mad and hungry dogs,</a:t>
            </a:r>
            <a:endParaRPr sz="1800" b="1" dirty="0">
              <a:solidFill>
                <a:schemeClr val="dk1"/>
              </a:solidFill>
              <a:latin typeface="Century Gothic"/>
              <a:ea typeface="Century Gothic"/>
              <a:cs typeface="Century Gothic"/>
              <a:sym typeface="Century Gothic"/>
            </a:endParaRPr>
          </a:p>
          <a:p>
            <a:pPr marL="0" lvl="0" indent="0" algn="ctr" rtl="0">
              <a:lnSpc>
                <a:spcPct val="145454"/>
              </a:lnSpc>
              <a:spcBef>
                <a:spcPts val="0"/>
              </a:spcBef>
              <a:spcAft>
                <a:spcPts val="0"/>
              </a:spcAft>
              <a:buNone/>
            </a:pPr>
            <a:r>
              <a:rPr lang="en" sz="1800" b="1" dirty="0">
                <a:solidFill>
                  <a:schemeClr val="dk1"/>
                </a:solidFill>
                <a:latin typeface="Century Gothic"/>
                <a:ea typeface="Century Gothic"/>
                <a:cs typeface="Century Gothic"/>
                <a:sym typeface="Century Gothic"/>
              </a:rPr>
              <a:t>Making their mock at our accursèd lot.</a:t>
            </a:r>
            <a:endParaRPr sz="1500" b="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500" dirty="0">
                <a:solidFill>
                  <a:schemeClr val="dk1"/>
                </a:solidFill>
                <a:latin typeface="Century Gothic"/>
                <a:ea typeface="Century Gothic"/>
                <a:cs typeface="Century Gothic"/>
                <a:sym typeface="Century Gothic"/>
              </a:rPr>
              <a:t>Think about Claude McKay’s lines using these questions:</a:t>
            </a:r>
            <a:endParaRPr sz="1500" dirty="0">
              <a:solidFill>
                <a:schemeClr val="dk1"/>
              </a:solidFill>
              <a:latin typeface="Century Gothic"/>
              <a:ea typeface="Century Gothic"/>
              <a:cs typeface="Century Gothic"/>
              <a:sym typeface="Century Gothic"/>
            </a:endParaRPr>
          </a:p>
          <a:p>
            <a:pPr marL="914400" lvl="1" indent="-323850" algn="l" rtl="0">
              <a:spcBef>
                <a:spcPts val="0"/>
              </a:spcBef>
              <a:spcAft>
                <a:spcPts val="0"/>
              </a:spcAft>
              <a:buClr>
                <a:schemeClr val="dk1"/>
              </a:buClr>
              <a:buSzPts val="1500"/>
              <a:buFont typeface="Century Gothic"/>
              <a:buAutoNum type="alphaLcPeriod"/>
            </a:pPr>
            <a:r>
              <a:rPr lang="en" sz="1500" dirty="0">
                <a:solidFill>
                  <a:schemeClr val="dk1"/>
                </a:solidFill>
                <a:latin typeface="Century Gothic"/>
                <a:ea typeface="Century Gothic"/>
                <a:cs typeface="Century Gothic"/>
                <a:sym typeface="Century Gothic"/>
              </a:rPr>
              <a:t>“Did the author want you to picture fluffy, cuddly dogs surrounding ‘us?</a:t>
            </a:r>
            <a:r>
              <a:rPr lang="en-US" sz="1500" dirty="0">
                <a:solidFill>
                  <a:schemeClr val="dk1"/>
                </a:solidFill>
                <a:latin typeface="Century Gothic"/>
                <a:ea typeface="Century Gothic"/>
                <a:cs typeface="Century Gothic"/>
                <a:sym typeface="Century Gothic"/>
              </a:rPr>
              <a:t>’</a:t>
            </a:r>
            <a:r>
              <a:rPr lang="en" sz="1500" dirty="0">
                <a:solidFill>
                  <a:schemeClr val="dk1"/>
                </a:solidFill>
                <a:latin typeface="Century Gothic"/>
                <a:ea typeface="Century Gothic"/>
                <a:cs typeface="Century Gothic"/>
                <a:sym typeface="Century Gothic"/>
              </a:rPr>
              <a:t>” </a:t>
            </a:r>
            <a:endParaRPr sz="1500" dirty="0">
              <a:solidFill>
                <a:schemeClr val="dk1"/>
              </a:solidFill>
              <a:latin typeface="Century Gothic"/>
              <a:ea typeface="Century Gothic"/>
              <a:cs typeface="Century Gothic"/>
              <a:sym typeface="Century Gothic"/>
            </a:endParaRPr>
          </a:p>
          <a:p>
            <a:pPr marL="914400" lvl="1" indent="-323850" algn="l" rtl="0">
              <a:spcBef>
                <a:spcPts val="0"/>
              </a:spcBef>
              <a:spcAft>
                <a:spcPts val="0"/>
              </a:spcAft>
              <a:buClr>
                <a:schemeClr val="dk1"/>
              </a:buClr>
              <a:buSzPts val="1500"/>
              <a:buFont typeface="Century Gothic"/>
              <a:buAutoNum type="alphaLcPeriod"/>
            </a:pPr>
            <a:r>
              <a:rPr lang="en" sz="1500" dirty="0">
                <a:solidFill>
                  <a:schemeClr val="dk1"/>
                </a:solidFill>
                <a:latin typeface="Century Gothic"/>
                <a:ea typeface="Century Gothic"/>
                <a:cs typeface="Century Gothic"/>
                <a:sym typeface="Century Gothic"/>
              </a:rPr>
              <a:t>“He says the dogs were barking, and he shows us they were barking by repeating the ‘k’ sound. What words in the poem have the ‘k’ sound?” </a:t>
            </a:r>
            <a:endParaRPr sz="1500" dirty="0">
              <a:solidFill>
                <a:schemeClr val="dk1"/>
              </a:solidFill>
              <a:latin typeface="Century Gothic"/>
              <a:ea typeface="Century Gothic"/>
              <a:cs typeface="Century Gothic"/>
              <a:sym typeface="Century Gothic"/>
            </a:endParaRPr>
          </a:p>
          <a:p>
            <a:pPr marL="914400" lvl="1" indent="-323850" algn="l" rtl="0">
              <a:spcBef>
                <a:spcPts val="0"/>
              </a:spcBef>
              <a:spcAft>
                <a:spcPts val="0"/>
              </a:spcAft>
              <a:buClr>
                <a:schemeClr val="dk1"/>
              </a:buClr>
              <a:buSzPts val="1500"/>
              <a:buFont typeface="Century Gothic"/>
              <a:buAutoNum type="alphaLcPeriod"/>
            </a:pPr>
            <a:r>
              <a:rPr lang="en" sz="1500" dirty="0">
                <a:solidFill>
                  <a:schemeClr val="dk1"/>
                </a:solidFill>
                <a:latin typeface="Century Gothic"/>
                <a:ea typeface="Century Gothic"/>
                <a:cs typeface="Century Gothic"/>
                <a:sym typeface="Century Gothic"/>
              </a:rPr>
              <a:t>“How is a barking dog more unsettling than a silent dog?” </a:t>
            </a:r>
            <a:endParaRPr sz="1500" dirty="0">
              <a:solidFill>
                <a:schemeClr val="dk1"/>
              </a:solidFill>
              <a:latin typeface="Century Gothic"/>
              <a:ea typeface="Century Gothic"/>
              <a:cs typeface="Century Gothic"/>
              <a:sym typeface="Century Gothic"/>
            </a:endParaRPr>
          </a:p>
          <a:p>
            <a:pPr marL="914400" lvl="1" indent="-323850" algn="l" rtl="0">
              <a:spcBef>
                <a:spcPts val="0"/>
              </a:spcBef>
              <a:spcAft>
                <a:spcPts val="0"/>
              </a:spcAft>
              <a:buClr>
                <a:schemeClr val="dk1"/>
              </a:buClr>
              <a:buSzPts val="1500"/>
              <a:buFont typeface="Century Gothic"/>
              <a:buAutoNum type="alphaLcPeriod"/>
            </a:pPr>
            <a:r>
              <a:rPr lang="en" sz="1500" dirty="0">
                <a:solidFill>
                  <a:schemeClr val="dk1"/>
                </a:solidFill>
                <a:latin typeface="Century Gothic"/>
                <a:ea typeface="Century Gothic"/>
                <a:cs typeface="Century Gothic"/>
                <a:sym typeface="Century Gothic"/>
              </a:rPr>
              <a:t>“What vivid words did he use? </a:t>
            </a:r>
            <a:r>
              <a:rPr lang="en-US" sz="1500" dirty="0">
                <a:solidFill>
                  <a:schemeClr val="dk1"/>
                </a:solidFill>
                <a:latin typeface="Century Gothic"/>
                <a:ea typeface="Century Gothic"/>
                <a:cs typeface="Century Gothic"/>
                <a:sym typeface="Century Gothic"/>
              </a:rPr>
              <a:t>“</a:t>
            </a:r>
            <a:endParaRPr sz="1500" dirty="0">
              <a:solidFill>
                <a:schemeClr val="dk1"/>
              </a:solidFill>
              <a:latin typeface="Century Gothic"/>
              <a:ea typeface="Century Gothic"/>
              <a:cs typeface="Century Gothic"/>
              <a:sym typeface="Century Gothic"/>
            </a:endParaRPr>
          </a:p>
          <a:p>
            <a:pPr marL="914400" lvl="1" indent="-323850" algn="l" rtl="0">
              <a:spcBef>
                <a:spcPts val="0"/>
              </a:spcBef>
              <a:spcAft>
                <a:spcPts val="0"/>
              </a:spcAft>
              <a:buClr>
                <a:schemeClr val="dk1"/>
              </a:buClr>
              <a:buSzPts val="1500"/>
              <a:buFont typeface="Century Gothic"/>
              <a:buAutoNum type="alphaLcPeriod"/>
            </a:pPr>
            <a:r>
              <a:rPr lang="en" sz="1500" dirty="0">
                <a:solidFill>
                  <a:schemeClr val="dk1"/>
                </a:solidFill>
                <a:latin typeface="Century Gothic"/>
                <a:ea typeface="Century Gothic"/>
                <a:cs typeface="Century Gothic"/>
                <a:sym typeface="Century Gothic"/>
              </a:rPr>
              <a:t>“What are the two meanings of the word </a:t>
            </a:r>
            <a:r>
              <a:rPr lang="en-US" sz="1500" dirty="0">
                <a:solidFill>
                  <a:schemeClr val="dk1"/>
                </a:solidFill>
                <a:latin typeface="Century Gothic"/>
                <a:ea typeface="Century Gothic"/>
                <a:cs typeface="Century Gothic"/>
                <a:sym typeface="Century Gothic"/>
              </a:rPr>
              <a:t>‘</a:t>
            </a:r>
            <a:r>
              <a:rPr lang="en" sz="1500" dirty="0">
                <a:solidFill>
                  <a:schemeClr val="dk1"/>
                </a:solidFill>
                <a:latin typeface="Century Gothic"/>
                <a:ea typeface="Century Gothic"/>
                <a:cs typeface="Century Gothic"/>
                <a:sym typeface="Century Gothic"/>
              </a:rPr>
              <a:t>mad?</a:t>
            </a:r>
            <a:r>
              <a:rPr lang="en-US" sz="1500" dirty="0">
                <a:solidFill>
                  <a:schemeClr val="dk1"/>
                </a:solidFill>
                <a:latin typeface="Century Gothic"/>
                <a:ea typeface="Century Gothic"/>
                <a:cs typeface="Century Gothic"/>
                <a:sym typeface="Century Gothic"/>
              </a:rPr>
              <a:t>’</a:t>
            </a:r>
            <a:r>
              <a:rPr lang="en" sz="1500" dirty="0">
                <a:solidFill>
                  <a:schemeClr val="dk1"/>
                </a:solidFill>
                <a:latin typeface="Century Gothic"/>
                <a:ea typeface="Century Gothic"/>
                <a:cs typeface="Century Gothic"/>
                <a:sym typeface="Century Gothic"/>
              </a:rPr>
              <a:t> Why are both meanings effective in this case?”</a:t>
            </a:r>
            <a:endParaRPr sz="1500" dirty="0">
              <a:solidFill>
                <a:schemeClr val="dk1"/>
              </a:solidFill>
              <a:latin typeface="Century Gothic"/>
              <a:ea typeface="Century Gothic"/>
              <a:cs typeface="Century Gothic"/>
              <a:sym typeface="Century Gothic"/>
            </a:endParaRPr>
          </a:p>
          <a:p>
            <a:pPr marL="914400" lvl="1" indent="-323850" algn="l" rtl="0">
              <a:spcBef>
                <a:spcPts val="0"/>
              </a:spcBef>
              <a:spcAft>
                <a:spcPts val="0"/>
              </a:spcAft>
              <a:buClr>
                <a:schemeClr val="dk1"/>
              </a:buClr>
              <a:buSzPts val="1500"/>
              <a:buFont typeface="Century Gothic"/>
              <a:buAutoNum type="alphaLcPeriod"/>
            </a:pPr>
            <a:r>
              <a:rPr lang="en" sz="1500" dirty="0">
                <a:solidFill>
                  <a:schemeClr val="dk1"/>
                </a:solidFill>
                <a:latin typeface="Century Gothic"/>
                <a:ea typeface="Century Gothic"/>
                <a:cs typeface="Century Gothic"/>
                <a:sym typeface="Century Gothic"/>
              </a:rPr>
              <a:t>“Why would ‘hungry’ dogs be scarier than just dogs?”</a:t>
            </a:r>
            <a:endParaRPr sz="15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endParaRPr sz="1500" b="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endParaRPr sz="15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5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050975" y="81368"/>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7"/>
          <p:cNvSpPr txBox="1">
            <a:spLocks noGrp="1"/>
          </p:cNvSpPr>
          <p:nvPr>
            <p:ph type="title"/>
          </p:nvPr>
        </p:nvSpPr>
        <p:spPr>
          <a:xfrm>
            <a:off x="435350" y="305925"/>
            <a:ext cx="7308600" cy="783900"/>
          </a:xfrm>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None/>
            </a:pPr>
            <a:r>
              <a:rPr lang="en" sz="2400"/>
              <a:t>Let’s discuss the difference between “literal” and “figurative” </a:t>
            </a:r>
            <a:endParaRPr sz="2400">
              <a:latin typeface="Century Gothic"/>
              <a:ea typeface="Century Gothic"/>
              <a:cs typeface="Century Gothic"/>
              <a:sym typeface="Century Gothic"/>
            </a:endParaRPr>
          </a:p>
        </p:txBody>
      </p:sp>
      <p:sp>
        <p:nvSpPr>
          <p:cNvPr id="232" name="Google Shape;232;p37"/>
          <p:cNvSpPr txBox="1"/>
          <p:nvPr/>
        </p:nvSpPr>
        <p:spPr>
          <a:xfrm>
            <a:off x="535375" y="1376700"/>
            <a:ext cx="8279400" cy="282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Remember, a word that is </a:t>
            </a:r>
            <a:r>
              <a:rPr lang="en" sz="1800" b="1">
                <a:latin typeface="Century Gothic"/>
                <a:ea typeface="Century Gothic"/>
                <a:cs typeface="Century Gothic"/>
                <a:sym typeface="Century Gothic"/>
              </a:rPr>
              <a:t>literal</a:t>
            </a:r>
            <a:r>
              <a:rPr lang="en" sz="1800">
                <a:latin typeface="Century Gothic"/>
                <a:ea typeface="Century Gothic"/>
                <a:cs typeface="Century Gothic"/>
                <a:sym typeface="Century Gothic"/>
              </a:rPr>
              <a:t> means exactly what it says </a:t>
            </a:r>
            <a:r>
              <a:rPr lang="en" sz="1800">
                <a:solidFill>
                  <a:srgbClr val="222222"/>
                </a:solidFill>
                <a:highlight>
                  <a:srgbClr val="FFFFFF"/>
                </a:highlight>
                <a:latin typeface="Century Gothic"/>
                <a:ea typeface="Century Gothic"/>
                <a:cs typeface="Century Gothic"/>
                <a:sym typeface="Century Gothic"/>
              </a:rPr>
              <a:t>”without metaphor or allegory”</a:t>
            </a:r>
            <a:r>
              <a:rPr lang="en" sz="1800">
                <a:latin typeface="Century Gothic"/>
                <a:ea typeface="Century Gothic"/>
                <a:cs typeface="Century Gothic"/>
                <a:sym typeface="Century Gothic"/>
              </a:rPr>
              <a:t> and is “</a:t>
            </a:r>
            <a:r>
              <a:rPr lang="en" sz="1800">
                <a:solidFill>
                  <a:srgbClr val="222222"/>
                </a:solidFill>
                <a:highlight>
                  <a:srgbClr val="FFFFFF"/>
                </a:highlight>
                <a:latin typeface="Century Gothic"/>
                <a:ea typeface="Century Gothic"/>
                <a:cs typeface="Century Gothic"/>
                <a:sym typeface="Century Gothic"/>
              </a:rPr>
              <a:t>free from exaggeration or distortion.”</a:t>
            </a:r>
            <a:endParaRPr sz="1800">
              <a:solidFill>
                <a:srgbClr val="222222"/>
              </a:solidFill>
              <a:highlight>
                <a:srgbClr val="FFFFFF"/>
              </a:highlight>
              <a:latin typeface="Century Gothic"/>
              <a:ea typeface="Century Gothic"/>
              <a:cs typeface="Century Gothic"/>
              <a:sym typeface="Century Gothic"/>
            </a:endParaRPr>
          </a:p>
          <a:p>
            <a:pPr marL="0" lvl="0" indent="0" algn="l" rtl="0">
              <a:spcBef>
                <a:spcPts val="0"/>
              </a:spcBef>
              <a:spcAft>
                <a:spcPts val="0"/>
              </a:spcAft>
              <a:buNone/>
            </a:pPr>
            <a:endParaRPr sz="1800">
              <a:solidFill>
                <a:srgbClr val="222222"/>
              </a:solidFill>
              <a:highlight>
                <a:srgbClr val="FFFFFF"/>
              </a:highlight>
              <a:latin typeface="Century Gothic"/>
              <a:ea typeface="Century Gothic"/>
              <a:cs typeface="Century Gothic"/>
              <a:sym typeface="Century Gothic"/>
            </a:endParaRPr>
          </a:p>
          <a:p>
            <a:pPr marL="0" lvl="0" indent="0" algn="l" rtl="0">
              <a:spcBef>
                <a:spcPts val="0"/>
              </a:spcBef>
              <a:spcAft>
                <a:spcPts val="0"/>
              </a:spcAft>
              <a:buNone/>
            </a:pPr>
            <a:r>
              <a:rPr lang="en" sz="1800" b="1">
                <a:solidFill>
                  <a:srgbClr val="222222"/>
                </a:solidFill>
                <a:highlight>
                  <a:srgbClr val="FFFFFF"/>
                </a:highlight>
                <a:latin typeface="Century Gothic"/>
                <a:ea typeface="Century Gothic"/>
                <a:cs typeface="Century Gothic"/>
                <a:sym typeface="Century Gothic"/>
              </a:rPr>
              <a:t>Figurative</a:t>
            </a:r>
            <a:r>
              <a:rPr lang="en" sz="1800">
                <a:solidFill>
                  <a:srgbClr val="222222"/>
                </a:solidFill>
                <a:highlight>
                  <a:srgbClr val="FFFFFF"/>
                </a:highlight>
                <a:latin typeface="Century Gothic"/>
                <a:ea typeface="Century Gothic"/>
                <a:cs typeface="Century Gothic"/>
                <a:sym typeface="Century Gothic"/>
              </a:rPr>
              <a:t> language is the opposite of literal; it has a meaning beyond the word’s basic definition.</a:t>
            </a:r>
            <a:endParaRPr sz="1800">
              <a:solidFill>
                <a:srgbClr val="222222"/>
              </a:solidFill>
              <a:highlight>
                <a:srgbClr val="FFFFFF"/>
              </a:highlight>
              <a:latin typeface="Century Gothic"/>
              <a:ea typeface="Century Gothic"/>
              <a:cs typeface="Century Gothic"/>
              <a:sym typeface="Century Gothic"/>
            </a:endParaRPr>
          </a:p>
          <a:p>
            <a:pPr marL="0" lvl="0" indent="0" algn="l" rtl="0">
              <a:spcBef>
                <a:spcPts val="0"/>
              </a:spcBef>
              <a:spcAft>
                <a:spcPts val="0"/>
              </a:spcAft>
              <a:buNone/>
            </a:pPr>
            <a:endParaRPr sz="1800">
              <a:solidFill>
                <a:srgbClr val="222222"/>
              </a:solidFill>
              <a:highlight>
                <a:srgbClr val="FFFFFF"/>
              </a:highlight>
              <a:latin typeface="Century Gothic"/>
              <a:ea typeface="Century Gothic"/>
              <a:cs typeface="Century Gothic"/>
              <a:sym typeface="Century Gothic"/>
            </a:endParaRPr>
          </a:p>
          <a:p>
            <a:pPr marL="0" lvl="0" indent="0" algn="l" rtl="0">
              <a:spcBef>
                <a:spcPts val="0"/>
              </a:spcBef>
              <a:spcAft>
                <a:spcPts val="0"/>
              </a:spcAft>
              <a:buNone/>
            </a:pPr>
            <a:r>
              <a:rPr lang="en" sz="1800">
                <a:solidFill>
                  <a:srgbClr val="222222"/>
                </a:solidFill>
                <a:highlight>
                  <a:srgbClr val="FFFFFF"/>
                </a:highlight>
                <a:latin typeface="Century Gothic"/>
                <a:ea typeface="Century Gothic"/>
                <a:cs typeface="Century Gothic"/>
                <a:sym typeface="Century Gothic"/>
              </a:rPr>
              <a:t>Sometimes people get frustrated because the figurative meaning in a poem can be ambiguous (something that is unclear because it can be understood in more than one way-- from the prefix </a:t>
            </a:r>
            <a:r>
              <a:rPr lang="en" sz="1800" i="1">
                <a:solidFill>
                  <a:srgbClr val="222222"/>
                </a:solidFill>
                <a:highlight>
                  <a:srgbClr val="FFFFFF"/>
                </a:highlight>
                <a:latin typeface="Century Gothic"/>
                <a:ea typeface="Century Gothic"/>
                <a:cs typeface="Century Gothic"/>
                <a:sym typeface="Century Gothic"/>
              </a:rPr>
              <a:t>ambi- </a:t>
            </a:r>
            <a:r>
              <a:rPr lang="en" sz="1800">
                <a:solidFill>
                  <a:srgbClr val="222222"/>
                </a:solidFill>
                <a:highlight>
                  <a:srgbClr val="FFFFFF"/>
                </a:highlight>
                <a:latin typeface="Century Gothic"/>
                <a:ea typeface="Century Gothic"/>
                <a:cs typeface="Century Gothic"/>
                <a:sym typeface="Century Gothic"/>
              </a:rPr>
              <a:t>meaning both, like ambivalent or ambidextrous). However, often those different possible meanings can give the word extra power and deeply enrich the poem!</a:t>
            </a:r>
            <a:endParaRPr sz="1800">
              <a:solidFill>
                <a:srgbClr val="222222"/>
              </a:solidFill>
              <a:highlight>
                <a:srgbClr val="FFFFFF"/>
              </a:highlight>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050975" y="81368"/>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look at Draft #2 of the model poem</a:t>
            </a:r>
            <a:endParaRPr sz="2400">
              <a:latin typeface="Century Gothic"/>
              <a:ea typeface="Century Gothic"/>
              <a:cs typeface="Century Gothic"/>
              <a:sym typeface="Century Gothic"/>
            </a:endParaRPr>
          </a:p>
        </p:txBody>
      </p:sp>
      <p:pic>
        <p:nvPicPr>
          <p:cNvPr id="239" name="Google Shape;239;p38"/>
          <p:cNvPicPr preferRelativeResize="0"/>
          <p:nvPr/>
        </p:nvPicPr>
        <p:blipFill>
          <a:blip r:embed="rId3">
            <a:alphaModFix/>
          </a:blip>
          <a:stretch>
            <a:fillRect/>
          </a:stretch>
        </p:blipFill>
        <p:spPr>
          <a:xfrm>
            <a:off x="400975" y="906875"/>
            <a:ext cx="4532201" cy="3669675"/>
          </a:xfrm>
          <a:prstGeom prst="rect">
            <a:avLst/>
          </a:prstGeom>
          <a:noFill/>
          <a:ln>
            <a:noFill/>
          </a:ln>
        </p:spPr>
      </p:pic>
      <p:sp>
        <p:nvSpPr>
          <p:cNvPr id="240" name="Google Shape;240;p38"/>
          <p:cNvSpPr txBox="1"/>
          <p:nvPr/>
        </p:nvSpPr>
        <p:spPr>
          <a:xfrm>
            <a:off x="2982850" y="1453750"/>
            <a:ext cx="5946600" cy="297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In this draft, I broke my poem up into stanzas. These function like paragraphs, because each stanza centers on one idea, but they all relate to the poem’s main idea.</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The parts I added are in bold. There are examples of </a:t>
            </a:r>
            <a:r>
              <a:rPr lang="en" sz="1600" b="1">
                <a:latin typeface="Century Gothic"/>
                <a:ea typeface="Century Gothic"/>
                <a:cs typeface="Century Gothic"/>
                <a:sym typeface="Century Gothic"/>
              </a:rPr>
              <a:t>assonance, similes, vivid word choice, alliteration, </a:t>
            </a:r>
            <a:r>
              <a:rPr lang="en" sz="1600">
                <a:latin typeface="Century Gothic"/>
                <a:ea typeface="Century Gothic"/>
                <a:cs typeface="Century Gothic"/>
                <a:sym typeface="Century Gothic"/>
              </a:rPr>
              <a:t>and </a:t>
            </a:r>
            <a:r>
              <a:rPr lang="en" sz="1600" b="1">
                <a:latin typeface="Century Gothic"/>
                <a:ea typeface="Century Gothic"/>
                <a:cs typeface="Century Gothic"/>
                <a:sym typeface="Century Gothic"/>
              </a:rPr>
              <a:t>poetic inversion. </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I wanted to keep the feeling of the mother enduring hardships because she loved her son, so I added similes that had that same feeling. I also added the sound tools because I liked the sound and rhythm they gave my poem.</a:t>
            </a:r>
            <a:endParaRPr sz="160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50975" y="81368"/>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6" name="Google Shape;246;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47" name="Google Shape;247;p39"/>
          <p:cNvSpPr txBox="1">
            <a:spLocks noGrp="1"/>
          </p:cNvSpPr>
          <p:nvPr>
            <p:ph type="body" idx="1"/>
          </p:nvPr>
        </p:nvSpPr>
        <p:spPr>
          <a:xfrm>
            <a:off x="311700" y="1381075"/>
            <a:ext cx="8520600" cy="1563000"/>
          </a:xfrm>
          <a:prstGeom prst="rect">
            <a:avLst/>
          </a:prstGeom>
        </p:spPr>
        <p:txBody>
          <a:bodyPr spcFirstLastPara="1" wrap="square" lIns="68575" tIns="34275" rIns="68575" bIns="34275" anchor="t" anchorCtr="0">
            <a:noAutofit/>
          </a:bodyPr>
          <a:lstStyle/>
          <a:p>
            <a:pPr marL="457200" lvl="0" indent="-355600" algn="l" rtl="0">
              <a:lnSpc>
                <a:spcPct val="100000"/>
              </a:lnSpc>
              <a:spcBef>
                <a:spcPts val="0"/>
              </a:spcBef>
              <a:spcAft>
                <a:spcPts val="0"/>
              </a:spcAft>
              <a:buSzPts val="2000"/>
              <a:buChar char="•"/>
            </a:pPr>
            <a:r>
              <a:rPr lang="en" sz="2000"/>
              <a:t>Revise your Found Poem from Lesson 10 to include two or more poetic tools.  Break the poem up into stanzas. Challenge yourself to add a sound tool.</a:t>
            </a:r>
            <a:endParaRPr sz="2000"/>
          </a:p>
          <a:p>
            <a:pPr marL="457200" lvl="0" indent="-355600" algn="l" rtl="0">
              <a:lnSpc>
                <a:spcPct val="100000"/>
              </a:lnSpc>
              <a:spcBef>
                <a:spcPts val="0"/>
              </a:spcBef>
              <a:spcAft>
                <a:spcPts val="0"/>
              </a:spcAft>
              <a:buSzPts val="2000"/>
              <a:buChar char="•"/>
            </a:pPr>
            <a:r>
              <a:rPr lang="en" sz="2000"/>
              <a:t>Continue reading your independent reading book.</a:t>
            </a:r>
            <a:endParaRPr sz="2000"/>
          </a:p>
          <a:p>
            <a:pPr marL="0" lvl="0" indent="0" algn="l" rtl="0">
              <a:spcBef>
                <a:spcPts val="800"/>
              </a:spcBef>
              <a:spcAft>
                <a:spcPts val="0"/>
              </a:spcAft>
              <a:buNone/>
            </a:pPr>
            <a:endParaRPr sz="3000"/>
          </a:p>
        </p:txBody>
      </p:sp>
      <p:pic>
        <p:nvPicPr>
          <p:cNvPr id="6" name="Google Shape;167;p29"/>
          <p:cNvPicPr preferRelativeResize="0"/>
          <p:nvPr/>
        </p:nvPicPr>
        <p:blipFill>
          <a:blip r:embed="rId3">
            <a:alphaModFix/>
          </a:blip>
          <a:stretch>
            <a:fillRect/>
          </a:stretch>
        </p:blipFill>
        <p:spPr>
          <a:xfrm>
            <a:off x="8050975" y="81368"/>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4" name="Google Shape;254;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55" name="Google Shape;255;p40"/>
          <p:cNvGraphicFramePr/>
          <p:nvPr/>
        </p:nvGraphicFramePr>
        <p:xfrm>
          <a:off x="577191" y="1248212"/>
          <a:ext cx="7989600" cy="3230175"/>
        </p:xfrm>
        <a:graphic>
          <a:graphicData uri="http://schemas.openxmlformats.org/drawingml/2006/table">
            <a:tbl>
              <a:tblPr firstRow="1" bandRow="1">
                <a:noFill/>
                <a:tableStyleId>{C13A138B-583E-4BEB-842D-808ADF3ACCAA}</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913110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11</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r>
              <a:rPr lang="en" b="1" dirty="0">
                <a:solidFill>
                  <a:schemeClr val="dk1"/>
                </a:solidFill>
                <a:latin typeface="Century Gothic"/>
                <a:ea typeface="Century Gothic"/>
                <a:cs typeface="Century Gothic"/>
                <a:sym typeface="Century Gothic"/>
              </a:rPr>
              <a:t>Preparing for Lesson 11:</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Independent reading book (one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Entry Task: My Independent Reading Plan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Quotes on poetry </a:t>
            </a:r>
            <a:r>
              <a:rPr lang="en" sz="1800" dirty="0">
                <a:solidFill>
                  <a:schemeClr val="dk1"/>
                </a:solidFill>
                <a:latin typeface="Century Gothic"/>
                <a:ea typeface="Century Gothic"/>
                <a:cs typeface="Century Gothic"/>
                <a:sym typeface="Century Gothic"/>
              </a:rPr>
              <a:t>(one to display) </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Document camera</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Equity sticks (from Lesson 3)</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Poet’s Toolbox anchor chart </a:t>
            </a:r>
            <a:r>
              <a:rPr lang="en" sz="1800" dirty="0">
                <a:solidFill>
                  <a:schemeClr val="dk1"/>
                </a:solidFill>
                <a:latin typeface="Century Gothic"/>
                <a:ea typeface="Century Gothic"/>
                <a:cs typeface="Century Gothic"/>
                <a:sym typeface="Century Gothic"/>
              </a:rPr>
              <a:t>(new; teacher created)</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Poet’s Toolbox reference sheet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Lines from “If We Must Die” by Claude McKay (one to display)</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Model Found Poem Draft 2 </a:t>
            </a:r>
            <a:r>
              <a:rPr lang="en" sz="1800" dirty="0">
                <a:solidFill>
                  <a:schemeClr val="dk1"/>
                </a:solidFill>
                <a:latin typeface="Century Gothic"/>
                <a:ea typeface="Century Gothic"/>
                <a:cs typeface="Century Gothic"/>
                <a:sym typeface="Century Gothic"/>
              </a:rPr>
              <a:t>(one to display)</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11</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“If We Must Die” by Claude McKay</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11</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Planning our independent reading</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Reflecting on quotes about poetry</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Thinking about the “why” behind poetry and poetic language</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Studying the </a:t>
            </a:r>
            <a:r>
              <a:rPr lang="en" sz="1800" b="1" dirty="0">
                <a:latin typeface="Century Gothic"/>
                <a:ea typeface="Century Gothic"/>
                <a:cs typeface="Century Gothic"/>
                <a:sym typeface="Century Gothic"/>
              </a:rPr>
              <a:t>Poet’s Toolbox</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You have already shown persistence and skill development as you’ve thought about why writers use language the way they do, to achieve a certain purpose. Now you’ll be applying that knowledge to poetry. Let’s look forward to some great thinking today!</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050975" y="81368"/>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focus on independent reading</a:t>
            </a:r>
            <a:endParaRPr sz="3000" dirty="0"/>
          </a:p>
        </p:txBody>
      </p:sp>
      <p:sp>
        <p:nvSpPr>
          <p:cNvPr id="173" name="Google Shape;173;p30"/>
          <p:cNvSpPr txBox="1">
            <a:spLocks noGrp="1"/>
          </p:cNvSpPr>
          <p:nvPr>
            <p:ph type="body" idx="1"/>
          </p:nvPr>
        </p:nvSpPr>
        <p:spPr>
          <a:xfrm>
            <a:off x="628650" y="1445419"/>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200"/>
              <a:t>Please take out your independent reading books. Your teacher will give you an </a:t>
            </a:r>
            <a:r>
              <a:rPr lang="en" sz="2200" b="1"/>
              <a:t>Entry Task</a:t>
            </a:r>
            <a:r>
              <a:rPr lang="en" sz="2200"/>
              <a:t> that asks you to think carefully about your independent reading plan. Look over the questions and think about how you might answer them.</a:t>
            </a:r>
            <a:endParaRPr/>
          </a:p>
        </p:txBody>
      </p:sp>
      <p:pic>
        <p:nvPicPr>
          <p:cNvPr id="5" name="Google Shape;167;p29"/>
          <p:cNvPicPr preferRelativeResize="0"/>
          <p:nvPr/>
        </p:nvPicPr>
        <p:blipFill>
          <a:blip r:embed="rId3">
            <a:alphaModFix/>
          </a:blip>
          <a:stretch>
            <a:fillRect/>
          </a:stretch>
        </p:blipFill>
        <p:spPr>
          <a:xfrm>
            <a:off x="8050975" y="81368"/>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1"/>
          <p:cNvSpPr txBox="1">
            <a:spLocks noGrp="1"/>
          </p:cNvSpPr>
          <p:nvPr>
            <p:ph type="title"/>
          </p:nvPr>
        </p:nvSpPr>
        <p:spPr>
          <a:xfrm>
            <a:off x="226025"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p:txBody>
      </p:sp>
      <p:sp>
        <p:nvSpPr>
          <p:cNvPr id="181" name="Google Shape;181;p31"/>
          <p:cNvSpPr txBox="1"/>
          <p:nvPr/>
        </p:nvSpPr>
        <p:spPr>
          <a:xfrm>
            <a:off x="353625" y="300525"/>
            <a:ext cx="73335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complete our entry task</a:t>
            </a:r>
            <a:endParaRPr sz="3000" dirty="0">
              <a:latin typeface="Century Gothic"/>
              <a:ea typeface="Century Gothic"/>
              <a:cs typeface="Century Gothic"/>
              <a:sym typeface="Century Gothic"/>
            </a:endParaRPr>
          </a:p>
        </p:txBody>
      </p:sp>
      <p:sp>
        <p:nvSpPr>
          <p:cNvPr id="182" name="Google Shape;182;p31"/>
          <p:cNvSpPr txBox="1"/>
          <p:nvPr/>
        </p:nvSpPr>
        <p:spPr>
          <a:xfrm>
            <a:off x="353625" y="1205500"/>
            <a:ext cx="3825600" cy="311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a:latin typeface="Century Gothic"/>
                <a:ea typeface="Century Gothic"/>
                <a:cs typeface="Century Gothic"/>
                <a:sym typeface="Century Gothic"/>
              </a:rPr>
              <a:t>Please take time to answer the questions and in preparation for this independent reading unit.</a:t>
            </a:r>
            <a:endParaRPr sz="2200">
              <a:latin typeface="Century Gothic"/>
              <a:ea typeface="Century Gothic"/>
              <a:cs typeface="Century Gothic"/>
              <a:sym typeface="Century Gothic"/>
            </a:endParaRPr>
          </a:p>
        </p:txBody>
      </p:sp>
      <p:pic>
        <p:nvPicPr>
          <p:cNvPr id="183" name="Google Shape;183;p31"/>
          <p:cNvPicPr preferRelativeResize="0"/>
          <p:nvPr/>
        </p:nvPicPr>
        <p:blipFill>
          <a:blip r:embed="rId3">
            <a:alphaModFix/>
          </a:blip>
          <a:stretch>
            <a:fillRect/>
          </a:stretch>
        </p:blipFill>
        <p:spPr>
          <a:xfrm>
            <a:off x="5328450" y="1130872"/>
            <a:ext cx="2715625" cy="2939250"/>
          </a:xfrm>
          <a:prstGeom prst="rect">
            <a:avLst/>
          </a:prstGeom>
          <a:noFill/>
          <a:ln>
            <a:noFill/>
          </a:ln>
        </p:spPr>
      </p:pic>
      <p:pic>
        <p:nvPicPr>
          <p:cNvPr id="184" name="Google Shape;184;p31"/>
          <p:cNvPicPr preferRelativeResize="0"/>
          <p:nvPr/>
        </p:nvPicPr>
        <p:blipFill>
          <a:blip r:embed="rId4">
            <a:alphaModFix/>
          </a:blip>
          <a:stretch>
            <a:fillRect/>
          </a:stretch>
        </p:blipFill>
        <p:spPr>
          <a:xfrm>
            <a:off x="5384321" y="4026855"/>
            <a:ext cx="2583550" cy="789044"/>
          </a:xfrm>
          <a:prstGeom prst="rect">
            <a:avLst/>
          </a:prstGeom>
          <a:noFill/>
          <a:ln>
            <a:noFill/>
          </a:ln>
        </p:spPr>
      </p:pic>
      <p:pic>
        <p:nvPicPr>
          <p:cNvPr id="8" name="Google Shape;167;p29"/>
          <p:cNvPicPr preferRelativeResize="0"/>
          <p:nvPr/>
        </p:nvPicPr>
        <p:blipFill>
          <a:blip r:embed="rId5">
            <a:alphaModFix/>
          </a:blip>
          <a:stretch>
            <a:fillRect/>
          </a:stretch>
        </p:blipFill>
        <p:spPr>
          <a:xfrm>
            <a:off x="8050975" y="81368"/>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0" name="Google Shape;190;p32"/>
          <p:cNvSpPr txBox="1">
            <a:spLocks noGrp="1"/>
          </p:cNvSpPr>
          <p:nvPr>
            <p:ph type="body" idx="1"/>
          </p:nvPr>
        </p:nvSpPr>
        <p:spPr>
          <a:xfrm>
            <a:off x="374325" y="1205425"/>
            <a:ext cx="8141100" cy="3393000"/>
          </a:xfrm>
          <a:prstGeom prst="rect">
            <a:avLst/>
          </a:prstGeom>
        </p:spPr>
        <p:txBody>
          <a:bodyPr spcFirstLastPara="1" wrap="square" lIns="68575" tIns="34275" rIns="68575" bIns="34275" anchor="t" anchorCtr="0">
            <a:noAutofit/>
          </a:bodyPr>
          <a:lstStyle/>
          <a:p>
            <a:pPr marL="76200" lvl="0" indent="0" algn="l" rtl="0">
              <a:lnSpc>
                <a:spcPct val="100000"/>
              </a:lnSpc>
              <a:spcBef>
                <a:spcPts val="0"/>
              </a:spcBef>
              <a:spcAft>
                <a:spcPts val="0"/>
              </a:spcAft>
              <a:buNone/>
            </a:pPr>
            <a:r>
              <a:rPr lang="en" sz="1500" i="1"/>
              <a:t>Please read the quotes below, one at a time. When your teacher prompts you, be ready to </a:t>
            </a:r>
            <a:r>
              <a:rPr lang="en" sz="1500" b="1" i="1"/>
              <a:t>Turn and Talk </a:t>
            </a:r>
            <a:r>
              <a:rPr lang="en" sz="1500" i="1"/>
              <a:t>regarding your thoughts about that quote.</a:t>
            </a:r>
            <a:endParaRPr sz="1500" i="1"/>
          </a:p>
          <a:p>
            <a:pPr marL="76200" lvl="0" indent="0" algn="l" rtl="0">
              <a:lnSpc>
                <a:spcPct val="100000"/>
              </a:lnSpc>
              <a:spcBef>
                <a:spcPts val="0"/>
              </a:spcBef>
              <a:spcAft>
                <a:spcPts val="0"/>
              </a:spcAft>
              <a:buNone/>
            </a:pPr>
            <a:endParaRPr sz="1500" i="1"/>
          </a:p>
          <a:p>
            <a:pPr marL="76200" lvl="0" indent="0" algn="l" rtl="0">
              <a:lnSpc>
                <a:spcPct val="100000"/>
              </a:lnSpc>
              <a:spcBef>
                <a:spcPts val="0"/>
              </a:spcBef>
              <a:spcAft>
                <a:spcPts val="0"/>
              </a:spcAft>
              <a:buNone/>
            </a:pPr>
            <a:r>
              <a:rPr lang="en" sz="1500"/>
              <a:t>“What is poetry? And why has it been around so long? … When you really feel it, a new part of you happens, or an old part is renewed, with surprise and delight at being what it is.” —James Dickey</a:t>
            </a:r>
            <a:endParaRPr sz="1500"/>
          </a:p>
          <a:p>
            <a:pPr marL="76200" lvl="0" indent="0" algn="l" rtl="0">
              <a:lnSpc>
                <a:spcPct val="100000"/>
              </a:lnSpc>
              <a:spcBef>
                <a:spcPts val="0"/>
              </a:spcBef>
              <a:spcAft>
                <a:spcPts val="0"/>
              </a:spcAft>
              <a:buNone/>
            </a:pPr>
            <a:endParaRPr sz="1500"/>
          </a:p>
          <a:p>
            <a:pPr marL="76200" lvl="0" indent="0" algn="l" rtl="0">
              <a:lnSpc>
                <a:spcPct val="100000"/>
              </a:lnSpc>
              <a:spcBef>
                <a:spcPts val="0"/>
              </a:spcBef>
              <a:spcAft>
                <a:spcPts val="0"/>
              </a:spcAft>
              <a:buClr>
                <a:schemeClr val="dk1"/>
              </a:buClr>
              <a:buSzPts val="1100"/>
              <a:buFont typeface="Arial"/>
              <a:buNone/>
            </a:pPr>
            <a:r>
              <a:rPr lang="en" sz="1500"/>
              <a:t>“Part of the spell of poetry is the rhythm of language, used by poets who understand how powerful a factor rhythm can be, how compelling and unforgettable. Almost anything put into rhyme is more memorable than the same thing in prose. Why this is, no one knows completely, though the answer is surely rooted far down in the biology by means of which we exist; in the circulation of the blood that goes forth from the heart and comes back, and in the repetition of breathing.” —James Dickey</a:t>
            </a:r>
            <a:endParaRPr sz="1500"/>
          </a:p>
          <a:p>
            <a:pPr marL="76200" lvl="0" indent="0" algn="l" rtl="0">
              <a:lnSpc>
                <a:spcPct val="115000"/>
              </a:lnSpc>
              <a:spcBef>
                <a:spcPts val="0"/>
              </a:spcBef>
              <a:spcAft>
                <a:spcPts val="0"/>
              </a:spcAft>
              <a:buNone/>
            </a:pPr>
            <a:endParaRPr sz="1400">
              <a:solidFill>
                <a:srgbClr val="000000"/>
              </a:solidFill>
            </a:endParaRPr>
          </a:p>
          <a:p>
            <a:pPr marL="457200" lvl="0" indent="0" algn="l" rtl="0">
              <a:spcBef>
                <a:spcPts val="800"/>
              </a:spcBef>
              <a:spcAft>
                <a:spcPts val="0"/>
              </a:spcAft>
              <a:buNone/>
            </a:pPr>
            <a:endParaRPr sz="1800"/>
          </a:p>
        </p:txBody>
      </p:sp>
      <p:sp>
        <p:nvSpPr>
          <p:cNvPr id="192" name="Google Shape;192;p32"/>
          <p:cNvSpPr txBox="1"/>
          <p:nvPr/>
        </p:nvSpPr>
        <p:spPr>
          <a:xfrm>
            <a:off x="374325" y="420275"/>
            <a:ext cx="7351200" cy="55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Let’s think about poetry</a:t>
            </a:r>
            <a:endParaRPr sz="3000" dirty="0">
              <a:latin typeface="Century Gothic"/>
              <a:ea typeface="Century Gothic"/>
              <a:cs typeface="Century Gothic"/>
              <a:sym typeface="Century Gothic"/>
            </a:endParaRPr>
          </a:p>
        </p:txBody>
      </p:sp>
      <p:pic>
        <p:nvPicPr>
          <p:cNvPr id="193" name="Google Shape;193;p32"/>
          <p:cNvPicPr preferRelativeResize="0"/>
          <p:nvPr/>
        </p:nvPicPr>
        <p:blipFill>
          <a:blip r:embed="rId3">
            <a:alphaModFix/>
          </a:blip>
          <a:stretch>
            <a:fillRect/>
          </a:stretch>
        </p:blipFill>
        <p:spPr>
          <a:xfrm>
            <a:off x="152400" y="4785019"/>
            <a:ext cx="206081" cy="206081"/>
          </a:xfrm>
          <a:prstGeom prst="rect">
            <a:avLst/>
          </a:prstGeom>
          <a:noFill/>
          <a:ln>
            <a:noFill/>
          </a:ln>
        </p:spPr>
      </p:pic>
      <p:pic>
        <p:nvPicPr>
          <p:cNvPr id="194" name="Google Shape;194;p32"/>
          <p:cNvPicPr preferRelativeResize="0"/>
          <p:nvPr/>
        </p:nvPicPr>
        <p:blipFill>
          <a:blip r:embed="rId3">
            <a:alphaModFix/>
          </a:blip>
          <a:stretch>
            <a:fillRect/>
          </a:stretch>
        </p:blipFill>
        <p:spPr>
          <a:xfrm>
            <a:off x="8479800" y="4440895"/>
            <a:ext cx="553200" cy="553200"/>
          </a:xfrm>
          <a:prstGeom prst="rect">
            <a:avLst/>
          </a:prstGeom>
          <a:noFill/>
          <a:ln>
            <a:noFill/>
          </a:ln>
        </p:spPr>
      </p:pic>
      <p:pic>
        <p:nvPicPr>
          <p:cNvPr id="8" name="Google Shape;167;p29"/>
          <p:cNvPicPr preferRelativeResize="0"/>
          <p:nvPr/>
        </p:nvPicPr>
        <p:blipFill>
          <a:blip r:embed="rId4">
            <a:alphaModFix/>
          </a:blip>
          <a:stretch>
            <a:fillRect/>
          </a:stretch>
        </p:blipFill>
        <p:spPr>
          <a:xfrm>
            <a:off x="8050975" y="81368"/>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0" name="Google Shape;200;p33"/>
          <p:cNvSpPr txBox="1">
            <a:spLocks noGrp="1"/>
          </p:cNvSpPr>
          <p:nvPr>
            <p:ph type="title"/>
          </p:nvPr>
        </p:nvSpPr>
        <p:spPr>
          <a:xfrm>
            <a:off x="311700" y="26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look at our learning targets</a:t>
            </a:r>
            <a:endParaRPr sz="3000" dirty="0">
              <a:sym typeface="Century Gothic"/>
            </a:endParaRPr>
          </a:p>
        </p:txBody>
      </p:sp>
      <p:sp>
        <p:nvSpPr>
          <p:cNvPr id="202" name="Google Shape;202;p33"/>
          <p:cNvSpPr txBox="1"/>
          <p:nvPr/>
        </p:nvSpPr>
        <p:spPr>
          <a:xfrm>
            <a:off x="427950" y="836450"/>
            <a:ext cx="7297200" cy="30000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1700" b="1">
                <a:solidFill>
                  <a:schemeClr val="dk1"/>
                </a:solidFill>
                <a:latin typeface="Century Gothic"/>
                <a:ea typeface="Century Gothic"/>
                <a:cs typeface="Century Gothic"/>
                <a:sym typeface="Century Gothic"/>
              </a:rPr>
              <a:t>Here are our Learning Targets for today:</a:t>
            </a:r>
            <a:endParaRPr sz="1700" b="1">
              <a:solidFill>
                <a:schemeClr val="dk1"/>
              </a:solidFill>
              <a:latin typeface="Century Gothic"/>
              <a:ea typeface="Century Gothic"/>
              <a:cs typeface="Century Gothic"/>
              <a:sym typeface="Century Gothic"/>
            </a:endParaRPr>
          </a:p>
          <a:p>
            <a:pPr marL="457200" lvl="0" indent="-336550" algn="l" rtl="0">
              <a:lnSpc>
                <a:spcPct val="115000"/>
              </a:lnSpc>
              <a:spcBef>
                <a:spcPts val="1000"/>
              </a:spcBef>
              <a:spcAft>
                <a:spcPts val="0"/>
              </a:spcAft>
              <a:buClr>
                <a:schemeClr val="dk1"/>
              </a:buClr>
              <a:buSzPts val="1700"/>
              <a:buFont typeface="Century Gothic"/>
              <a:buChar char="•"/>
            </a:pPr>
            <a:r>
              <a:rPr lang="en" sz="1700">
                <a:solidFill>
                  <a:schemeClr val="dk1"/>
                </a:solidFill>
                <a:latin typeface="Century Gothic"/>
                <a:ea typeface="Century Gothic"/>
                <a:cs typeface="Century Gothic"/>
                <a:sym typeface="Century Gothic"/>
              </a:rPr>
              <a:t>I can select an appropriate independent reading book and create an effective plan for completing it.</a:t>
            </a:r>
            <a:endParaRPr sz="1700">
              <a:solidFill>
                <a:schemeClr val="dk1"/>
              </a:solidFill>
              <a:latin typeface="Century Gothic"/>
              <a:ea typeface="Century Gothic"/>
              <a:cs typeface="Century Gothic"/>
              <a:sym typeface="Century Gothic"/>
            </a:endParaRPr>
          </a:p>
          <a:p>
            <a:pPr marL="457200" lvl="0" indent="-336550" algn="l" rtl="0">
              <a:lnSpc>
                <a:spcPct val="115000"/>
              </a:lnSpc>
              <a:spcBef>
                <a:spcPts val="0"/>
              </a:spcBef>
              <a:spcAft>
                <a:spcPts val="0"/>
              </a:spcAft>
              <a:buClr>
                <a:schemeClr val="dk1"/>
              </a:buClr>
              <a:buSzPts val="1700"/>
              <a:buFont typeface="Century Gothic"/>
              <a:buChar char="•"/>
            </a:pPr>
            <a:r>
              <a:rPr lang="en" sz="1700">
                <a:solidFill>
                  <a:schemeClr val="dk1"/>
                </a:solidFill>
                <a:latin typeface="Century Gothic"/>
                <a:ea typeface="Century Gothic"/>
                <a:cs typeface="Century Gothic"/>
                <a:sym typeface="Century Gothic"/>
              </a:rPr>
              <a:t>I can analyze the impact of rhymes and repetitions of sound on a specific section of poetry.</a:t>
            </a:r>
            <a:endParaRPr sz="1700">
              <a:solidFill>
                <a:schemeClr val="dk1"/>
              </a:solidFill>
              <a:latin typeface="Century Gothic"/>
              <a:ea typeface="Century Gothic"/>
              <a:cs typeface="Century Gothic"/>
              <a:sym typeface="Century Gothic"/>
            </a:endParaRPr>
          </a:p>
          <a:p>
            <a:pPr marL="457200" lvl="0" indent="-336550" algn="l" rtl="0">
              <a:lnSpc>
                <a:spcPct val="115000"/>
              </a:lnSpc>
              <a:spcBef>
                <a:spcPts val="0"/>
              </a:spcBef>
              <a:spcAft>
                <a:spcPts val="0"/>
              </a:spcAft>
              <a:buClr>
                <a:schemeClr val="dk1"/>
              </a:buClr>
              <a:buSzPts val="1700"/>
              <a:buFont typeface="Century Gothic"/>
              <a:buChar char="•"/>
            </a:pPr>
            <a:r>
              <a:rPr lang="en" sz="1700">
                <a:solidFill>
                  <a:schemeClr val="dk1"/>
                </a:solidFill>
                <a:latin typeface="Century Gothic"/>
                <a:ea typeface="Century Gothic"/>
                <a:cs typeface="Century Gothic"/>
                <a:sym typeface="Century Gothic"/>
              </a:rPr>
              <a:t>I can identify common poetic devices, especially those that have to do with structure, figurative language, and repetition.</a:t>
            </a:r>
            <a:endParaRPr/>
          </a:p>
        </p:txBody>
      </p:sp>
      <p:pic>
        <p:nvPicPr>
          <p:cNvPr id="6" name="Google Shape;167;p29"/>
          <p:cNvPicPr preferRelativeResize="0"/>
          <p:nvPr/>
        </p:nvPicPr>
        <p:blipFill>
          <a:blip r:embed="rId3">
            <a:alphaModFix/>
          </a:blip>
          <a:stretch>
            <a:fillRect/>
          </a:stretch>
        </p:blipFill>
        <p:spPr>
          <a:xfrm>
            <a:off x="8050975" y="81368"/>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2F7899-3D84-43A1-AA54-A577F9178661}"/>
</file>

<file path=customXml/itemProps2.xml><?xml version="1.0" encoding="utf-8"?>
<ds:datastoreItem xmlns:ds="http://schemas.openxmlformats.org/officeDocument/2006/customXml" ds:itemID="{E7379B9B-BEFD-4AFF-AAB7-9843E2333BE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51B3A1B-56D6-4CFD-B67C-B8902CBFCB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TotalTime>
  <Words>4852</Words>
  <Application>Microsoft Office PowerPoint</Application>
  <PresentationFormat>On-screen Show (16:9)</PresentationFormat>
  <Paragraphs>358</Paragraphs>
  <Slides>17</Slides>
  <Notes>16</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Simple Light</vt:lpstr>
      <vt:lpstr>Office Theme</vt:lpstr>
      <vt:lpstr>PowerPoint Presentation</vt:lpstr>
      <vt:lpstr>PowerPoint Presentation</vt:lpstr>
      <vt:lpstr>PowerPoint Presentation</vt:lpstr>
      <vt:lpstr>Grade 7: Module 3:  Unit 1: Lesson 11</vt:lpstr>
      <vt:lpstr>PowerPoint Presentation</vt:lpstr>
      <vt:lpstr>Let’s focus on independent reading</vt:lpstr>
      <vt:lpstr> </vt:lpstr>
      <vt:lpstr>PowerPoint Presentation</vt:lpstr>
      <vt:lpstr>Let’s look at our learning targets</vt:lpstr>
      <vt:lpstr>Let’s think about craftsmanship in poetry</vt:lpstr>
      <vt:lpstr>Let’s look at our Poet’s Toolbox</vt:lpstr>
      <vt:lpstr>Let’s read some lines written by poet Claude McKay</vt:lpstr>
      <vt:lpstr>Let’s discuss the difference between “literal” and “figurative” </vt:lpstr>
      <vt:lpstr>Let’s look at Draft #2 of the model poem</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7</cp:revision>
  <dcterms:modified xsi:type="dcterms:W3CDTF">2019-03-25T19:53:43Z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