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43815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DD5D0B-79CE-48AA-9F38-6F1B4CD17E02}">
  <a:tblStyle styleId="{3DDD5D0B-79CE-48AA-9F38-6F1B4CD17E0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874F30D5-064F-49D1-91E9-9BEAEC874429}"/>
    <pc:docChg chg="modSld">
      <pc:chgData name="" userId="" providerId="" clId="Web-{874F30D5-064F-49D1-91E9-9BEAEC874429}" dt="2019-01-07T04:42:50.938" v="129"/>
      <pc:docMkLst>
        <pc:docMk/>
      </pc:docMkLst>
      <pc:sldChg chg="modNotes">
        <pc:chgData name="" userId="" providerId="" clId="Web-{874F30D5-064F-49D1-91E9-9BEAEC874429}" dt="2019-01-07T04:17:33.571" v="3"/>
        <pc:sldMkLst>
          <pc:docMk/>
          <pc:sldMk cId="0" sldId="257"/>
        </pc:sldMkLst>
      </pc:sldChg>
      <pc:sldChg chg="modNotes">
        <pc:chgData name="" userId="" providerId="" clId="Web-{874F30D5-064F-49D1-91E9-9BEAEC874429}" dt="2019-01-07T04:18:11.041" v="5"/>
        <pc:sldMkLst>
          <pc:docMk/>
          <pc:sldMk cId="0" sldId="258"/>
        </pc:sldMkLst>
      </pc:sldChg>
      <pc:sldChg chg="modNotes">
        <pc:chgData name="" userId="" providerId="" clId="Web-{874F30D5-064F-49D1-91E9-9BEAEC874429}" dt="2019-01-07T04:21:34.494" v="25"/>
        <pc:sldMkLst>
          <pc:docMk/>
          <pc:sldMk cId="0" sldId="259"/>
        </pc:sldMkLst>
      </pc:sldChg>
      <pc:sldChg chg="modNotes">
        <pc:chgData name="" userId="" providerId="" clId="Web-{874F30D5-064F-49D1-91E9-9BEAEC874429}" dt="2019-01-07T04:42:50.938" v="129"/>
        <pc:sldMkLst>
          <pc:docMk/>
          <pc:sldMk cId="0" sldId="260"/>
        </pc:sldMkLst>
      </pc:sldChg>
      <pc:sldChg chg="modNotes">
        <pc:chgData name="" userId="" providerId="" clId="Web-{874F30D5-064F-49D1-91E9-9BEAEC874429}" dt="2019-01-07T04:23:04.089" v="38"/>
        <pc:sldMkLst>
          <pc:docMk/>
          <pc:sldMk cId="0" sldId="261"/>
        </pc:sldMkLst>
      </pc:sldChg>
      <pc:sldChg chg="modNotes">
        <pc:chgData name="" userId="" providerId="" clId="Web-{874F30D5-064F-49D1-91E9-9BEAEC874429}" dt="2019-01-07T04:30:05.574" v="49"/>
        <pc:sldMkLst>
          <pc:docMk/>
          <pc:sldMk cId="0" sldId="262"/>
        </pc:sldMkLst>
      </pc:sldChg>
      <pc:sldChg chg="modNotes">
        <pc:chgData name="" userId="" providerId="" clId="Web-{874F30D5-064F-49D1-91E9-9BEAEC874429}" dt="2019-01-07T04:30:57.402" v="54"/>
        <pc:sldMkLst>
          <pc:docMk/>
          <pc:sldMk cId="0" sldId="263"/>
        </pc:sldMkLst>
      </pc:sldChg>
      <pc:sldChg chg="modNotes">
        <pc:chgData name="" userId="" providerId="" clId="Web-{874F30D5-064F-49D1-91E9-9BEAEC874429}" dt="2019-01-07T04:32:17.230" v="57"/>
        <pc:sldMkLst>
          <pc:docMk/>
          <pc:sldMk cId="0" sldId="264"/>
        </pc:sldMkLst>
      </pc:sldChg>
      <pc:sldChg chg="modNotes">
        <pc:chgData name="" userId="" providerId="" clId="Web-{874F30D5-064F-49D1-91E9-9BEAEC874429}" dt="2019-01-07T04:35:41.216" v="65"/>
        <pc:sldMkLst>
          <pc:docMk/>
          <pc:sldMk cId="0" sldId="265"/>
        </pc:sldMkLst>
      </pc:sldChg>
      <pc:sldChg chg="modNotes">
        <pc:chgData name="" userId="" providerId="" clId="Web-{874F30D5-064F-49D1-91E9-9BEAEC874429}" dt="2019-01-07T04:37:11.716" v="79"/>
        <pc:sldMkLst>
          <pc:docMk/>
          <pc:sldMk cId="0" sldId="266"/>
        </pc:sldMkLst>
      </pc:sldChg>
      <pc:sldChg chg="modNotes">
        <pc:chgData name="" userId="" providerId="" clId="Web-{874F30D5-064F-49D1-91E9-9BEAEC874429}" dt="2019-01-07T04:37:19.825" v="81"/>
        <pc:sldMkLst>
          <pc:docMk/>
          <pc:sldMk cId="0" sldId="267"/>
        </pc:sldMkLst>
      </pc:sldChg>
      <pc:sldChg chg="modNotes">
        <pc:chgData name="" userId="" providerId="" clId="Web-{874F30D5-064F-49D1-91E9-9BEAEC874429}" dt="2019-01-07T04:37:49.434" v="85"/>
        <pc:sldMkLst>
          <pc:docMk/>
          <pc:sldMk cId="0" sldId="268"/>
        </pc:sldMkLst>
      </pc:sldChg>
      <pc:sldChg chg="modNotes">
        <pc:chgData name="" userId="" providerId="" clId="Web-{874F30D5-064F-49D1-91E9-9BEAEC874429}" dt="2019-01-07T04:38:20.530" v="90"/>
        <pc:sldMkLst>
          <pc:docMk/>
          <pc:sldMk cId="0" sldId="269"/>
        </pc:sldMkLst>
      </pc:sldChg>
      <pc:sldChg chg="modNotes">
        <pc:chgData name="" userId="" providerId="" clId="Web-{874F30D5-064F-49D1-91E9-9BEAEC874429}" dt="2019-01-07T04:42:33.922" v="128"/>
        <pc:sldMkLst>
          <pc:docMk/>
          <pc:sldMk cId="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9719320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 sound is made by the -ous and -us spelling pattern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know the difference between a noun and adjective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8895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Words Rule Word Cards and randomly read aloud words</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make a list of the words in our poem that share the /us/ ending.”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identify words until they have listed all words spelled with /us/ ending from the poem.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 these are the words we read in the poem that share the /us/ ending, spelled with ‘ous’ or ‘us.’ I wonder how we will know which spelling to use with these words when we write them? Take a minute to examine these words, then share your thinking with an elbow partner about how we might know this.”</a:t>
            </a:r>
            <a:endParaRPr sz="1200" dirty="0">
              <a:solidFill>
                <a:schemeClr val="dk1"/>
              </a:solidFill>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What do you notice about the words that aren’t compound words? (</a:t>
            </a:r>
            <a:r>
              <a:rPr lang="en" sz="1200" b="1" dirty="0">
                <a:latin typeface="Calibri"/>
                <a:ea typeface="Calibri"/>
                <a:cs typeface="Calibri"/>
                <a:sym typeface="Calibri"/>
              </a:rPr>
              <a:t>when you divide them by syllable, they don’t make two separate words). </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how the meaning of the word affects spelling pattern.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 you notice about words spelled with “us” and “ous”? </a:t>
            </a:r>
            <a:r>
              <a:rPr lang="en" sz="1200" dirty="0">
                <a:latin typeface="Calibri"/>
                <a:ea typeface="Calibri"/>
                <a:cs typeface="Calibri"/>
                <a:sym typeface="Calibri"/>
              </a:rPr>
              <a:t>(</a:t>
            </a:r>
            <a:r>
              <a:rPr lang="en" sz="1200" b="1" dirty="0">
                <a:latin typeface="Calibri"/>
                <a:ea typeface="Calibri"/>
                <a:cs typeface="Calibri"/>
                <a:sym typeface="Calibri"/>
              </a:rPr>
              <a:t>Words spelled with “ous” are adjectives or describing words; words spelled with “us” are nouns)</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If we look at the words spelled with ‘ous,’ we notice that they are describing words, or ‘adjectives.’ If we look at the words spelled with ‘us,’ we notice that they are nouns.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when we hear a word ending with /us/, what do we need to know about that word so that we can spell it correctly?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whether it is an adjective or a noun)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practice reading and writing these words with a partner. First, you will read a word, and your partner will decide if the word is a noun or adjective. Then you will check it together with the Word Card and put it in the right column on the t-chart. Then you will switch roles so your partner will read a Word Card and you will write the word. When you sorted all the words on the T-chart, you will take turns reading the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Words Rule Word Cards and the T-Chart to students as they partner together to practice sorting and spelling compound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compound words words:</a:t>
            </a: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Student A reads word.</a:t>
            </a:r>
          </a:p>
          <a:p>
            <a:pPr marL="914400" lvl="1" indent="-304800" algn="l" rtl="0">
              <a:spcBef>
                <a:spcPts val="0"/>
              </a:spcBef>
              <a:spcAft>
                <a:spcPts val="0"/>
              </a:spcAft>
              <a:buClr>
                <a:schemeClr val="dk1"/>
              </a:buClr>
              <a:buSzPts val="1200"/>
            </a:pPr>
            <a:r>
              <a:rPr lang="en" sz="1200" dirty="0">
                <a:latin typeface="Calibri"/>
                <a:ea typeface="Calibri"/>
                <a:cs typeface="Calibri"/>
                <a:sym typeface="Calibri"/>
              </a:rPr>
              <a:t>Student B identifies whether it is a noun or adjective (-us ending vs. -</a:t>
            </a:r>
            <a:r>
              <a:rPr lang="en" sz="1200" dirty="0" err="1">
                <a:latin typeface="Calibri"/>
                <a:ea typeface="Calibri"/>
                <a:cs typeface="Calibri"/>
                <a:sym typeface="Calibri"/>
              </a:rPr>
              <a:t>ous</a:t>
            </a:r>
            <a:r>
              <a:rPr lang="en" sz="1200" dirty="0">
                <a:latin typeface="Calibri"/>
                <a:ea typeface="Calibri"/>
                <a:cs typeface="Calibri"/>
                <a:sym typeface="Calibri"/>
              </a:rPr>
              <a:t> ending).</a:t>
            </a:r>
            <a:endParaRPr lang="en" sz="1200" dirty="0">
              <a:latin typeface="Calibri"/>
              <a:ea typeface="Calibri"/>
              <a:cs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Student B writes word in appropriate column.</a:t>
            </a: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Students switch roles.</a:t>
            </a: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project slide,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of /us/ ending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1100645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latin typeface="Calibri"/>
                <a:ea typeface="Calibri"/>
                <a:cs typeface="Calibri"/>
                <a:sym typeface="Calibri"/>
              </a:rPr>
              <a:t>: </a:t>
            </a:r>
            <a:r>
              <a:rPr lang="en" sz="1200" b="1" dirty="0">
                <a:latin typeface="Calibri"/>
                <a:ea typeface="Calibri"/>
                <a:cs typeface="Calibri"/>
                <a:sym typeface="Calibri"/>
              </a:rPr>
              <a:t>2-3</a:t>
            </a:r>
            <a:r>
              <a:rPr lang="en" sz="1200" b="1" i="0" u="none" strike="noStrike" cap="none" dirty="0">
                <a:latin typeface="Calibri"/>
                <a:ea typeface="Calibri"/>
                <a:cs typeface="Calibri"/>
                <a:sym typeface="Calibri"/>
              </a:rPr>
              <a:t> minutes</a:t>
            </a:r>
            <a:endParaRPr sz="1200"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901700" marR="0" lvl="2"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a:t>
            </a:r>
            <a:r>
              <a:rPr lang="en" sz="1200" b="1" dirty="0">
                <a:latin typeface="Calibri"/>
                <a:ea typeface="Calibri"/>
                <a:cs typeface="Calibri"/>
                <a:sym typeface="Calibri"/>
              </a:rPr>
              <a:t>encourage specificity in responses</a:t>
            </a:r>
            <a:r>
              <a:rPr lang="en" sz="1200" dirty="0">
                <a:latin typeface="Calibri"/>
                <a:ea typeface="Calibri"/>
                <a:cs typeface="Calibri"/>
                <a:sym typeface="Calibri"/>
              </a:rPr>
              <a:t>):</a:t>
            </a:r>
            <a:endParaRPr sz="1200" dirty="0">
              <a:latin typeface="Calibri"/>
              <a:ea typeface="Calibri"/>
              <a:cs typeface="Calibri"/>
              <a:sym typeface="Calibri"/>
            </a:endParaRPr>
          </a:p>
          <a:p>
            <a:pPr marL="1536700" lvl="3" indent="-88900">
              <a:buSzPts val="1200"/>
              <a:buNone/>
            </a:pPr>
            <a:endParaRPr lang="en" sz="1200" dirty="0">
              <a:latin typeface="Calibri"/>
              <a:ea typeface="Calibri"/>
              <a:cs typeface="Calibri"/>
              <a:sym typeface="Calibri"/>
            </a:endParaRPr>
          </a:p>
          <a:p>
            <a:pPr marL="0" marR="0" lvl="0" indent="0" algn="l" rtl="0">
              <a:spcBef>
                <a:spcPts val="0"/>
              </a:spcBef>
              <a:spcAft>
                <a:spcPts val="0"/>
              </a:spcAft>
              <a:buNone/>
            </a:pPr>
            <a:r>
              <a:rPr lang="en" sz="1200" i="0" u="none" strike="noStrike" cap="none" dirty="0">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latin typeface="Calibri"/>
                <a:ea typeface="Calibri"/>
                <a:cs typeface="Calibri"/>
                <a:sym typeface="Calibri"/>
              </a:rPr>
              <a:t>ctions:</a:t>
            </a:r>
            <a:endParaRPr sz="1200" dirty="0">
              <a:latin typeface="Calibri"/>
              <a:ea typeface="Calibri"/>
              <a:cs typeface="Calibri"/>
              <a:sym typeface="Calibri"/>
            </a:endParaRPr>
          </a:p>
          <a:p>
            <a:pPr indent="-304800">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dirty="0">
                <a:latin typeface="Calibri"/>
                <a:ea typeface="Calibri"/>
                <a:cs typeface="Calibri"/>
                <a:sym typeface="Calibri"/>
              </a:rPr>
              <a:t>(be able to do something on your own, be able to help myself with something) </a:t>
            </a:r>
            <a:r>
              <a:rPr lang="en" sz="1200" i="1" dirty="0">
                <a:latin typeface="Calibri"/>
                <a:ea typeface="Calibri"/>
                <a:cs typeface="Calibri"/>
                <a:sym typeface="Calibri"/>
              </a:rPr>
              <a:t>“What does it mean to be an independent reader?” </a:t>
            </a:r>
            <a:r>
              <a:rPr lang="en" sz="1200" dirty="0">
                <a:latin typeface="Calibri"/>
                <a:ea typeface="Calibri"/>
                <a:cs typeface="Calibri"/>
                <a:sym typeface="Calibri"/>
              </a:rPr>
              <a:t>(Have knowledge and skills to problem solve words, have “stamina” or the ability to stick with reading for an extended period of time, know your strengths and weaknesses.)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Appropriate Responses 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p:txBody>
      </p:sp>
      <p:sp>
        <p:nvSpPr>
          <p:cNvPr id="208" name="Google Shape;208;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9" name="Google Shape;209;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2355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“Farmer in the Dell”</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0779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Explain to students that they will be working with partners on different, assigned activities. Learning targets will depend on the activity.</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462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lvl="1" indent="-304800">
              <a:buClr>
                <a:schemeClr val="dk1"/>
              </a:buClr>
              <a:buSzPts val="1200"/>
              <a:buFont typeface="Calibri"/>
              <a:buChar char="○"/>
            </a:pPr>
            <a:r>
              <a:rPr lang="en" sz="1200" dirty="0">
                <a:latin typeface="Calibri"/>
                <a:ea typeface="Calibri"/>
                <a:cs typeface="Calibri"/>
                <a:sym typeface="Calibri"/>
              </a:rPr>
              <a:t>Words Rule: Words Rule words (</a:t>
            </a:r>
            <a:r>
              <a:rPr lang="en" sz="1200" b="1" dirty="0">
                <a:latin typeface="Calibri"/>
                <a:ea typeface="Calibri"/>
                <a:cs typeface="Calibri"/>
                <a:sym typeface="Calibri"/>
              </a:rPr>
              <a:t>projected or posted or copy provided</a:t>
            </a:r>
            <a:r>
              <a:rPr lang="en" sz="1200" dirty="0">
                <a:latin typeface="Calibri"/>
                <a:ea typeface="Calibri"/>
                <a:cs typeface="Calibri"/>
                <a:sym typeface="Calibri"/>
              </a:rPr>
              <a:t>); whiteboards, white board markers and erasers or paper and pencils.  </a:t>
            </a:r>
            <a:endParaRPr sz="1200">
              <a:latin typeface="Calibri"/>
              <a:ea typeface="Calibri"/>
              <a:cs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Sentence Builder: Sentence Builder sentences, word list (</a:t>
            </a:r>
            <a:r>
              <a:rPr lang="en" sz="1200" b="1" dirty="0">
                <a:latin typeface="Calibri"/>
                <a:ea typeface="Calibri"/>
                <a:cs typeface="Calibri"/>
                <a:sym typeface="Calibri"/>
              </a:rPr>
              <a:t>projected or posted or copy provided</a:t>
            </a:r>
            <a:r>
              <a:rPr lang="en" sz="1200" dirty="0">
                <a:latin typeface="Calibri"/>
                <a:ea typeface="Calibri"/>
                <a:cs typeface="Calibri"/>
                <a:sym typeface="Calibri"/>
              </a:rPr>
              <a:t>); whiteboards, white board markers and erasers or paper and pencils.</a:t>
            </a:r>
            <a:endParaRPr sz="1200">
              <a:latin typeface="Calibri"/>
              <a:ea typeface="Calibri"/>
              <a:cs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Partner Reading: copy per student or student pair of “I’m Not Feeling Well” poem from lesson opening; Fluency Rubric, Reader’s Toolbox, anchor chart, etc. for student reference.</a:t>
            </a:r>
            <a:endParaRPr sz="1200">
              <a:latin typeface="Calibri"/>
              <a:ea typeface="Calibri"/>
              <a:cs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their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654103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a5c4c3d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a5c4c3d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10-15 minutes</a:t>
            </a:r>
            <a:endParaRPr sz="1200" dirty="0">
              <a:latin typeface="Calibri"/>
              <a:ea typeface="Calibri"/>
              <a:cs typeface="Calibri"/>
              <a:sym typeface="Calibri"/>
            </a:endParaRPr>
          </a:p>
          <a:p>
            <a:pPr marL="0" indent="0">
              <a:buNone/>
            </a:pPr>
            <a:r>
              <a:rPr lang="en" sz="1200" b="1" dirty="0">
                <a:latin typeface="Calibri"/>
                <a:ea typeface="Calibri"/>
                <a:cs typeface="Calibri"/>
              </a:rPr>
              <a:t>Grouping: Independent Work Time Rotations; Teacher Delegated</a:t>
            </a:r>
          </a:p>
          <a:p>
            <a:pPr marL="0" indent="0">
              <a:buNone/>
            </a:pPr>
            <a:endParaRPr lang="en" sz="1200">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3063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dirty="0">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Enlarged poem: “I’m Not Feeling Well” for display (</a:t>
            </a:r>
            <a:r>
              <a:rPr lang="en" sz="1200" b="1" dirty="0">
                <a:latin typeface="Calibri"/>
                <a:ea typeface="Calibri"/>
                <a:cs typeface="Calibri"/>
                <a:sym typeface="Calibri"/>
              </a:rPr>
              <a:t>or write on chart paper or project slide for display</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Enlarged T-Chart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T-Chart (</a:t>
            </a:r>
            <a:r>
              <a:rPr lang="en" sz="1200" b="1" dirty="0">
                <a:latin typeface="Calibri"/>
                <a:ea typeface="Calibri"/>
                <a:cs typeface="Calibri"/>
                <a:sym typeface="Calibri"/>
              </a:rPr>
              <a:t>one per pair</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Words Rule Word Cards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White boards, white board markers and erasers (</a:t>
            </a:r>
            <a:r>
              <a:rPr lang="en" sz="1200" b="1" dirty="0">
                <a:latin typeface="Calibri"/>
                <a:ea typeface="Calibri"/>
                <a:cs typeface="Calibri"/>
                <a:sym typeface="Calibri"/>
              </a:rPr>
              <a:t>one per pair of students</a:t>
            </a:r>
            <a:r>
              <a:rPr lang="en" sz="1200" dirty="0">
                <a:latin typeface="Calibri"/>
                <a:ea typeface="Calibri"/>
                <a:cs typeface="Calibri"/>
                <a:sym typeface="Calibri"/>
              </a:rPr>
              <a:t>) or paper and pencils.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928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Materials to read and review in preparation: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Module 4, Cycle 26 Overview located in the Teacher Guide, pages 261.</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Review the Syllabication Guidance Document (</a:t>
            </a:r>
            <a:r>
              <a:rPr lang="en" sz="1200" b="1" dirty="0">
                <a:latin typeface="Calibri"/>
                <a:ea typeface="Calibri"/>
                <a:cs typeface="Calibri"/>
                <a:sym typeface="Calibri"/>
              </a:rPr>
              <a:t>pages 27-29 in Skills Block Resource Manual</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Refer to the Independent and Small Group Work guidance in the Skills Block Resource Manual as needed.</a:t>
            </a:r>
            <a:endParaRPr sz="1200" dirty="0">
              <a:latin typeface="Calibri"/>
              <a:ea typeface="Calibri"/>
              <a:cs typeface="Calibri"/>
              <a:sym typeface="Calibri"/>
            </a:endParaRPr>
          </a:p>
          <a:p>
            <a:pPr marL="0" lvl="0" indent="0" algn="l" rtl="0">
              <a:spcBef>
                <a:spcPts val="0"/>
              </a:spcBef>
              <a:spcAft>
                <a:spcPts val="0"/>
              </a:spcAft>
              <a:buNone/>
            </a:pPr>
            <a:br>
              <a:rPr lang="en" sz="1200" dirty="0">
                <a:latin typeface="Calibri"/>
                <a:ea typeface="Calibri"/>
                <a:cs typeface="Calibri"/>
              </a:rPr>
            </a:br>
            <a:br>
              <a:rPr lang="en" sz="1200" dirty="0">
                <a:latin typeface="Calibri"/>
                <a:ea typeface="Calibri"/>
                <a:cs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9032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Over the course of the modules in the Grade 1 curriculum, students worked with five syllable types (</a:t>
            </a:r>
            <a:r>
              <a:rPr lang="en" sz="1200" b="1" dirty="0">
                <a:latin typeface="Calibri"/>
                <a:ea typeface="Calibri"/>
                <a:cs typeface="Calibri"/>
                <a:sym typeface="Calibri"/>
              </a:rPr>
              <a:t>written patterns representing a vowel sound</a:t>
            </a:r>
            <a:r>
              <a:rPr lang="en" sz="1200" dirty="0">
                <a:latin typeface="Calibri"/>
                <a:ea typeface="Calibri"/>
                <a:cs typeface="Calibri"/>
                <a:sym typeface="Calibri"/>
              </a:rPr>
              <a:t>). These include closed (CVC), open (CV), magic “e” (</a:t>
            </a:r>
            <a:r>
              <a:rPr lang="en" sz="1200" dirty="0" err="1">
                <a:latin typeface="Calibri"/>
                <a:ea typeface="Calibri"/>
                <a:cs typeface="Calibri"/>
                <a:sym typeface="Calibri"/>
              </a:rPr>
              <a:t>CVCe</a:t>
            </a:r>
            <a:r>
              <a:rPr lang="en" sz="1200" dirty="0">
                <a:latin typeface="Calibri"/>
                <a:ea typeface="Calibri"/>
                <a:cs typeface="Calibri"/>
                <a:sym typeface="Calibri"/>
              </a:rPr>
              <a:t>), r-controlled, and vowel teams (CVVC, CVV). In this lesson, students practice decoding two-syllable words using combinations of those syllable types.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 setting in the process and identified concrete knowledge or skills to work on. In Module 3, they reflected on the power of collaboration to help themselves and others “grow and flourish” (</a:t>
            </a:r>
            <a:r>
              <a:rPr lang="en" sz="1200" b="1" dirty="0">
                <a:latin typeface="Calibri"/>
                <a:ea typeface="Calibri"/>
                <a:cs typeface="Calibri"/>
                <a:sym typeface="Calibri"/>
              </a:rPr>
              <a:t>become proficient readers and writers</a:t>
            </a:r>
            <a:r>
              <a:rPr lang="en" sz="1200" dirty="0">
                <a:latin typeface="Calibri"/>
                <a:ea typeface="Calibri"/>
                <a:cs typeface="Calibri"/>
                <a:sym typeface="Calibri"/>
              </a:rPr>
              <a:t>). By Module 4, students are applying these habits of character. They now have strategies and a sense of confidence that has built a strong</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foundation for Module 4: independence.</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Choosing the correct spelling pattern for /us/ endings (-</a:t>
            </a:r>
            <a:r>
              <a:rPr lang="en" sz="1200" dirty="0" err="1">
                <a:latin typeface="Calibri"/>
                <a:ea typeface="Calibri"/>
                <a:cs typeface="Calibri"/>
                <a:sym typeface="Calibri"/>
              </a:rPr>
              <a:t>ous</a:t>
            </a:r>
            <a:r>
              <a:rPr lang="en" sz="1200" dirty="0">
                <a:latin typeface="Calibri"/>
                <a:ea typeface="Calibri"/>
                <a:cs typeface="Calibri"/>
                <a:sym typeface="Calibri"/>
              </a:rPr>
              <a:t> vs. -us).</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Identify words that share the same final spelling pattern from the poem.</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Apply that spelling pattern in writing words with those sounds on white boards.</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Humorous, mucus, sinus, symptoms (T)</a:t>
            </a:r>
            <a:endParaRPr sz="1200" dirty="0">
              <a:latin typeface="Calibri"/>
              <a:ea typeface="Calibri"/>
              <a:cs typeface="Calibri"/>
              <a:sym typeface="Calibri"/>
            </a:endParaRPr>
          </a:p>
        </p:txBody>
      </p:sp>
    </p:spTree>
    <p:extLst>
      <p:ext uri="{BB962C8B-B14F-4D97-AF65-F5344CB8AC3E}">
        <p14:creationId xmlns:p14="http://schemas.microsoft.com/office/powerpoint/2010/main" val="1320485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“I’m a Little Teapot”.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(marching in a circle or in place, hand movements that “show” some of the ideas in the song) can be a lot of fun. Students can come up with these movements themselves.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7148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Remind students, as needed, that every syllable has one vowel sound as opposed to one vowel letter. Echo this throughout the lesson as needed. </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read a poem and listen for words. ” </a:t>
            </a:r>
            <a:r>
              <a:rPr lang="en" sz="1200" dirty="0">
                <a:latin typeface="Calibri"/>
                <a:ea typeface="Calibri"/>
                <a:cs typeface="Calibri"/>
                <a:sym typeface="Calibri"/>
              </a:rPr>
              <a:t>This can be very brief as the lesson goes into this in more detail.</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2354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5-8 minutes </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says: </a:t>
            </a:r>
            <a:r>
              <a:rPr lang="en" sz="1200" i="1" dirty="0">
                <a:latin typeface="Calibri"/>
                <a:ea typeface="Calibri"/>
                <a:cs typeface="Calibri"/>
                <a:sym typeface="Calibri"/>
              </a:rPr>
              <a:t>“Today we are going to read a poem together. First, you will follow along as I read. Then we will read it together and think about the words we read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“I Don’t Feel 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have two words in one. See if you can find some words that have the same sound,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have the same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a:t>
            </a:r>
            <a:r>
              <a:rPr lang="en" sz="1200" b="1" dirty="0">
                <a:solidFill>
                  <a:schemeClr val="dk1"/>
                </a:solidFill>
                <a:latin typeface="Calibri"/>
                <a:ea typeface="Calibri"/>
                <a:cs typeface="Calibri"/>
                <a:sym typeface="Calibri"/>
              </a:rPr>
              <a:t>words containing /us/ at the end</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examine these words to learn more about how they are spelled. Let’s read the poem together, listening for the words that have the /us/ sound at the end.”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poem aloud together (</a:t>
            </a:r>
            <a:r>
              <a:rPr lang="en" sz="1200" b="1" dirty="0">
                <a:latin typeface="Calibri"/>
                <a:ea typeface="Calibri"/>
                <a:cs typeface="Calibri"/>
                <a:sym typeface="Calibri"/>
              </a:rPr>
              <a:t>with students</a:t>
            </a:r>
            <a:r>
              <a:rPr lang="en" sz="1200" dirty="0">
                <a:latin typeface="Calibri"/>
                <a:ea typeface="Calibri"/>
                <a:cs typeface="Calibri"/>
                <a:sym typeface="Calibri"/>
              </a:rPr>
              <a:t>)</a:t>
            </a:r>
            <a:endParaRPr sz="1200">
              <a:latin typeface="Calibri"/>
              <a:ea typeface="Calibri"/>
              <a:cs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“Great reading! Now we will take a closer look at those words you discovered.”</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compound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help in Opening A, including ELLs: Consider providing picture cards of nouns in “The Treehouse Sleepover” to support comprehension.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students in the Partial Alphabetic phase with students in the Consolidated phase for step 6, allowing them to whisper-read the poem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032905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For example, students may pretend with their hands looking through binoculars or shading their eyes with one hand to “take a closer look.” Students can come up with these movements themselves.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7274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Review the learning targets. Refer to transition song.</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take a closer look to read and spell words.” </a:t>
            </a:r>
            <a:r>
              <a:rPr lang="en" sz="1200" dirty="0">
                <a:latin typeface="Calibri"/>
                <a:ea typeface="Calibri"/>
                <a:cs typeface="Calibri"/>
                <a:sym typeface="Calibri"/>
              </a:rPr>
              <a:t> This can be very brief as the lesson goes into this in more detail.</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8200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283436" y="32562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126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283436" y="1159586"/>
            <a:ext cx="8520600" cy="2846357"/>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i="1" dirty="0"/>
              <a:t>In Lesson 126, students engage with Poem Launch: “I’m not feeling well” which includes words with“ous” and “us” endings.. Students identify the words spelled with “ous” and “us” as they read the poem both aloud with the teacher and independently. During Words Rule Work time, students continue to work with the compound words.</a:t>
            </a:r>
            <a:endParaRPr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Identify words with “ous” and “us” endings </a:t>
            </a:r>
            <a:endParaRPr sz="2000" dirty="0"/>
          </a:p>
          <a:p>
            <a:pPr marL="457200" lvl="0" indent="-355600" algn="l" rtl="0">
              <a:spcBef>
                <a:spcPts val="800"/>
              </a:spcBef>
              <a:spcAft>
                <a:spcPts val="0"/>
              </a:spcAft>
              <a:buClr>
                <a:schemeClr val="dk1"/>
              </a:buClr>
              <a:buSzPts val="2000"/>
              <a:buChar char="•"/>
            </a:pPr>
            <a:r>
              <a:rPr lang="en" sz="2000" dirty="0"/>
              <a:t>Define nouns and adjectives </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200" name="Google Shape;200;p35"/>
          <p:cNvGraphicFramePr/>
          <p:nvPr/>
        </p:nvGraphicFramePr>
        <p:xfrm>
          <a:off x="3707600" y="191200"/>
          <a:ext cx="5263475" cy="4359000"/>
        </p:xfrm>
        <a:graphic>
          <a:graphicData uri="http://schemas.openxmlformats.org/drawingml/2006/table">
            <a:tbl>
              <a:tblPr>
                <a:noFill/>
                <a:tableStyleId>{3DDD5D0B-79CE-48AA-9F38-6F1B4CD17E02}</a:tableStyleId>
              </a:tblPr>
              <a:tblGrid>
                <a:gridCol w="2539250">
                  <a:extLst>
                    <a:ext uri="{9D8B030D-6E8A-4147-A177-3AD203B41FA5}">
                      <a16:colId xmlns:a16="http://schemas.microsoft.com/office/drawing/2014/main" val="20000"/>
                    </a:ext>
                  </a:extLst>
                </a:gridCol>
                <a:gridCol w="2724225">
                  <a:extLst>
                    <a:ext uri="{9D8B030D-6E8A-4147-A177-3AD203B41FA5}">
                      <a16:colId xmlns:a16="http://schemas.microsoft.com/office/drawing/2014/main" val="20001"/>
                    </a:ext>
                  </a:extLst>
                </a:gridCol>
              </a:tblGrid>
              <a:tr h="487875">
                <a:tc gridSpan="2">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/us/ sounds</a:t>
                      </a:r>
                      <a:endParaRPr sz="1800" b="1">
                        <a:latin typeface="Century Gothic"/>
                        <a:ea typeface="Century Gothic"/>
                        <a:cs typeface="Century Gothic"/>
                        <a:sym typeface="Century Gothic"/>
                      </a:endParaRPr>
                    </a:p>
                  </a:txBody>
                  <a:tcPr marL="91425" marR="91425" marT="91425" marB="91425">
                    <a:solidFill>
                      <a:srgbClr val="D9D9D9"/>
                    </a:solidFill>
                  </a:tcPr>
                </a:tc>
                <a:tc hMerge="1">
                  <a:txBody>
                    <a:bodyPr/>
                    <a:lstStyle/>
                    <a:p>
                      <a:endParaRPr lang="en-US"/>
                    </a:p>
                  </a:txBody>
                  <a:tcPr/>
                </a:tc>
                <a:extLst>
                  <a:ext uri="{0D108BD9-81ED-4DB2-BD59-A6C34878D82A}">
                    <a16:rowId xmlns:a16="http://schemas.microsoft.com/office/drawing/2014/main" val="10000"/>
                  </a:ext>
                </a:extLst>
              </a:tr>
              <a:tr h="48787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“us” ending</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“ous” ending</a:t>
                      </a:r>
                      <a:endParaRPr sz="1800" b="1">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1"/>
                  </a:ext>
                </a:extLst>
              </a:tr>
              <a:tr h="324392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bl>
          </a:graphicData>
        </a:graphic>
      </p:graphicFrame>
      <p:sp>
        <p:nvSpPr>
          <p:cNvPr id="201" name="Google Shape;201;p35"/>
          <p:cNvSpPr txBox="1"/>
          <p:nvPr/>
        </p:nvSpPr>
        <p:spPr>
          <a:xfrm>
            <a:off x="7049975"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202" name="Google Shape;202;p35"/>
          <p:cNvSpPr txBox="1"/>
          <p:nvPr/>
        </p:nvSpPr>
        <p:spPr>
          <a:xfrm>
            <a:off x="4372300" y="1506213"/>
            <a:ext cx="1609800" cy="296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mucus</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sinus</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status</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03" name="Google Shape;203;p35"/>
          <p:cNvSpPr txBox="1"/>
          <p:nvPr/>
        </p:nvSpPr>
        <p:spPr>
          <a:xfrm>
            <a:off x="259600" y="1062725"/>
            <a:ext cx="4026000" cy="24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humorous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joyous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mucus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numerous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sinus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status	</a:t>
            </a:r>
            <a:endParaRPr sz="2400">
              <a:solidFill>
                <a:schemeClr val="dk1"/>
              </a:solidFill>
              <a:latin typeface="Century Gothic"/>
              <a:ea typeface="Century Gothic"/>
              <a:cs typeface="Century Gothic"/>
              <a:sym typeface="Century Gothic"/>
            </a:endParaRPr>
          </a:p>
        </p:txBody>
      </p:sp>
      <p:sp>
        <p:nvSpPr>
          <p:cNvPr id="204" name="Google Shape;204;p35"/>
          <p:cNvSpPr txBox="1"/>
          <p:nvPr/>
        </p:nvSpPr>
        <p:spPr>
          <a:xfrm>
            <a:off x="6440525" y="1795700"/>
            <a:ext cx="2350800" cy="35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humorous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joyous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numerous </a:t>
            </a:r>
            <a:endParaRPr sz="18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2" name="Google Shape;212;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3" name="Google Shape;213;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9" name="Google Shape;219;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5" name="Google Shape;225;p38"/>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26" name="Google Shape;226;p38"/>
          <p:cNvPicPr preferRelativeResize="0"/>
          <p:nvPr/>
        </p:nvPicPr>
        <p:blipFill>
          <a:blip r:embed="rId3">
            <a:alphaModFix/>
          </a:blip>
          <a:stretch>
            <a:fillRect/>
          </a:stretch>
        </p:blipFill>
        <p:spPr>
          <a:xfrm>
            <a:off x="8271003" y="4212772"/>
            <a:ext cx="851225" cy="7007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aphicFrame>
        <p:nvGraphicFramePr>
          <p:cNvPr id="231" name="Google Shape;231;p39"/>
          <p:cNvGraphicFramePr/>
          <p:nvPr>
            <p:extLst>
              <p:ext uri="{D42A27DB-BD31-4B8C-83A1-F6EECF244321}">
                <p14:modId xmlns:p14="http://schemas.microsoft.com/office/powerpoint/2010/main" val="734905473"/>
              </p:ext>
            </p:extLst>
          </p:nvPr>
        </p:nvGraphicFramePr>
        <p:xfrm>
          <a:off x="0" y="26525"/>
          <a:ext cx="9144000" cy="5071185"/>
        </p:xfrm>
        <a:graphic>
          <a:graphicData uri="http://schemas.openxmlformats.org/drawingml/2006/table">
            <a:tbl>
              <a:tblPr>
                <a:noFill/>
                <a:tableStyleId>{3DDD5D0B-79CE-48AA-9F38-6F1B4CD17E02}</a:tableStyleId>
              </a:tblPr>
              <a:tblGrid>
                <a:gridCol w="2927750">
                  <a:extLst>
                    <a:ext uri="{9D8B030D-6E8A-4147-A177-3AD203B41FA5}">
                      <a16:colId xmlns:a16="http://schemas.microsoft.com/office/drawing/2014/main" val="20000"/>
                    </a:ext>
                  </a:extLst>
                </a:gridCol>
                <a:gridCol w="2994575">
                  <a:extLst>
                    <a:ext uri="{9D8B030D-6E8A-4147-A177-3AD203B41FA5}">
                      <a16:colId xmlns:a16="http://schemas.microsoft.com/office/drawing/2014/main" val="20001"/>
                    </a:ext>
                  </a:extLst>
                </a:gridCol>
                <a:gridCol w="322167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Make columns for “-ous” or “-us” across the top of your board or paper.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Take turns reading words and grouping words by spelling type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Tell each other a sentence using as many of the words you can.</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Use the Reader’s Toolbox if you have trouble reading a word.</a:t>
                      </a:r>
                      <a:endParaRPr sz="16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“I’m Not Feeling Well”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Then, take turns reading “I’m Not Feeling Well”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Check the Fluency Rubric.  Did you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&amp;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endParaRPr sz="15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32" name="Google Shape;232;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3" name="Google Shape;233;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4" name="Google Shape;234;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40" name="Google Shape;240;p4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41" name="Google Shape;241;p4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42" name="Google Shape;242;p4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43" name="Google Shape;243;p40"/>
          <p:cNvGraphicFramePr/>
          <p:nvPr/>
        </p:nvGraphicFramePr>
        <p:xfrm>
          <a:off x="4572000" y="19125"/>
          <a:ext cx="4328900" cy="4941495"/>
        </p:xfrm>
        <a:graphic>
          <a:graphicData uri="http://schemas.openxmlformats.org/drawingml/2006/table">
            <a:tbl>
              <a:tblPr>
                <a:noFill/>
                <a:tableStyleId>{3DDD5D0B-79CE-48AA-9F38-6F1B4CD17E02}</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244" name="Google Shape;244;p40"/>
          <p:cNvPicPr preferRelativeResize="0"/>
          <p:nvPr/>
        </p:nvPicPr>
        <p:blipFill>
          <a:blip r:embed="rId4">
            <a:alphaModFix/>
          </a:blip>
          <a:stretch>
            <a:fillRect/>
          </a:stretch>
        </p:blipFill>
        <p:spPr>
          <a:xfrm>
            <a:off x="4572000" y="4332025"/>
            <a:ext cx="449825" cy="381000"/>
          </a:xfrm>
          <a:prstGeom prst="rect">
            <a:avLst/>
          </a:prstGeom>
          <a:noFill/>
          <a:ln>
            <a:noFill/>
          </a:ln>
        </p:spPr>
      </p:pic>
      <p:pic>
        <p:nvPicPr>
          <p:cNvPr id="245" name="Google Shape;245;p4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46" name="Google Shape;246;p40"/>
          <p:cNvPicPr preferRelativeResize="0"/>
          <p:nvPr/>
        </p:nvPicPr>
        <p:blipFill>
          <a:blip r:embed="rId4">
            <a:alphaModFix/>
          </a:blip>
          <a:stretch>
            <a:fillRect/>
          </a:stretch>
        </p:blipFill>
        <p:spPr>
          <a:xfrm>
            <a:off x="4655825" y="1453776"/>
            <a:ext cx="366000" cy="310000"/>
          </a:xfrm>
          <a:prstGeom prst="rect">
            <a:avLst/>
          </a:prstGeom>
          <a:noFill/>
          <a:ln>
            <a:noFill/>
          </a:ln>
        </p:spPr>
      </p:pic>
      <p:pic>
        <p:nvPicPr>
          <p:cNvPr id="247" name="Google Shape;247;p40"/>
          <p:cNvPicPr preferRelativeResize="0"/>
          <p:nvPr/>
        </p:nvPicPr>
        <p:blipFill>
          <a:blip r:embed="rId4">
            <a:alphaModFix/>
          </a:blip>
          <a:stretch>
            <a:fillRect/>
          </a:stretch>
        </p:blipFill>
        <p:spPr>
          <a:xfrm rot="-10799989">
            <a:off x="4572012" y="3421212"/>
            <a:ext cx="449825" cy="381000"/>
          </a:xfrm>
          <a:prstGeom prst="rect">
            <a:avLst/>
          </a:prstGeom>
          <a:noFill/>
          <a:ln>
            <a:noFill/>
          </a:ln>
        </p:spPr>
      </p:pic>
      <p:pic>
        <p:nvPicPr>
          <p:cNvPr id="248" name="Google Shape;248;p40"/>
          <p:cNvPicPr preferRelativeResize="0"/>
          <p:nvPr/>
        </p:nvPicPr>
        <p:blipFill>
          <a:blip r:embed="rId4">
            <a:alphaModFix/>
          </a:blip>
          <a:stretch>
            <a:fillRect/>
          </a:stretch>
        </p:blipFill>
        <p:spPr>
          <a:xfrm>
            <a:off x="4572000" y="2293588"/>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863550"/>
            <a:ext cx="8520600" cy="3910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a:t>
            </a:r>
            <a:endParaRPr>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a:t>Enlarged poem: “I’m Not Feeling Well” (to display)</a:t>
            </a:r>
            <a:endParaRPr sz="2000"/>
          </a:p>
          <a:p>
            <a:pPr marL="914400" lvl="1" indent="-355600" algn="l" rtl="0">
              <a:lnSpc>
                <a:spcPct val="115000"/>
              </a:lnSpc>
              <a:spcBef>
                <a:spcPts val="0"/>
              </a:spcBef>
              <a:spcAft>
                <a:spcPts val="0"/>
              </a:spcAft>
              <a:buClr>
                <a:schemeClr val="dk1"/>
              </a:buClr>
              <a:buSzPts val="2000"/>
              <a:buChar char="•"/>
            </a:pPr>
            <a:r>
              <a:rPr lang="en" sz="2000"/>
              <a:t>Enlarged T-Chart </a:t>
            </a:r>
            <a:endParaRPr sz="2000"/>
          </a:p>
          <a:p>
            <a:pPr marL="914400" lvl="1" indent="-355600" algn="l" rtl="0">
              <a:lnSpc>
                <a:spcPct val="115000"/>
              </a:lnSpc>
              <a:spcBef>
                <a:spcPts val="0"/>
              </a:spcBef>
              <a:spcAft>
                <a:spcPts val="0"/>
              </a:spcAft>
              <a:buClr>
                <a:schemeClr val="dk1"/>
              </a:buClr>
              <a:buSzPts val="2000"/>
              <a:buChar char="•"/>
            </a:pPr>
            <a:r>
              <a:rPr lang="en" sz="2000"/>
              <a:t>T-Chart (one per pair)</a:t>
            </a:r>
            <a:endParaRPr sz="2000"/>
          </a:p>
          <a:p>
            <a:pPr marL="914400" lvl="1" indent="-355600" algn="l" rtl="0">
              <a:lnSpc>
                <a:spcPct val="115000"/>
              </a:lnSpc>
              <a:spcBef>
                <a:spcPts val="0"/>
              </a:spcBef>
              <a:spcAft>
                <a:spcPts val="0"/>
              </a:spcAft>
              <a:buClr>
                <a:schemeClr val="dk1"/>
              </a:buClr>
              <a:buSzPts val="2000"/>
              <a:buChar char="•"/>
            </a:pPr>
            <a:r>
              <a:rPr lang="en" sz="2000"/>
              <a:t>Words Rule Word Cards or Word List</a:t>
            </a:r>
            <a:endParaRPr sz="2000"/>
          </a:p>
          <a:p>
            <a:pPr marL="0" lvl="0" indent="0" algn="l" rtl="0">
              <a:lnSpc>
                <a:spcPct val="120000"/>
              </a:lnSpc>
              <a:spcBef>
                <a:spcPts val="800"/>
              </a:spcBef>
              <a:spcAft>
                <a:spcPts val="0"/>
              </a:spcAft>
              <a:buNone/>
            </a:pPr>
            <a:r>
              <a:rPr lang="en" b="1">
                <a:solidFill>
                  <a:schemeClr val="dk1"/>
                </a:solidFill>
              </a:rPr>
              <a:t>Materials to Gather from Previous Lessons:</a:t>
            </a:r>
            <a:endParaRPr b="1">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a:t>White board, white board markers and erasers (one per pair) or paper and pencils</a:t>
            </a:r>
            <a:endParaRPr sz="2000"/>
          </a:p>
          <a:p>
            <a:pPr marL="177800" lvl="0" indent="0" algn="l" rtl="0">
              <a:lnSpc>
                <a:spcPct val="115000"/>
              </a:lnSpc>
              <a:spcBef>
                <a:spcPts val="800"/>
              </a:spcBef>
              <a:spcAft>
                <a:spcPts val="0"/>
              </a:spcAft>
              <a:buNone/>
            </a:pPr>
            <a:endParaRPr sz="1600"/>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126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126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26 </a:t>
            </a:r>
            <a:r>
              <a:rPr lang="en">
                <a:solidFill>
                  <a:schemeClr val="dk1"/>
                </a:solidFill>
              </a:rPr>
              <a:t>Overview (pages </a:t>
            </a:r>
            <a:r>
              <a:rPr lang="en"/>
              <a:t>261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26: Lesson 126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26: Lesson 126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identify words with “ous” and “us” endings in “I’m Not Feeling Well”.</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226998" y="4190999"/>
            <a:ext cx="917002" cy="7525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p:nvPr/>
        </p:nvSpPr>
        <p:spPr>
          <a:xfrm>
            <a:off x="1030000" y="46650"/>
            <a:ext cx="6606600" cy="505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I Don’t Feel Well</a:t>
            </a:r>
            <a:endParaRPr sz="2400" b="1">
              <a:solidFill>
                <a:srgbClr val="FF0000"/>
              </a:solidFill>
              <a:latin typeface="Century Gothic"/>
              <a:ea typeface="Century Gothic"/>
              <a:cs typeface="Century Gothic"/>
              <a:sym typeface="Century Gothic"/>
            </a:endParaRPr>
          </a:p>
          <a:p>
            <a:pPr marL="0" lvl="0" indent="0" algn="l" rtl="0">
              <a:spcBef>
                <a:spcPts val="0"/>
              </a:spcBef>
              <a:spcAft>
                <a:spcPts val="0"/>
              </a:spcAft>
              <a:buNone/>
            </a:pPr>
            <a:endParaRPr sz="2400" b="1">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Sniffle sniffle ... cough cough sneeze.</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I’m not feeling well … sniffle cough wheeze.</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My brother thinks it’s humorous that my nose is all red With symptoms this numerous, I must stay in bed.</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 heard my mom say “sinus,” “mucus,” and “rest” As she went to find something in the medicine chest. She said I must rest and she’ll check my status soon, So I’ll rest and watch TV for the whole afternoon.</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It’s really not joyous to be home with the flu, I hope to feel better … sniffle cough cough A-CHOOO!</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442329" y="2612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Transition Song</a:t>
            </a:r>
            <a:endParaRPr dirty="0">
              <a:latin typeface="Century Gothic" panose="020B0502020202020204" pitchFamily="34" charset="0"/>
              <a:ea typeface="Calibri"/>
              <a:cs typeface="Calibri"/>
              <a:sym typeface="Calibri"/>
            </a:endParaRPr>
          </a:p>
        </p:txBody>
      </p:sp>
      <p:sp>
        <p:nvSpPr>
          <p:cNvPr id="187" name="Google Shape;187;p33"/>
          <p:cNvSpPr txBox="1">
            <a:spLocks noGrp="1"/>
          </p:cNvSpPr>
          <p:nvPr>
            <p:ph type="body" idx="1"/>
          </p:nvPr>
        </p:nvSpPr>
        <p:spPr>
          <a:xfrm>
            <a:off x="311700" y="1019015"/>
            <a:ext cx="8520600" cy="3357043"/>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Teacher: </a:t>
            </a:r>
            <a:r>
              <a:rPr lang="en" sz="2400" i="1" dirty="0">
                <a:solidFill>
                  <a:srgbClr val="FF0000"/>
                </a:solidFill>
                <a:latin typeface="Century Gothic" panose="020B0502020202020204" pitchFamily="34" charset="0"/>
                <a:ea typeface="Calibri"/>
                <a:cs typeface="Calibri"/>
                <a:sym typeface="Calibri"/>
              </a:rPr>
              <a:t>“Can you take a closer look, a closer look, a closer look? Can you take a closer look at some words today?”</a:t>
            </a:r>
            <a:endParaRPr sz="2400" i="1" dirty="0">
              <a:solidFill>
                <a:srgbClr val="FF0000"/>
              </a:solidFill>
              <a:latin typeface="Century Gothic" panose="020B0502020202020204" pitchFamily="34" charset="0"/>
              <a:ea typeface="Calibri"/>
              <a:cs typeface="Calibri"/>
              <a:sym typeface="Calibri"/>
            </a:endParaRPr>
          </a:p>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Students: </a:t>
            </a:r>
            <a:r>
              <a:rPr lang="en" sz="2400" dirty="0">
                <a:solidFill>
                  <a:srgbClr val="FF0000"/>
                </a:solidFill>
                <a:latin typeface="Century Gothic" panose="020B0502020202020204" pitchFamily="34" charset="0"/>
                <a:ea typeface="Calibri"/>
                <a:cs typeface="Calibri"/>
                <a:sym typeface="Calibri"/>
              </a:rPr>
              <a:t>“</a:t>
            </a:r>
            <a:r>
              <a:rPr lang="en" sz="2400" i="1" dirty="0">
                <a:solidFill>
                  <a:srgbClr val="FF0000"/>
                </a:solidFill>
                <a:latin typeface="Century Gothic" panose="020B0502020202020204" pitchFamily="34" charset="0"/>
                <a:ea typeface="Calibri"/>
                <a:cs typeface="Calibri"/>
                <a:sym typeface="Calibri"/>
              </a:rPr>
              <a:t>Yes, we’ll take a closer look, a closer look.  Yes, we’ll take a closer look to group the words today.”</a:t>
            </a:r>
            <a:endParaRPr sz="2400" i="1" dirty="0">
              <a:solidFill>
                <a:srgbClr val="FF0000"/>
              </a:solidFill>
              <a:latin typeface="Century Gothic" panose="020B0502020202020204" pitchFamily="34" charset="0"/>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3" name="Google Shape;193;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compare, identify, read, and spell words with a “ous” and “us” endings.</a:t>
            </a:r>
            <a:endParaRPr sz="2600"/>
          </a:p>
          <a:p>
            <a:pPr marL="177800" lvl="0" indent="0" algn="l" rtl="0">
              <a:lnSpc>
                <a:spcPct val="150000"/>
              </a:lnSpc>
              <a:spcBef>
                <a:spcPts val="1700"/>
              </a:spcBef>
              <a:spcAft>
                <a:spcPts val="0"/>
              </a:spcAft>
              <a:buNone/>
            </a:pPr>
            <a:endParaRPr sz="2400"/>
          </a:p>
        </p:txBody>
      </p:sp>
      <p:pic>
        <p:nvPicPr>
          <p:cNvPr id="194" name="Google Shape;194;p34"/>
          <p:cNvPicPr preferRelativeResize="0"/>
          <p:nvPr/>
        </p:nvPicPr>
        <p:blipFill>
          <a:blip r:embed="rId3">
            <a:alphaModFix/>
          </a:blip>
          <a:stretch>
            <a:fillRect/>
          </a:stretch>
        </p:blipFill>
        <p:spPr>
          <a:xfrm>
            <a:off x="8266396" y="4223657"/>
            <a:ext cx="875458" cy="70030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913711-EF34-4F85-8332-7D978090D611}"/>
</file>

<file path=customXml/itemProps2.xml><?xml version="1.0" encoding="utf-8"?>
<ds:datastoreItem xmlns:ds="http://schemas.openxmlformats.org/officeDocument/2006/customXml" ds:itemID="{5BCB9B48-7E2B-4F09-B01C-67AF7CCE6298}"/>
</file>

<file path=customXml/itemProps3.xml><?xml version="1.0" encoding="utf-8"?>
<ds:datastoreItem xmlns:ds="http://schemas.openxmlformats.org/officeDocument/2006/customXml" ds:itemID="{638BA934-8CC6-4384-B030-A9D4D2FC9476}"/>
</file>

<file path=docProps/app.xml><?xml version="1.0" encoding="utf-8"?>
<Properties xmlns="http://schemas.openxmlformats.org/officeDocument/2006/extended-properties" xmlns:vt="http://schemas.openxmlformats.org/officeDocument/2006/docPropsVTypes">
  <TotalTime>0</TotalTime>
  <Words>3927</Words>
  <Application>Microsoft Office PowerPoint</Application>
  <PresentationFormat>On-screen Show (16:9)</PresentationFormat>
  <Paragraphs>364</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Simple Light</vt:lpstr>
      <vt:lpstr>Grade 2: Module 4: Part 2: Cycle 26: Lesson 126 Teacher slide, before teaching.</vt:lpstr>
      <vt:lpstr>Grade 2: Module 4: Part 2: Cycle 26: Lesson 126 Teacher slide, before teaching.</vt:lpstr>
      <vt:lpstr>Grade 2: Module 4: Part 2: Cycle 26: Lesson 126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26: Lesson 126 Teacher slide, before teaching.</dc:title>
  <dc:creator>nbravo</dc:creator>
  <cp:lastModifiedBy>Nicole Bravo</cp:lastModifiedBy>
  <cp:revision>56</cp:revision>
  <dcterms:modified xsi:type="dcterms:W3CDTF">2019-01-07T04:42:59Z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