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5.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0.xml" ContentType="application/vnd.openxmlformats-officedocument.presentationml.notesSlide+xml"/>
  <Override PartName="/ppt/notesSlides/notesSlide9.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37.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5" r:id="rId1"/>
    <p:sldMasterId id="2147483686" r:id="rId2"/>
    <p:sldMasterId id="2147483687"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aine Collins"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A75B9EC8-FB4E-4EAD-95A4-B525A13AEF81}">
  <a:tblStyle styleId="{A75B9EC8-FB4E-4EAD-95A4-B525A13AEF8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6782" autoAdjust="0"/>
  </p:normalViewPr>
  <p:slideViewPr>
    <p:cSldViewPr snapToGrid="0">
      <p:cViewPr varScale="1">
        <p:scale>
          <a:sx n="82" d="100"/>
          <a:sy n="82" d="100"/>
        </p:scale>
        <p:origin x="-1864"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viewProps" Target="viewProp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commentAuthors" Target="commentAuthor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interSettings" Target="printerSettings/printerSettings1.bin"/><Relationship Id="rId27"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2534486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4" Type="http://schemas.openxmlformats.org/officeDocument/2006/relationships/hyperlink" Target="http://curriculum.eleducation.org/sites/default/files/g4m2u3_all-block_091317.pdf" TargetMode="External"/><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3/lesson-3" TargetMode="External"/><Relationship Id="rId4"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curriculum.eleducation.org/curriculum/ela/grade-4/module-2/unit-3/lesson-3"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general-protocols-and-strategies-from-management-in-the-active-classroom"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3a2ea51330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apply the research they have completed (in Unit 2) about their expert group animal and its defense mechanisms to write a choose-your-own-adventure narrative about their animal as part of their performance task for this module.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Students begin this unit by reading a mentor literary text, </a:t>
            </a:r>
            <a:r>
              <a:rPr lang="en" sz="1200" i="1" dirty="0">
                <a:solidFill>
                  <a:schemeClr val="dk1"/>
                </a:solidFill>
                <a:latin typeface="Calibri"/>
                <a:ea typeface="Calibri"/>
                <a:cs typeface="Calibri"/>
                <a:sym typeface="Calibri"/>
              </a:rPr>
              <a:t>Can You Survive the Wilderness?</a:t>
            </a:r>
            <a:r>
              <a:rPr lang="en" sz="1200" dirty="0">
                <a:solidFill>
                  <a:schemeClr val="dk1"/>
                </a:solidFill>
                <a:latin typeface="Calibri"/>
                <a:ea typeface="Calibri"/>
                <a:cs typeface="Calibri"/>
                <a:sym typeface="Calibri"/>
              </a:rPr>
              <a:t> by Matt Doeden, as a class. This text introduces them to the format of a choose-your-own-adventure. Students hone their writing skills through practicing with a class model based on the millipede. 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plan for and draft the introduction to their own narratives. Then, through mini lessons and peer critique, they continue to revise their writing. Finally, in the </a:t>
            </a:r>
            <a:r>
              <a:rPr lang="en" sz="1200" b="1" dirty="0">
                <a:solidFill>
                  <a:schemeClr val="dk1"/>
                </a:solidFill>
                <a:latin typeface="Calibri"/>
                <a:ea typeface="Calibri"/>
                <a:cs typeface="Calibri"/>
                <a:sym typeface="Calibri"/>
              </a:rPr>
              <a:t>end-of-unit assessment</a:t>
            </a:r>
            <a:r>
              <a:rPr lang="en" sz="1200" dirty="0">
                <a:solidFill>
                  <a:schemeClr val="dk1"/>
                </a:solidFill>
                <a:latin typeface="Calibri"/>
                <a:ea typeface="Calibri"/>
                <a:cs typeface="Calibri"/>
                <a:sym typeface="Calibri"/>
              </a:rPr>
              <a:t>, students write the second choice ending of their narrative on demand, and then combine this with their first choice ending to create their final performance task in a choose-your-own-adventure format.</a:t>
            </a:r>
            <a:endParaRPr sz="1200" dirty="0">
              <a:latin typeface="Calibri"/>
              <a:ea typeface="Calibri"/>
              <a:cs typeface="Calibri"/>
              <a:sym typeface="Calibri"/>
            </a:endParaRPr>
          </a:p>
        </p:txBody>
      </p:sp>
    </p:spTree>
    <p:extLst>
      <p:ext uri="{BB962C8B-B14F-4D97-AF65-F5344CB8AC3E}">
        <p14:creationId xmlns:p14="http://schemas.microsoft.com/office/powerpoint/2010/main" val="11012421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40b286f9b8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40b286f9b8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Group/Partners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have their </a:t>
            </a:r>
            <a:r>
              <a:rPr lang="en" sz="1200" b="1" dirty="0">
                <a:solidFill>
                  <a:schemeClr val="dk1"/>
                </a:solidFill>
                <a:latin typeface="Calibri"/>
                <a:ea typeface="Calibri"/>
                <a:cs typeface="Calibri"/>
                <a:sym typeface="Calibri"/>
              </a:rPr>
              <a:t>Animal Defenses research notebook</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Expert Group Animal research notebook</a:t>
            </a:r>
            <a:r>
              <a:rPr lang="en" sz="1200" dirty="0">
                <a:solidFill>
                  <a:schemeClr val="dk1"/>
                </a:solidFill>
                <a:latin typeface="Calibri"/>
                <a:ea typeface="Calibri"/>
                <a:cs typeface="Calibri"/>
                <a:sym typeface="Calibri"/>
              </a:rPr>
              <a:t>, with your modeled notes on the millipede, close at hand.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main character is one of the most important elements of a fictional story, so today they will start planning their narratives by thinking about who their characters will be.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and</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cold call students to share their responses with the whole group: </a:t>
            </a:r>
            <a:r>
              <a:rPr lang="en" sz="1200" i="1" dirty="0">
                <a:solidFill>
                  <a:schemeClr val="dk1"/>
                </a:solidFill>
                <a:latin typeface="Calibri"/>
                <a:ea typeface="Calibri"/>
                <a:cs typeface="Calibri"/>
                <a:sym typeface="Calibri"/>
              </a:rPr>
              <a:t>“Who is the audience of the narrative part of your animal defense mechanisms book?</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Other students, teachers, and parents will read our writing.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purpose of the narrative part of the performance task. Ask: “</a:t>
            </a:r>
            <a:r>
              <a:rPr lang="en" sz="1200" i="1" dirty="0">
                <a:solidFill>
                  <a:schemeClr val="dk1"/>
                </a:solidFill>
                <a:latin typeface="Calibri"/>
                <a:ea typeface="Calibri"/>
                <a:cs typeface="Calibri"/>
                <a:sym typeface="Calibri"/>
              </a:rPr>
              <a:t>What is the purpose of the narrative?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(to entertain the reader)</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Knowing the task, purpose, and audience for our narratives, should the narrative sound formal or informal?</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(It should sound more informal because it is a story.)</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watch as you begin to develop a research-based character of a millipede. Explain that they will then do the same with their own character for their expert group animal.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using their </a:t>
            </a:r>
            <a:r>
              <a:rPr lang="en" sz="1200" b="0" dirty="0">
                <a:solidFill>
                  <a:schemeClr val="dk1"/>
                </a:solidFill>
                <a:latin typeface="Calibri"/>
                <a:ea typeface="Calibri"/>
                <a:cs typeface="Calibri"/>
                <a:sym typeface="Calibri"/>
              </a:rPr>
              <a:t>research notes </a:t>
            </a:r>
            <a:r>
              <a:rPr lang="en" sz="1200" dirty="0">
                <a:solidFill>
                  <a:schemeClr val="dk1"/>
                </a:solidFill>
                <a:latin typeface="Calibri"/>
                <a:ea typeface="Calibri"/>
                <a:cs typeface="Calibri"/>
                <a:sym typeface="Calibri"/>
              </a:rPr>
              <a:t>will be really important in helping them do this. Display the </a:t>
            </a:r>
            <a:r>
              <a:rPr lang="en" sz="1200" b="1" dirty="0">
                <a:solidFill>
                  <a:schemeClr val="dk1"/>
                </a:solidFill>
                <a:latin typeface="Calibri"/>
                <a:ea typeface="Calibri"/>
                <a:cs typeface="Calibri"/>
                <a:sym typeface="Calibri"/>
              </a:rPr>
              <a:t>Character Profile graphic organizer</a:t>
            </a:r>
            <a:r>
              <a:rPr lang="en" sz="1200" dirty="0">
                <a:solidFill>
                  <a:schemeClr val="dk1"/>
                </a:solidFill>
                <a:latin typeface="Calibri"/>
                <a:ea typeface="Calibri"/>
                <a:cs typeface="Calibri"/>
                <a:sym typeface="Calibri"/>
              </a:rPr>
              <a:t>. (Do not distribute it yet.)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 aloud and model recording in the </a:t>
            </a:r>
            <a:r>
              <a:rPr lang="en" sz="1200" i="1" dirty="0">
                <a:solidFill>
                  <a:schemeClr val="dk1"/>
                </a:solidFill>
                <a:latin typeface="Calibri"/>
                <a:ea typeface="Calibri"/>
                <a:cs typeface="Calibri"/>
                <a:sym typeface="Calibri"/>
              </a:rPr>
              <a:t>Physical Description box</a:t>
            </a:r>
            <a:r>
              <a:rPr lang="en" sz="1200" dirty="0">
                <a:solidFill>
                  <a:schemeClr val="dk1"/>
                </a:solidFill>
                <a:latin typeface="Calibri"/>
                <a:ea typeface="Calibri"/>
                <a:cs typeface="Calibri"/>
                <a:sym typeface="Calibri"/>
              </a:rPr>
              <a:t> of the graphic organizer using your research notes and the class </a:t>
            </a:r>
            <a:r>
              <a:rPr lang="en" sz="1200" b="1" dirty="0">
                <a:solidFill>
                  <a:schemeClr val="dk1"/>
                </a:solidFill>
                <a:latin typeface="Calibri"/>
                <a:ea typeface="Calibri"/>
                <a:cs typeface="Calibri"/>
                <a:sym typeface="Calibri"/>
              </a:rPr>
              <a:t>Word Wall</a:t>
            </a:r>
            <a:r>
              <a:rPr lang="en" sz="1200" dirty="0">
                <a:solidFill>
                  <a:schemeClr val="dk1"/>
                </a:solidFill>
                <a:latin typeface="Calibri"/>
                <a:ea typeface="Calibri"/>
                <a:cs typeface="Calibri"/>
                <a:sym typeface="Calibri"/>
              </a:rPr>
              <a:t>. Explain that this section will help you to better describe your character when writing. Refer to the</a:t>
            </a:r>
            <a:r>
              <a:rPr lang="en" sz="1200" b="1" dirty="0">
                <a:solidFill>
                  <a:schemeClr val="dk1"/>
                </a:solidFill>
                <a:latin typeface="Calibri"/>
                <a:ea typeface="Calibri"/>
                <a:cs typeface="Calibri"/>
                <a:sym typeface="Calibri"/>
              </a:rPr>
              <a:t> Millipede Character Profile graphic organizer (completed,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section will also be based on your research, so students should choose precise words and phrases they want to use to describe their characters. Remind them that they have been using precise words and phrases throughout their research notes. Ask: “</a:t>
            </a:r>
            <a:r>
              <a:rPr lang="en" sz="1200" i="1" dirty="0">
                <a:solidFill>
                  <a:schemeClr val="dk1"/>
                </a:solidFill>
                <a:latin typeface="Calibri"/>
                <a:ea typeface="Calibri"/>
                <a:cs typeface="Calibri"/>
                <a:sym typeface="Calibri"/>
              </a:rPr>
              <a:t>Are there any sections of your research notes that have precise words and phrases that you can refer to when planning and writing your narratives?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(vocabulary log, the Movement Words note-catcher in research notebooks, and the Domain-Specific Word Wall)</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because this is for a fictional story, you will have to do some imagining as well. For example, you might say something like: “</a:t>
            </a:r>
            <a:r>
              <a:rPr lang="en" sz="1200" i="1" dirty="0">
                <a:solidFill>
                  <a:schemeClr val="dk1"/>
                </a:solidFill>
                <a:latin typeface="Calibri"/>
                <a:ea typeface="Calibri"/>
                <a:cs typeface="Calibri"/>
                <a:sym typeface="Calibri"/>
              </a:rPr>
              <a:t>After reviewing my research notes, vocabulary log, and </a:t>
            </a:r>
            <a:r>
              <a:rPr lang="en" sz="1200" b="1" i="1" dirty="0">
                <a:solidFill>
                  <a:schemeClr val="dk1"/>
                </a:solidFill>
                <a:latin typeface="Calibri"/>
                <a:ea typeface="Calibri"/>
                <a:cs typeface="Calibri"/>
                <a:sym typeface="Calibri"/>
              </a:rPr>
              <a:t>Word Wall</a:t>
            </a:r>
            <a:r>
              <a:rPr lang="en" sz="1200" i="1" dirty="0">
                <a:solidFill>
                  <a:schemeClr val="dk1"/>
                </a:solidFill>
                <a:latin typeface="Calibri"/>
                <a:ea typeface="Calibri"/>
                <a:cs typeface="Calibri"/>
                <a:sym typeface="Calibri"/>
              </a:rPr>
              <a:t> (display notes), I am beginning to get a picture of my character in my mind. I see a millipede that is long and skinny. He has a hard exoskeleton and 60 segments. I also know that millipedes have two legs on each segment, so that means my character will have 120 legs.</a:t>
            </a:r>
            <a:r>
              <a:rPr lang="en" sz="1200" dirty="0">
                <a:solidFill>
                  <a:schemeClr val="dk1"/>
                </a:solidFill>
                <a:latin typeface="Calibri"/>
                <a:ea typeface="Calibri"/>
                <a:cs typeface="Calibri"/>
                <a:sym typeface="Calibri"/>
              </a:rPr>
              <a:t>” Model recording the information, using at least two sources, and the sources.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beginning to develop characters based on research.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Allow for creativity in note-taking. Some students may be able to capture their ideas more effectively by drawing in the boxes. Consider giving them blank paper to draw on. Other students may be able to capture their ideas better by voicing them aloud to either a scribe or a voice recorder. Still others may benefit from using small figurines of their expert group animal and/or its habitat and predators to “act out” situations that help them describe their character.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Repeat and rephrase questions. Allow students to briefly discuss responses with a partner, possibly in home language groups, before returning to the whole group.</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3012089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41f583d6c7_2_4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41f583d6c7_2_4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have their </a:t>
            </a:r>
            <a:r>
              <a:rPr lang="en" sz="1200" b="1" dirty="0">
                <a:solidFill>
                  <a:schemeClr val="dk1"/>
                </a:solidFill>
                <a:latin typeface="Calibri"/>
                <a:ea typeface="Calibri"/>
                <a:cs typeface="Calibri"/>
                <a:sym typeface="Calibri"/>
              </a:rPr>
              <a:t>Animal Defenses research notebook</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Expert Group Animal research notebook</a:t>
            </a:r>
            <a:r>
              <a:rPr lang="en" sz="1200" dirty="0">
                <a:solidFill>
                  <a:schemeClr val="dk1"/>
                </a:solidFill>
                <a:latin typeface="Calibri"/>
                <a:ea typeface="Calibri"/>
                <a:cs typeface="Calibri"/>
                <a:sym typeface="Calibri"/>
              </a:rPr>
              <a:t>, with your modeled notes on the millipede, close at hand.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a:t>
            </a:r>
            <a:r>
              <a:rPr lang="en" sz="1200" dirty="0">
                <a:solidFill>
                  <a:schemeClr val="dk1"/>
                </a:solidFill>
                <a:latin typeface="Calibri"/>
                <a:ea typeface="Calibri"/>
                <a:cs typeface="Calibri"/>
                <a:sym typeface="Calibri"/>
              </a:rPr>
              <a:t>ell students that you would like them to imagine your character’s personality. Have them turn to a partner and share their thoughts about what traits this millipede may have. Have a few pairs share 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as they move into developing their own character, to think about who their character might have been had he or she been a real animal in this situation. Ask: “</a:t>
            </a:r>
            <a:r>
              <a:rPr lang="en" sz="1200" i="1" dirty="0">
                <a:solidFill>
                  <a:schemeClr val="dk1"/>
                </a:solidFill>
                <a:latin typeface="Calibri"/>
                <a:ea typeface="Calibri"/>
                <a:cs typeface="Calibri"/>
                <a:sym typeface="Calibri"/>
              </a:rPr>
              <a:t>How would she/he have reacted to different situations in his/her world? What words or phrases can I use to describe this precisely?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How would he/she have reacted to noticing a predator is approaching? What words or phrases can I use to describe this precisely?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Would he/she have been brave, scared, or nervous? What words or phrases can I use to describe this precisely?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these thinking questions help them develop a more realistic and complex character.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model recording in the </a:t>
            </a:r>
            <a:r>
              <a:rPr lang="en" sz="1200" i="1" dirty="0">
                <a:solidFill>
                  <a:schemeClr val="dk1"/>
                </a:solidFill>
                <a:latin typeface="Calibri"/>
                <a:ea typeface="Calibri"/>
                <a:cs typeface="Calibri"/>
                <a:sym typeface="Calibri"/>
              </a:rPr>
              <a:t>Personality Traits box</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of the </a:t>
            </a:r>
            <a:r>
              <a:rPr lang="en" sz="1200" b="1" dirty="0">
                <a:solidFill>
                  <a:schemeClr val="dk1"/>
                </a:solidFill>
                <a:latin typeface="Calibri"/>
                <a:ea typeface="Calibri"/>
                <a:cs typeface="Calibri"/>
                <a:sym typeface="Calibri"/>
              </a:rPr>
              <a:t>Character Profile graphic organizer.</a:t>
            </a:r>
            <a:r>
              <a:rPr lang="en" sz="1200" dirty="0">
                <a:solidFill>
                  <a:schemeClr val="dk1"/>
                </a:solidFill>
                <a:latin typeface="Calibri"/>
                <a:ea typeface="Calibri"/>
                <a:cs typeface="Calibri"/>
                <a:sym typeface="Calibri"/>
              </a:rPr>
              <a:t> For example, you might say: “</a:t>
            </a:r>
            <a:r>
              <a:rPr lang="en" sz="1200" i="1" dirty="0">
                <a:solidFill>
                  <a:schemeClr val="dk1"/>
                </a:solidFill>
                <a:latin typeface="Calibri"/>
                <a:ea typeface="Calibri"/>
                <a:cs typeface="Calibri"/>
                <a:sym typeface="Calibri"/>
              </a:rPr>
              <a:t>After reviewing my </a:t>
            </a:r>
            <a:r>
              <a:rPr lang="en" sz="1200" b="0" i="1" dirty="0">
                <a:solidFill>
                  <a:schemeClr val="dk1"/>
                </a:solidFill>
                <a:latin typeface="Calibri"/>
                <a:ea typeface="Calibri"/>
                <a:cs typeface="Calibri"/>
                <a:sym typeface="Calibri"/>
              </a:rPr>
              <a:t>research notes, </a:t>
            </a:r>
            <a:r>
              <a:rPr lang="en" sz="1200" b="1" i="1" dirty="0">
                <a:solidFill>
                  <a:schemeClr val="dk1"/>
                </a:solidFill>
                <a:latin typeface="Calibri"/>
                <a:ea typeface="Calibri"/>
                <a:cs typeface="Calibri"/>
                <a:sym typeface="Calibri"/>
              </a:rPr>
              <a:t>vocabulary log</a:t>
            </a:r>
            <a:r>
              <a:rPr lang="en" sz="1200" i="1" dirty="0">
                <a:solidFill>
                  <a:schemeClr val="dk1"/>
                </a:solidFill>
                <a:latin typeface="Calibri"/>
                <a:ea typeface="Calibri"/>
                <a:cs typeface="Calibri"/>
                <a:sym typeface="Calibri"/>
              </a:rPr>
              <a:t>, and </a:t>
            </a:r>
            <a:r>
              <a:rPr lang="en" sz="1200" b="1" i="1" dirty="0">
                <a:solidFill>
                  <a:schemeClr val="dk1"/>
                </a:solidFill>
                <a:latin typeface="Calibri"/>
                <a:ea typeface="Calibri"/>
                <a:cs typeface="Calibri"/>
                <a:sym typeface="Calibri"/>
              </a:rPr>
              <a:t>Word Wall</a:t>
            </a:r>
            <a:r>
              <a:rPr lang="en" sz="1200" i="1" dirty="0">
                <a:solidFill>
                  <a:schemeClr val="dk1"/>
                </a:solidFill>
                <a:latin typeface="Calibri"/>
                <a:ea typeface="Calibri"/>
                <a:cs typeface="Calibri"/>
                <a:sym typeface="Calibri"/>
              </a:rPr>
              <a:t>, I imagine him to be curious but also cautious because he avoids predators. He’s also hard-working, always looking around for food to eat.</a:t>
            </a:r>
            <a:r>
              <a:rPr lang="en" sz="1200" dirty="0">
                <a:solidFill>
                  <a:schemeClr val="dk1"/>
                </a:solidFill>
                <a:latin typeface="Calibri"/>
                <a:ea typeface="Calibri"/>
                <a:cs typeface="Calibri"/>
                <a:sym typeface="Calibri"/>
              </a:rPr>
              <a:t>” Jot notes about his personality: curious, hard-working, cautious. Be sure to model choosing precise words and phrases and to cite sources for factual details.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model recording in the </a:t>
            </a:r>
            <a:r>
              <a:rPr lang="en" sz="1200" i="1" dirty="0">
                <a:solidFill>
                  <a:schemeClr val="dk1"/>
                </a:solidFill>
                <a:latin typeface="Calibri"/>
                <a:ea typeface="Calibri"/>
                <a:cs typeface="Calibri"/>
                <a:sym typeface="Calibri"/>
              </a:rPr>
              <a:t>Daily Life box</a:t>
            </a:r>
            <a:r>
              <a:rPr lang="en" sz="1200" dirty="0">
                <a:solidFill>
                  <a:schemeClr val="dk1"/>
                </a:solidFill>
                <a:latin typeface="Calibri"/>
                <a:ea typeface="Calibri"/>
                <a:cs typeface="Calibri"/>
                <a:sym typeface="Calibri"/>
              </a:rPr>
              <a:t> of the graphic organizer. For example, you might say: “</a:t>
            </a:r>
            <a:r>
              <a:rPr lang="en" sz="1200" i="1" dirty="0">
                <a:solidFill>
                  <a:schemeClr val="dk1"/>
                </a:solidFill>
                <a:latin typeface="Calibri"/>
                <a:ea typeface="Calibri"/>
                <a:cs typeface="Calibri"/>
                <a:sym typeface="Calibri"/>
              </a:rPr>
              <a:t>After reviewing my </a:t>
            </a:r>
            <a:r>
              <a:rPr lang="en" sz="1200" b="0" i="1" dirty="0">
                <a:solidFill>
                  <a:schemeClr val="dk1"/>
                </a:solidFill>
                <a:latin typeface="Calibri"/>
                <a:ea typeface="Calibri"/>
                <a:cs typeface="Calibri"/>
                <a:sym typeface="Calibri"/>
              </a:rPr>
              <a:t>research notes</a:t>
            </a:r>
            <a:r>
              <a:rPr lang="en" sz="1200" i="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vocabulary log</a:t>
            </a:r>
            <a:r>
              <a:rPr lang="en" sz="1200" i="1" dirty="0">
                <a:solidFill>
                  <a:schemeClr val="dk1"/>
                </a:solidFill>
                <a:latin typeface="Calibri"/>
                <a:ea typeface="Calibri"/>
                <a:cs typeface="Calibri"/>
                <a:sym typeface="Calibri"/>
              </a:rPr>
              <a:t>, and </a:t>
            </a:r>
            <a:r>
              <a:rPr lang="en" sz="1200" b="1" i="1" dirty="0">
                <a:solidFill>
                  <a:schemeClr val="dk1"/>
                </a:solidFill>
                <a:latin typeface="Calibri"/>
                <a:ea typeface="Calibri"/>
                <a:cs typeface="Calibri"/>
                <a:sym typeface="Calibri"/>
              </a:rPr>
              <a:t>Word Wall</a:t>
            </a:r>
            <a:r>
              <a:rPr lang="en" sz="1200" i="1" dirty="0">
                <a:solidFill>
                  <a:schemeClr val="dk1"/>
                </a:solidFill>
                <a:latin typeface="Calibri"/>
                <a:ea typeface="Calibri"/>
                <a:cs typeface="Calibri"/>
                <a:sym typeface="Calibri"/>
              </a:rPr>
              <a:t>, I imagine him to be walking around the forest looking for food to eat but being careful to stay away from predators while he does that.</a:t>
            </a:r>
            <a:r>
              <a:rPr lang="en" sz="1200" dirty="0">
                <a:solidFill>
                  <a:schemeClr val="dk1"/>
                </a:solidFill>
                <a:latin typeface="Calibri"/>
                <a:ea typeface="Calibri"/>
                <a:cs typeface="Calibri"/>
                <a:sym typeface="Calibri"/>
              </a:rPr>
              <a:t>” Jot notes about his daily life/behaviors: looks for food, walks around. Be sure to model choosing precise words and phrases and to cite sources for factual details.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beginning to develop characters based on research.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for creativity in note-taking. Some students may be able to capture their ideas more effectively by drawing in the boxes. Consider giving them blank paper to draw on. Other students may be able to capture their ideas better by voicing them aloud to either a scribe or a voice recorder. Still others may benefit from using small figurines of their expert group animal and/or its habitat and predators to “act out” situations that help them describe their character.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Repeat and rephrase questions. Allow students to briefly discuss responses with a partner, possibly in home language groups, before returning to the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9529887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40b286f9b8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40b286f9b8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Group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might be necessary to place students in groups ahead of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final three boxes of the graphic organizer: Family/Habitat Description, Fun Facts, and Other. Tell students you would like them to give it a try. Give them a few minutes to brainstorm: “</a:t>
            </a:r>
            <a:r>
              <a:rPr lang="en" sz="1200" i="1" dirty="0">
                <a:solidFill>
                  <a:schemeClr val="dk1"/>
                </a:solidFill>
                <a:latin typeface="Calibri"/>
                <a:ea typeface="Calibri"/>
                <a:cs typeface="Calibri"/>
                <a:sym typeface="Calibri"/>
              </a:rPr>
              <a:t>What could we add to these final boxes?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expand the conversation by saying more, and to listen carefully and seek to understand: “</a:t>
            </a:r>
            <a:r>
              <a:rPr lang="en" sz="1200" i="1" dirty="0">
                <a:solidFill>
                  <a:schemeClr val="dk1"/>
                </a:solidFill>
                <a:latin typeface="Calibri"/>
                <a:ea typeface="Calibri"/>
                <a:cs typeface="Calibri"/>
                <a:sym typeface="Calibri"/>
              </a:rPr>
              <a:t>Can you say more about that?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Who can tell us what your classmate said in your own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refer to the research that supports their thinking and to choose precise words and phrases. Call on a few pairs to share. Add their comments to complete the final boxes of the graphic organizer. Notes might look like: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i="0" dirty="0">
                <a:solidFill>
                  <a:schemeClr val="dk1"/>
                </a:solidFill>
                <a:latin typeface="Calibri"/>
                <a:ea typeface="Calibri"/>
                <a:cs typeface="Calibri"/>
                <a:sym typeface="Calibri"/>
              </a:rPr>
              <a:t> Lives outdoors on the damp forest floor</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i="0" dirty="0">
                <a:solidFill>
                  <a:schemeClr val="dk1"/>
                </a:solidFill>
                <a:latin typeface="Calibri"/>
                <a:ea typeface="Calibri"/>
                <a:cs typeface="Calibri"/>
                <a:sym typeface="Calibri"/>
              </a:rPr>
              <a:t> Lives by a stream</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i="0" dirty="0">
                <a:solidFill>
                  <a:schemeClr val="dk1"/>
                </a:solidFill>
                <a:latin typeface="Calibri"/>
                <a:ea typeface="Calibri"/>
                <a:cs typeface="Calibri"/>
                <a:sym typeface="Calibri"/>
              </a:rPr>
              <a:t> Favorite sound is birds chirping </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i="0" dirty="0">
                <a:solidFill>
                  <a:schemeClr val="dk1"/>
                </a:solidFill>
                <a:latin typeface="Calibri"/>
                <a:ea typeface="Calibri"/>
                <a:cs typeface="Calibri"/>
                <a:sym typeface="Calibri"/>
              </a:rPr>
              <a:t>Favorite color is brown</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i="0" dirty="0">
                <a:solidFill>
                  <a:schemeClr val="dk1"/>
                </a:solidFill>
                <a:latin typeface="Calibri"/>
                <a:ea typeface="Calibri"/>
                <a:cs typeface="Calibri"/>
                <a:sym typeface="Calibri"/>
              </a:rPr>
              <a:t>Scared of ants and toads</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i="0" dirty="0">
                <a:solidFill>
                  <a:schemeClr val="dk1"/>
                </a:solidFill>
                <a:latin typeface="Calibri"/>
                <a:ea typeface="Calibri"/>
                <a:cs typeface="Calibri"/>
                <a:sym typeface="Calibri"/>
              </a:rPr>
              <a:t>Often mistaken for a centipede</a:t>
            </a:r>
            <a:endParaRPr sz="1200" i="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completing the character profile for their character.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4459059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40b286f9b8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40b286f9b8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a moment to get their materials organized: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Animal Defenses research notebook</a:t>
            </a:r>
            <a:r>
              <a:rPr lang="en" sz="1200" dirty="0">
                <a:solidFill>
                  <a:schemeClr val="dk1"/>
                </a:solidFill>
                <a:latin typeface="Calibri"/>
                <a:ea typeface="Calibri"/>
                <a:cs typeface="Calibri"/>
                <a:sym typeface="Calibri"/>
              </a:rPr>
              <a:t> (from Unit 1)</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Animal research notebook</a:t>
            </a:r>
            <a:r>
              <a:rPr lang="en" sz="1200" dirty="0">
                <a:solidFill>
                  <a:schemeClr val="dk1"/>
                </a:solidFill>
                <a:latin typeface="Calibri"/>
                <a:ea typeface="Calibri"/>
                <a:cs typeface="Calibri"/>
                <a:sym typeface="Calibri"/>
              </a:rPr>
              <a:t> (from Unit 2)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Research texts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Character Profile graphic organizer</a:t>
            </a:r>
            <a:r>
              <a:rPr lang="en" sz="1200" dirty="0">
                <a:solidFill>
                  <a:schemeClr val="dk1"/>
                </a:solidFill>
                <a:latin typeface="Calibri"/>
                <a:ea typeface="Calibri"/>
                <a:cs typeface="Calibri"/>
                <a:sym typeface="Calibri"/>
              </a:rPr>
              <a:t> to each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to read through their </a:t>
            </a:r>
            <a:r>
              <a:rPr lang="en" sz="1200" b="0" dirty="0">
                <a:solidFill>
                  <a:schemeClr val="dk1"/>
                </a:solidFill>
                <a:latin typeface="Calibri"/>
                <a:ea typeface="Calibri"/>
                <a:cs typeface="Calibri"/>
                <a:sym typeface="Calibri"/>
              </a:rPr>
              <a:t>research</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vocabulary log</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Word Wall</a:t>
            </a:r>
            <a:r>
              <a:rPr lang="en" sz="1200" dirty="0">
                <a:solidFill>
                  <a:schemeClr val="dk1"/>
                </a:solidFill>
                <a:latin typeface="Calibri"/>
                <a:ea typeface="Calibri"/>
                <a:cs typeface="Calibri"/>
                <a:sym typeface="Calibri"/>
              </a:rPr>
              <a:t> before they complete their profiles.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reminding them to do the following: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Choose precise and scientifically accurate words and phrases to describe their character.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and cite at least two sources from their research.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some students finish early, consider these options: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them to reread their texts or notes to add details.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them to pair up to share and give informal feedback.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them to draw a character sketch to help them visualize their </a:t>
            </a:r>
            <a:r>
              <a:rPr lang="en" sz="1200" dirty="0" smtClean="0">
                <a:solidFill>
                  <a:schemeClr val="dk1"/>
                </a:solidFill>
                <a:latin typeface="Calibri"/>
                <a:ea typeface="Calibri"/>
                <a:cs typeface="Calibri"/>
                <a:sym typeface="Calibri"/>
              </a:rPr>
              <a:t>character</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Completion of their character profiles.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Strategically group students in their small expert groups or with a partner, or pull together a small group for more direct instruction and support.</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03580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40b286f9b8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 name="Google Shape;362;g40b286f9b8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learning targets (on slide).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meet with a partner from a different expert group and share their profiles. Ask them to give each other one specific piece of praise: “</a:t>
            </a:r>
            <a:r>
              <a:rPr lang="en" sz="1200" i="1" dirty="0">
                <a:solidFill>
                  <a:schemeClr val="dk1"/>
                </a:solidFill>
                <a:latin typeface="Calibri"/>
                <a:ea typeface="Calibri"/>
                <a:cs typeface="Calibri"/>
                <a:sym typeface="Calibri"/>
              </a:rPr>
              <a:t>What do you think is most interesting about your partner’s character?</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index cards and have them record their name and reflect and respond to the following: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Fr</a:t>
            </a:r>
            <a:r>
              <a:rPr lang="en" sz="1200" i="0" dirty="0">
                <a:solidFill>
                  <a:schemeClr val="dk1"/>
                </a:solidFill>
                <a:latin typeface="Calibri"/>
                <a:ea typeface="Calibri"/>
                <a:cs typeface="Calibri"/>
                <a:sym typeface="Calibri"/>
              </a:rPr>
              <a:t>ont: “What helped you create your character?” </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Back: “What was difficult about creating your character?”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Distribute “Powerful Polly” </a:t>
            </a:r>
            <a:r>
              <a:rPr lang="en" sz="1200" dirty="0">
                <a:solidFill>
                  <a:schemeClr val="dk1"/>
                </a:solidFill>
                <a:latin typeface="Calibri"/>
                <a:ea typeface="Calibri"/>
                <a:cs typeface="Calibri"/>
                <a:sym typeface="Calibri"/>
              </a:rPr>
              <a:t>and tell students that they will refer to this text throughout the unit as a model of an effective narrative. Invite them to follow along as you read it aloud. Explain that for homework, they should reread this text for gist.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dialogue regarding the focus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Allow students to discuss what helped them and what was most difficult before writing on the index cards.</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7491967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41f583d6c7_2_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41f583d6c7_2_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5931919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41f583d6c7_2_5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 name="Google Shape;377;g41f583d6c7_2_5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Direct </a:t>
            </a:r>
            <a:r>
              <a:rPr lang="en" sz="1200" dirty="0" smtClean="0">
                <a:latin typeface="Calibri"/>
                <a:ea typeface="Calibri"/>
                <a:cs typeface="Calibri"/>
                <a:sym typeface="Calibri"/>
              </a:rPr>
              <a:t>student</a:t>
            </a:r>
            <a:r>
              <a:rPr lang="en-US" sz="1200" dirty="0" smtClean="0">
                <a:latin typeface="Calibri"/>
                <a:ea typeface="Calibri"/>
                <a:cs typeface="Calibri"/>
                <a:sym typeface="Calibri"/>
              </a:rPr>
              <a:t>s</a:t>
            </a:r>
            <a:r>
              <a:rPr lang="en" sz="1200" dirty="0" smtClean="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43623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40acfd8f9e_1_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g40acfd8f9e_1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a:t>
            </a:r>
            <a:endParaRPr sz="120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U3:</a:t>
            </a:r>
            <a:r>
              <a:rPr lang="en" sz="1200">
                <a:solidFill>
                  <a:schemeClr val="dk1"/>
                </a:solidFill>
                <a:uFill>
                  <a:noFill/>
                </a:uFill>
                <a:latin typeface="Calibri"/>
                <a:ea typeface="Calibri"/>
                <a:cs typeface="Calibri"/>
                <a:sym typeface="Calibri"/>
                <a:hlinkClick r:id="rId3"/>
              </a:rPr>
              <a:t> </a:t>
            </a:r>
            <a:r>
              <a:rPr lang="en" sz="1200" u="sng">
                <a:solidFill>
                  <a:schemeClr val="hlink"/>
                </a:solidFill>
                <a:latin typeface="Calibri"/>
                <a:ea typeface="Calibri"/>
                <a:cs typeface="Calibri"/>
                <a:sym typeface="Calibri"/>
                <a:hlinkClick r:id="rId4"/>
              </a:rPr>
              <a:t>http://curriculum.eleducation.org/sites/default/files/g4m2u3_all-block_091317.pdf</a:t>
            </a:r>
            <a:r>
              <a:rPr lang="en" sz="1200">
                <a:solidFill>
                  <a:schemeClr val="dk1"/>
                </a:solidFill>
                <a:latin typeface="Calibri"/>
                <a:ea typeface="Calibri"/>
                <a:cs typeface="Calibri"/>
                <a:sym typeface="Calibri"/>
              </a:rPr>
              <a:t> </a:t>
            </a:r>
            <a:endParaRPr sz="1200" u="sng">
              <a:solidFill>
                <a:srgbClr val="2200CC"/>
              </a:solidFill>
              <a:latin typeface="Calibri"/>
              <a:ea typeface="Calibri"/>
              <a:cs typeface="Calibri"/>
              <a:sym typeface="Calibri"/>
              <a:hlinkClick r:id="rId3"/>
            </a:endParaRPr>
          </a:p>
          <a:p>
            <a:pPr marL="0" lvl="0" indent="0" algn="l" rtl="0">
              <a:lnSpc>
                <a:spcPct val="100000"/>
              </a:lnSpc>
              <a:spcBef>
                <a:spcPts val="0"/>
              </a:spcBef>
              <a:spcAft>
                <a:spcPts val="0"/>
              </a:spcAft>
              <a:buClr>
                <a:schemeClr val="dk1"/>
              </a:buClr>
              <a:buSzPts val="1100"/>
              <a:buFont typeface="Arial"/>
              <a:buNone/>
            </a:pPr>
            <a:endParaRPr sz="1200" u="sng">
              <a:solidFill>
                <a:srgbClr val="2200CC"/>
              </a:solidFill>
              <a:latin typeface="Calibri"/>
              <a:ea typeface="Calibri"/>
              <a:cs typeface="Calibri"/>
              <a:sym typeface="Calibri"/>
              <a:hlinkClick r:id="rId3"/>
            </a:endParaRPr>
          </a:p>
          <a:p>
            <a:pPr marL="0" lvl="0" indent="0" algn="l" rtl="0">
              <a:lnSpc>
                <a:spcPct val="100000"/>
              </a:lnSpc>
              <a:spcBef>
                <a:spcPts val="0"/>
              </a:spcBef>
              <a:spcAft>
                <a:spcPts val="0"/>
              </a:spcAft>
              <a:buClr>
                <a:schemeClr val="dk1"/>
              </a:buClr>
              <a:buSzPts val="1100"/>
              <a:buFont typeface="Arial"/>
              <a:buNone/>
            </a:pPr>
            <a:endParaRPr sz="1200" u="sng">
              <a:solidFill>
                <a:srgbClr val="2200CC"/>
              </a:solidFill>
              <a:latin typeface="Calibri"/>
              <a:ea typeface="Calibri"/>
              <a:cs typeface="Calibri"/>
              <a:sym typeface="Calibri"/>
              <a:hlinkClick r:id="rId3"/>
            </a:endParaRPr>
          </a:p>
          <a:p>
            <a:pPr marL="0" lvl="0" indent="0" algn="l" rtl="0">
              <a:lnSpc>
                <a:spcPct val="100000"/>
              </a:lnSpc>
              <a:spcBef>
                <a:spcPts val="0"/>
              </a:spcBef>
              <a:spcAft>
                <a:spcPts val="0"/>
              </a:spcAft>
              <a:buClr>
                <a:schemeClr val="dk1"/>
              </a:buClr>
              <a:buSzPts val="1100"/>
              <a:buFont typeface="Arial"/>
              <a:buNone/>
            </a:pPr>
            <a:endParaRPr sz="1200" u="sng">
              <a:solidFill>
                <a:srgbClr val="2200CC"/>
              </a:solidFill>
              <a:latin typeface="Calibri"/>
              <a:ea typeface="Calibri"/>
              <a:cs typeface="Calibri"/>
              <a:sym typeface="Calibri"/>
              <a:hlinkClick r:id="rId3"/>
            </a:endParaRPr>
          </a:p>
          <a:p>
            <a:pPr marL="0" lvl="0" indent="0" algn="l" rtl="0">
              <a:lnSpc>
                <a:spcPct val="100000"/>
              </a:lnSpc>
              <a:spcBef>
                <a:spcPts val="0"/>
              </a:spcBef>
              <a:spcAft>
                <a:spcPts val="0"/>
              </a:spcAft>
              <a:buClr>
                <a:schemeClr val="dk1"/>
              </a:buClr>
              <a:buSzPts val="1100"/>
              <a:buFont typeface="Arial"/>
              <a:buNone/>
            </a:pPr>
            <a:endParaRPr sz="1200" u="sng">
              <a:solidFill>
                <a:srgbClr val="2200CC"/>
              </a:solidFill>
              <a:latin typeface="Calibri"/>
              <a:ea typeface="Calibri"/>
              <a:cs typeface="Calibri"/>
              <a:sym typeface="Calibri"/>
              <a:hlinkClick r:id="rId3"/>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384" name="Google Shape;384;g40acfd8f9e_1_3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8161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1f583d6c7_2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41f583d6c7_2_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u="sng" dirty="0">
                <a:solidFill>
                  <a:schemeClr val="hlink"/>
                </a:solidFill>
                <a:latin typeface="Calibri"/>
                <a:ea typeface="Calibri"/>
                <a:cs typeface="Calibri"/>
                <a:sym typeface="Calibri"/>
                <a:hlinkClick r:id="rId3"/>
              </a:rPr>
              <a:t>http://curriculum.eleducation.org/curriculum/ela/grade-4/module-2/unit-3/lesson-3</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Char char="●"/>
            </a:pPr>
            <a:r>
              <a:rPr lang="en" sz="1200" dirty="0">
                <a:latin typeface="Calibri"/>
                <a:ea typeface="Calibri"/>
                <a:cs typeface="Calibri"/>
                <a:sym typeface="Calibri"/>
              </a:rPr>
              <a:t>In the opening of the lesson, students celebrate their hard work writing informative texts by sharing and reflecting in small groups on their informative page for the performance task (completed in Unit 2 and prepared in Lesson 2).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The </a:t>
            </a:r>
            <a:r>
              <a:rPr lang="en" sz="1200" b="1" dirty="0">
                <a:latin typeface="Calibri"/>
                <a:ea typeface="Calibri"/>
                <a:cs typeface="Calibri"/>
                <a:sym typeface="Calibri"/>
              </a:rPr>
              <a:t>Author’s Chair Celebration anchor chart</a:t>
            </a:r>
            <a:r>
              <a:rPr lang="en" sz="1200" dirty="0">
                <a:latin typeface="Calibri"/>
                <a:ea typeface="Calibri"/>
                <a:cs typeface="Calibri"/>
                <a:sym typeface="Calibri"/>
              </a:rPr>
              <a:t> (see supporting materials) provides steps and guidelines for students as they share their work. Grouping for this is flexible; however, the more students share in a group, the longer this portion of the lesson will be. The timing of the lesson is based on groups of three, each with a mix of expert group animals represented. Adjust as needed given your preferences and the needs of your students.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Char char="●"/>
            </a:pPr>
            <a:r>
              <a:rPr lang="en" sz="1200" dirty="0">
                <a:latin typeface="Calibri"/>
                <a:ea typeface="Calibri"/>
                <a:cs typeface="Calibri"/>
                <a:sym typeface="Calibri"/>
              </a:rPr>
              <a:t>This is the first lesson in which students begin to develop their own narratives using their research from Unit 2. Students develop the main character of their narratives by referring to their</a:t>
            </a:r>
            <a:r>
              <a:rPr lang="en" sz="1200" b="1" dirty="0">
                <a:latin typeface="Calibri"/>
                <a:ea typeface="Calibri"/>
                <a:cs typeface="Calibri"/>
                <a:sym typeface="Calibri"/>
              </a:rPr>
              <a:t> research notebooks</a:t>
            </a:r>
            <a:r>
              <a:rPr lang="en" sz="1200" dirty="0">
                <a:latin typeface="Calibri"/>
                <a:ea typeface="Calibri"/>
                <a:cs typeface="Calibri"/>
                <a:sym typeface="Calibri"/>
              </a:rPr>
              <a:t> from Unit 2 and creating precise and accurate descriptions as they develop a character profile.</a:t>
            </a: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171450" lvl="0" indent="-171450" algn="l" rtl="0">
              <a:lnSpc>
                <a:spcPct val="115000"/>
              </a:lnSpc>
              <a:spcBef>
                <a:spcPts val="0"/>
              </a:spcBef>
              <a:spcAft>
                <a:spcPts val="0"/>
              </a:spcAft>
              <a:buClr>
                <a:schemeClr val="dk1"/>
              </a:buClr>
              <a:buSzPts val="1100"/>
            </a:pPr>
            <a:r>
              <a:rPr lang="en" sz="1200" dirty="0">
                <a:solidFill>
                  <a:schemeClr val="dk1"/>
                </a:solidFill>
                <a:latin typeface="Calibri"/>
                <a:ea typeface="Calibri"/>
                <a:cs typeface="Calibri"/>
                <a:sym typeface="Calibri"/>
              </a:rPr>
              <a:t>Throughout 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rPr>
              <a:t>https://</a:t>
            </a:r>
            <a:r>
              <a:rPr lang="en" sz="1200" u="sng" dirty="0" smtClean="0">
                <a:solidFill>
                  <a:schemeClr val="hlink"/>
                </a:solidFill>
                <a:latin typeface="Calibri"/>
                <a:ea typeface="Calibri"/>
                <a:cs typeface="Calibri"/>
                <a:sym typeface="Calibri"/>
              </a:rPr>
              <a:t>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15000"/>
              </a:lnSpc>
              <a:spcBef>
                <a:spcPts val="0"/>
              </a:spcBef>
              <a:spcAft>
                <a:spcPts val="0"/>
              </a:spcAft>
              <a:buClr>
                <a:schemeClr val="dk1"/>
              </a:buClr>
              <a:buSzPts val="1100"/>
            </a:pPr>
            <a:r>
              <a:rPr lang="en" sz="1200" dirty="0">
                <a:solidFill>
                  <a:schemeClr val="dk1"/>
                </a:solidFill>
                <a:latin typeface="Calibri"/>
                <a:ea typeface="Calibri"/>
                <a:cs typeface="Calibri"/>
                <a:sym typeface="Calibri"/>
              </a:rPr>
              <a:t>Protocol descriptions and videos can be found here: </a:t>
            </a:r>
            <a:r>
              <a:rPr lang="en" sz="1200" u="sng" dirty="0">
                <a:solidFill>
                  <a:schemeClr val="hlink"/>
                </a:solidFill>
                <a:latin typeface="Calibri"/>
                <a:ea typeface="Calibri"/>
                <a:cs typeface="Calibri"/>
                <a:sym typeface="Calibri"/>
              </a:rPr>
              <a:t>https://</a:t>
            </a:r>
            <a:r>
              <a:rPr lang="en" sz="1200" u="sng" dirty="0" smtClean="0">
                <a:solidFill>
                  <a:schemeClr val="hlink"/>
                </a:solidFill>
                <a:latin typeface="Calibri"/>
                <a:ea typeface="Calibri"/>
                <a:cs typeface="Calibri"/>
                <a:sym typeface="Calibri"/>
              </a:rPr>
              <a:t>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15000"/>
              </a:lnSpc>
              <a:spcBef>
                <a:spcPts val="0"/>
              </a:spcBef>
              <a:spcAft>
                <a:spcPts val="0"/>
              </a:spcAft>
              <a:buClr>
                <a:schemeClr val="dk1"/>
              </a:buClr>
              <a:buSzPts val="1100"/>
            </a:pPr>
            <a:r>
              <a:rPr lang="en" sz="1200" dirty="0">
                <a:solidFill>
                  <a:schemeClr val="dk1"/>
                </a:solidFill>
                <a:latin typeface="Calibri"/>
                <a:ea typeface="Calibri"/>
                <a:cs typeface="Calibri"/>
                <a:sym typeface="Calibri"/>
              </a:rPr>
              <a:t>Rubrics and checklists for writing can be found here: </a:t>
            </a:r>
            <a:r>
              <a:rPr lang="en" sz="1200" u="sng" dirty="0">
                <a:solidFill>
                  <a:schemeClr val="hlink"/>
                </a:solidFill>
                <a:latin typeface="Calibri"/>
                <a:ea typeface="Calibri"/>
                <a:cs typeface="Calibri"/>
                <a:sym typeface="Calibri"/>
              </a:rPr>
              <a:t>https://</a:t>
            </a:r>
            <a:r>
              <a:rPr lang="en" sz="1200" u="sng" dirty="0" smtClean="0">
                <a:solidFill>
                  <a:schemeClr val="hlink"/>
                </a:solidFill>
                <a:latin typeface="Calibri"/>
                <a:ea typeface="Calibri"/>
                <a:cs typeface="Calibri"/>
                <a:sym typeface="Calibri"/>
              </a:rPr>
              <a:t>eleducation.org/resources/fourth-grade-writing-rubrics-and-checklists</a:t>
            </a:r>
            <a:endParaRPr sz="1200" dirty="0">
              <a:solidFill>
                <a:schemeClr val="dk1"/>
              </a:solidFill>
              <a:latin typeface="Calibri"/>
              <a:ea typeface="Calibri"/>
              <a:cs typeface="Calibri"/>
              <a:sym typeface="Calibri"/>
            </a:endParaRPr>
          </a:p>
          <a:p>
            <a:pPr marL="171450" lvl="0" indent="-171450" algn="l" rtl="0">
              <a:lnSpc>
                <a:spcPct val="115000"/>
              </a:lnSpc>
              <a:spcBef>
                <a:spcPts val="0"/>
              </a:spcBef>
              <a:spcAft>
                <a:spcPts val="0"/>
              </a:spcAft>
              <a:buClr>
                <a:schemeClr val="dk1"/>
              </a:buClr>
              <a:buSzPts val="1100"/>
            </a:pPr>
            <a:r>
              <a:rPr lang="en" sz="1200" dirty="0">
                <a:solidFill>
                  <a:schemeClr val="dk1"/>
                </a:solidFill>
                <a:latin typeface="Calibri"/>
                <a:ea typeface="Calibri"/>
                <a:cs typeface="Calibri"/>
                <a:sym typeface="Calibri"/>
              </a:rPr>
              <a:t>Independent Reading: Sample Plans can be found here: </a:t>
            </a:r>
            <a:r>
              <a:rPr lang="en" sz="1200" u="sng" dirty="0">
                <a:solidFill>
                  <a:schemeClr val="hlink"/>
                </a:solidFill>
                <a:latin typeface="Calibri"/>
                <a:ea typeface="Calibri"/>
                <a:cs typeface="Calibri"/>
                <a:sym typeface="Calibri"/>
                <a:hlinkClick r:id="rId4"/>
              </a:rPr>
              <a:t>https://eleducation.org/resources/independent-reading-sample-plans</a:t>
            </a:r>
            <a:endParaRPr sz="1200" u="sng" dirty="0">
              <a:solidFill>
                <a:schemeClr val="hlink"/>
              </a:solidFill>
              <a:latin typeface="Calibri"/>
              <a:ea typeface="Calibri"/>
              <a:cs typeface="Calibri"/>
              <a:sym typeface="Calibri"/>
              <a:hlinkClick r:id="rId4"/>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835807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and resources can be viewed and downloaded at </a:t>
            </a:r>
            <a:r>
              <a:rPr lang="en" sz="1200" u="sng" dirty="0">
                <a:solidFill>
                  <a:schemeClr val="hlink"/>
                </a:solidFill>
                <a:latin typeface="Calibri"/>
                <a:ea typeface="Calibri"/>
                <a:cs typeface="Calibri"/>
                <a:sym typeface="Calibri"/>
                <a:hlinkClick r:id="rId3"/>
              </a:rPr>
              <a:t>http://curriculum.eleducation.org/curriculum/ela/grade-4/module-2/unit-3/lesson-3</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Editing for Capitalization, Punctuation and Spelling I</a:t>
            </a:r>
            <a:r>
              <a:rPr lang="en" sz="1200" dirty="0">
                <a:solidFill>
                  <a:schemeClr val="dk1"/>
                </a:solidFill>
                <a:latin typeface="Calibri"/>
                <a:ea typeface="Calibri"/>
                <a:cs typeface="Calibri"/>
                <a:sym typeface="Calibri"/>
              </a:rPr>
              <a:t> (answers, for teacher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Author’s Chair Celebration anchor chart </a:t>
            </a:r>
            <a:r>
              <a:rPr lang="en" sz="1200" dirty="0">
                <a:solidFill>
                  <a:schemeClr val="dk1"/>
                </a:solidFill>
                <a:latin typeface="Calibri"/>
                <a:ea typeface="Calibri"/>
                <a:cs typeface="Calibri"/>
                <a:sym typeface="Calibri"/>
              </a:rPr>
              <a:t>(new; teacher-created)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(three or four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Checklist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Profile graphic organizer</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Character Profile graphic organizer</a:t>
            </a:r>
            <a:r>
              <a:rPr lang="en" sz="1200" dirty="0">
                <a:solidFill>
                  <a:schemeClr val="dk1"/>
                </a:solidFill>
                <a:latin typeface="Calibri"/>
                <a:ea typeface="Calibri"/>
                <a:cs typeface="Calibri"/>
                <a:sym typeface="Calibri"/>
              </a:rPr>
              <a:t> (completed, for teacher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Index cards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Powerful Polly” pufferfish narrative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Choose-Your-Own-Adventure Narrative anchor chart</a:t>
            </a:r>
            <a:r>
              <a:rPr lang="en" sz="1200" dirty="0">
                <a:solidFill>
                  <a:schemeClr val="dk1"/>
                </a:solidFill>
                <a:latin typeface="Calibri"/>
                <a:ea typeface="Calibri"/>
                <a:cs typeface="Calibri"/>
                <a:sym typeface="Calibri"/>
              </a:rPr>
              <a:t> (from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Animal Defenses research notebook</a:t>
            </a:r>
            <a:r>
              <a:rPr lang="en" sz="1200" dirty="0">
                <a:solidFill>
                  <a:schemeClr val="dk1"/>
                </a:solidFill>
                <a:latin typeface="Calibri"/>
                <a:ea typeface="Calibri"/>
                <a:cs typeface="Calibri"/>
                <a:sym typeface="Calibri"/>
              </a:rPr>
              <a:t> (from Unit 1;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Animal research notebook</a:t>
            </a:r>
            <a:r>
              <a:rPr lang="en" sz="1200" dirty="0">
                <a:solidFill>
                  <a:schemeClr val="dk1"/>
                </a:solidFill>
                <a:latin typeface="Calibri"/>
                <a:ea typeface="Calibri"/>
                <a:cs typeface="Calibri"/>
                <a:sym typeface="Calibri"/>
              </a:rPr>
              <a:t> (from Unit 2;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 texts</a:t>
            </a:r>
            <a:r>
              <a:rPr lang="en" sz="1200" dirty="0">
                <a:solidFill>
                  <a:schemeClr val="dk1"/>
                </a:solidFill>
                <a:latin typeface="Calibri"/>
                <a:ea typeface="Calibri"/>
                <a:cs typeface="Calibri"/>
                <a:sym typeface="Calibri"/>
              </a:rPr>
              <a:t> (from Units 1 and 2; one per student and one to display)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Animal Behavior: Animal Defenses (book; from Unit 1, Lesson 2; pages 10–11, 22–26, 38, 49–52, and 55–58; one per student)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“Fight to Survive!” (from Unit 2, Lesson 2; one per student)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Expert Group Animal web page </a:t>
            </a:r>
            <a:r>
              <a:rPr lang="en" sz="1200" dirty="0">
                <a:solidFill>
                  <a:schemeClr val="dk1"/>
                </a:solidFill>
                <a:latin typeface="Calibri"/>
                <a:ea typeface="Calibri"/>
                <a:cs typeface="Calibri"/>
                <a:sym typeface="Calibri"/>
              </a:rPr>
              <a:t>(from Unit 2, Lesson 3;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a:t>
            </a:r>
            <a:r>
              <a:rPr lang="en" sz="1200" dirty="0">
                <a:solidFill>
                  <a:schemeClr val="dk1"/>
                </a:solidFill>
                <a:latin typeface="Calibri"/>
                <a:ea typeface="Calibri"/>
                <a:cs typeface="Calibri"/>
                <a:sym typeface="Calibri"/>
              </a:rPr>
              <a:t> (one per student; begun in Module 1)</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1800"/>
              </a:spcBef>
              <a:spcAft>
                <a:spcPts val="0"/>
              </a:spcAft>
              <a:buSzPts val="1200"/>
              <a:buFont typeface="Calibri"/>
              <a:buChar char="●"/>
            </a:pPr>
            <a:r>
              <a:rPr lang="en" sz="1200" dirty="0">
                <a:latin typeface="Calibri"/>
                <a:ea typeface="Calibri"/>
                <a:cs typeface="Calibri"/>
                <a:sym typeface="Calibri"/>
              </a:rPr>
              <a:t>Review, prepare, and display the </a:t>
            </a:r>
            <a:r>
              <a:rPr lang="en" sz="1200" b="1" dirty="0">
                <a:latin typeface="Calibri"/>
                <a:ea typeface="Calibri"/>
                <a:cs typeface="Calibri"/>
                <a:sym typeface="Calibri"/>
              </a:rPr>
              <a:t>Author’s Chair Celebration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Create groups of three to four students for sharing in the Author’s Chair Celebration. Be sure that group members represent different expert group animals.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Display the </a:t>
            </a:r>
            <a:r>
              <a:rPr lang="en" sz="1200" b="1" dirty="0">
                <a:latin typeface="Calibri"/>
                <a:ea typeface="Calibri"/>
                <a:cs typeface="Calibri"/>
                <a:sym typeface="Calibri"/>
              </a:rPr>
              <a:t>Choose-Your-Own-Adventure Narrative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Display the </a:t>
            </a:r>
            <a:r>
              <a:rPr lang="en" sz="1200" b="1" dirty="0">
                <a:latin typeface="Calibri"/>
                <a:ea typeface="Calibri"/>
                <a:cs typeface="Calibri"/>
                <a:sym typeface="Calibri"/>
              </a:rPr>
              <a:t>Narrative Writing Checklist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Collect Unit 1 and Unit 2 research materials for modeling.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Post: Learning targets.</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3008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Equity Sticks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u="sng">
                <a:solidFill>
                  <a:schemeClr val="accent5"/>
                </a:solidFill>
                <a:latin typeface="Calibri"/>
                <a:ea typeface="Calibri"/>
                <a:cs typeface="Calibri"/>
                <a:sym typeface="Calibri"/>
                <a:hlinkClick r:id="rId3"/>
              </a:rPr>
              <a:t>https://eleducation.org/resources/general-protocols-and-strategies-from-management-in-the-active-classroom</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24506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41f583d6c7_2_3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41f583d6c7_2_3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i="1" dirty="0">
                <a:solidFill>
                  <a:schemeClr val="dk1"/>
                </a:solidFill>
                <a:latin typeface="Calibri"/>
                <a:ea typeface="Calibri"/>
                <a:cs typeface="Calibri"/>
                <a:sym typeface="Calibri"/>
              </a:rPr>
              <a:t>For lighter support: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Work Time A, invite students to create a bank of possible precise words or phrases that ELLs who need heavier support can choose from to describe how their character would react to different situations and what his daily life is like.</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Provide students who may require more support with cloze paragraphs they can fill in with new terms from today’s lesson. You can write your own or search the internet for authentic samples in context. </a:t>
            </a:r>
            <a:r>
              <a:rPr lang="en" sz="1200" i="0" dirty="0">
                <a:latin typeface="Calibri"/>
                <a:ea typeface="Calibri"/>
                <a:cs typeface="Calibri"/>
                <a:sym typeface="Calibri"/>
              </a:rPr>
              <a:t>Example: “_____ is usually found between quotation marks. It’s the actual spoken conversations between the _____. For the _____, you can use a real city, but you need to look at maps.” (Dialogue/characters/setting)</a:t>
            </a:r>
            <a:endParaRPr sz="1200" i="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3003389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41f583d6c7_2_2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1" name="Google Shape;301;g41f583d6c7_2_27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56805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0" name="Google Shape;310;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latin typeface="Calibri" panose="020F0502020204030204" pitchFamily="34" charset="0"/>
                <a:sym typeface="Calibri"/>
              </a:rPr>
              <a:t>Grouping</a:t>
            </a:r>
            <a:r>
              <a:rPr lang="en" sz="1200" b="1" dirty="0">
                <a:latin typeface="Calibri" panose="020F0502020204030204" pitchFamily="34" charset="0"/>
                <a:sym typeface="Calibri"/>
              </a:rPr>
              <a:t>: Whole Group </a:t>
            </a:r>
            <a:endParaRPr sz="1200" b="1"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 for Any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335361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you have prepared the anchor chart ahead of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in </a:t>
            </a:r>
            <a:r>
              <a:rPr lang="en" sz="1200" b="1" dirty="0">
                <a:solidFill>
                  <a:schemeClr val="dk1"/>
                </a:solidFill>
                <a:latin typeface="Calibri"/>
                <a:ea typeface="Calibri"/>
                <a:cs typeface="Calibri"/>
                <a:sym typeface="Calibri"/>
              </a:rPr>
              <a:t>Editing for Capitalization, Punctuation and Spelling I </a:t>
            </a:r>
            <a:r>
              <a:rPr lang="en" sz="1200" dirty="0">
                <a:solidFill>
                  <a:schemeClr val="dk1"/>
                </a:solidFill>
                <a:latin typeface="Calibri"/>
                <a:ea typeface="Calibri"/>
                <a:cs typeface="Calibri"/>
                <a:sym typeface="Calibri"/>
              </a:rPr>
              <a:t>homework. See</a:t>
            </a:r>
            <a:r>
              <a:rPr lang="en" sz="1200" b="1" dirty="0">
                <a:solidFill>
                  <a:schemeClr val="dk1"/>
                </a:solidFill>
                <a:latin typeface="Calibri"/>
                <a:ea typeface="Calibri"/>
                <a:cs typeface="Calibri"/>
                <a:sym typeface="Calibri"/>
              </a:rPr>
              <a:t> Editing for Capitalization, Punctuation and Spelling I (answers,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have come a long way as writers. Remind them that at the beginning of the year, they were working on writing strong paragraphs in Module 1. Now they have also built expertise as writers of informative texts. Tell them that you are proud of the progress they have made and would like to celebrate with them by holding an Author’s Chair Celebration.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a:t>
            </a:r>
            <a:r>
              <a:rPr lang="en" sz="1200" b="1" dirty="0">
                <a:solidFill>
                  <a:schemeClr val="dk1"/>
                </a:solidFill>
                <a:latin typeface="Calibri"/>
                <a:ea typeface="Calibri"/>
                <a:cs typeface="Calibri"/>
                <a:sym typeface="Calibri"/>
              </a:rPr>
              <a:t>Author’s Chair Celebration anchor chart.</a:t>
            </a:r>
            <a:r>
              <a:rPr lang="en" sz="1200" dirty="0">
                <a:solidFill>
                  <a:schemeClr val="dk1"/>
                </a:solidFill>
                <a:latin typeface="Calibri"/>
                <a:ea typeface="Calibri"/>
                <a:cs typeface="Calibri"/>
                <a:sym typeface="Calibri"/>
              </a:rPr>
              <a:t> Explain that an Author’s Chair Celebration is an event similar to a book signing, which authors sometimes hold at bookstores to celebrate publishing their work. Tell students that at these events, authors read their work to an audience and sign copies of their books.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at the end of the module, students will have an opportunity to celebrate with a small audience at their own</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Author’s Chair Celebration to read their finished </a:t>
            </a:r>
            <a:r>
              <a:rPr lang="en" sz="1200" b="0" dirty="0">
                <a:solidFill>
                  <a:schemeClr val="dk1"/>
                </a:solidFill>
                <a:latin typeface="Calibri"/>
                <a:ea typeface="Calibri"/>
                <a:cs typeface="Calibri"/>
                <a:sym typeface="Calibri"/>
              </a:rPr>
              <a:t>choose-your-own-adventure animal defense narrative.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Go on to explain that today, they will practice by sharing the informative page they prepared for homework with a small group.</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Review the steps on the </a:t>
            </a:r>
            <a:r>
              <a:rPr lang="en" sz="1200" b="1" dirty="0">
                <a:solidFill>
                  <a:schemeClr val="dk1"/>
                </a:solidFill>
                <a:latin typeface="Calibri"/>
                <a:ea typeface="Calibri"/>
                <a:cs typeface="Calibri"/>
                <a:sym typeface="Calibri"/>
              </a:rPr>
              <a:t>Author’s Chair Celebration anchor chart </a:t>
            </a:r>
            <a:r>
              <a:rPr lang="en" sz="1200" b="0" dirty="0">
                <a:solidFill>
                  <a:schemeClr val="dk1"/>
                </a:solidFill>
                <a:latin typeface="Calibri"/>
                <a:ea typeface="Calibri"/>
                <a:cs typeface="Calibri"/>
                <a:sym typeface="Calibri"/>
              </a:rPr>
              <a:t>and direct students to read the first learning target: </a:t>
            </a:r>
            <a:r>
              <a:rPr lang="en" sz="1200" b="0" i="0" dirty="0">
                <a:solidFill>
                  <a:schemeClr val="dk1"/>
                </a:solidFill>
                <a:latin typeface="Calibri"/>
                <a:ea typeface="Calibri"/>
                <a:cs typeface="Calibri"/>
                <a:sym typeface="Calibri"/>
              </a:rPr>
              <a:t>“I can listen as my peers share their writing and give specific praise for their work.”</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Explain that as they share their informative pages about their expert group animals, they should focus on the strengths of their group members’ work. They will write this praise on a sticky note for their group member after each share. Clarify or model kind praise as needed.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Split students into their groups (three or four, with a mix of informative pages on different expert group animals). Tell students that they will have a few minutes for each person in their group to read, reflect, and receive praise.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share their work, reflect, and give each other praise. Make sure students are taking turns every few minutes. Read the following prompt on the board, and if a group finishes early have members discuss it: “</a:t>
            </a:r>
            <a:r>
              <a:rPr lang="en" sz="1200" i="1" dirty="0">
                <a:solidFill>
                  <a:schemeClr val="dk1"/>
                </a:solidFill>
                <a:latin typeface="Calibri"/>
                <a:ea typeface="Calibri"/>
                <a:cs typeface="Calibri"/>
                <a:sym typeface="Calibri"/>
              </a:rPr>
              <a:t>How have we grown as writers since the beginning of the year?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response to the author’s chair format.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Provide sentence frames on </a:t>
            </a:r>
            <a:r>
              <a:rPr lang="en" sz="1200" b="0" dirty="0">
                <a:latin typeface="Calibri"/>
                <a:ea typeface="Calibri"/>
                <a:cs typeface="Calibri"/>
                <a:sym typeface="Calibri"/>
              </a:rPr>
              <a:t>their sticky notes. </a:t>
            </a:r>
            <a:r>
              <a:rPr lang="en" sz="1200" dirty="0">
                <a:latin typeface="Calibri"/>
                <a:ea typeface="Calibri"/>
                <a:cs typeface="Calibri"/>
                <a:sym typeface="Calibri"/>
              </a:rPr>
              <a:t>Examples: </a:t>
            </a:r>
            <a:r>
              <a:rPr lang="en" sz="1200" i="0" dirty="0">
                <a:latin typeface="Calibri"/>
                <a:ea typeface="Calibri"/>
                <a:cs typeface="Calibri"/>
                <a:sym typeface="Calibri"/>
              </a:rPr>
              <a:t>“I thought you did a great job explaining …” or “__________ was a juicy word you used that helped me understand your animal better.” </a:t>
            </a:r>
            <a:endParaRPr sz="1200" i="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0" dirty="0">
                <a:latin typeface="Calibri"/>
                <a:ea typeface="Calibri"/>
                <a:cs typeface="Calibri"/>
                <a:sym typeface="Calibri"/>
              </a:rPr>
              <a:t>“I am most proud of _____.” (</a:t>
            </a:r>
            <a:r>
              <a:rPr lang="en" sz="1200" b="1" i="0" dirty="0">
                <a:latin typeface="Calibri"/>
                <a:ea typeface="Calibri"/>
                <a:cs typeface="Calibri"/>
                <a:sym typeface="Calibri"/>
              </a:rPr>
              <a:t>the new words I learned/finishing my informative page/learning a lot about an animal’s defense mechanisms)</a:t>
            </a:r>
            <a:endParaRPr sz="1200" b="1" i="0" dirty="0">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0" dirty="0">
                <a:latin typeface="Calibri"/>
                <a:ea typeface="Calibri"/>
                <a:cs typeface="Calibri"/>
                <a:sym typeface="Calibri"/>
              </a:rPr>
              <a:t>“My biggest challenge was _____.” </a:t>
            </a:r>
            <a:r>
              <a:rPr lang="en" sz="1200" b="1" i="0" dirty="0">
                <a:latin typeface="Calibri"/>
                <a:ea typeface="Calibri"/>
                <a:cs typeface="Calibri"/>
                <a:sym typeface="Calibri"/>
              </a:rPr>
              <a:t>(using English well/reading a lot of books/ remembering new words)</a:t>
            </a:r>
            <a:endParaRPr sz="1200" b="1" i="0" dirty="0">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0" dirty="0">
                <a:latin typeface="Calibri"/>
                <a:ea typeface="Calibri"/>
                <a:cs typeface="Calibri"/>
                <a:sym typeface="Calibri"/>
              </a:rPr>
              <a:t>“I handled my challenge by _____.” </a:t>
            </a:r>
            <a:r>
              <a:rPr lang="en" sz="1200" b="1" i="0" dirty="0">
                <a:latin typeface="Calibri"/>
                <a:ea typeface="Calibri"/>
                <a:cs typeface="Calibri"/>
                <a:sym typeface="Calibri"/>
              </a:rPr>
              <a:t>(getting help from friends/getting help from dictionaries or the internet/studying harder)</a:t>
            </a:r>
            <a:endParaRPr sz="1200" b="1" i="0" dirty="0">
              <a:latin typeface="Calibri"/>
              <a:ea typeface="Calibri"/>
              <a:cs typeface="Calibri"/>
              <a:sym typeface="Calibri"/>
            </a:endParaRPr>
          </a:p>
          <a:p>
            <a:pPr marL="457200" lvl="0" indent="0" algn="l" rtl="0">
              <a:spcBef>
                <a:spcPts val="0"/>
              </a:spcBef>
              <a:spcAft>
                <a:spcPts val="0"/>
              </a:spcAft>
              <a:buNone/>
            </a:pPr>
            <a:endParaRPr sz="1200" i="0" dirty="0">
              <a:latin typeface="Calibri"/>
              <a:ea typeface="Calibri"/>
              <a:cs typeface="Calibri"/>
              <a:sym typeface="Calibri"/>
            </a:endParaRPr>
          </a:p>
        </p:txBody>
      </p:sp>
    </p:spTree>
    <p:extLst>
      <p:ext uri="{BB962C8B-B14F-4D97-AF65-F5344CB8AC3E}">
        <p14:creationId xmlns:p14="http://schemas.microsoft.com/office/powerpoint/2010/main" val="2307253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40b286f9b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40b286f9b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a:t>
            </a:r>
            <a:r>
              <a:rPr lang="en" sz="1200" b="1" dirty="0">
                <a:solidFill>
                  <a:schemeClr val="dk1"/>
                </a:solidFill>
                <a:latin typeface="Calibri"/>
                <a:ea typeface="Calibri"/>
                <a:cs typeface="Calibri"/>
                <a:sym typeface="Calibri"/>
              </a:rPr>
              <a:t> Narrative Writing Checklist</a:t>
            </a:r>
            <a:r>
              <a:rPr lang="en" sz="1200" dirty="0">
                <a:solidFill>
                  <a:schemeClr val="dk1"/>
                </a:solidFill>
                <a:latin typeface="Calibri"/>
                <a:ea typeface="Calibri"/>
                <a:cs typeface="Calibri"/>
                <a:sym typeface="Calibri"/>
              </a:rPr>
              <a:t> and invite students to read the following characteristic to themselves as you read it aloud: – </a:t>
            </a:r>
            <a:r>
              <a:rPr lang="en" sz="1200" i="1" dirty="0">
                <a:solidFill>
                  <a:schemeClr val="dk1"/>
                </a:solidFill>
                <a:latin typeface="Calibri"/>
                <a:ea typeface="Calibri"/>
                <a:cs typeface="Calibri"/>
                <a:sym typeface="Calibri"/>
              </a:rPr>
              <a:t>“W.4.9 I use some information from what I have read to create the characters, setting, or events in my story.”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vocabulary from this criterion by asking: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we mean by the phrase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from </a:t>
            </a:r>
            <a:r>
              <a:rPr lang="en" sz="1200" i="1" dirty="0">
                <a:solidFill>
                  <a:schemeClr val="dk1"/>
                </a:solidFill>
                <a:latin typeface="Calibri"/>
                <a:ea typeface="Calibri"/>
                <a:cs typeface="Calibri"/>
                <a:sym typeface="Calibri"/>
              </a:rPr>
              <a:t>what I have </a:t>
            </a:r>
            <a:r>
              <a:rPr lang="en" sz="1200" i="1" dirty="0" smtClean="0">
                <a:solidFill>
                  <a:schemeClr val="dk1"/>
                </a:solidFill>
                <a:latin typeface="Calibri"/>
                <a:ea typeface="Calibri"/>
                <a:cs typeface="Calibri"/>
                <a:sym typeface="Calibri"/>
              </a:rPr>
              <a:t>read</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in the criterion?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narrative has to have information from research in it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we mean by information?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scientifically accurate facts and details from research</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last bullet point on the </a:t>
            </a:r>
            <a:r>
              <a:rPr lang="en" sz="1200" b="1" dirty="0">
                <a:solidFill>
                  <a:schemeClr val="dk1"/>
                </a:solidFill>
                <a:latin typeface="Calibri"/>
                <a:ea typeface="Calibri"/>
                <a:cs typeface="Calibri"/>
                <a:sym typeface="Calibri"/>
              </a:rPr>
              <a:t>Choose-Your-Own-Adventure Narrative anchor chart</a:t>
            </a:r>
            <a:r>
              <a:rPr lang="en" sz="1200" i="0" dirty="0">
                <a:solidFill>
                  <a:schemeClr val="dk1"/>
                </a:solidFill>
                <a:latin typeface="Calibri"/>
                <a:ea typeface="Calibri"/>
                <a:cs typeface="Calibri"/>
                <a:sym typeface="Calibri"/>
              </a:rPr>
              <a:t>: “Is realistic fiction/narrative—based on facts and research; includes characters, plot, setting, description, dialogue.”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Underline “characters, plot, setting, description, dialogue” and </a:t>
            </a:r>
            <a:r>
              <a:rPr lang="en" sz="1200" dirty="0">
                <a:solidFill>
                  <a:schemeClr val="dk1"/>
                </a:solidFill>
                <a:latin typeface="Calibri"/>
                <a:ea typeface="Calibri"/>
                <a:cs typeface="Calibri"/>
                <a:sym typeface="Calibri"/>
              </a:rPr>
              <a:t>tell students these must be based on facts and details from their research to meet these criteria on the checklist.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and select volunteers to share their answers with the whole group: “</a:t>
            </a:r>
            <a:r>
              <a:rPr lang="en" sz="1200" i="1" dirty="0">
                <a:solidFill>
                  <a:schemeClr val="dk1"/>
                </a:solidFill>
                <a:latin typeface="Calibri"/>
                <a:ea typeface="Calibri"/>
                <a:cs typeface="Calibri"/>
                <a:sym typeface="Calibri"/>
              </a:rPr>
              <a:t>Knowing we have to use information from our research to create the characters, setting, or events in the story to write an effective narrative, what does this mean for our </a:t>
            </a:r>
            <a:r>
              <a:rPr lang="en" sz="1200" b="0" i="1" dirty="0">
                <a:solidFill>
                  <a:schemeClr val="dk1"/>
                </a:solidFill>
                <a:latin typeface="Calibri"/>
                <a:ea typeface="Calibri"/>
                <a:cs typeface="Calibri"/>
                <a:sym typeface="Calibri"/>
              </a:rPr>
              <a:t>Choose-Your-Own-Adventure narratives?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We need to use details from our research to describe ways our expert group animals defend themselves.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expand the conversation by giving an example: “</a:t>
            </a:r>
            <a:r>
              <a:rPr lang="en" sz="1200" i="1" dirty="0">
                <a:solidFill>
                  <a:schemeClr val="dk1"/>
                </a:solidFill>
                <a:latin typeface="Calibri"/>
                <a:ea typeface="Calibri"/>
                <a:cs typeface="Calibri"/>
                <a:sym typeface="Calibri"/>
              </a:rPr>
              <a:t>Can you give an example?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student thinking in </a:t>
            </a:r>
            <a:r>
              <a:rPr lang="en" sz="1200" i="0" dirty="0">
                <a:solidFill>
                  <a:schemeClr val="dk1"/>
                </a:solidFill>
                <a:latin typeface="Calibri"/>
                <a:ea typeface="Calibri"/>
                <a:cs typeface="Calibri"/>
                <a:sym typeface="Calibri"/>
              </a:rPr>
              <a:t>the “Things to remember in this piece” </a:t>
            </a:r>
            <a:r>
              <a:rPr lang="en" sz="1200" dirty="0">
                <a:solidFill>
                  <a:schemeClr val="dk1"/>
                </a:solidFill>
                <a:latin typeface="Calibri"/>
                <a:ea typeface="Calibri"/>
                <a:cs typeface="Calibri"/>
                <a:sym typeface="Calibri"/>
              </a:rPr>
              <a:t>column of the checklist next to the characteristic of effective narratives.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with the following characteristics: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“W.4.3a The events in my narrative make sense and are easy to understand.”</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“W.4.3.a I use details and description to introduce the reader to the narrator, setting and situation.”</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“W.4.3.a My narrative has a central problem.”</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“W.4.3d , L.4.3b I use dialogue and description to show what characters are doing, thinking, and feeling and how they respond to what happens.”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for students that although this narrative is based on research, it is still fiction, so students will also include many details from their imagination. Explain that they will read a model of a narrative based on research for their homework and that the class will talk more about the balance between facts and fiction in their stories after examining this model.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second learning target</a:t>
            </a:r>
            <a:r>
              <a:rPr lang="en" sz="1200" i="0" dirty="0">
                <a:solidFill>
                  <a:schemeClr val="dk1"/>
                </a:solidFill>
                <a:latin typeface="Calibri"/>
                <a:ea typeface="Calibri"/>
                <a:cs typeface="Calibri"/>
                <a:sym typeface="Calibri"/>
              </a:rPr>
              <a:t>: “I can synthesize information to develop an accurate character profile supported by research.”</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today students will take the first steps toward developing an animal character based on their research from Units 1 and 2.</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a:t>
            </a:r>
            <a:r>
              <a:rPr lang="en" sz="1200" b="1" dirty="0">
                <a:solidFill>
                  <a:schemeClr val="dk1"/>
                </a:solidFill>
                <a:latin typeface="Calibri"/>
                <a:ea typeface="Calibri"/>
                <a:cs typeface="Calibri"/>
                <a:sym typeface="Calibri"/>
              </a:rPr>
              <a:t>Narrative Writing Checklist</a:t>
            </a:r>
            <a:r>
              <a:rPr lang="en" sz="1200" dirty="0">
                <a:solidFill>
                  <a:schemeClr val="dk1"/>
                </a:solidFill>
                <a:latin typeface="Calibri"/>
                <a:ea typeface="Calibri"/>
                <a:cs typeface="Calibri"/>
                <a:sym typeface="Calibri"/>
              </a:rPr>
              <a:t> and the learning targets.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Highlight and discuss language structures that are critical to understanding the </a:t>
            </a:r>
            <a:r>
              <a:rPr lang="en" sz="1200" b="1" dirty="0">
                <a:latin typeface="Calibri"/>
                <a:ea typeface="Calibri"/>
                <a:cs typeface="Calibri"/>
                <a:sym typeface="Calibri"/>
              </a:rPr>
              <a:t>Narrative Writing Checklist</a:t>
            </a:r>
            <a:r>
              <a:rPr lang="en" sz="1200" dirty="0">
                <a:latin typeface="Calibri"/>
                <a:ea typeface="Calibri"/>
                <a:cs typeface="Calibri"/>
                <a:sym typeface="Calibri"/>
              </a:rPr>
              <a:t> and the learning target. Examples:</a:t>
            </a:r>
            <a:r>
              <a:rPr lang="en" sz="1200" i="0" dirty="0">
                <a:latin typeface="Calibri"/>
                <a:ea typeface="Calibri"/>
                <a:cs typeface="Calibri"/>
                <a:sym typeface="Calibri"/>
              </a:rPr>
              <a:t> from what I have read; the narrator, setting, and situation; to help readers imagine what they might see … (if they were there); synthesize information; develop an accurate character profile. Work on comprehension of these structures, for example, by eliciting paraphrases of them.</a:t>
            </a:r>
            <a:endParaRPr sz="1200" i="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4529149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5"/>
        <p:cNvGrpSpPr/>
        <p:nvPr/>
      </p:nvGrpSpPr>
      <p:grpSpPr>
        <a:xfrm>
          <a:off x="0" y="0"/>
          <a:ext cx="0" cy="0"/>
          <a:chOff x="0" y="0"/>
          <a:chExt cx="0" cy="0"/>
        </a:xfrm>
      </p:grpSpPr>
      <p:sp>
        <p:nvSpPr>
          <p:cNvPr id="186" name="Google Shape;186;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7" name="Google Shape;187;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8" name="Google Shape;188;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92" name="Google Shape;192;p2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3" name="Google Shape;193;p2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4"/>
        <p:cNvGrpSpPr/>
        <p:nvPr/>
      </p:nvGrpSpPr>
      <p:grpSpPr>
        <a:xfrm>
          <a:off x="0" y="0"/>
          <a:ext cx="0" cy="0"/>
          <a:chOff x="0" y="0"/>
          <a:chExt cx="0" cy="0"/>
        </a:xfrm>
      </p:grpSpPr>
      <p:sp>
        <p:nvSpPr>
          <p:cNvPr id="195" name="Google Shape;195;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6" name="Google Shape;19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97" name="Google Shape;197;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0"/>
        <p:cNvGrpSpPr/>
        <p:nvPr/>
      </p:nvGrpSpPr>
      <p:grpSpPr>
        <a:xfrm>
          <a:off x="0" y="0"/>
          <a:ext cx="0" cy="0"/>
          <a:chOff x="0" y="0"/>
          <a:chExt cx="0" cy="0"/>
        </a:xfrm>
      </p:grpSpPr>
      <p:sp>
        <p:nvSpPr>
          <p:cNvPr id="201" name="Google Shape;201;p30"/>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2" name="Google Shape;202;p3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03" name="Google Shape;203;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6"/>
        <p:cNvGrpSpPr/>
        <p:nvPr/>
      </p:nvGrpSpPr>
      <p:grpSpPr>
        <a:xfrm>
          <a:off x="0" y="0"/>
          <a:ext cx="0" cy="0"/>
          <a:chOff x="0" y="0"/>
          <a:chExt cx="0" cy="0"/>
        </a:xfrm>
      </p:grpSpPr>
      <p:sp>
        <p:nvSpPr>
          <p:cNvPr id="207" name="Google Shape;207;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8" name="Google Shape;208;p31"/>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0" name="Google Shape;210;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2" name="Google Shape;212;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13"/>
        <p:cNvGrpSpPr/>
        <p:nvPr/>
      </p:nvGrpSpPr>
      <p:grpSpPr>
        <a:xfrm>
          <a:off x="0" y="0"/>
          <a:ext cx="0" cy="0"/>
          <a:chOff x="0" y="0"/>
          <a:chExt cx="0" cy="0"/>
        </a:xfrm>
      </p:grpSpPr>
      <p:sp>
        <p:nvSpPr>
          <p:cNvPr id="214" name="Google Shape;214;p3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5" name="Google Shape;215;p32"/>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7" name="Google Shape;217;p32"/>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8" name="Google Shape;218;p32"/>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9" name="Google Shape;219;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24" name="Google Shape;22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7"/>
        <p:cNvGrpSpPr/>
        <p:nvPr/>
      </p:nvGrpSpPr>
      <p:grpSpPr>
        <a:xfrm>
          <a:off x="0" y="0"/>
          <a:ext cx="0" cy="0"/>
          <a:chOff x="0" y="0"/>
          <a:chExt cx="0" cy="0"/>
        </a:xfrm>
      </p:grpSpPr>
      <p:sp>
        <p:nvSpPr>
          <p:cNvPr id="228" name="Google Shape;228;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9" name="Google Shape;229;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0" name="Google Shape;230;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33" name="Google Shape;233;p3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4" name="Google Shape;234;p35"/>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5" name="Google Shape;235;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6" name="Google Shape;236;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38"/>
        <p:cNvGrpSpPr/>
        <p:nvPr/>
      </p:nvGrpSpPr>
      <p:grpSpPr>
        <a:xfrm>
          <a:off x="0" y="0"/>
          <a:ext cx="0" cy="0"/>
          <a:chOff x="0" y="0"/>
          <a:chExt cx="0" cy="0"/>
        </a:xfrm>
      </p:grpSpPr>
      <p:sp>
        <p:nvSpPr>
          <p:cNvPr id="239" name="Google Shape;239;p3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0" name="Google Shape;240;p36"/>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41" name="Google Shape;241;p36"/>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42" name="Google Shape;242;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3" name="Google Shape;243;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5"/>
        <p:cNvGrpSpPr/>
        <p:nvPr/>
      </p:nvGrpSpPr>
      <p:grpSpPr>
        <a:xfrm>
          <a:off x="0" y="0"/>
          <a:ext cx="0" cy="0"/>
          <a:chOff x="0" y="0"/>
          <a:chExt cx="0" cy="0"/>
        </a:xfrm>
      </p:grpSpPr>
      <p:sp>
        <p:nvSpPr>
          <p:cNvPr id="246" name="Google Shape;246;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7" name="Google Shape;247;p37"/>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8" name="Google Shape;248;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9" name="Google Shape;249;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0" name="Google Shape;250;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51"/>
        <p:cNvGrpSpPr/>
        <p:nvPr/>
      </p:nvGrpSpPr>
      <p:grpSpPr>
        <a:xfrm>
          <a:off x="0" y="0"/>
          <a:ext cx="0" cy="0"/>
          <a:chOff x="0" y="0"/>
          <a:chExt cx="0" cy="0"/>
        </a:xfrm>
      </p:grpSpPr>
      <p:sp>
        <p:nvSpPr>
          <p:cNvPr id="252" name="Google Shape;252;p38"/>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3" name="Google Shape;253;p38"/>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4" name="Google Shape;254;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5" name="Google Shape;255;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6" name="Google Shape;256;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57"/>
        <p:cNvGrpSpPr/>
        <p:nvPr/>
      </p:nvGrpSpPr>
      <p:grpSpPr>
        <a:xfrm>
          <a:off x="0" y="0"/>
          <a:ext cx="0" cy="0"/>
          <a:chOff x="0" y="0"/>
          <a:chExt cx="0" cy="0"/>
        </a:xfrm>
      </p:grpSpPr>
      <p:sp>
        <p:nvSpPr>
          <p:cNvPr id="258" name="Google Shape;258;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9" name="Google Shape;259;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260" name="Google Shape;260;p39"/>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63" name="Google Shape;263;p40"/>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264" name="Google Shape;264;p40"/>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265" name="Google Shape;265;p40"/>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2" Type="http://schemas.openxmlformats.org/officeDocument/2006/relationships/slideLayout" Target="../slideLayouts/slideLayout36.xml"/><Relationship Id="rId13" Type="http://schemas.openxmlformats.org/officeDocument/2006/relationships/slideLayout" Target="../slideLayouts/slideLayout37.xml"/><Relationship Id="rId14" Type="http://schemas.openxmlformats.org/officeDocument/2006/relationships/theme" Target="../theme/theme3.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 Id="rId9" Type="http://schemas.openxmlformats.org/officeDocument/2006/relationships/slideLayout" Target="../slideLayouts/slideLayout33.xml"/><Relationship Id="rId10"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8" name="Google Shape;17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2" name="Google Shape;182;p27"/>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83" name="Google Shape;183;p27"/>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84" name="Google Shape;184;p27"/>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2/unit-3/lesson-3"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2</a:t>
            </a:r>
            <a:r>
              <a:rPr lang="en" sz="3400"/>
              <a:t>: Unit </a:t>
            </a:r>
            <a:r>
              <a:rPr lang="en"/>
              <a:t>3</a:t>
            </a:r>
            <a:r>
              <a:rPr lang="en" sz="3400"/>
              <a:t>: Lesson </a:t>
            </a:r>
            <a:r>
              <a:rPr lang="en"/>
              <a:t>3</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71" name="Google Shape;271;p41"/>
          <p:cNvSpPr txBox="1">
            <a:spLocks noGrp="1"/>
          </p:cNvSpPr>
          <p:nvPr>
            <p:ph type="body" idx="1"/>
          </p:nvPr>
        </p:nvSpPr>
        <p:spPr>
          <a:xfrm>
            <a:off x="311700" y="1078300"/>
            <a:ext cx="8520600" cy="37380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1600">
                <a:solidFill>
                  <a:schemeClr val="dk1"/>
                </a:solidFill>
              </a:rPr>
              <a:t>This lesson will take approximately 60-80 minutes to complete. </a:t>
            </a:r>
            <a:endParaRPr sz="1600">
              <a:solidFill>
                <a:schemeClr val="dk1"/>
              </a:solidFill>
            </a:endParaRPr>
          </a:p>
          <a:p>
            <a:pPr marL="0" lvl="0" indent="0" algn="l" rtl="0">
              <a:lnSpc>
                <a:spcPct val="90000"/>
              </a:lnSpc>
              <a:spcBef>
                <a:spcPts val="80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30200" algn="l" rtl="0">
              <a:lnSpc>
                <a:spcPct val="90000"/>
              </a:lnSpc>
              <a:spcBef>
                <a:spcPts val="800"/>
              </a:spcBef>
              <a:spcAft>
                <a:spcPts val="0"/>
              </a:spcAft>
              <a:buClr>
                <a:schemeClr val="dk1"/>
              </a:buClr>
              <a:buSzPts val="1600"/>
              <a:buChar char="•"/>
            </a:pPr>
            <a:r>
              <a:rPr lang="en" sz="1600">
                <a:solidFill>
                  <a:schemeClr val="dk1"/>
                </a:solidFill>
              </a:rPr>
              <a:t>In the opening of the lesson, students celebrate their hard work writing informative texts by sharing and reflecting in small groups on their informative page for the performance task (completed in Unit 2 and prepared in Lesson 2).</a:t>
            </a:r>
            <a:endParaRPr sz="1600">
              <a:solidFill>
                <a:schemeClr val="dk1"/>
              </a:solidFill>
            </a:endParaRPr>
          </a:p>
          <a:p>
            <a:pPr marL="0" lvl="0" indent="0" algn="l" rtl="0">
              <a:lnSpc>
                <a:spcPct val="90000"/>
              </a:lnSpc>
              <a:spcBef>
                <a:spcPts val="80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algn="l" rtl="0">
              <a:lnSpc>
                <a:spcPct val="90000"/>
              </a:lnSpc>
              <a:spcBef>
                <a:spcPts val="1000"/>
              </a:spcBef>
              <a:spcAft>
                <a:spcPts val="0"/>
              </a:spcAft>
              <a:buClr>
                <a:schemeClr val="dk1"/>
              </a:buClr>
              <a:buSzPts val="1600"/>
              <a:buAutoNum type="arabicPeriod"/>
            </a:pPr>
            <a:r>
              <a:rPr lang="en" sz="1600">
                <a:solidFill>
                  <a:schemeClr val="dk1"/>
                </a:solidFill>
              </a:rPr>
              <a:t>I can listen as my peers share their informational writing and give specific praise for their work.</a:t>
            </a:r>
            <a:endParaRPr sz="1600">
              <a:solidFill>
                <a:schemeClr val="dk1"/>
              </a:solidFill>
            </a:endParaRPr>
          </a:p>
          <a:p>
            <a:pPr marL="457200" lvl="0" indent="-330200" algn="l" rtl="0">
              <a:lnSpc>
                <a:spcPct val="90000"/>
              </a:lnSpc>
              <a:spcBef>
                <a:spcPts val="0"/>
              </a:spcBef>
              <a:spcAft>
                <a:spcPts val="0"/>
              </a:spcAft>
              <a:buClr>
                <a:schemeClr val="dk1"/>
              </a:buClr>
              <a:buSzPts val="1600"/>
              <a:buAutoNum type="arabicPeriod"/>
            </a:pPr>
            <a:r>
              <a:rPr lang="en" sz="1600">
                <a:solidFill>
                  <a:schemeClr val="dk1"/>
                </a:solidFill>
              </a:rPr>
              <a:t>I can synthesize information to develop an accurate character profile supported by research. </a:t>
            </a:r>
            <a:endParaRPr sz="16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Developing a Character Profile for the Millipede</a:t>
            </a:r>
            <a:endParaRPr/>
          </a:p>
        </p:txBody>
      </p:sp>
      <p:sp>
        <p:nvSpPr>
          <p:cNvPr id="336" name="Google Shape;336;p50"/>
          <p:cNvSpPr txBox="1">
            <a:spLocks noGrp="1"/>
          </p:cNvSpPr>
          <p:nvPr>
            <p:ph type="body" idx="1"/>
          </p:nvPr>
        </p:nvSpPr>
        <p:spPr>
          <a:xfrm>
            <a:off x="3840025" y="1481650"/>
            <a:ext cx="4992300" cy="28791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lvl="0" indent="-330200" algn="l" rtl="0">
              <a:spcBef>
                <a:spcPts val="800"/>
              </a:spcBef>
              <a:spcAft>
                <a:spcPts val="0"/>
              </a:spcAft>
              <a:buClr>
                <a:schemeClr val="dk1"/>
              </a:buClr>
              <a:buSzPts val="1600"/>
              <a:buFont typeface="Century Gothic"/>
              <a:buAutoNum type="arabicPeriod"/>
            </a:pPr>
            <a:r>
              <a:rPr lang="en" sz="1600" dirty="0" smtClean="0">
                <a:solidFill>
                  <a:schemeClr val="dk1"/>
                </a:solidFill>
              </a:rPr>
              <a:t>Who </a:t>
            </a:r>
            <a:r>
              <a:rPr lang="en" sz="1600" dirty="0">
                <a:solidFill>
                  <a:schemeClr val="dk1"/>
                </a:solidFill>
              </a:rPr>
              <a:t>is the audience of the narrative part of your animal defense mechanisms book?</a:t>
            </a:r>
            <a:endParaRPr sz="1600" dirty="0">
              <a:solidFill>
                <a:schemeClr val="dk1"/>
              </a:solidFill>
            </a:endParaRPr>
          </a:p>
          <a:p>
            <a:pPr marL="457200" lvl="0" indent="-330200" algn="l" rtl="0">
              <a:spcBef>
                <a:spcPts val="0"/>
              </a:spcBef>
              <a:spcAft>
                <a:spcPts val="0"/>
              </a:spcAft>
              <a:buClr>
                <a:schemeClr val="dk1"/>
              </a:buClr>
              <a:buSzPts val="1600"/>
              <a:buFont typeface="Century Gothic"/>
              <a:buAutoNum type="arabicPeriod"/>
            </a:pPr>
            <a:r>
              <a:rPr lang="en" sz="1600" dirty="0">
                <a:solidFill>
                  <a:schemeClr val="dk1"/>
                </a:solidFill>
              </a:rPr>
              <a:t>What is the purpose of the narrative?</a:t>
            </a:r>
            <a:endParaRPr sz="1600" dirty="0">
              <a:solidFill>
                <a:schemeClr val="dk1"/>
              </a:solidFill>
            </a:endParaRPr>
          </a:p>
          <a:p>
            <a:pPr marL="457200" lvl="0" indent="-330200" algn="l" rtl="0">
              <a:spcBef>
                <a:spcPts val="0"/>
              </a:spcBef>
              <a:spcAft>
                <a:spcPts val="0"/>
              </a:spcAft>
              <a:buClr>
                <a:schemeClr val="dk1"/>
              </a:buClr>
              <a:buSzPts val="1600"/>
              <a:buFont typeface="Century Gothic"/>
              <a:buAutoNum type="arabicPeriod"/>
            </a:pPr>
            <a:r>
              <a:rPr lang="en" sz="1600" dirty="0">
                <a:solidFill>
                  <a:schemeClr val="dk1"/>
                </a:solidFill>
              </a:rPr>
              <a:t>Knowing the task, purpose, and audience for our narratives, should the narrative sound formal or informal?</a:t>
            </a:r>
            <a:endParaRPr sz="1600" dirty="0">
              <a:solidFill>
                <a:schemeClr val="dk1"/>
              </a:solidFill>
            </a:endParaRPr>
          </a:p>
          <a:p>
            <a:pPr marL="457200" lvl="0" indent="-330200" algn="l" rtl="0">
              <a:spcBef>
                <a:spcPts val="0"/>
              </a:spcBef>
              <a:spcAft>
                <a:spcPts val="0"/>
              </a:spcAft>
              <a:buClr>
                <a:schemeClr val="dk1"/>
              </a:buClr>
              <a:buSzPts val="1600"/>
              <a:buFont typeface="Century Gothic"/>
              <a:buAutoNum type="arabicPeriod"/>
            </a:pPr>
            <a:r>
              <a:rPr lang="en" sz="1600" dirty="0">
                <a:solidFill>
                  <a:schemeClr val="dk1"/>
                </a:solidFill>
              </a:rPr>
              <a:t>Are there any sections of your research notes that have precise words and phrases that you can refer to when planning and writing your narratives?</a:t>
            </a:r>
            <a:endParaRPr sz="1600" dirty="0">
              <a:solidFill>
                <a:schemeClr val="dk1"/>
              </a:solidFill>
            </a:endParaRPr>
          </a:p>
          <a:p>
            <a:pPr marL="0" lvl="0" indent="0" algn="l" rtl="0">
              <a:spcBef>
                <a:spcPts val="800"/>
              </a:spcBef>
              <a:spcAft>
                <a:spcPts val="0"/>
              </a:spcAft>
              <a:buNone/>
            </a:pPr>
            <a:endParaRPr sz="1600" dirty="0">
              <a:solidFill>
                <a:schemeClr val="dk1"/>
              </a:solidFill>
            </a:endParaRPr>
          </a:p>
          <a:p>
            <a:pPr marL="0" lvl="0" indent="0" algn="l" rtl="0">
              <a:spcBef>
                <a:spcPts val="800"/>
              </a:spcBef>
              <a:spcAft>
                <a:spcPts val="0"/>
              </a:spcAft>
              <a:buNone/>
            </a:pPr>
            <a:endParaRPr sz="1600" dirty="0">
              <a:solidFill>
                <a:schemeClr val="dk1"/>
              </a:solidFill>
            </a:endParaRPr>
          </a:p>
          <a:p>
            <a:pPr marL="0" lvl="0" indent="0" algn="l" rtl="0">
              <a:lnSpc>
                <a:spcPct val="90000"/>
              </a:lnSpc>
              <a:spcBef>
                <a:spcPts val="1000"/>
              </a:spcBef>
              <a:spcAft>
                <a:spcPts val="0"/>
              </a:spcAft>
              <a:buNone/>
            </a:pPr>
            <a:endParaRPr sz="1600" dirty="0"/>
          </a:p>
        </p:txBody>
      </p:sp>
      <p:pic>
        <p:nvPicPr>
          <p:cNvPr id="337" name="Google Shape;337;p50"/>
          <p:cNvPicPr preferRelativeResize="0"/>
          <p:nvPr/>
        </p:nvPicPr>
        <p:blipFill rotWithShape="1">
          <a:blip r:embed="rId3">
            <a:alphaModFix/>
          </a:blip>
          <a:srcRect t="25530" b="20334"/>
          <a:stretch/>
        </p:blipFill>
        <p:spPr>
          <a:xfrm>
            <a:off x="8325803" y="4576296"/>
            <a:ext cx="711556" cy="359229"/>
          </a:xfrm>
          <a:prstGeom prst="rect">
            <a:avLst/>
          </a:prstGeom>
          <a:noFill/>
          <a:ln>
            <a:noFill/>
          </a:ln>
        </p:spPr>
      </p:pic>
      <p:pic>
        <p:nvPicPr>
          <p:cNvPr id="338" name="Google Shape;338;p50"/>
          <p:cNvPicPr preferRelativeResize="0"/>
          <p:nvPr/>
        </p:nvPicPr>
        <p:blipFill rotWithShape="1">
          <a:blip r:embed="rId4">
            <a:alphaModFix/>
          </a:blip>
          <a:srcRect l="29815" t="27104" r="32888" b="20418"/>
          <a:stretch/>
        </p:blipFill>
        <p:spPr>
          <a:xfrm>
            <a:off x="311700" y="1481649"/>
            <a:ext cx="3410376" cy="2878975"/>
          </a:xfrm>
          <a:prstGeom prst="rect">
            <a:avLst/>
          </a:prstGeom>
          <a:noFill/>
          <a:ln w="19050" cap="flat" cmpd="sng">
            <a:solidFill>
              <a:schemeClr val="dk2"/>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51"/>
          <p:cNvSpPr txBox="1">
            <a:spLocks noGrp="1"/>
          </p:cNvSpPr>
          <p:nvPr>
            <p:ph type="title"/>
          </p:nvPr>
        </p:nvSpPr>
        <p:spPr>
          <a:xfrm>
            <a:off x="311700" y="234993"/>
            <a:ext cx="8520600" cy="1037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dirty="0"/>
              <a:t>Developing a Character Profile for the Millipede</a:t>
            </a:r>
            <a:endParaRPr dirty="0"/>
          </a:p>
        </p:txBody>
      </p:sp>
      <p:sp>
        <p:nvSpPr>
          <p:cNvPr id="344" name="Google Shape;344;p51"/>
          <p:cNvSpPr txBox="1">
            <a:spLocks noGrp="1"/>
          </p:cNvSpPr>
          <p:nvPr>
            <p:ph type="body" idx="1"/>
          </p:nvPr>
        </p:nvSpPr>
        <p:spPr>
          <a:xfrm>
            <a:off x="311700" y="1370190"/>
            <a:ext cx="8520600" cy="3416400"/>
          </a:xfrm>
          <a:prstGeom prst="rect">
            <a:avLst/>
          </a:prstGeom>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dirty="0"/>
              <a:t>Imagine your character’s </a:t>
            </a:r>
            <a:r>
              <a:rPr lang="en" dirty="0" smtClean="0"/>
              <a:t>personality.</a:t>
            </a:r>
            <a:endParaRPr lang="en" dirty="0"/>
          </a:p>
          <a:p>
            <a:pPr marL="457200" lvl="0" indent="-361950" algn="l" rtl="0">
              <a:spcBef>
                <a:spcPts val="800"/>
              </a:spcBef>
              <a:spcAft>
                <a:spcPts val="0"/>
              </a:spcAft>
              <a:buSzPts val="2100"/>
              <a:buAutoNum type="arabicPeriod"/>
            </a:pPr>
            <a:endParaRPr lang="en" dirty="0"/>
          </a:p>
          <a:p>
            <a:pPr marL="457200" lvl="0" indent="-361950" algn="l" rtl="0">
              <a:spcBef>
                <a:spcPts val="800"/>
              </a:spcBef>
              <a:spcAft>
                <a:spcPts val="0"/>
              </a:spcAft>
              <a:buSzPts val="2100"/>
              <a:buAutoNum type="arabicPeriod"/>
            </a:pPr>
            <a:r>
              <a:rPr lang="en" dirty="0" smtClean="0"/>
              <a:t>Who </a:t>
            </a:r>
            <a:r>
              <a:rPr lang="en" dirty="0"/>
              <a:t>might your character have been if he or she had been a real animal in this situation?  (</a:t>
            </a:r>
            <a:r>
              <a:rPr lang="en" i="1" dirty="0"/>
              <a:t>Personality traits </a:t>
            </a:r>
            <a:r>
              <a:rPr lang="en" i="1" dirty="0" smtClean="0"/>
              <a:t>box)</a:t>
            </a:r>
            <a:endParaRPr lang="en" i="1" dirty="0"/>
          </a:p>
          <a:p>
            <a:pPr marL="457200" lvl="0" indent="-361950" algn="l" rtl="0">
              <a:spcBef>
                <a:spcPts val="800"/>
              </a:spcBef>
              <a:spcAft>
                <a:spcPts val="0"/>
              </a:spcAft>
              <a:buSzPts val="2100"/>
              <a:buAutoNum type="arabicPeriod"/>
            </a:pPr>
            <a:endParaRPr lang="en" i="1" dirty="0"/>
          </a:p>
          <a:p>
            <a:pPr marL="457200" lvl="0" indent="-361950" algn="l" rtl="0">
              <a:spcBef>
                <a:spcPts val="800"/>
              </a:spcBef>
              <a:spcAft>
                <a:spcPts val="0"/>
              </a:spcAft>
              <a:buSzPts val="2100"/>
              <a:buAutoNum type="arabicPeriod"/>
            </a:pPr>
            <a:r>
              <a:rPr lang="en" dirty="0" smtClean="0"/>
              <a:t>What </a:t>
            </a:r>
            <a:r>
              <a:rPr lang="en" dirty="0"/>
              <a:t>might his or her daily life be like if she or he were a real animal? </a:t>
            </a:r>
            <a:r>
              <a:rPr lang="en" i="1" dirty="0"/>
              <a:t>(Daily Life box)</a:t>
            </a:r>
            <a:endParaRPr i="1" dirty="0"/>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5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smtClean="0"/>
              <a:t>Partner </a:t>
            </a:r>
            <a:r>
              <a:rPr lang="en" dirty="0"/>
              <a:t>Practice: Developing a Character Profile for the Millipede</a:t>
            </a:r>
            <a:endParaRPr dirty="0"/>
          </a:p>
        </p:txBody>
      </p:sp>
      <p:sp>
        <p:nvSpPr>
          <p:cNvPr id="350" name="Google Shape;350;p52"/>
          <p:cNvSpPr txBox="1">
            <a:spLocks noGrp="1"/>
          </p:cNvSpPr>
          <p:nvPr>
            <p:ph type="body" idx="1"/>
          </p:nvPr>
        </p:nvSpPr>
        <p:spPr>
          <a:xfrm>
            <a:off x="3353125" y="1481650"/>
            <a:ext cx="54792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Clr>
                <a:schemeClr val="dk1"/>
              </a:buClr>
              <a:buSzPts val="2400"/>
              <a:buFont typeface="Century Gothic"/>
              <a:buAutoNum type="arabicPeriod"/>
            </a:pPr>
            <a:r>
              <a:rPr lang="en" sz="2400">
                <a:solidFill>
                  <a:schemeClr val="dk1"/>
                </a:solidFill>
              </a:rPr>
              <a:t>What could we add to these final boxes?</a:t>
            </a:r>
            <a:endParaRPr sz="2400">
              <a:solidFill>
                <a:schemeClr val="dk1"/>
              </a:solidFill>
            </a:endParaRPr>
          </a:p>
          <a:p>
            <a:pPr marL="0" lvl="0" indent="0" algn="l" rtl="0">
              <a:spcBef>
                <a:spcPts val="800"/>
              </a:spcBef>
              <a:spcAft>
                <a:spcPts val="0"/>
              </a:spcAft>
              <a:buNone/>
            </a:pPr>
            <a:endParaRPr>
              <a:solidFill>
                <a:schemeClr val="dk1"/>
              </a:solidFill>
            </a:endParaRPr>
          </a:p>
          <a:p>
            <a:pPr marL="0" lvl="0" indent="0" algn="l" rtl="0">
              <a:spcBef>
                <a:spcPts val="800"/>
              </a:spcBef>
              <a:spcAft>
                <a:spcPts val="0"/>
              </a:spcAft>
              <a:buNone/>
            </a:pPr>
            <a:endParaRPr>
              <a:solidFill>
                <a:schemeClr val="dk1"/>
              </a:solidFill>
            </a:endParaRPr>
          </a:p>
          <a:p>
            <a:pPr marL="0" lvl="0" indent="0" algn="l" rtl="0">
              <a:lnSpc>
                <a:spcPct val="90000"/>
              </a:lnSpc>
              <a:spcBef>
                <a:spcPts val="1000"/>
              </a:spcBef>
              <a:spcAft>
                <a:spcPts val="0"/>
              </a:spcAft>
              <a:buNone/>
            </a:pPr>
            <a:endParaRPr sz="2400"/>
          </a:p>
        </p:txBody>
      </p:sp>
      <p:pic>
        <p:nvPicPr>
          <p:cNvPr id="351" name="Google Shape;351;p52"/>
          <p:cNvPicPr preferRelativeResize="0"/>
          <p:nvPr/>
        </p:nvPicPr>
        <p:blipFill rotWithShape="1">
          <a:blip r:embed="rId3">
            <a:alphaModFix/>
          </a:blip>
          <a:srcRect l="29815" t="27104" r="32888" b="20418"/>
          <a:stretch/>
        </p:blipFill>
        <p:spPr>
          <a:xfrm>
            <a:off x="311688" y="1662762"/>
            <a:ext cx="3410376" cy="2697875"/>
          </a:xfrm>
          <a:prstGeom prst="rect">
            <a:avLst/>
          </a:prstGeom>
          <a:noFill/>
          <a:ln w="19050" cap="flat" cmpd="sng">
            <a:solidFill>
              <a:schemeClr val="dk2"/>
            </a:solidFill>
            <a:prstDash val="solid"/>
            <a:round/>
            <a:headEnd type="none" w="sm" len="sm"/>
            <a:tailEnd type="none" w="sm" len="sm"/>
          </a:ln>
        </p:spPr>
      </p:pic>
      <p:pic>
        <p:nvPicPr>
          <p:cNvPr id="352" name="Google Shape;352;p52"/>
          <p:cNvPicPr preferRelativeResize="0"/>
          <p:nvPr/>
        </p:nvPicPr>
        <p:blipFill rotWithShape="1">
          <a:blip r:embed="rId3">
            <a:alphaModFix/>
          </a:blip>
          <a:srcRect l="29815" t="27104" r="32888" b="20418"/>
          <a:stretch/>
        </p:blipFill>
        <p:spPr>
          <a:xfrm>
            <a:off x="311700" y="1481649"/>
            <a:ext cx="3410376" cy="2878975"/>
          </a:xfrm>
          <a:prstGeom prst="rect">
            <a:avLst/>
          </a:prstGeom>
          <a:noFill/>
          <a:ln w="19050" cap="flat" cmpd="sng">
            <a:solidFill>
              <a:schemeClr val="dk2"/>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53"/>
          <p:cNvSpPr txBox="1">
            <a:spLocks noGrp="1"/>
          </p:cNvSpPr>
          <p:nvPr>
            <p:ph type="title"/>
          </p:nvPr>
        </p:nvSpPr>
        <p:spPr>
          <a:xfrm>
            <a:off x="311700" y="144075"/>
            <a:ext cx="8520600" cy="135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smtClean="0"/>
              <a:t>Independent </a:t>
            </a:r>
            <a:r>
              <a:rPr lang="en" dirty="0"/>
              <a:t>Practice: Developing a Character Profile for the Expert Group Animal</a:t>
            </a:r>
            <a:endParaRPr dirty="0"/>
          </a:p>
        </p:txBody>
      </p:sp>
      <p:sp>
        <p:nvSpPr>
          <p:cNvPr id="358" name="Google Shape;358;p53"/>
          <p:cNvSpPr txBox="1">
            <a:spLocks noGrp="1"/>
          </p:cNvSpPr>
          <p:nvPr>
            <p:ph type="body" idx="1"/>
          </p:nvPr>
        </p:nvSpPr>
        <p:spPr>
          <a:xfrm>
            <a:off x="3886325" y="1710175"/>
            <a:ext cx="5133900" cy="28791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spcBef>
                <a:spcPts val="800"/>
              </a:spcBef>
              <a:spcAft>
                <a:spcPts val="0"/>
              </a:spcAft>
              <a:buNone/>
            </a:pPr>
            <a:r>
              <a:rPr lang="en" dirty="0">
                <a:solidFill>
                  <a:schemeClr val="dk1"/>
                </a:solidFill>
              </a:rPr>
              <a:t>You will need the following items.</a:t>
            </a:r>
            <a:endParaRPr dirty="0">
              <a:solidFill>
                <a:schemeClr val="dk1"/>
              </a:solidFill>
            </a:endParaRPr>
          </a:p>
          <a:p>
            <a:pPr marL="0" lvl="0" indent="0" algn="l" rtl="0">
              <a:spcBef>
                <a:spcPts val="800"/>
              </a:spcBef>
              <a:spcAft>
                <a:spcPts val="0"/>
              </a:spcAft>
              <a:buNone/>
            </a:pPr>
            <a:endParaRPr sz="1800" dirty="0">
              <a:solidFill>
                <a:schemeClr val="dk1"/>
              </a:solidFill>
            </a:endParaRPr>
          </a:p>
          <a:p>
            <a:pPr marL="914400" lvl="1" indent="-342900" algn="l" rtl="0">
              <a:spcBef>
                <a:spcPts val="400"/>
              </a:spcBef>
              <a:spcAft>
                <a:spcPts val="0"/>
              </a:spcAft>
              <a:buClr>
                <a:schemeClr val="dk1"/>
              </a:buClr>
              <a:buSzPts val="1800"/>
              <a:buFont typeface="Century Gothic"/>
              <a:buAutoNum type="alphaLcPeriod"/>
            </a:pPr>
            <a:r>
              <a:rPr lang="en" b="1" dirty="0">
                <a:solidFill>
                  <a:schemeClr val="dk1"/>
                </a:solidFill>
              </a:rPr>
              <a:t>Animal Defenses research notebook </a:t>
            </a:r>
            <a:r>
              <a:rPr lang="en" dirty="0">
                <a:solidFill>
                  <a:schemeClr val="dk1"/>
                </a:solidFill>
              </a:rPr>
              <a:t>(from Unit 1)</a:t>
            </a:r>
            <a:endParaRPr dirty="0">
              <a:solidFill>
                <a:schemeClr val="dk1"/>
              </a:solidFill>
            </a:endParaRPr>
          </a:p>
          <a:p>
            <a:pPr marL="914400" lvl="1" indent="-342900" algn="l" rtl="0">
              <a:spcBef>
                <a:spcPts val="0"/>
              </a:spcBef>
              <a:spcAft>
                <a:spcPts val="0"/>
              </a:spcAft>
              <a:buClr>
                <a:schemeClr val="dk1"/>
              </a:buClr>
              <a:buSzPts val="1800"/>
              <a:buFont typeface="Century Gothic"/>
              <a:buAutoNum type="alphaLcPeriod"/>
            </a:pPr>
            <a:r>
              <a:rPr lang="en" b="1" dirty="0">
                <a:solidFill>
                  <a:schemeClr val="dk1"/>
                </a:solidFill>
              </a:rPr>
              <a:t>Expert Group Animal research notebook </a:t>
            </a:r>
            <a:r>
              <a:rPr lang="en" dirty="0">
                <a:solidFill>
                  <a:schemeClr val="dk1"/>
                </a:solidFill>
              </a:rPr>
              <a:t>(from Unit 2) </a:t>
            </a:r>
            <a:endParaRPr dirty="0">
              <a:solidFill>
                <a:schemeClr val="dk1"/>
              </a:solidFill>
            </a:endParaRPr>
          </a:p>
          <a:p>
            <a:pPr marL="914400" lvl="1" indent="-342900" algn="l" rtl="0">
              <a:spcBef>
                <a:spcPts val="0"/>
              </a:spcBef>
              <a:spcAft>
                <a:spcPts val="0"/>
              </a:spcAft>
              <a:buClr>
                <a:schemeClr val="dk1"/>
              </a:buClr>
              <a:buSzPts val="1800"/>
              <a:buFont typeface="Century Gothic"/>
              <a:buAutoNum type="alphaLcPeriod"/>
            </a:pPr>
            <a:r>
              <a:rPr lang="en" dirty="0">
                <a:solidFill>
                  <a:schemeClr val="dk1"/>
                </a:solidFill>
              </a:rPr>
              <a:t>Research texts </a:t>
            </a:r>
            <a:endParaRPr dirty="0">
              <a:solidFill>
                <a:schemeClr val="dk1"/>
              </a:solidFill>
            </a:endParaRPr>
          </a:p>
          <a:p>
            <a:pPr marL="0" lvl="0" indent="0" algn="l" rtl="0">
              <a:spcBef>
                <a:spcPts val="800"/>
              </a:spcBef>
              <a:spcAft>
                <a:spcPts val="0"/>
              </a:spcAft>
              <a:buNone/>
            </a:pPr>
            <a:endParaRPr dirty="0">
              <a:solidFill>
                <a:schemeClr val="dk1"/>
              </a:solidFill>
            </a:endParaRPr>
          </a:p>
          <a:p>
            <a:pPr marL="0" lvl="0" indent="0" algn="l" rtl="0">
              <a:spcBef>
                <a:spcPts val="800"/>
              </a:spcBef>
              <a:spcAft>
                <a:spcPts val="0"/>
              </a:spcAft>
              <a:buNone/>
            </a:pPr>
            <a:endParaRPr dirty="0">
              <a:solidFill>
                <a:schemeClr val="dk1"/>
              </a:solidFill>
            </a:endParaRPr>
          </a:p>
          <a:p>
            <a:pPr marL="0" lvl="0" indent="0" algn="l" rtl="0">
              <a:spcBef>
                <a:spcPts val="800"/>
              </a:spcBef>
              <a:spcAft>
                <a:spcPts val="0"/>
              </a:spcAft>
              <a:buNone/>
            </a:pPr>
            <a:endParaRPr dirty="0">
              <a:solidFill>
                <a:schemeClr val="dk1"/>
              </a:solidFill>
            </a:endParaRPr>
          </a:p>
          <a:p>
            <a:pPr marL="0" lvl="0" indent="0" algn="l" rtl="0">
              <a:lnSpc>
                <a:spcPct val="90000"/>
              </a:lnSpc>
              <a:spcBef>
                <a:spcPts val="1000"/>
              </a:spcBef>
              <a:spcAft>
                <a:spcPts val="0"/>
              </a:spcAft>
              <a:buNone/>
            </a:pPr>
            <a:endParaRPr sz="2400" dirty="0"/>
          </a:p>
        </p:txBody>
      </p:sp>
      <p:pic>
        <p:nvPicPr>
          <p:cNvPr id="359" name="Google Shape;359;p53"/>
          <p:cNvPicPr preferRelativeResize="0"/>
          <p:nvPr/>
        </p:nvPicPr>
        <p:blipFill rotWithShape="1">
          <a:blip r:embed="rId3">
            <a:alphaModFix/>
          </a:blip>
          <a:srcRect l="29815" t="27104" r="32888" b="20418"/>
          <a:stretch/>
        </p:blipFill>
        <p:spPr>
          <a:xfrm>
            <a:off x="311700" y="1710174"/>
            <a:ext cx="3410376" cy="2878975"/>
          </a:xfrm>
          <a:prstGeom prst="rect">
            <a:avLst/>
          </a:prstGeom>
          <a:noFill/>
          <a:ln w="19050" cap="flat" cmpd="sng">
            <a:solidFill>
              <a:schemeClr val="dk2"/>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54"/>
          <p:cNvSpPr txBox="1">
            <a:spLocks noGrp="1"/>
          </p:cNvSpPr>
          <p:nvPr>
            <p:ph type="title"/>
          </p:nvPr>
        </p:nvSpPr>
        <p:spPr>
          <a:xfrm>
            <a:off x="311700" y="15242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Sharing</a:t>
            </a:r>
            <a:endParaRPr dirty="0"/>
          </a:p>
        </p:txBody>
      </p:sp>
      <p:sp>
        <p:nvSpPr>
          <p:cNvPr id="365" name="Google Shape;365;p54"/>
          <p:cNvSpPr txBox="1">
            <a:spLocks noGrp="1"/>
          </p:cNvSpPr>
          <p:nvPr>
            <p:ph type="body" idx="1"/>
          </p:nvPr>
        </p:nvSpPr>
        <p:spPr>
          <a:xfrm>
            <a:off x="3962225" y="1156325"/>
            <a:ext cx="4687500" cy="3089104"/>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lvl="0" indent="-342900" algn="l" rtl="0">
              <a:lnSpc>
                <a:spcPct val="90000"/>
              </a:lnSpc>
              <a:spcBef>
                <a:spcPts val="1000"/>
              </a:spcBef>
              <a:spcAft>
                <a:spcPts val="0"/>
              </a:spcAft>
              <a:buClr>
                <a:schemeClr val="dk1"/>
              </a:buClr>
              <a:buSzPct val="100000"/>
              <a:buAutoNum type="arabicPeriod"/>
            </a:pPr>
            <a:r>
              <a:rPr lang="en" dirty="0">
                <a:solidFill>
                  <a:schemeClr val="dk1"/>
                </a:solidFill>
              </a:rPr>
              <a:t>I can listen as my peers share their informational writing and give specific praise for their work.</a:t>
            </a:r>
            <a:endParaRPr dirty="0">
              <a:solidFill>
                <a:schemeClr val="dk1"/>
              </a:solidFill>
            </a:endParaRPr>
          </a:p>
          <a:p>
            <a:pPr marL="457200" lvl="0" indent="-342900" algn="l" rtl="0">
              <a:lnSpc>
                <a:spcPct val="90000"/>
              </a:lnSpc>
              <a:spcBef>
                <a:spcPts val="0"/>
              </a:spcBef>
              <a:spcAft>
                <a:spcPts val="0"/>
              </a:spcAft>
              <a:buClr>
                <a:schemeClr val="dk1"/>
              </a:buClr>
              <a:buSzPct val="100000"/>
              <a:buAutoNum type="arabicPeriod"/>
            </a:pPr>
            <a:r>
              <a:rPr lang="en" dirty="0">
                <a:solidFill>
                  <a:schemeClr val="dk1"/>
                </a:solidFill>
              </a:rPr>
              <a:t>I can synthesize information to develop an accurate character profile supported by research. </a:t>
            </a:r>
            <a:endParaRPr dirty="0">
              <a:solidFill>
                <a:schemeClr val="dk1"/>
              </a:solidFill>
            </a:endParaRPr>
          </a:p>
        </p:txBody>
      </p:sp>
      <p:pic>
        <p:nvPicPr>
          <p:cNvPr id="366" name="Google Shape;366;p54"/>
          <p:cNvPicPr preferRelativeResize="0"/>
          <p:nvPr/>
        </p:nvPicPr>
        <p:blipFill>
          <a:blip r:embed="rId3">
            <a:alphaModFix/>
          </a:blip>
          <a:stretch>
            <a:fillRect/>
          </a:stretch>
        </p:blipFill>
        <p:spPr>
          <a:xfrm>
            <a:off x="8444732" y="4368507"/>
            <a:ext cx="572700" cy="572700"/>
          </a:xfrm>
          <a:prstGeom prst="rect">
            <a:avLst/>
          </a:prstGeom>
          <a:noFill/>
          <a:ln>
            <a:noFill/>
          </a:ln>
        </p:spPr>
      </p:pic>
      <p:pic>
        <p:nvPicPr>
          <p:cNvPr id="367" name="Google Shape;367;p54"/>
          <p:cNvPicPr preferRelativeResize="0"/>
          <p:nvPr/>
        </p:nvPicPr>
        <p:blipFill>
          <a:blip r:embed="rId4">
            <a:alphaModFix/>
          </a:blip>
          <a:stretch>
            <a:fillRect/>
          </a:stretch>
        </p:blipFill>
        <p:spPr>
          <a:xfrm>
            <a:off x="311700" y="725125"/>
            <a:ext cx="3381773" cy="3847607"/>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5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000"/>
              <a:t>Homework</a:t>
            </a:r>
            <a:endParaRPr sz="3000"/>
          </a:p>
        </p:txBody>
      </p:sp>
      <p:sp>
        <p:nvSpPr>
          <p:cNvPr id="373" name="Google Shape;373;p55"/>
          <p:cNvSpPr txBox="1">
            <a:spLocks noGrp="1"/>
          </p:cNvSpPr>
          <p:nvPr>
            <p:ph type="body" idx="1"/>
          </p:nvPr>
        </p:nvSpPr>
        <p:spPr>
          <a:xfrm>
            <a:off x="420325" y="1190400"/>
            <a:ext cx="4621800" cy="35076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lvl="0" indent="-342900" algn="l" rtl="0">
              <a:lnSpc>
                <a:spcPct val="100000"/>
              </a:lnSpc>
              <a:spcBef>
                <a:spcPts val="800"/>
              </a:spcBef>
              <a:spcAft>
                <a:spcPts val="0"/>
              </a:spcAft>
              <a:buSzPts val="1800"/>
              <a:buAutoNum type="alphaUcPeriod"/>
            </a:pPr>
            <a:r>
              <a:rPr lang="en" sz="1800" dirty="0"/>
              <a:t>Reread “Powerful Polly” for the </a:t>
            </a:r>
            <a:r>
              <a:rPr lang="en" sz="1800" dirty="0" smtClean="0"/>
              <a:t>gist.</a:t>
            </a:r>
          </a:p>
          <a:p>
            <a:pPr marL="457200" lvl="0" indent="-342900" algn="l" rtl="0">
              <a:lnSpc>
                <a:spcPct val="100000"/>
              </a:lnSpc>
              <a:spcBef>
                <a:spcPts val="800"/>
              </a:spcBef>
              <a:spcAft>
                <a:spcPts val="0"/>
              </a:spcAft>
              <a:buSzPts val="1800"/>
              <a:buAutoNum type="alphaUcPeriod"/>
            </a:pPr>
            <a:endParaRPr lang="en" sz="1800" dirty="0"/>
          </a:p>
          <a:p>
            <a:pPr marL="457200" lvl="0" indent="-342900" algn="l" rtl="0">
              <a:lnSpc>
                <a:spcPct val="100000"/>
              </a:lnSpc>
              <a:spcBef>
                <a:spcPts val="800"/>
              </a:spcBef>
              <a:spcAft>
                <a:spcPts val="0"/>
              </a:spcAft>
              <a:buSzPts val="1800"/>
              <a:buAutoNum type="alphaUcPeriod"/>
            </a:pPr>
            <a:r>
              <a:rPr lang="en" sz="1800" dirty="0" smtClean="0"/>
              <a:t>Choose </a:t>
            </a:r>
            <a:r>
              <a:rPr lang="en" sz="1800" dirty="0"/>
              <a:t>and respond to a </a:t>
            </a:r>
            <a:r>
              <a:rPr lang="en" sz="1800" b="1" dirty="0"/>
              <a:t>narrative QuickWrite prompt</a:t>
            </a:r>
            <a:r>
              <a:rPr lang="en" sz="1800" dirty="0"/>
              <a:t> from your homework resources for this </a:t>
            </a:r>
            <a:r>
              <a:rPr lang="en" sz="1800" dirty="0" smtClean="0"/>
              <a:t>unit.</a:t>
            </a:r>
          </a:p>
          <a:p>
            <a:pPr marL="457200" lvl="0" indent="-342900" algn="l" rtl="0">
              <a:lnSpc>
                <a:spcPct val="100000"/>
              </a:lnSpc>
              <a:spcBef>
                <a:spcPts val="800"/>
              </a:spcBef>
              <a:spcAft>
                <a:spcPts val="0"/>
              </a:spcAft>
              <a:buSzPts val="1800"/>
              <a:buAutoNum type="alphaUcPeriod"/>
            </a:pPr>
            <a:endParaRPr lang="en" sz="1800" dirty="0"/>
          </a:p>
          <a:p>
            <a:pPr marL="457200" lvl="0" indent="-342900" algn="l" rtl="0">
              <a:lnSpc>
                <a:spcPct val="100000"/>
              </a:lnSpc>
              <a:spcBef>
                <a:spcPts val="800"/>
              </a:spcBef>
              <a:spcAft>
                <a:spcPts val="0"/>
              </a:spcAft>
              <a:buSzPts val="1800"/>
              <a:buAutoNum type="alphaUcPeriod"/>
            </a:pPr>
            <a:r>
              <a:rPr lang="en" sz="1800" dirty="0" smtClean="0"/>
              <a:t>Accountable </a:t>
            </a:r>
            <a:r>
              <a:rPr lang="en" sz="1800" dirty="0"/>
              <a:t>Research </a:t>
            </a:r>
            <a:r>
              <a:rPr lang="en" sz="1800" dirty="0" smtClean="0"/>
              <a:t>Reading</a:t>
            </a:r>
            <a:r>
              <a:rPr lang="en-US" sz="1800" dirty="0" smtClean="0"/>
              <a:t>: </a:t>
            </a:r>
            <a:r>
              <a:rPr lang="en" sz="1800" dirty="0" smtClean="0"/>
              <a:t>Select </a:t>
            </a:r>
            <a:r>
              <a:rPr lang="en" sz="1800" dirty="0"/>
              <a:t>a prompt to respond to in the front of your independent reading journal.</a:t>
            </a:r>
            <a:endParaRPr sz="1800" dirty="0"/>
          </a:p>
          <a:p>
            <a:pPr marL="0" lvl="0" indent="0" algn="l" rtl="0">
              <a:lnSpc>
                <a:spcPct val="100000"/>
              </a:lnSpc>
              <a:spcBef>
                <a:spcPts val="800"/>
              </a:spcBef>
              <a:spcAft>
                <a:spcPts val="0"/>
              </a:spcAft>
              <a:buNone/>
            </a:pPr>
            <a:endParaRPr sz="1800" dirty="0"/>
          </a:p>
          <a:p>
            <a:pPr marL="0" lvl="0" indent="0" algn="l" rtl="0">
              <a:lnSpc>
                <a:spcPct val="100000"/>
              </a:lnSpc>
              <a:spcBef>
                <a:spcPts val="800"/>
              </a:spcBef>
              <a:spcAft>
                <a:spcPts val="0"/>
              </a:spcAft>
              <a:buNone/>
            </a:pPr>
            <a:endParaRPr sz="1800" dirty="0">
              <a:solidFill>
                <a:schemeClr val="dk1"/>
              </a:solidFill>
            </a:endParaRPr>
          </a:p>
          <a:p>
            <a:pPr marL="0" lvl="0" indent="0" algn="l" rtl="0">
              <a:lnSpc>
                <a:spcPct val="100000"/>
              </a:lnSpc>
              <a:spcBef>
                <a:spcPts val="800"/>
              </a:spcBef>
              <a:spcAft>
                <a:spcPts val="0"/>
              </a:spcAft>
              <a:buNone/>
            </a:pPr>
            <a:endParaRPr sz="2400" dirty="0">
              <a:solidFill>
                <a:srgbClr val="444444"/>
              </a:solidFill>
            </a:endParaRPr>
          </a:p>
        </p:txBody>
      </p:sp>
      <p:sp>
        <p:nvSpPr>
          <p:cNvPr id="374" name="Google Shape;374;p55"/>
          <p:cNvSpPr txBox="1"/>
          <p:nvPr/>
        </p:nvSpPr>
        <p:spPr>
          <a:xfrm>
            <a:off x="5315750" y="1190375"/>
            <a:ext cx="3160200" cy="3507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Module 2</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Guiding Question</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Anchor Chart</a:t>
            </a:r>
            <a:endParaRPr sz="1800">
              <a:latin typeface="Century Gothic"/>
              <a:ea typeface="Century Gothic"/>
              <a:cs typeface="Century Gothic"/>
              <a:sym typeface="Century Gothic"/>
            </a:endParaRPr>
          </a:p>
          <a:p>
            <a:pPr marL="342900" lvl="0" indent="0" algn="l" rtl="0">
              <a:lnSpc>
                <a:spcPct val="90000"/>
              </a:lnSpc>
              <a:spcBef>
                <a:spcPts val="340"/>
              </a:spcBef>
              <a:spcAft>
                <a:spcPts val="0"/>
              </a:spcAft>
              <a:buNone/>
            </a:pPr>
            <a:endParaRPr sz="1200">
              <a:solidFill>
                <a:srgbClr val="000000"/>
              </a:solidFill>
              <a:latin typeface="Calibri"/>
              <a:ea typeface="Calibri"/>
              <a:cs typeface="Calibri"/>
              <a:sym typeface="Calibri"/>
            </a:endParaRPr>
          </a:p>
          <a:p>
            <a:pPr marL="342900" lvl="0" indent="-323850" algn="l" rtl="0">
              <a:lnSpc>
                <a:spcPct val="90000"/>
              </a:lnSpc>
              <a:spcBef>
                <a:spcPts val="340"/>
              </a:spcBef>
              <a:spcAft>
                <a:spcPts val="0"/>
              </a:spcAft>
              <a:buClr>
                <a:srgbClr val="000000"/>
              </a:buClr>
              <a:buSzPts val="1400"/>
              <a:buFont typeface="Century Gothic"/>
              <a:buChar char="•"/>
            </a:pPr>
            <a:r>
              <a:rPr lang="en">
                <a:solidFill>
                  <a:srgbClr val="000000"/>
                </a:solidFill>
                <a:latin typeface="Century Gothic"/>
                <a:ea typeface="Century Gothic"/>
                <a:cs typeface="Century Gothic"/>
                <a:sym typeface="Century Gothic"/>
              </a:rPr>
              <a:t>How do animals’ bodies and behaviors help them survive?</a:t>
            </a:r>
            <a:endParaRPr>
              <a:solidFill>
                <a:srgbClr val="000000"/>
              </a:solidFill>
              <a:latin typeface="Century Gothic"/>
              <a:ea typeface="Century Gothic"/>
              <a:cs typeface="Century Gothic"/>
              <a:sym typeface="Century Gothic"/>
            </a:endParaRPr>
          </a:p>
          <a:p>
            <a:pPr marL="342900" lvl="0" indent="-323850" algn="l" rtl="0">
              <a:lnSpc>
                <a:spcPct val="90000"/>
              </a:lnSpc>
              <a:spcBef>
                <a:spcPts val="340"/>
              </a:spcBef>
              <a:spcAft>
                <a:spcPts val="0"/>
              </a:spcAft>
              <a:buClr>
                <a:srgbClr val="000000"/>
              </a:buClr>
              <a:buSzPts val="1400"/>
              <a:buFont typeface="Century Gothic"/>
              <a:buChar char="•"/>
            </a:pPr>
            <a:r>
              <a:rPr lang="en">
                <a:solidFill>
                  <a:srgbClr val="000000"/>
                </a:solidFill>
                <a:latin typeface="Century Gothic"/>
                <a:ea typeface="Century Gothic"/>
                <a:cs typeface="Century Gothic"/>
                <a:sym typeface="Century Gothic"/>
              </a:rPr>
              <a:t>How can writers use knowledge from their research to inform and entertain?</a:t>
            </a:r>
            <a:br>
              <a:rPr lang="en">
                <a:solidFill>
                  <a:srgbClr val="000000"/>
                </a:solidFill>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5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3000"/>
              <a:t>Homework: Accountable Research Reading</a:t>
            </a:r>
            <a:endParaRPr sz="3000"/>
          </a:p>
          <a:p>
            <a:pPr marL="0" lvl="0" indent="0" algn="l" rtl="0">
              <a:spcBef>
                <a:spcPts val="0"/>
              </a:spcBef>
              <a:spcAft>
                <a:spcPts val="0"/>
              </a:spcAft>
              <a:buNone/>
            </a:pPr>
            <a:endParaRPr/>
          </a:p>
        </p:txBody>
      </p:sp>
      <p:sp>
        <p:nvSpPr>
          <p:cNvPr id="380" name="Google Shape;380;p56"/>
          <p:cNvSpPr txBox="1">
            <a:spLocks noGrp="1"/>
          </p:cNvSpPr>
          <p:nvPr>
            <p:ph type="body" idx="1"/>
          </p:nvPr>
        </p:nvSpPr>
        <p:spPr>
          <a:xfrm>
            <a:off x="311700" y="588975"/>
            <a:ext cx="8520600" cy="4416600"/>
          </a:xfrm>
          <a:prstGeom prst="rect">
            <a:avLst/>
          </a:prstGeom>
        </p:spPr>
        <p:txBody>
          <a:bodyPr spcFirstLastPara="1" wrap="square" lIns="68575" tIns="34275" rIns="68575" bIns="34275" anchor="t" anchorCtr="0">
            <a:noAutofit/>
          </a:bodyPr>
          <a:lstStyle/>
          <a:p>
            <a:pPr marL="457200" lvl="0" indent="-292100" algn="l" rtl="0">
              <a:lnSpc>
                <a:spcPct val="120000"/>
              </a:lnSpc>
              <a:spcBef>
                <a:spcPts val="800"/>
              </a:spcBef>
              <a:spcAft>
                <a:spcPts val="0"/>
              </a:spcAft>
              <a:buClr>
                <a:schemeClr val="dk1"/>
              </a:buClr>
              <a:buSzPts val="1000"/>
              <a:buFont typeface="Century Gothic"/>
              <a:buAutoNum type="arabicPeriod"/>
            </a:pPr>
            <a:r>
              <a:rPr lang="en" sz="1000" dirty="0">
                <a:solidFill>
                  <a:schemeClr val="dk1"/>
                </a:solidFill>
              </a:rPr>
              <a:t>Take out Independent Reading Journal.</a:t>
            </a:r>
            <a:endParaRPr sz="1000" dirty="0">
              <a:solidFill>
                <a:schemeClr val="dk1"/>
              </a:solidFill>
            </a:endParaRPr>
          </a:p>
          <a:p>
            <a:pPr marL="457200" lvl="0" indent="-292100" algn="l" rtl="0">
              <a:lnSpc>
                <a:spcPct val="120000"/>
              </a:lnSpc>
              <a:spcBef>
                <a:spcPts val="0"/>
              </a:spcBef>
              <a:spcAft>
                <a:spcPts val="0"/>
              </a:spcAft>
              <a:buClr>
                <a:schemeClr val="dk1"/>
              </a:buClr>
              <a:buSzPts val="1000"/>
              <a:buFont typeface="Century Gothic"/>
              <a:buAutoNum type="arabicPeriod"/>
            </a:pPr>
            <a:r>
              <a:rPr lang="en" sz="1000" dirty="0">
                <a:solidFill>
                  <a:schemeClr val="dk1"/>
                </a:solidFill>
              </a:rPr>
              <a:t>Select a prompt.</a:t>
            </a:r>
            <a:endParaRPr sz="1000" dirty="0">
              <a:solidFill>
                <a:schemeClr val="dk1"/>
              </a:solidFill>
            </a:endParaRPr>
          </a:p>
          <a:p>
            <a:pPr marL="457200" lvl="0" indent="-292100" algn="l" rtl="0">
              <a:lnSpc>
                <a:spcPct val="120000"/>
              </a:lnSpc>
              <a:spcBef>
                <a:spcPts val="0"/>
              </a:spcBef>
              <a:spcAft>
                <a:spcPts val="0"/>
              </a:spcAft>
              <a:buClr>
                <a:schemeClr val="dk1"/>
              </a:buClr>
              <a:buSzPts val="1000"/>
              <a:buFont typeface="Century Gothic"/>
              <a:buAutoNum type="arabicPeriod"/>
            </a:pPr>
            <a:r>
              <a:rPr lang="en" sz="1000" dirty="0">
                <a:solidFill>
                  <a:schemeClr val="dk1"/>
                </a:solidFill>
              </a:rPr>
              <a:t>Copy prompt into front of independent reading journal.</a:t>
            </a:r>
            <a:endParaRPr sz="1000" dirty="0">
              <a:solidFill>
                <a:schemeClr val="dk1"/>
              </a:solidFill>
            </a:endParaRPr>
          </a:p>
          <a:p>
            <a:pPr marL="457200" lvl="0" indent="-292100" algn="l" rtl="0">
              <a:lnSpc>
                <a:spcPct val="120000"/>
              </a:lnSpc>
              <a:spcBef>
                <a:spcPts val="0"/>
              </a:spcBef>
              <a:spcAft>
                <a:spcPts val="0"/>
              </a:spcAft>
              <a:buClr>
                <a:schemeClr val="dk1"/>
              </a:buClr>
              <a:buSzPts val="1000"/>
              <a:buFont typeface="Century Gothic"/>
              <a:buAutoNum type="arabicPeriod"/>
            </a:pPr>
            <a:r>
              <a:rPr lang="en" sz="1000" dirty="0">
                <a:solidFill>
                  <a:schemeClr val="dk1"/>
                </a:solidFill>
              </a:rPr>
              <a:t>Respond to prompt for HW.</a:t>
            </a:r>
            <a:endParaRPr sz="1000" dirty="0">
              <a:solidFill>
                <a:schemeClr val="dk1"/>
              </a:solidFill>
            </a:endParaRPr>
          </a:p>
          <a:p>
            <a:pPr marL="1828800" lvl="0" indent="457200" algn="l" rtl="0">
              <a:lnSpc>
                <a:spcPct val="120000"/>
              </a:lnSpc>
              <a:spcBef>
                <a:spcPts val="800"/>
              </a:spcBef>
              <a:spcAft>
                <a:spcPts val="0"/>
              </a:spcAft>
              <a:buClr>
                <a:schemeClr val="dk1"/>
              </a:buClr>
              <a:buSzPts val="1100"/>
              <a:buFont typeface="Arial"/>
              <a:buNone/>
            </a:pPr>
            <a:r>
              <a:rPr lang="en" sz="1300" b="1" dirty="0">
                <a:solidFill>
                  <a:schemeClr val="dk1"/>
                </a:solidFill>
              </a:rPr>
              <a:t>Module 2: Journal Prompts</a:t>
            </a:r>
            <a:endParaRPr sz="1300" b="1" dirty="0">
              <a:solidFill>
                <a:schemeClr val="dk1"/>
              </a:solidFill>
            </a:endParaRPr>
          </a:p>
          <a:p>
            <a:pPr marL="457200" lvl="0" indent="-292100" algn="l" rtl="0">
              <a:lnSpc>
                <a:spcPct val="138000"/>
              </a:lnSpc>
              <a:spcBef>
                <a:spcPts val="600"/>
              </a:spcBef>
              <a:spcAft>
                <a:spcPts val="0"/>
              </a:spcAft>
              <a:buClr>
                <a:schemeClr val="dk1"/>
              </a:buClr>
              <a:buSzPts val="1000"/>
              <a:buFont typeface="Century Gothic"/>
              <a:buChar char="•"/>
            </a:pPr>
            <a:r>
              <a:rPr lang="en" sz="1000" dirty="0">
                <a:solidFill>
                  <a:schemeClr val="dk1"/>
                </a:solidFill>
              </a:rPr>
              <a:t>Record 2–3 facts in your own words about animals or animal defenses that you found out in your research reading today.</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What questions do you have about animals or animal defenses after reading?</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What would you like to research further after reading? Why?</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Summarize your research reading today in no more than 4 sentences.</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How would you describe the setting of the particular part of the</a:t>
            </a:r>
            <a:br>
              <a:rPr lang="en" sz="1000" dirty="0">
                <a:solidFill>
                  <a:schemeClr val="dk1"/>
                </a:solidFill>
              </a:rPr>
            </a:br>
            <a:r>
              <a:rPr lang="en" sz="1000" dirty="0">
                <a:solidFill>
                  <a:schemeClr val="dk1"/>
                </a:solidFill>
              </a:rPr>
              <a:t>text you read?</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What do you think is going to happen next? Why?</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Summarize the pages you just read in no more than 4 sentences.</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What is the main idea of the part of the text you just read?</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Think about the title of your text. Why do you think the author</a:t>
            </a:r>
            <a:br>
              <a:rPr lang="en" sz="1000" dirty="0">
                <a:solidFill>
                  <a:schemeClr val="dk1"/>
                </a:solidFill>
              </a:rPr>
            </a:br>
            <a:r>
              <a:rPr lang="en" sz="1000" dirty="0">
                <a:solidFill>
                  <a:schemeClr val="dk1"/>
                </a:solidFill>
              </a:rPr>
              <a:t>chose this title?</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What are two new words you learned in this text? Tell about the</a:t>
            </a:r>
            <a:br>
              <a:rPr lang="en" sz="1000" dirty="0">
                <a:solidFill>
                  <a:schemeClr val="dk1"/>
                </a:solidFill>
              </a:rPr>
            </a:br>
            <a:r>
              <a:rPr lang="en-US" sz="1000" dirty="0" smtClean="0">
                <a:solidFill>
                  <a:schemeClr val="dk1"/>
                </a:solidFill>
              </a:rPr>
              <a:t>w</a:t>
            </a:r>
            <a:r>
              <a:rPr lang="en" sz="1000" dirty="0" smtClean="0">
                <a:solidFill>
                  <a:schemeClr val="dk1"/>
                </a:solidFill>
              </a:rPr>
              <a:t>ords</a:t>
            </a:r>
            <a:r>
              <a:rPr lang="en" sz="1000" dirty="0">
                <a:solidFill>
                  <a:schemeClr val="dk1"/>
                </a:solidFill>
              </a:rPr>
              <a:t>.</a:t>
            </a:r>
            <a:endParaRPr sz="1000" dirty="0">
              <a:solidFill>
                <a:schemeClr val="dk1"/>
              </a:solidFill>
            </a:endParaRPr>
          </a:p>
          <a:p>
            <a:pPr lvl="0" indent="-292100">
              <a:lnSpc>
                <a:spcPct val="138000"/>
              </a:lnSpc>
              <a:spcBef>
                <a:spcPts val="0"/>
              </a:spcBef>
              <a:buSzPts val="1000"/>
            </a:pPr>
            <a:r>
              <a:rPr lang="en" sz="1000" dirty="0">
                <a:solidFill>
                  <a:schemeClr val="dk1"/>
                </a:solidFill>
              </a:rPr>
              <a:t>Choose a picture, chart, graph, or diagram from your text. </a:t>
            </a:r>
            <a:r>
              <a:rPr lang="en-US" sz="1000" dirty="0">
                <a:latin typeface="Century Gothic" panose="020B0502020202020204" pitchFamily="34" charset="0"/>
              </a:rPr>
              <a:t>Explain how the information you learned from the image helped you understand the text. </a:t>
            </a:r>
            <a:r>
              <a:rPr lang="en" sz="1000" dirty="0"/>
              <a:t/>
            </a:r>
            <a:br>
              <a:rPr lang="en" sz="1000" dirty="0"/>
            </a:br>
            <a:r>
              <a:rPr lang="en" sz="1000" dirty="0" smtClean="0">
                <a:solidFill>
                  <a:schemeClr val="dk1"/>
                </a:solidFill>
              </a:rPr>
              <a:t>.</a:t>
            </a:r>
            <a:r>
              <a:rPr lang="en" sz="1100" dirty="0">
                <a:solidFill>
                  <a:schemeClr val="dk1"/>
                </a:solidFill>
              </a:rPr>
              <a:t/>
            </a:r>
            <a:br>
              <a:rPr lang="en" sz="1100" dirty="0">
                <a:solidFill>
                  <a:schemeClr val="dk1"/>
                </a:solidFill>
              </a:rPr>
            </a:br>
            <a:r>
              <a:rPr lang="en" sz="1100" dirty="0">
                <a:solidFill>
                  <a:schemeClr val="dk1"/>
                </a:solidFill>
              </a:rPr>
              <a:t/>
            </a:r>
            <a:br>
              <a:rPr lang="en" sz="1100" dirty="0">
                <a:solidFill>
                  <a:schemeClr val="dk1"/>
                </a:solidFill>
              </a:rPr>
            </a:br>
            <a:endParaRPr sz="1100" dirty="0">
              <a:solidFill>
                <a:schemeClr val="dk1"/>
              </a:solidFill>
            </a:endParaRPr>
          </a:p>
          <a:p>
            <a:pPr marL="0" lvl="0" indent="0" algn="l" rtl="0">
              <a:lnSpc>
                <a:spcPct val="120000"/>
              </a:lnSpc>
              <a:spcBef>
                <a:spcPts val="800"/>
              </a:spcBef>
              <a:spcAft>
                <a:spcPts val="0"/>
              </a:spcAft>
              <a:buNone/>
            </a:pPr>
            <a:endParaRPr sz="1100" dirty="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sz="1100" dirty="0">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57"/>
          <p:cNvSpPr txBox="1">
            <a:spLocks noGrp="1"/>
          </p:cNvSpPr>
          <p:nvPr>
            <p:ph type="title"/>
          </p:nvPr>
        </p:nvSpPr>
        <p:spPr>
          <a:xfrm>
            <a:off x="628650" y="1009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387" name="Google Shape;387;p57"/>
          <p:cNvSpPr txBox="1">
            <a:spLocks noGrp="1"/>
          </p:cNvSpPr>
          <p:nvPr>
            <p:ph type="body" idx="1"/>
          </p:nvPr>
        </p:nvSpPr>
        <p:spPr>
          <a:xfrm>
            <a:off x="628650" y="590700"/>
            <a:ext cx="7886700" cy="2564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algn="l"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388" name="Google Shape;388;p57"/>
          <p:cNvGraphicFramePr/>
          <p:nvPr/>
        </p:nvGraphicFramePr>
        <p:xfrm>
          <a:off x="952500" y="3017225"/>
          <a:ext cx="7239000" cy="1471550"/>
        </p:xfrm>
        <a:graphic>
          <a:graphicData uri="http://schemas.openxmlformats.org/drawingml/2006/table">
            <a:tbl>
              <a:tblPr>
                <a:noFill/>
                <a:tableStyleId>{A75B9EC8-FB4E-4EAD-95A4-B525A13AEF81}</a:tableStyleId>
              </a:tblPr>
              <a:tblGrid>
                <a:gridCol w="1809750"/>
                <a:gridCol w="1809750"/>
                <a:gridCol w="1809750"/>
                <a:gridCol w="1809750"/>
              </a:tblGrid>
              <a:tr h="432125">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tr>
              <a:tr h="1039425">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2"/>
          <p:cNvSpPr txBox="1">
            <a:spLocks noGrp="1"/>
          </p:cNvSpPr>
          <p:nvPr>
            <p:ph type="title"/>
          </p:nvPr>
        </p:nvSpPr>
        <p:spPr>
          <a:xfrm>
            <a:off x="311700" y="334175"/>
            <a:ext cx="8520600" cy="9273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4: Module 2: Unit 3: Lesson 3</a:t>
            </a:r>
            <a:endParaRPr/>
          </a:p>
          <a:p>
            <a:pPr marL="0" lvl="0" indent="0" algn="l" rtl="0">
              <a:lnSpc>
                <a:spcPct val="90000"/>
              </a:lnSpc>
              <a:spcBef>
                <a:spcPts val="0"/>
              </a:spcBef>
              <a:spcAft>
                <a:spcPts val="0"/>
              </a:spcAft>
              <a:buNone/>
            </a:pPr>
            <a:r>
              <a:rPr lang="en" sz="1800" b="1"/>
              <a:t>Teacher slide, before teaching.</a:t>
            </a:r>
            <a:endParaRPr sz="1800" b="1"/>
          </a:p>
          <a:p>
            <a:pPr marL="0" lvl="0" indent="0" algn="l" rtl="0">
              <a:lnSpc>
                <a:spcPct val="90000"/>
              </a:lnSpc>
              <a:spcBef>
                <a:spcPts val="0"/>
              </a:spcBef>
              <a:spcAft>
                <a:spcPts val="0"/>
              </a:spcAft>
              <a:buNone/>
            </a:pPr>
            <a:endParaRPr sz="1800" b="1"/>
          </a:p>
          <a:p>
            <a:pPr marL="0" lvl="0" indent="0" algn="l" rtl="0">
              <a:lnSpc>
                <a:spcPct val="90000"/>
              </a:lnSpc>
              <a:spcBef>
                <a:spcPts val="0"/>
              </a:spcBef>
              <a:spcAft>
                <a:spcPts val="0"/>
              </a:spcAft>
              <a:buNone/>
            </a:pPr>
            <a:endParaRPr sz="1800" b="1"/>
          </a:p>
          <a:p>
            <a:pPr marL="0" lvl="0" indent="0" algn="l" rtl="0">
              <a:lnSpc>
                <a:spcPct val="90000"/>
              </a:lnSpc>
              <a:spcBef>
                <a:spcPts val="0"/>
              </a:spcBef>
              <a:spcAft>
                <a:spcPts val="0"/>
              </a:spcAft>
              <a:buClr>
                <a:schemeClr val="dk1"/>
              </a:buClr>
              <a:buSzPts val="1100"/>
              <a:buFont typeface="Arial"/>
              <a:buNone/>
            </a:pPr>
            <a:endParaRPr sz="1800" b="1"/>
          </a:p>
        </p:txBody>
      </p:sp>
      <p:sp>
        <p:nvSpPr>
          <p:cNvPr id="277" name="Google Shape;277;p42"/>
          <p:cNvSpPr txBox="1">
            <a:spLocks noGrp="1"/>
          </p:cNvSpPr>
          <p:nvPr>
            <p:ph type="body" idx="1"/>
          </p:nvPr>
        </p:nvSpPr>
        <p:spPr>
          <a:xfrm>
            <a:off x="311700" y="986550"/>
            <a:ext cx="8520600" cy="3582300"/>
          </a:xfrm>
          <a:prstGeom prst="rect">
            <a:avLst/>
          </a:prstGeom>
        </p:spPr>
        <p:txBody>
          <a:bodyPr spcFirstLastPara="1" wrap="square" lIns="68575" tIns="34275" rIns="68575" bIns="34275" anchor="t" anchorCtr="0">
            <a:noAutofit/>
          </a:bodyPr>
          <a:lstStyle/>
          <a:p>
            <a:pPr marL="0" lvl="0" indent="0" algn="l" rtl="0">
              <a:lnSpc>
                <a:spcPct val="98181"/>
              </a:lnSpc>
              <a:spcBef>
                <a:spcPts val="800"/>
              </a:spcBef>
              <a:spcAft>
                <a:spcPts val="0"/>
              </a:spcAft>
              <a:buNone/>
            </a:pPr>
            <a:r>
              <a:rPr lang="en" sz="1700" b="1" dirty="0">
                <a:solidFill>
                  <a:schemeClr val="dk1"/>
                </a:solidFill>
              </a:rPr>
              <a:t>Preparing for Lesson </a:t>
            </a:r>
            <a:r>
              <a:rPr lang="en" sz="1700" b="1" dirty="0"/>
              <a:t>3</a:t>
            </a:r>
            <a:r>
              <a:rPr lang="en" sz="1700" b="1" dirty="0">
                <a:solidFill>
                  <a:schemeClr val="dk1"/>
                </a:solidFill>
              </a:rPr>
              <a:t>: </a:t>
            </a:r>
            <a:r>
              <a:rPr lang="en" sz="1700" dirty="0">
                <a:solidFill>
                  <a:schemeClr val="dk1"/>
                </a:solidFill>
              </a:rPr>
              <a:t>Pre-reading and Preparing:</a:t>
            </a:r>
            <a:endParaRPr sz="1700" dirty="0">
              <a:solidFill>
                <a:schemeClr val="dk1"/>
              </a:solidFill>
            </a:endParaRPr>
          </a:p>
          <a:p>
            <a:pPr marL="0" lvl="0" indent="0" algn="l" rtl="0">
              <a:lnSpc>
                <a:spcPct val="98181"/>
              </a:lnSpc>
              <a:spcBef>
                <a:spcPts val="800"/>
              </a:spcBef>
              <a:spcAft>
                <a:spcPts val="0"/>
              </a:spcAft>
              <a:buClr>
                <a:schemeClr val="dk1"/>
              </a:buClr>
              <a:buSzPts val="1100"/>
              <a:buFont typeface="Arial"/>
              <a:buNone/>
            </a:pPr>
            <a:endParaRPr sz="1700" dirty="0">
              <a:solidFill>
                <a:schemeClr val="dk1"/>
              </a:solidFill>
            </a:endParaRPr>
          </a:p>
          <a:p>
            <a:pPr marL="0" lvl="0" indent="0" algn="l" rtl="0">
              <a:lnSpc>
                <a:spcPct val="115000"/>
              </a:lnSpc>
              <a:spcBef>
                <a:spcPts val="800"/>
              </a:spcBef>
              <a:spcAft>
                <a:spcPts val="0"/>
              </a:spcAft>
              <a:buClr>
                <a:schemeClr val="dk1"/>
              </a:buClr>
              <a:buSzPts val="1100"/>
              <a:buFont typeface="Arial"/>
              <a:buNone/>
            </a:pPr>
            <a:r>
              <a:rPr lang="en" sz="1600" dirty="0">
                <a:solidFill>
                  <a:schemeClr val="dk1"/>
                </a:solidFill>
              </a:rPr>
              <a:t>Before teaching this lesson, please prepare by doing these things:</a:t>
            </a:r>
            <a:endParaRPr sz="1600" dirty="0">
              <a:solidFill>
                <a:schemeClr val="dk1"/>
              </a:solidFill>
            </a:endParaRPr>
          </a:p>
          <a:p>
            <a:pPr marL="457200" lvl="0" indent="-336550" algn="l" rtl="0">
              <a:spcBef>
                <a:spcPts val="800"/>
              </a:spcBef>
              <a:spcAft>
                <a:spcPts val="0"/>
              </a:spcAft>
              <a:buSzPts val="1700"/>
              <a:buChar char="•"/>
            </a:pPr>
            <a:r>
              <a:rPr lang="en" sz="1700" dirty="0">
                <a:solidFill>
                  <a:schemeClr val="dk1"/>
                </a:solidFill>
              </a:rPr>
              <a:t>Read through Lesson </a:t>
            </a:r>
            <a:r>
              <a:rPr lang="en" sz="1700" dirty="0"/>
              <a:t>3</a:t>
            </a:r>
            <a:r>
              <a:rPr lang="en" sz="1700" dirty="0">
                <a:solidFill>
                  <a:schemeClr val="dk1"/>
                </a:solidFill>
              </a:rPr>
              <a:t> </a:t>
            </a:r>
            <a:r>
              <a:rPr lang="en" sz="1700" u="sng" dirty="0">
                <a:solidFill>
                  <a:schemeClr val="hlink"/>
                </a:solidFill>
                <a:hlinkClick r:id="rId3"/>
              </a:rPr>
              <a:t>Here. </a:t>
            </a:r>
            <a:endParaRPr sz="1700" dirty="0">
              <a:solidFill>
                <a:schemeClr val="dk1"/>
              </a:solidFill>
            </a:endParaRPr>
          </a:p>
          <a:p>
            <a:pPr marL="0" lvl="0" indent="0" algn="l" rtl="0">
              <a:lnSpc>
                <a:spcPct val="100000"/>
              </a:lnSpc>
              <a:spcBef>
                <a:spcPts val="800"/>
              </a:spcBef>
              <a:spcAft>
                <a:spcPts val="0"/>
              </a:spcAft>
              <a:buNone/>
            </a:pPr>
            <a:r>
              <a:rPr lang="en" sz="1700" dirty="0">
                <a:solidFill>
                  <a:schemeClr val="dk1"/>
                </a:solidFill>
              </a:rPr>
              <a:t>In this lesson, students will be:</a:t>
            </a:r>
            <a:endParaRPr sz="1700" dirty="0">
              <a:solidFill>
                <a:schemeClr val="dk1"/>
              </a:solidFill>
            </a:endParaRPr>
          </a:p>
          <a:p>
            <a:pPr marL="457200" lvl="0" indent="-336550" algn="l" rtl="0">
              <a:lnSpc>
                <a:spcPct val="100000"/>
              </a:lnSpc>
              <a:spcBef>
                <a:spcPts val="800"/>
              </a:spcBef>
              <a:spcAft>
                <a:spcPts val="0"/>
              </a:spcAft>
              <a:buClr>
                <a:schemeClr val="dk1"/>
              </a:buClr>
              <a:buSzPts val="1700"/>
              <a:buChar char="•"/>
            </a:pPr>
            <a:r>
              <a:rPr lang="en" sz="1700" dirty="0"/>
              <a:t>Developing a Character Profile for the Millipede</a:t>
            </a:r>
            <a:endParaRPr sz="1700" i="1" dirty="0">
              <a:solidFill>
                <a:schemeClr val="dk1"/>
              </a:solidFill>
            </a:endParaRPr>
          </a:p>
          <a:p>
            <a:pPr marL="457200" lvl="0" indent="-336550" algn="l" rtl="0">
              <a:lnSpc>
                <a:spcPct val="100000"/>
              </a:lnSpc>
              <a:spcBef>
                <a:spcPts val="0"/>
              </a:spcBef>
              <a:spcAft>
                <a:spcPts val="0"/>
              </a:spcAft>
              <a:buClr>
                <a:schemeClr val="dk1"/>
              </a:buClr>
              <a:buSzPts val="1700"/>
              <a:buChar char="•"/>
            </a:pPr>
            <a:r>
              <a:rPr lang="en" sz="1700" dirty="0"/>
              <a:t>Partner Practice:  Developing a Character Profile for the Millipede</a:t>
            </a:r>
            <a:endParaRPr sz="1700" dirty="0">
              <a:solidFill>
                <a:schemeClr val="dk1"/>
              </a:solidFill>
            </a:endParaRPr>
          </a:p>
          <a:p>
            <a:pPr marL="457200" lvl="0" indent="-336550" algn="l" rtl="0">
              <a:lnSpc>
                <a:spcPct val="100000"/>
              </a:lnSpc>
              <a:spcBef>
                <a:spcPts val="0"/>
              </a:spcBef>
              <a:spcAft>
                <a:spcPts val="0"/>
              </a:spcAft>
              <a:buClr>
                <a:schemeClr val="dk1"/>
              </a:buClr>
              <a:buSzPts val="1700"/>
              <a:buChar char="•"/>
            </a:pPr>
            <a:r>
              <a:rPr lang="en" sz="1700" dirty="0"/>
              <a:t>Independent Practice:  Developing a Character Profile for the Millipede</a:t>
            </a:r>
            <a:endParaRPr sz="1700" i="1" dirty="0">
              <a:solidFill>
                <a:schemeClr val="dk1"/>
              </a:solidFill>
            </a:endParaRPr>
          </a:p>
          <a:p>
            <a:pPr marL="457200" lvl="0" indent="-336550" algn="l" rtl="0">
              <a:lnSpc>
                <a:spcPct val="100000"/>
              </a:lnSpc>
              <a:spcBef>
                <a:spcPts val="0"/>
              </a:spcBef>
              <a:spcAft>
                <a:spcPts val="0"/>
              </a:spcAft>
              <a:buClr>
                <a:schemeClr val="dk1"/>
              </a:buClr>
              <a:buSzPts val="1700"/>
              <a:buChar char="•"/>
            </a:pPr>
            <a:r>
              <a:rPr lang="en" sz="1700" dirty="0"/>
              <a:t>Sharing</a:t>
            </a:r>
            <a:endParaRPr sz="1700" dirty="0">
              <a:solidFill>
                <a:schemeClr val="dk1"/>
              </a:solidFill>
            </a:endParaRPr>
          </a:p>
          <a:p>
            <a:pPr marL="457200" lvl="0" indent="-336550" algn="l" rtl="0">
              <a:lnSpc>
                <a:spcPct val="100000"/>
              </a:lnSpc>
              <a:spcBef>
                <a:spcPts val="0"/>
              </a:spcBef>
              <a:spcAft>
                <a:spcPts val="0"/>
              </a:spcAft>
              <a:buClr>
                <a:schemeClr val="dk1"/>
              </a:buClr>
              <a:buSzPts val="1700"/>
              <a:buChar char="•"/>
            </a:pPr>
            <a:r>
              <a:rPr lang="en" sz="1700" dirty="0">
                <a:solidFill>
                  <a:schemeClr val="dk1"/>
                </a:solidFill>
              </a:rPr>
              <a:t>Homework</a:t>
            </a:r>
            <a:endParaRPr sz="1700" dirty="0">
              <a:solidFill>
                <a:schemeClr val="dk1"/>
              </a:solidFill>
            </a:endParaRPr>
          </a:p>
          <a:p>
            <a:pPr marL="0" lvl="0" indent="0" algn="l" rtl="0">
              <a:lnSpc>
                <a:spcPct val="218181"/>
              </a:lnSpc>
              <a:spcBef>
                <a:spcPts val="800"/>
              </a:spcBef>
              <a:spcAft>
                <a:spcPts val="0"/>
              </a:spcAft>
              <a:buClr>
                <a:schemeClr val="dk1"/>
              </a:buClr>
              <a:buSzPts val="1100"/>
              <a:buFont typeface="Arial"/>
              <a:buNone/>
            </a:pPr>
            <a:endParaRPr sz="1700" dirty="0">
              <a:solidFill>
                <a:schemeClr val="dk1"/>
              </a:solidFill>
            </a:endParaRPr>
          </a:p>
          <a:p>
            <a:pPr marL="0" lvl="0" indent="0" algn="l" rtl="0">
              <a:spcBef>
                <a:spcPts val="800"/>
              </a:spcBef>
              <a:spcAft>
                <a:spcPts val="0"/>
              </a:spcAft>
              <a:buNone/>
            </a:pP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3</a:t>
            </a:r>
            <a:r>
              <a:rPr lang="en" sz="3400"/>
              <a:t>: Lesson </a:t>
            </a:r>
            <a:r>
              <a:rPr lang="en"/>
              <a:t>3</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283" name="Google Shape;283;p43"/>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rgbClr val="000000"/>
              </a:buClr>
              <a:buSzPts val="1100"/>
              <a:buFont typeface="Arial"/>
              <a:buNone/>
            </a:pPr>
            <a:r>
              <a:rPr lang="en" b="1" dirty="0"/>
              <a:t>Preparing for Lesson 3: </a:t>
            </a:r>
            <a:r>
              <a:rPr lang="en" i="1" dirty="0"/>
              <a:t>Materials and Student Pairings</a:t>
            </a:r>
            <a:endParaRPr i="1" dirty="0"/>
          </a:p>
          <a:p>
            <a:pPr marL="457200" lvl="0" indent="0" algn="l" rtl="0">
              <a:lnSpc>
                <a:spcPct val="90000"/>
              </a:lnSpc>
              <a:spcBef>
                <a:spcPts val="1000"/>
              </a:spcBef>
              <a:spcAft>
                <a:spcPts val="0"/>
              </a:spcAft>
              <a:buClr>
                <a:srgbClr val="000000"/>
              </a:buClr>
              <a:buSzPts val="1100"/>
              <a:buFont typeface="Arial"/>
              <a:buNone/>
            </a:pPr>
            <a:endParaRPr dirty="0"/>
          </a:p>
          <a:p>
            <a:pPr marL="349250" indent="-342900">
              <a:lnSpc>
                <a:spcPct val="115000"/>
              </a:lnSpc>
            </a:pPr>
            <a:r>
              <a:rPr lang="en" dirty="0"/>
              <a:t>There are important materials in EL lessons that you will want to prepare ahead of time. These are detailed on the slides. </a:t>
            </a:r>
          </a:p>
          <a:p>
            <a:pPr marL="349250" indent="-342900">
              <a:lnSpc>
                <a:spcPct val="115000"/>
              </a:lnSpc>
            </a:pPr>
            <a:r>
              <a:rPr lang="en" dirty="0" smtClean="0"/>
              <a:t>There </a:t>
            </a:r>
            <a:r>
              <a:rPr lang="en" dirty="0"/>
              <a:t>are materials that will need to be gathered and/or created prior to each lesson. Some of these materials will be used throughout multiple lessons. </a:t>
            </a:r>
            <a:endParaRPr dirty="0"/>
          </a:p>
          <a:p>
            <a:pPr marL="0" lvl="0" indent="0" algn="l" rtl="0">
              <a:lnSpc>
                <a:spcPct val="90000"/>
              </a:lnSpc>
              <a:spcBef>
                <a:spcPts val="1000"/>
              </a:spcBef>
              <a:spcAft>
                <a:spcPts val="0"/>
              </a:spcAft>
              <a:buClr>
                <a:srgbClr val="000000"/>
              </a:buClr>
              <a:buSzPts val="1100"/>
              <a:buFont typeface="Arial"/>
              <a:buNone/>
            </a:pPr>
            <a:endParaRPr dirty="0"/>
          </a:p>
          <a:p>
            <a:pPr marL="457200" lvl="0" indent="-361950" algn="l" rtl="0">
              <a:spcBef>
                <a:spcPts val="800"/>
              </a:spcBef>
              <a:spcAft>
                <a:spcPts val="0"/>
              </a:spcAft>
              <a:buSzPts val="2100"/>
              <a:buChar char="•"/>
            </a:pPr>
            <a:endParaRPr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4"/>
          <p:cNvSpPr txBox="1">
            <a:spLocks noGrp="1"/>
          </p:cNvSpPr>
          <p:nvPr>
            <p:ph type="title"/>
          </p:nvPr>
        </p:nvSpPr>
        <p:spPr>
          <a:xfrm>
            <a:off x="311700" y="29702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3</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289" name="Google Shape;289;p44"/>
          <p:cNvSpPr txBox="1">
            <a:spLocks noGrp="1"/>
          </p:cNvSpPr>
          <p:nvPr>
            <p:ph type="body" idx="1"/>
          </p:nvPr>
        </p:nvSpPr>
        <p:spPr>
          <a:xfrm>
            <a:off x="311700" y="1094975"/>
            <a:ext cx="8520600" cy="37707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3: </a:t>
            </a:r>
            <a:r>
              <a:rPr lang="en" i="1" dirty="0"/>
              <a:t>EL </a:t>
            </a:r>
            <a:r>
              <a:rPr lang="en" i="1" dirty="0">
                <a:solidFill>
                  <a:schemeClr val="dk1"/>
                </a:solidFill>
              </a:rPr>
              <a:t>Protocols</a:t>
            </a:r>
            <a:endParaRPr sz="1200" dirty="0">
              <a:solidFill>
                <a:schemeClr val="dk1"/>
              </a:solidFill>
              <a:latin typeface="Calibri"/>
              <a:ea typeface="Calibri"/>
              <a:cs typeface="Calibri"/>
              <a:sym typeface="Calibri"/>
            </a:endParaRPr>
          </a:p>
          <a:p>
            <a:pPr marL="457200" lvl="0" indent="-342900" algn="l" rtl="0">
              <a:spcBef>
                <a:spcPts val="800"/>
              </a:spcBef>
              <a:spcAft>
                <a:spcPts val="0"/>
              </a:spcAft>
              <a:buClr>
                <a:schemeClr val="dk1"/>
              </a:buClr>
              <a:buSzPts val="1800"/>
              <a:buFont typeface="Century Gothic"/>
              <a:buChar char="•"/>
            </a:pPr>
            <a:r>
              <a:rPr lang="en" dirty="0">
                <a:solidFill>
                  <a:schemeClr val="dk1"/>
                </a:solidFill>
              </a:rPr>
              <a:t>Review these protocols before teaching. They are all use</a:t>
            </a:r>
            <a:r>
              <a:rPr lang="en" dirty="0"/>
              <a:t>d</a:t>
            </a:r>
            <a:r>
              <a:rPr lang="en" dirty="0">
                <a:solidFill>
                  <a:schemeClr val="dk1"/>
                </a:solidFill>
              </a:rPr>
              <a:t> in this lesson</a:t>
            </a:r>
            <a:r>
              <a:rPr lang="en" dirty="0" smtClean="0">
                <a:solidFill>
                  <a:schemeClr val="dk1"/>
                </a:solidFill>
              </a:rPr>
              <a:t>:</a:t>
            </a:r>
          </a:p>
          <a:p>
            <a:pPr marL="114300" lvl="0" indent="0" algn="l" rtl="0">
              <a:spcBef>
                <a:spcPts val="800"/>
              </a:spcBef>
              <a:spcAft>
                <a:spcPts val="0"/>
              </a:spcAft>
              <a:buClr>
                <a:schemeClr val="dk1"/>
              </a:buClr>
              <a:buSzPts val="1800"/>
              <a:buNone/>
            </a:pPr>
            <a:endParaRPr dirty="0"/>
          </a:p>
          <a:p>
            <a:pPr marL="914400" lvl="1" indent="-342900" algn="l" rtl="0">
              <a:spcBef>
                <a:spcPts val="0"/>
              </a:spcBef>
              <a:spcAft>
                <a:spcPts val="0"/>
              </a:spcAft>
              <a:buClr>
                <a:schemeClr val="dk1"/>
              </a:buClr>
              <a:buSzPts val="1800"/>
              <a:buFont typeface="Century Gothic"/>
              <a:buChar char="•"/>
            </a:pPr>
            <a:r>
              <a:rPr lang="en" sz="1800" dirty="0">
                <a:solidFill>
                  <a:schemeClr val="dk1"/>
                </a:solidFill>
              </a:rPr>
              <a:t>Turn and Talk </a:t>
            </a:r>
            <a:endParaRPr sz="1800" dirty="0">
              <a:solidFill>
                <a:schemeClr val="dk1"/>
              </a:solidFill>
            </a:endParaRPr>
          </a:p>
          <a:p>
            <a:pPr marL="0" lvl="0" indent="0" algn="l" rtl="0">
              <a:spcBef>
                <a:spcPts val="800"/>
              </a:spcBef>
              <a:spcAft>
                <a:spcPts val="0"/>
              </a:spcAft>
              <a:buNone/>
            </a:pPr>
            <a:endParaRPr dirty="0"/>
          </a:p>
          <a:p>
            <a:pPr marL="914400" lvl="1" indent="-342900" algn="l" rtl="0">
              <a:spcBef>
                <a:spcPts val="400"/>
              </a:spcBef>
              <a:spcAft>
                <a:spcPts val="0"/>
              </a:spcAft>
              <a:buClr>
                <a:schemeClr val="dk1"/>
              </a:buClr>
              <a:buSzPts val="1800"/>
              <a:buFont typeface="Century Gothic"/>
              <a:buChar char="•"/>
            </a:pPr>
            <a:r>
              <a:rPr lang="en" sz="1800" dirty="0">
                <a:solidFill>
                  <a:schemeClr val="dk1"/>
                </a:solidFill>
              </a:rPr>
              <a:t>Thumb-O-Meter </a:t>
            </a:r>
            <a:endParaRPr sz="1800" dirty="0">
              <a:solidFill>
                <a:schemeClr val="dk1"/>
              </a:solidFill>
            </a:endParaRPr>
          </a:p>
          <a:p>
            <a:pPr marL="0" lvl="0" indent="0" algn="l" rtl="0">
              <a:spcBef>
                <a:spcPts val="800"/>
              </a:spcBef>
              <a:spcAft>
                <a:spcPts val="0"/>
              </a:spcAft>
              <a:buNone/>
            </a:pPr>
            <a:endParaRPr dirty="0"/>
          </a:p>
          <a:p>
            <a:pPr marL="914400" lvl="1" indent="-342900" algn="l" rtl="0">
              <a:spcBef>
                <a:spcPts val="400"/>
              </a:spcBef>
              <a:spcAft>
                <a:spcPts val="0"/>
              </a:spcAft>
              <a:buClr>
                <a:schemeClr val="dk1"/>
              </a:buClr>
              <a:buSzPts val="1800"/>
              <a:buFont typeface="Century Gothic"/>
              <a:buChar char="•"/>
            </a:pPr>
            <a:r>
              <a:rPr lang="en" sz="1800" dirty="0">
                <a:solidFill>
                  <a:schemeClr val="dk1"/>
                </a:solidFill>
              </a:rPr>
              <a:t>Equity Sticks   </a:t>
            </a:r>
            <a:endParaRPr sz="1800" dirty="0">
              <a:solidFill>
                <a:schemeClr val="dk1"/>
              </a:solidFill>
            </a:endParaRPr>
          </a:p>
        </p:txBody>
      </p:sp>
      <p:pic>
        <p:nvPicPr>
          <p:cNvPr id="290" name="Google Shape;290;p44"/>
          <p:cNvPicPr preferRelativeResize="0"/>
          <p:nvPr/>
        </p:nvPicPr>
        <p:blipFill>
          <a:blip r:embed="rId3">
            <a:alphaModFix/>
          </a:blip>
          <a:stretch>
            <a:fillRect/>
          </a:stretch>
        </p:blipFill>
        <p:spPr>
          <a:xfrm>
            <a:off x="3079026" y="2618692"/>
            <a:ext cx="514150" cy="514150"/>
          </a:xfrm>
          <a:prstGeom prst="rect">
            <a:avLst/>
          </a:prstGeom>
          <a:noFill/>
          <a:ln>
            <a:noFill/>
          </a:ln>
        </p:spPr>
      </p:pic>
      <p:pic>
        <p:nvPicPr>
          <p:cNvPr id="291" name="Google Shape;291;p44"/>
          <p:cNvPicPr preferRelativeResize="0"/>
          <p:nvPr/>
        </p:nvPicPr>
        <p:blipFill>
          <a:blip r:embed="rId4">
            <a:alphaModFix/>
          </a:blip>
          <a:stretch>
            <a:fillRect/>
          </a:stretch>
        </p:blipFill>
        <p:spPr>
          <a:xfrm>
            <a:off x="3177050" y="3299379"/>
            <a:ext cx="691375" cy="572700"/>
          </a:xfrm>
          <a:prstGeom prst="rect">
            <a:avLst/>
          </a:prstGeom>
          <a:noFill/>
          <a:ln>
            <a:noFill/>
          </a:ln>
        </p:spPr>
      </p:pic>
      <p:pic>
        <p:nvPicPr>
          <p:cNvPr id="292" name="Google Shape;292;p44"/>
          <p:cNvPicPr preferRelativeResize="0"/>
          <p:nvPr/>
        </p:nvPicPr>
        <p:blipFill>
          <a:blip r:embed="rId5">
            <a:alphaModFix/>
          </a:blip>
          <a:stretch>
            <a:fillRect/>
          </a:stretch>
        </p:blipFill>
        <p:spPr>
          <a:xfrm>
            <a:off x="2950037" y="4101494"/>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3</a:t>
            </a:r>
            <a:r>
              <a:rPr lang="en" sz="3400"/>
              <a:t>: Lesson </a:t>
            </a:r>
            <a:r>
              <a:rPr lang="en"/>
              <a:t>3</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298" name="Google Shape;298;p45"/>
          <p:cNvSpPr txBox="1">
            <a:spLocks noGrp="1"/>
          </p:cNvSpPr>
          <p:nvPr>
            <p:ph type="body" idx="1"/>
          </p:nvPr>
        </p:nvSpPr>
        <p:spPr>
          <a:xfrm>
            <a:off x="311700" y="1060175"/>
            <a:ext cx="8520600" cy="3805500"/>
          </a:xfrm>
          <a:prstGeom prst="rect">
            <a:avLst/>
          </a:prstGeom>
        </p:spPr>
        <p:txBody>
          <a:bodyPr spcFirstLastPara="1" wrap="square" lIns="68575" tIns="34275" rIns="68575" bIns="34275" anchor="t" anchorCtr="0">
            <a:noAutofit/>
          </a:bodyPr>
          <a:lstStyle/>
          <a:p>
            <a:pPr marL="0" lvl="0" indent="0" algn="l" rtl="0">
              <a:lnSpc>
                <a:spcPct val="98181"/>
              </a:lnSpc>
              <a:spcBef>
                <a:spcPts val="800"/>
              </a:spcBef>
              <a:spcAft>
                <a:spcPts val="0"/>
              </a:spcAft>
              <a:buNone/>
            </a:pPr>
            <a:r>
              <a:rPr lang="en" b="1" dirty="0">
                <a:solidFill>
                  <a:schemeClr val="dk1"/>
                </a:solidFill>
              </a:rPr>
              <a:t>Preparing for Lesson </a:t>
            </a:r>
            <a:r>
              <a:rPr lang="en" b="1" dirty="0"/>
              <a:t>3</a:t>
            </a:r>
            <a:r>
              <a:rPr lang="en" b="1" dirty="0">
                <a:solidFill>
                  <a:schemeClr val="dk1"/>
                </a:solidFill>
              </a:rPr>
              <a:t>: </a:t>
            </a:r>
            <a:r>
              <a:rPr lang="en" dirty="0">
                <a:solidFill>
                  <a:schemeClr val="dk1"/>
                </a:solidFill>
              </a:rPr>
              <a:t>Supports for Students Who Need It</a:t>
            </a:r>
            <a:endParaRPr dirty="0">
              <a:solidFill>
                <a:schemeClr val="dk1"/>
              </a:solidFill>
            </a:endParaRPr>
          </a:p>
          <a:p>
            <a:pPr marL="457200" lvl="0" indent="-304800" algn="l" rtl="0">
              <a:lnSpc>
                <a:spcPct val="150000"/>
              </a:lnSpc>
              <a:spcBef>
                <a:spcPts val="1800"/>
              </a:spcBef>
              <a:spcAft>
                <a:spcPts val="0"/>
              </a:spcAft>
              <a:buClr>
                <a:srgbClr val="444444"/>
              </a:buClr>
              <a:buSzPts val="1200"/>
              <a:buFont typeface="Century Gothic"/>
              <a:buChar char="●"/>
            </a:pPr>
            <a:r>
              <a:rPr lang="en" sz="1200" dirty="0">
                <a:solidFill>
                  <a:srgbClr val="444444"/>
                </a:solidFill>
              </a:rPr>
              <a:t>The basic design of this lesson supports students by giving them a lot of freedom to use their imagination to create characters. It’s a rich opportunity for them to share and celebrate unique home culture. For example, tigers are often foolish and funny in Korean folklore, so students with a Korean background might choose to imbue their characters with these qualities.</a:t>
            </a:r>
            <a:endParaRPr sz="1200" dirty="0">
              <a:solidFill>
                <a:srgbClr val="444444"/>
              </a:solidFill>
            </a:endParaRPr>
          </a:p>
          <a:p>
            <a:pPr marL="457200" lvl="0" indent="-304800" algn="l" rtl="0">
              <a:lnSpc>
                <a:spcPct val="150000"/>
              </a:lnSpc>
              <a:spcBef>
                <a:spcPts val="0"/>
              </a:spcBef>
              <a:spcAft>
                <a:spcPts val="0"/>
              </a:spcAft>
              <a:buClr>
                <a:srgbClr val="444444"/>
              </a:buClr>
              <a:buSzPts val="1200"/>
              <a:buFont typeface="Century Gothic"/>
              <a:buChar char="●"/>
            </a:pPr>
            <a:r>
              <a:rPr lang="en" sz="1200" dirty="0">
                <a:solidFill>
                  <a:srgbClr val="444444"/>
                </a:solidFill>
              </a:rPr>
              <a:t>Some students  may find it challenging to figure out when they should rely on their research (e.g., describing where their main character lives) and when they should maximize their imaginations as they introduce their main character. Discuss </a:t>
            </a:r>
            <a:r>
              <a:rPr lang="en-US" sz="1200" dirty="0" smtClean="0">
                <a:solidFill>
                  <a:srgbClr val="444444"/>
                </a:solidFill>
              </a:rPr>
              <a:t>whether </a:t>
            </a:r>
            <a:r>
              <a:rPr lang="en" sz="1200" dirty="0" smtClean="0">
                <a:solidFill>
                  <a:srgbClr val="444444"/>
                </a:solidFill>
              </a:rPr>
              <a:t>each </a:t>
            </a:r>
            <a:r>
              <a:rPr lang="en" sz="1200" dirty="0">
                <a:solidFill>
                  <a:srgbClr val="444444"/>
                </a:solidFill>
              </a:rPr>
              <a:t>of the sections on the </a:t>
            </a:r>
            <a:r>
              <a:rPr lang="en" sz="1200" b="1" dirty="0">
                <a:solidFill>
                  <a:srgbClr val="444444"/>
                </a:solidFill>
              </a:rPr>
              <a:t>Character Profile graphic organizer </a:t>
            </a:r>
            <a:r>
              <a:rPr lang="en" sz="1200" dirty="0" smtClean="0">
                <a:solidFill>
                  <a:srgbClr val="444444"/>
                </a:solidFill>
              </a:rPr>
              <a:t>are </a:t>
            </a:r>
            <a:r>
              <a:rPr lang="en" sz="1200" dirty="0">
                <a:solidFill>
                  <a:srgbClr val="444444"/>
                </a:solidFill>
              </a:rPr>
              <a:t>more research-oriented or more imagination-oriented. If students struggle to anthropomorphize an animal, read them a few samples from popular books whose animal characters have human traits. Examples: </a:t>
            </a:r>
            <a:r>
              <a:rPr lang="en" sz="1200" i="1" dirty="0">
                <a:solidFill>
                  <a:srgbClr val="444444"/>
                </a:solidFill>
              </a:rPr>
              <a:t>Watership Down</a:t>
            </a:r>
            <a:r>
              <a:rPr lang="en" sz="1200" dirty="0">
                <a:solidFill>
                  <a:srgbClr val="444444"/>
                </a:solidFill>
              </a:rPr>
              <a:t> by Richard Adams and </a:t>
            </a:r>
            <a:r>
              <a:rPr lang="en" sz="1200" i="1" dirty="0">
                <a:solidFill>
                  <a:srgbClr val="444444"/>
                </a:solidFill>
              </a:rPr>
              <a:t>Into the Wild</a:t>
            </a:r>
            <a:r>
              <a:rPr lang="en" sz="1200" dirty="0">
                <a:solidFill>
                  <a:srgbClr val="444444"/>
                </a:solidFill>
              </a:rPr>
              <a:t> by Erin Hunter.</a:t>
            </a:r>
            <a:endParaRPr sz="1200" dirty="0">
              <a:solidFill>
                <a:srgbClr val="444444"/>
              </a:solidFill>
            </a:endParaRPr>
          </a:p>
          <a:p>
            <a:pPr marL="0" lvl="0" indent="0" algn="l" rtl="0">
              <a:lnSpc>
                <a:spcPct val="115000"/>
              </a:lnSpc>
              <a:spcBef>
                <a:spcPts val="0"/>
              </a:spcBef>
              <a:spcAft>
                <a:spcPts val="0"/>
              </a:spcAft>
              <a:buClr>
                <a:schemeClr val="dk1"/>
              </a:buClr>
              <a:buSzPts val="1100"/>
              <a:buFont typeface="Arial"/>
              <a:buNone/>
            </a:pPr>
            <a:endParaRPr sz="1200" dirty="0">
              <a:solidFill>
                <a:srgbClr val="444444"/>
              </a:solidFill>
              <a:latin typeface="Georgia"/>
              <a:ea typeface="Georgia"/>
              <a:cs typeface="Georgia"/>
              <a:sym typeface="Georgia"/>
            </a:endParaRPr>
          </a:p>
          <a:p>
            <a:pPr marL="0" lvl="0" indent="0" algn="l" rtl="0">
              <a:lnSpc>
                <a:spcPct val="115000"/>
              </a:lnSpc>
              <a:spcBef>
                <a:spcPts val="800"/>
              </a:spcBef>
              <a:spcAft>
                <a:spcPts val="0"/>
              </a:spcAft>
              <a:buNone/>
            </a:pPr>
            <a:endParaRPr sz="1400" dirty="0">
              <a:solidFill>
                <a:srgbClr val="444444"/>
              </a:solidFill>
            </a:endParaRPr>
          </a:p>
          <a:p>
            <a:pPr marL="0" lvl="0" indent="0" algn="l" rtl="0">
              <a:lnSpc>
                <a:spcPct val="115000"/>
              </a:lnSpc>
              <a:spcBef>
                <a:spcPts val="800"/>
              </a:spcBef>
              <a:spcAft>
                <a:spcPts val="0"/>
              </a:spcAft>
              <a:buClr>
                <a:schemeClr val="dk1"/>
              </a:buClr>
              <a:buSzPts val="1100"/>
              <a:buFont typeface="Arial"/>
              <a:buNone/>
            </a:pPr>
            <a:endParaRPr sz="2400" b="1" dirty="0">
              <a:solidFill>
                <a:schemeClr val="dk1"/>
              </a:solidFill>
            </a:endParaRPr>
          </a:p>
          <a:p>
            <a:pPr marL="0" lvl="0" indent="0" algn="l" rtl="0">
              <a:lnSpc>
                <a:spcPct val="90000"/>
              </a:lnSpc>
              <a:spcBef>
                <a:spcPts val="1000"/>
              </a:spcBef>
              <a:spcAft>
                <a:spcPts val="0"/>
              </a:spcAft>
              <a:buNone/>
            </a:pPr>
            <a:endParaRPr sz="2400" dirty="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02"/>
        <p:cNvGrpSpPr/>
        <p:nvPr/>
      </p:nvGrpSpPr>
      <p:grpSpPr>
        <a:xfrm>
          <a:off x="0" y="0"/>
          <a:ext cx="0" cy="0"/>
          <a:chOff x="0" y="0"/>
          <a:chExt cx="0" cy="0"/>
        </a:xfrm>
      </p:grpSpPr>
      <p:pic>
        <p:nvPicPr>
          <p:cNvPr id="303" name="Google Shape;303;p46"/>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304" name="Google Shape;304;p46"/>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305" name="Google Shape;305;p46"/>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3</a:t>
            </a:r>
            <a:endParaRPr sz="3000" b="0" i="0" u="none" strike="noStrike" cap="none">
              <a:solidFill>
                <a:srgbClr val="404040"/>
              </a:solidFill>
              <a:latin typeface="Calibri"/>
              <a:ea typeface="Calibri"/>
              <a:cs typeface="Calibri"/>
              <a:sym typeface="Calibri"/>
            </a:endParaRPr>
          </a:p>
        </p:txBody>
      </p:sp>
      <p:pic>
        <p:nvPicPr>
          <p:cNvPr id="306" name="Google Shape;306;p46"/>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307" name="Google Shape;307;p46"/>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47"/>
          <p:cNvSpPr txBox="1">
            <a:spLocks noGrp="1"/>
          </p:cNvSpPr>
          <p:nvPr>
            <p:ph type="title"/>
          </p:nvPr>
        </p:nvSpPr>
        <p:spPr>
          <a:xfrm>
            <a:off x="2688770" y="334175"/>
            <a:ext cx="6143529"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smtClean="0"/>
              <a:t>Hello, Students!</a:t>
            </a:r>
            <a:endParaRPr b="1" dirty="0"/>
          </a:p>
        </p:txBody>
      </p:sp>
      <p:sp>
        <p:nvSpPr>
          <p:cNvPr id="313" name="Google Shape;313;p47"/>
          <p:cNvSpPr txBox="1">
            <a:spLocks noGrp="1"/>
          </p:cNvSpPr>
          <p:nvPr>
            <p:ph type="body" idx="1"/>
          </p:nvPr>
        </p:nvSpPr>
        <p:spPr>
          <a:xfrm>
            <a:off x="3168375" y="1038700"/>
            <a:ext cx="5664000" cy="36582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rgbClr val="000000"/>
              </a:buClr>
              <a:buSzPts val="1100"/>
              <a:buFont typeface="Arial"/>
              <a:buNone/>
            </a:pPr>
            <a:r>
              <a:rPr lang="en" dirty="0">
                <a:solidFill>
                  <a:schemeClr val="dk1"/>
                </a:solidFill>
              </a:rPr>
              <a:t>Welcome back as we continue to explore the world </a:t>
            </a:r>
            <a:r>
              <a:rPr lang="en-US" dirty="0" smtClean="0">
                <a:solidFill>
                  <a:schemeClr val="dk1"/>
                </a:solidFill>
              </a:rPr>
              <a:t>of </a:t>
            </a:r>
            <a:r>
              <a:rPr lang="en" dirty="0" smtClean="0">
                <a:solidFill>
                  <a:schemeClr val="dk1"/>
                </a:solidFill>
              </a:rPr>
              <a:t>animal </a:t>
            </a:r>
            <a:r>
              <a:rPr lang="en" dirty="0">
                <a:solidFill>
                  <a:schemeClr val="dk1"/>
                </a:solidFill>
              </a:rPr>
              <a:t>defense mechanisms.  Today we will begin planning for a very exciting writing project. </a:t>
            </a:r>
            <a:endParaRPr dirty="0">
              <a:solidFill>
                <a:schemeClr val="dk1"/>
              </a:solidFill>
            </a:endParaRPr>
          </a:p>
          <a:p>
            <a:pPr marL="0" lvl="0" indent="0" algn="l" rtl="0">
              <a:spcBef>
                <a:spcPts val="800"/>
              </a:spcBef>
              <a:spcAft>
                <a:spcPts val="0"/>
              </a:spcAft>
              <a:buClr>
                <a:srgbClr val="000000"/>
              </a:buClr>
              <a:buSzPts val="1100"/>
              <a:buFont typeface="Arial"/>
              <a:buNone/>
            </a:pPr>
            <a:endParaRPr dirty="0"/>
          </a:p>
          <a:p>
            <a:pPr marL="0" lvl="0" indent="0" algn="l" rtl="0">
              <a:spcBef>
                <a:spcPts val="800"/>
              </a:spcBef>
              <a:spcAft>
                <a:spcPts val="0"/>
              </a:spcAft>
              <a:buClr>
                <a:srgbClr val="000000"/>
              </a:buClr>
              <a:buSzPts val="1100"/>
              <a:buFont typeface="Arial"/>
              <a:buNone/>
            </a:pPr>
            <a:r>
              <a:rPr lang="en" dirty="0">
                <a:solidFill>
                  <a:schemeClr val="dk1"/>
                </a:solidFill>
              </a:rPr>
              <a:t>What are we learning and doing today?</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Developing character profiles</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Reading “Powerful Polly” for the gist</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Responding to a narrative writing prompt for homework</a:t>
            </a:r>
            <a:endParaRPr dirty="0">
              <a:solidFill>
                <a:schemeClr val="dk1"/>
              </a:solidFill>
            </a:endParaRPr>
          </a:p>
          <a:p>
            <a:pPr marL="0" lvl="0" indent="0" algn="l" rtl="0">
              <a:lnSpc>
                <a:spcPct val="100000"/>
              </a:lnSpc>
              <a:spcBef>
                <a:spcPts val="800"/>
              </a:spcBef>
              <a:spcAft>
                <a:spcPts val="0"/>
              </a:spcAft>
              <a:buNone/>
            </a:pPr>
            <a:endParaRPr dirty="0"/>
          </a:p>
        </p:txBody>
      </p:sp>
      <p:pic>
        <p:nvPicPr>
          <p:cNvPr id="314" name="Google Shape;314;p47"/>
          <p:cNvPicPr preferRelativeResize="0"/>
          <p:nvPr/>
        </p:nvPicPr>
        <p:blipFill>
          <a:blip r:embed="rId3">
            <a:alphaModFix/>
          </a:blip>
          <a:stretch>
            <a:fillRect/>
          </a:stretch>
        </p:blipFill>
        <p:spPr>
          <a:xfrm>
            <a:off x="311700" y="765074"/>
            <a:ext cx="2694758" cy="393182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Engaging The Writer</a:t>
            </a:r>
            <a:endParaRPr/>
          </a:p>
        </p:txBody>
      </p:sp>
      <p:sp>
        <p:nvSpPr>
          <p:cNvPr id="320" name="Google Shape;320;p48"/>
          <p:cNvSpPr txBox="1">
            <a:spLocks noGrp="1"/>
          </p:cNvSpPr>
          <p:nvPr>
            <p:ph type="body" idx="1"/>
          </p:nvPr>
        </p:nvSpPr>
        <p:spPr>
          <a:xfrm>
            <a:off x="4830050" y="1126925"/>
            <a:ext cx="4002300" cy="15501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lvl="0" indent="-342900" algn="l" rtl="0">
              <a:spcBef>
                <a:spcPts val="800"/>
              </a:spcBef>
              <a:spcAft>
                <a:spcPts val="0"/>
              </a:spcAft>
              <a:buClr>
                <a:schemeClr val="dk1"/>
              </a:buClr>
              <a:buSzPts val="1800"/>
              <a:buFont typeface="Century Gothic"/>
              <a:buAutoNum type="arabicPeriod"/>
            </a:pPr>
            <a:r>
              <a:rPr lang="en">
                <a:solidFill>
                  <a:schemeClr val="dk1"/>
                </a:solidFill>
              </a:rPr>
              <a:t>I can listen as my peers share their writing and give specific praise for their work.</a:t>
            </a:r>
            <a:endParaRPr>
              <a:solidFill>
                <a:schemeClr val="dk1"/>
              </a:solidFill>
            </a:endParaRPr>
          </a:p>
          <a:p>
            <a:pPr marL="0" lvl="0" indent="0" algn="l" rtl="0">
              <a:spcBef>
                <a:spcPts val="800"/>
              </a:spcBef>
              <a:spcAft>
                <a:spcPts val="0"/>
              </a:spcAft>
              <a:buNone/>
            </a:pPr>
            <a:endParaRPr/>
          </a:p>
          <a:p>
            <a:pPr marL="177800" lvl="0" indent="0" algn="l" rtl="0">
              <a:spcBef>
                <a:spcPts val="800"/>
              </a:spcBef>
              <a:spcAft>
                <a:spcPts val="0"/>
              </a:spcAft>
              <a:buNone/>
            </a:pPr>
            <a:endParaRPr/>
          </a:p>
        </p:txBody>
      </p:sp>
      <p:pic>
        <p:nvPicPr>
          <p:cNvPr id="321" name="Google Shape;321;p48"/>
          <p:cNvPicPr preferRelativeResize="0"/>
          <p:nvPr/>
        </p:nvPicPr>
        <p:blipFill rotWithShape="1">
          <a:blip r:embed="rId3">
            <a:alphaModFix/>
          </a:blip>
          <a:srcRect l="24301" t="23174" r="28104" b="8341"/>
          <a:stretch/>
        </p:blipFill>
        <p:spPr>
          <a:xfrm>
            <a:off x="219800" y="1126925"/>
            <a:ext cx="4352199" cy="3520700"/>
          </a:xfrm>
          <a:prstGeom prst="rect">
            <a:avLst/>
          </a:prstGeom>
          <a:noFill/>
          <a:ln w="19050" cap="flat" cmpd="sng">
            <a:solidFill>
              <a:schemeClr val="dk2"/>
            </a:solidFill>
            <a:prstDash val="solid"/>
            <a:round/>
            <a:headEnd type="none" w="sm" len="sm"/>
            <a:tailEnd type="none" w="sm" len="sm"/>
          </a:ln>
        </p:spPr>
      </p:pic>
      <p:sp>
        <p:nvSpPr>
          <p:cNvPr id="322" name="Google Shape;322;p48"/>
          <p:cNvSpPr txBox="1"/>
          <p:nvPr/>
        </p:nvSpPr>
        <p:spPr>
          <a:xfrm>
            <a:off x="4830050" y="2780650"/>
            <a:ext cx="4002300" cy="1550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177800" lvl="0" indent="0" algn="l" rtl="0">
              <a:spcBef>
                <a:spcPts val="800"/>
              </a:spcBef>
              <a:spcAft>
                <a:spcPts val="0"/>
              </a:spcAft>
              <a:buClr>
                <a:schemeClr val="dk1"/>
              </a:buClr>
              <a:buSzPts val="1100"/>
              <a:buFont typeface="Arial"/>
              <a:buNone/>
            </a:pPr>
            <a:r>
              <a:rPr lang="en" sz="1800" i="1">
                <a:solidFill>
                  <a:schemeClr val="dk1"/>
                </a:solidFill>
                <a:latin typeface="Century Gothic"/>
                <a:ea typeface="Century Gothic"/>
                <a:cs typeface="Century Gothic"/>
                <a:sym typeface="Century Gothic"/>
              </a:rPr>
              <a:t>If your group finishes early, discuss with your group:</a:t>
            </a:r>
            <a:endParaRPr sz="1800" i="1">
              <a:solidFill>
                <a:schemeClr val="dk1"/>
              </a:solidFill>
              <a:latin typeface="Century Gothic"/>
              <a:ea typeface="Century Gothic"/>
              <a:cs typeface="Century Gothic"/>
              <a:sym typeface="Century Gothic"/>
            </a:endParaRPr>
          </a:p>
          <a:p>
            <a:pPr marL="177800" lvl="0" indent="0" algn="l" rtl="0">
              <a:spcBef>
                <a:spcPts val="800"/>
              </a:spcBef>
              <a:spcAft>
                <a:spcPts val="0"/>
              </a:spcAft>
              <a:buClr>
                <a:schemeClr val="dk1"/>
              </a:buClr>
              <a:buSzPts val="1100"/>
              <a:buFont typeface="Arial"/>
              <a:buNone/>
            </a:pPr>
            <a:r>
              <a:rPr lang="en" sz="1800">
                <a:solidFill>
                  <a:schemeClr val="dk1"/>
                </a:solidFill>
                <a:latin typeface="Century Gothic"/>
                <a:ea typeface="Century Gothic"/>
                <a:cs typeface="Century Gothic"/>
                <a:sym typeface="Century Gothic"/>
              </a:rPr>
              <a:t>How have we grown as writers since the beginning of the year?</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pic>
        <p:nvPicPr>
          <p:cNvPr id="323" name="Google Shape;323;p48"/>
          <p:cNvPicPr preferRelativeResize="0"/>
          <p:nvPr/>
        </p:nvPicPr>
        <p:blipFill>
          <a:blip r:embed="rId4">
            <a:alphaModFix/>
          </a:blip>
          <a:stretch>
            <a:fillRect/>
          </a:stretch>
        </p:blipFill>
        <p:spPr>
          <a:xfrm>
            <a:off x="8414658" y="4393650"/>
            <a:ext cx="624467" cy="5079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Review Learning Targets</a:t>
            </a:r>
            <a:endParaRPr/>
          </a:p>
        </p:txBody>
      </p:sp>
      <p:sp>
        <p:nvSpPr>
          <p:cNvPr id="329" name="Google Shape;329;p49"/>
          <p:cNvSpPr txBox="1">
            <a:spLocks noGrp="1"/>
          </p:cNvSpPr>
          <p:nvPr>
            <p:ph type="body" idx="1"/>
          </p:nvPr>
        </p:nvSpPr>
        <p:spPr>
          <a:xfrm>
            <a:off x="618125" y="1178325"/>
            <a:ext cx="8214300" cy="3177900"/>
          </a:xfrm>
          <a:prstGeom prst="rect">
            <a:avLst/>
          </a:prstGeom>
        </p:spPr>
        <p:txBody>
          <a:bodyPr spcFirstLastPara="1" wrap="square" lIns="68575" tIns="34275" rIns="68575" bIns="34275" anchor="t" anchorCtr="0">
            <a:noAutofit/>
          </a:bodyPr>
          <a:lstStyle/>
          <a:p>
            <a:pPr marL="457200" lvl="0" indent="-381000" algn="l" rtl="0">
              <a:lnSpc>
                <a:spcPct val="90000"/>
              </a:lnSpc>
              <a:spcBef>
                <a:spcPts val="1000"/>
              </a:spcBef>
              <a:spcAft>
                <a:spcPts val="0"/>
              </a:spcAft>
              <a:buClr>
                <a:schemeClr val="dk1"/>
              </a:buClr>
              <a:buSzPts val="2400"/>
              <a:buAutoNum type="arabicPeriod"/>
            </a:pPr>
            <a:r>
              <a:rPr lang="en" sz="2400" dirty="0">
                <a:solidFill>
                  <a:schemeClr val="dk1"/>
                </a:solidFill>
              </a:rPr>
              <a:t>I can listen as my peers share their informational writing and give specific praise for their work</a:t>
            </a:r>
            <a:r>
              <a:rPr lang="en" sz="2400" dirty="0" smtClean="0">
                <a:solidFill>
                  <a:schemeClr val="dk1"/>
                </a:solidFill>
              </a:rPr>
              <a:t>.</a:t>
            </a:r>
          </a:p>
          <a:p>
            <a:pPr marL="457200" lvl="0" indent="-381000" algn="l" rtl="0">
              <a:lnSpc>
                <a:spcPct val="90000"/>
              </a:lnSpc>
              <a:spcBef>
                <a:spcPts val="1000"/>
              </a:spcBef>
              <a:spcAft>
                <a:spcPts val="0"/>
              </a:spcAft>
              <a:buClr>
                <a:schemeClr val="dk1"/>
              </a:buClr>
              <a:buSzPts val="2400"/>
              <a:buAutoNum type="arabicPeriod"/>
            </a:pPr>
            <a:endParaRPr sz="2400" dirty="0">
              <a:solidFill>
                <a:schemeClr val="dk1"/>
              </a:solidFill>
            </a:endParaRPr>
          </a:p>
          <a:p>
            <a:pPr marL="457200" lvl="0" indent="-381000" algn="l" rtl="0">
              <a:lnSpc>
                <a:spcPct val="90000"/>
              </a:lnSpc>
              <a:spcBef>
                <a:spcPts val="0"/>
              </a:spcBef>
              <a:spcAft>
                <a:spcPts val="0"/>
              </a:spcAft>
              <a:buClr>
                <a:schemeClr val="dk1"/>
              </a:buClr>
              <a:buSzPts val="2400"/>
              <a:buAutoNum type="arabicPeriod"/>
            </a:pPr>
            <a:r>
              <a:rPr lang="en" sz="2400" dirty="0">
                <a:solidFill>
                  <a:schemeClr val="dk1"/>
                </a:solidFill>
              </a:rPr>
              <a:t>I can synthesize information to develop an accurate character profile supported by research. </a:t>
            </a:r>
            <a:endParaRPr sz="2400" dirty="0">
              <a:solidFill>
                <a:schemeClr val="dk1"/>
              </a:solidFill>
            </a:endParaRPr>
          </a:p>
          <a:p>
            <a:pPr marL="0" lvl="0" indent="0" algn="l" rtl="0">
              <a:spcBef>
                <a:spcPts val="800"/>
              </a:spcBef>
              <a:spcAft>
                <a:spcPts val="0"/>
              </a:spcAft>
              <a:buNone/>
            </a:pPr>
            <a:endParaRPr dirty="0">
              <a:solidFill>
                <a:schemeClr val="dk1"/>
              </a:solidFill>
            </a:endParaRPr>
          </a:p>
          <a:p>
            <a:pPr marL="0" lvl="0" indent="0" algn="l" rtl="0">
              <a:spcBef>
                <a:spcPts val="800"/>
              </a:spcBef>
              <a:spcAft>
                <a:spcPts val="0"/>
              </a:spcAft>
              <a:buNone/>
            </a:pPr>
            <a:endParaRPr dirty="0">
              <a:solidFill>
                <a:schemeClr val="dk1"/>
              </a:solidFill>
            </a:endParaRPr>
          </a:p>
          <a:p>
            <a:pPr marL="0" lvl="0" indent="0" algn="l" rtl="0">
              <a:spcBef>
                <a:spcPts val="800"/>
              </a:spcBef>
              <a:spcAft>
                <a:spcPts val="0"/>
              </a:spcAft>
              <a:buNone/>
            </a:pPr>
            <a:endParaRPr dirty="0">
              <a:solidFill>
                <a:schemeClr val="dk1"/>
              </a:solidFill>
            </a:endParaRPr>
          </a:p>
          <a:p>
            <a:pPr marL="0" lvl="0" indent="0" algn="l" rtl="0">
              <a:lnSpc>
                <a:spcPct val="90000"/>
              </a:lnSpc>
              <a:spcBef>
                <a:spcPts val="1000"/>
              </a:spcBef>
              <a:spcAft>
                <a:spcPts val="0"/>
              </a:spcAft>
              <a:buNone/>
            </a:pPr>
            <a:endParaRPr sz="2400" dirty="0"/>
          </a:p>
        </p:txBody>
      </p:sp>
      <p:pic>
        <p:nvPicPr>
          <p:cNvPr id="5" name="Google Shape;323;p48"/>
          <p:cNvPicPr preferRelativeResize="0"/>
          <p:nvPr/>
        </p:nvPicPr>
        <p:blipFill>
          <a:blip r:embed="rId3">
            <a:alphaModFix/>
          </a:blip>
          <a:stretch>
            <a:fillRect/>
          </a:stretch>
        </p:blipFill>
        <p:spPr>
          <a:xfrm>
            <a:off x="8414658" y="4393650"/>
            <a:ext cx="624467" cy="507950"/>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EA0E127-362B-4C33-98F9-D5F3CC009FEE}"/>
</file>

<file path=customXml/itemProps2.xml><?xml version="1.0" encoding="utf-8"?>
<ds:datastoreItem xmlns:ds="http://schemas.openxmlformats.org/officeDocument/2006/customXml" ds:itemID="{682204E4-AB4C-43FE-80C3-BAE4F141F7CF}"/>
</file>

<file path=customXml/itemProps3.xml><?xml version="1.0" encoding="utf-8"?>
<ds:datastoreItem xmlns:ds="http://schemas.openxmlformats.org/officeDocument/2006/customXml" ds:itemID="{E221B5DC-B3B0-402F-AEAE-32566FAFCEA6}"/>
</file>

<file path=docProps/app.xml><?xml version="1.0" encoding="utf-8"?>
<Properties xmlns="http://schemas.openxmlformats.org/officeDocument/2006/extended-properties" xmlns:vt="http://schemas.openxmlformats.org/officeDocument/2006/docPropsVTypes">
  <TotalTime>33</TotalTime>
  <Words>5615</Words>
  <Application>Microsoft Macintosh PowerPoint</Application>
  <PresentationFormat>On-screen Show (16:9)</PresentationFormat>
  <Paragraphs>399</Paragraphs>
  <Slides>17</Slides>
  <Notes>17</Notes>
  <HiddenSlides>0</HiddenSlides>
  <MMClips>0</MMClips>
  <ScaleCrop>false</ScaleCrop>
  <HeadingPairs>
    <vt:vector size="4" baseType="variant">
      <vt:variant>
        <vt:lpstr>Theme</vt:lpstr>
      </vt:variant>
      <vt:variant>
        <vt:i4>3</vt:i4>
      </vt:variant>
      <vt:variant>
        <vt:lpstr>Slide Titles</vt:lpstr>
      </vt:variant>
      <vt:variant>
        <vt:i4>17</vt:i4>
      </vt:variant>
    </vt:vector>
  </HeadingPairs>
  <TitlesOfParts>
    <vt:vector size="20" baseType="lpstr">
      <vt:lpstr>Office Theme</vt:lpstr>
      <vt:lpstr>Office Theme</vt:lpstr>
      <vt:lpstr>Office Theme</vt:lpstr>
      <vt:lpstr>Grade 4: Module 2: Unit 3: Lesson 3 Teacher slide, before teaching.</vt:lpstr>
      <vt:lpstr>Grade 4: Module 2: Unit 3: Lesson 3 Teacher slide, before teaching.   </vt:lpstr>
      <vt:lpstr>Grade 4: Module 2: Unit 3: Lesson 3 Teacher slide, before teaching.</vt:lpstr>
      <vt:lpstr>Grade 4: Module 1: Unit 3: Lesson 3 Teacher slide, before teaching.</vt:lpstr>
      <vt:lpstr>Grade 4: Module 2: Unit 3: Lesson 3 Teacher slide, before teaching.</vt:lpstr>
      <vt:lpstr>Grade 4: Module 2:  Unit 3: Lesson 3</vt:lpstr>
      <vt:lpstr>Hello, Students!</vt:lpstr>
      <vt:lpstr>Engaging The Writer</vt:lpstr>
      <vt:lpstr>Review Learning Targets</vt:lpstr>
      <vt:lpstr>Developing a Character Profile for the Millipede</vt:lpstr>
      <vt:lpstr>Developing a Character Profile for the Millipede</vt:lpstr>
      <vt:lpstr>Partner Practice: Developing a Character Profile for the Millipede</vt:lpstr>
      <vt:lpstr>Independent Practice: Developing a Character Profile for the Expert Group Animal</vt:lpstr>
      <vt:lpstr>Sharing</vt:lpstr>
      <vt:lpstr>Homework</vt:lpstr>
      <vt:lpstr>Homework: Accountable Research Reading </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3: Lesson 3 Teacher slide, before teaching.</dc:title>
  <dc:creator>nbravo</dc:creator>
  <cp:lastModifiedBy>Alexander Specht</cp:lastModifiedBy>
  <cp:revision>8</cp:revision>
  <dcterms:modified xsi:type="dcterms:W3CDTF">2018-09-30T22:30:46Z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