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088CB0C-F5AC-4D6E-B0F5-05078A75EB02}">
  <a:tblStyle styleId="{2088CB0C-F5AC-4D6E-B0F5-05078A75EB0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260" autoAdjust="0"/>
  </p:normalViewPr>
  <p:slideViewPr>
    <p:cSldViewPr snapToGrid="0">
      <p:cViewPr varScale="1">
        <p:scale>
          <a:sx n="76" d="100"/>
          <a:sy n="76" d="100"/>
        </p:scale>
        <p:origin x="845" y="53"/>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800681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Grade 1 and in previous cycles of Grade 2, students have practiced decoding two-syllable words using 5 syllable types. In this lesson, students practice decoding two syllable words using combinations of those syllable types.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syllable types include closed (CVC), open (CV), magic “e” (CVCe), r-controlled, and vowel teams. Students examine written words and identify the vowel spelling patterns to determine the number of syllables. Finally, they identify the syllable types and use the information to successfully decode the words. (RF.2.3c)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Continue to echo this throughout the lesson.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students discover the ways that /ū/ and /ōō/ are spelled in words, as represented by vowel teams “oo,” “ou,” “ui,” “ue,” and “ew.” This knowledge supports students’ ability to decode and encode words by generalizing familiar spelling patterns (RF.2.3b, RF.2.3e).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7922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54411bfa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454411bfa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remind students of any of the steps in the Syllable Sleuth instructional practice: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for the consonants between the vowels.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Divide the word into syllables.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Consume: “consume” means to eat, or use up something. “If people consume too much sugar, it can be unhealthy.” “We consume a great deal of paper in our classroom.” </a:t>
            </a: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”tabloid” is a kind of newspaper with small pages- “Tabloid newspapers are near the checkout line in the grocery store.” </a:t>
            </a: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“flower” is the part of the plant that makes the seed- “A lemon flower smells sweet.” </a:t>
            </a: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means to cause someone to remember something. “Please remind your friends to take their books home.” </a:t>
            </a: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“reason” means why something is as it is. “The reason we are in school is to learn new things.” </a:t>
            </a: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Moflin and charpike are pseudo-words with no meaning.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decode “remind”, remind them that some words don’t “play fair” and they know other words that work this way, like “find” and “kind.” They should first try the vowel sound they know for a pattern, and if the word doesn’t sound like a word they know, try the other sound for the vowel.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5258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(See Meeting Student Needs below.)</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6906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words with a variety of vowel patterns.”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6790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43619d9be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443619d9b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no generalizations for placement of these vowel patterns within syllables. Students will need many exposures and repeated practice to support automaticity.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Cards on the board or display the slide where technology is available and read aloud words with /ōō/ and /ū/ sounds in random order: “few,” “food,” “scooter,” “youth,” “soup,” “chew,” “rescue,” “clue,” “suit,” “fruit.”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read these words to yourself and think about what you notice as you hear the vowel sound in each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the vowel sounds /ū/ and /ōō/ in the words displayed.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I would like you to share with your elbow partner what you noticed.”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what they noticed about the words (in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the long “u” vowel sound; most are in the middle of the syllable.)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Most of the time, these vowel sounds are in the middle of the syllable, between two consonants. We will be learning these different vowel teams this week. We actually hear two different sounds in these words: /ū/ as in ‘few’ and /ōō/ as in ‘food.’ These sounds are very similar, but try hard to hear the difference as I read those words again: ‘few’ and ‘food.’ Do you hear the difference? Practice saying those two words slowly with your partner.”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practice saying “few” and “food” slowly with a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“As you said ‘few,’ what did you notice about the vowel sound?”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was the /ū/ sound of ‘u’ saying its name.)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And how is it different when you say ‘food’?” </a:t>
            </a:r>
            <a:r>
              <a:rPr lang="en" sz="1200" b="0" dirty="0">
                <a:solidFill>
                  <a:schemeClr val="dk1"/>
                </a:solidFill>
                <a:latin typeface="Calibri"/>
                <a:ea typeface="Calibri"/>
                <a:cs typeface="Calibri"/>
                <a:sym typeface="Calibri"/>
              </a:rPr>
              <a:t>(The vowel sound is /ōō/; like the /ū/ without raising your tongue to the roof of your mouth.)</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The difference in the sound /ū/ as in ‘few’ and /ōō/ as in ‘food’ is very small. But if we pay attention to hearing the difference, it will help us to be better readers and writers.”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we will practice listening for the /ū/ or /ōō/ sound in words. We will read the words together and sort the words into two groups: /ū/ as in ‘few’ and /ōō/ as in ‘food.’ We will make a T-chart on our whiteboards for sorting our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or display T-chart with two columns: /ū/ as in “few” and /ōō/ as in “food.”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start with ‘zoom.’”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sound do we hear in ‘zoom’: /ū/ as in ‘few’ or /ōō/ as in ‘food’?” </a:t>
            </a:r>
            <a:r>
              <a:rPr lang="en" sz="1200" b="0" dirty="0">
                <a:solidFill>
                  <a:schemeClr val="dk1"/>
                </a:solidFill>
                <a:latin typeface="Calibri"/>
                <a:ea typeface="Calibri"/>
                <a:cs typeface="Calibri"/>
                <a:sym typeface="Calibri"/>
              </a:rPr>
              <a:t>(/ōō/ as in “food”)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let’s write ‘zoom’ in that column.” </a:t>
            </a:r>
            <a:r>
              <a:rPr lang="en" sz="1200" dirty="0">
                <a:solidFill>
                  <a:schemeClr val="dk1"/>
                </a:solidFill>
                <a:latin typeface="Calibri"/>
                <a:ea typeface="Calibri"/>
                <a:cs typeface="Calibri"/>
                <a:sym typeface="Calibri"/>
              </a:rPr>
              <a:t>Write “zoom” in column under “/ōō/ as in “food.”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14–16 with remaining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work! Now let’s read our list of /ū/ and /ōō/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students in reading words from the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will learn more words with these sounds this week. Knowing these vowel patterns will help us continue to be better readers and writers.”</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rgbClr val="333333"/>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words with /ū/ as in “few” or /ōō/ food vowel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a:t>
            </a:r>
            <a:r>
              <a:rPr lang="en" sz="1200" dirty="0">
                <a:solidFill>
                  <a:schemeClr val="dk1"/>
                </a:solidFill>
                <a:latin typeface="Calibri"/>
                <a:ea typeface="Calibri"/>
                <a:cs typeface="Calibri"/>
                <a:sym typeface="Calibri"/>
              </a:rPr>
              <a:t>in </a:t>
            </a:r>
            <a:r>
              <a:rPr lang="en" sz="1200" b="1" dirty="0">
                <a:solidFill>
                  <a:schemeClr val="dk1"/>
                </a:solidFill>
                <a:latin typeface="Calibri"/>
                <a:ea typeface="Calibri"/>
                <a:cs typeface="Calibri"/>
                <a:sym typeface="Calibri"/>
              </a:rPr>
              <a:t>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0777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“I learned about vowel sounds in words. I can look for vowel patterns to help me read words.”)</a:t>
            </a:r>
            <a:endParaRPr sz="1200" b="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made the sounds for the word _____, I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wrote the letter _____, I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blended the sounds _____, I _____.”</a:t>
            </a:r>
            <a:endParaRPr sz="1200" i="0" u="none" strike="noStrike" cap="none" dirty="0">
              <a:solidFill>
                <a:schemeClr val="dk1"/>
              </a:solidFill>
              <a:latin typeface="Calibri"/>
              <a:ea typeface="Calibri"/>
              <a:cs typeface="Calibri"/>
              <a:sym typeface="Calibri"/>
            </a:endParaRPr>
          </a:p>
        </p:txBody>
      </p:sp>
      <p:sp>
        <p:nvSpPr>
          <p:cNvPr id="193" name="Google Shape;193;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4" name="Google Shape;194;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7080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one and two-syllable words with r-controlled spelling patterns from the cycle.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7344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”writing words and sentences with /ū/ and /ōō/ vowel patterns.”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1544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43598d9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43598d9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Suggested Pacing: 15 minutes per activity</a:t>
            </a:r>
            <a:endParaRPr b="1" dirty="0"/>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Determine grouping options (whole, small, partner, independent) based on the needs of  students.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Sentence Builder Word List, as well as fill-in-the blank sentences for Sentence Builder activity are available on the following slide and are in the Lesson Supporting Materials section of the </a:t>
            </a:r>
            <a:r>
              <a:rPr lang="en" sz="1200" b="1" dirty="0">
                <a:solidFill>
                  <a:schemeClr val="dk1"/>
                </a:solidFill>
                <a:latin typeface="Calibri"/>
                <a:ea typeface="Calibri"/>
                <a:cs typeface="Calibri"/>
                <a:sym typeface="Calibri"/>
              </a:rPr>
              <a:t>Teacher Guide.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letters tiles are not available for Word Building, students may write the letters from the boxes on paper and cut tiles, or write the words and use two colors of crayon or marker, one color for r-controlled vowels and a different color for other letters. Alternatively, students can write the words and put a box around or trace over the r-controlled vowels with a crayon or marker of a different color.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Building:</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 Building words (projected or posted or copy provided); 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Builder: </a:t>
            </a:r>
            <a:r>
              <a:rPr lang="en" sz="1200" b="0" dirty="0">
                <a:solidFill>
                  <a:schemeClr val="dk1"/>
                </a:solidFill>
                <a:latin typeface="Calibri"/>
                <a:ea typeface="Calibri"/>
                <a:cs typeface="Calibri"/>
                <a:sym typeface="Calibri"/>
              </a:rPr>
              <a:t>Letter tiles to create words (optional; </a:t>
            </a:r>
            <a:r>
              <a:rPr lang="en" sz="1200" dirty="0">
                <a:solidFill>
                  <a:schemeClr val="dk1"/>
                </a:solidFill>
                <a:latin typeface="Calibri"/>
                <a:ea typeface="Calibri"/>
                <a:cs typeface="Calibri"/>
                <a:sym typeface="Calibri"/>
              </a:rPr>
              <a:t>students can make tiles by copying the letters and cutting them out)</a:t>
            </a:r>
            <a:r>
              <a:rPr lang="en" sz="1200" b="0" dirty="0">
                <a:solidFill>
                  <a:schemeClr val="dk1"/>
                </a:solidFill>
                <a:latin typeface="Calibri"/>
                <a:ea typeface="Calibri"/>
                <a:cs typeface="Calibri"/>
                <a:sym typeface="Calibri"/>
              </a:rPr>
              <a:t>; whiteboards, whiteboard markers (two colors)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paper and pencil (two colors).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Writing: paper, pencil, and markers or crayons, r-controlled word list from Words Building and/or Sentence Builder. Distribute or have accessible a familiar editing list for students to consult.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previously read article from the “Sunnyside Gazette” as a resource for students who would benefit from an </a:t>
            </a:r>
            <a:r>
              <a:rPr lang="en-US" sz="1200" dirty="0">
                <a:solidFill>
                  <a:schemeClr val="dk1"/>
                </a:solidFill>
                <a:latin typeface="Calibri"/>
                <a:ea typeface="Calibri"/>
                <a:cs typeface="Calibri"/>
                <a:sym typeface="Calibri"/>
              </a:rPr>
              <a:t>example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872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8832b74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58832b74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 Building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1290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8832b748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8832b74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for Sentence Builder Activity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2744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and placed in plastic sleeve, one per pair) or post/write on board or display word list on the slide where technology is available.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(one to display or one set per pair of students)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markers, whiteboard erasers or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space to display Word Rule Cards for whole group access.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69033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5bdd91175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45bdd91175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7315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5bdd91175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5bdd91175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4899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5bdd91175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5bdd91175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2858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2, Cycle 11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185-194.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Syllabication Guide </a:t>
            </a:r>
            <a:r>
              <a:rPr lang="en" sz="1200" dirty="0">
                <a:solidFill>
                  <a:schemeClr val="dk1"/>
                </a:solidFill>
                <a:latin typeface="Calibri"/>
                <a:ea typeface="Calibri"/>
                <a:cs typeface="Calibri"/>
                <a:sym typeface="Calibri"/>
              </a:rPr>
              <a:t>located in </a:t>
            </a:r>
            <a:r>
              <a:rPr lang="en" sz="1200" b="1" dirty="0">
                <a:solidFill>
                  <a:schemeClr val="dk1"/>
                </a:solidFill>
                <a:latin typeface="Calibri"/>
                <a:ea typeface="Calibri"/>
                <a:cs typeface="Calibri"/>
                <a:sym typeface="Calibri"/>
              </a:rPr>
              <a:t>K-2 Resource Manual </a:t>
            </a:r>
            <a:r>
              <a:rPr lang="en" sz="1200" dirty="0">
                <a:solidFill>
                  <a:schemeClr val="dk1"/>
                </a:solidFill>
                <a:latin typeface="Calibri"/>
                <a:ea typeface="Calibri"/>
                <a:cs typeface="Calibri"/>
                <a:sym typeface="Calibri"/>
              </a:rPr>
              <a:t>pages 26-29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0393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530080959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53008095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Anchor Chart for Teacher Reference </a:t>
            </a:r>
            <a:endParaRPr/>
          </a:p>
        </p:txBody>
      </p:sp>
    </p:spTree>
    <p:extLst>
      <p:ext uri="{BB962C8B-B14F-4D97-AF65-F5344CB8AC3E}">
        <p14:creationId xmlns:p14="http://schemas.microsoft.com/office/powerpoint/2010/main" val="3242085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Grade 1 Module 4 students were introduced to and worked with r-controlled vowels as a syllable type. In this lesson, students practice decoding two-syllable words with a variety of syllable types as well as with /ū/ and /ōō/ vowel sounds.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Every syllable has one vowel sound but may contain more than one vowel or a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Identifying syllable types and associating graphemes with their phonemes to decode words in context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the syllable by counting the vowel sounds in a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divide the word and identify the syllable types in order to decode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 </a:t>
            </a:r>
          </a:p>
          <a:p>
            <a:pPr marL="171450" lvl="0" indent="-171450" algn="l" rtl="0">
              <a:spcBef>
                <a:spcPts val="0"/>
              </a:spcBef>
              <a:spcAft>
                <a:spcPts val="0"/>
              </a:spcAft>
              <a:buClr>
                <a:schemeClr val="dk1"/>
              </a:buClr>
            </a:pPr>
            <a:r>
              <a:rPr lang="en" sz="1200" dirty="0">
                <a:solidFill>
                  <a:schemeClr val="dk1"/>
                </a:solidFill>
                <a:latin typeface="Calibri"/>
                <a:ea typeface="Calibri"/>
                <a:cs typeface="Calibri"/>
                <a:sym typeface="Calibri"/>
              </a:rPr>
              <a:t>column, syllable, similar, patterns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5907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“I’ve Been Workin’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Moving to the rhythm supports fluent reading.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physical gestures for words like long, sound, break, time, and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7995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remind students that every syllable has at least one vowel, but only one vowel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find some clues to help us figure out how to break longer words into parts so we can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3987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the following 2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Vowel teams are bolded in red rather than dotted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grapple with the list before reading all the words to them. You can read the list and give definitions after students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“It’s 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on the board: “mermaid.”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Syllable Sleuth instructional practice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vowels and put a dot below each.”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 this case, between the two consonants).”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(or point out the bolded red letters) under the first syllable. 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vowel sound do we hear in this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(/e(r)/)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letters are spelling that sound?” </a:t>
            </a:r>
            <a:r>
              <a:rPr lang="en" sz="1200" dirty="0">
                <a:solidFill>
                  <a:schemeClr val="dk1"/>
                </a:solidFill>
                <a:latin typeface="Calibri"/>
                <a:ea typeface="Calibri"/>
                <a:cs typeface="Calibri"/>
                <a:sym typeface="Calibri"/>
              </a:rPr>
              <a:t>(“e” and “r”)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know that is the vowel sound in this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 is controlling the “e”; it is a bossy “r” syllable)</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(or point out the bolded red letters). 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(“maid”)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we know that it isn’t ‘mad’?”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(vowel team “ai” says /ā/) </a:t>
            </a:r>
            <a:r>
              <a:rPr lang="en" sz="1200" i="1" dirty="0">
                <a:solidFill>
                  <a:schemeClr val="dk1"/>
                </a:solidFill>
                <a:latin typeface="Calibri"/>
                <a:ea typeface="Calibri"/>
                <a:cs typeface="Calibri"/>
                <a:sym typeface="Calibri"/>
              </a:rPr>
              <a:t>“That’s right. So how would we read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(“mermaid”)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Remember, a sleuth is a detective. When you’re a syllable sleuth, your job is to search for the clues that let you know you have found a syllable. As a syllable sleuth, you will look for vowel sounds to see how to divide the words into syllables to read them.”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Syllable Sleuth Word List in a transparent sleeve, whiteboard markers, and whiteboard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complete Syllable Sleuth Word List.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use syllable types and vowel sounds to decode.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your finger under words or syllables as you read them aloud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specifically to letters or syllables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9990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4544004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4544004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Moflin and charpike are pseudo-words included to reinforce decoding based on visual cues and knowledge of syllable types.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grapple with the list before reading all the words to them. Read the list and give definitions after students have the opportunity to decode the words and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“scouting” is a base word with a suffix. “Display” is a word that has a prefix “dis” and a base word “play.” “Soybean” is a compound word. The other words are just regular two-syllable words and nonsense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a:t>
            </a:r>
            <a:endParaRPr dirty="0"/>
          </a:p>
        </p:txBody>
      </p:sp>
    </p:spTree>
    <p:extLst>
      <p:ext uri="{BB962C8B-B14F-4D97-AF65-F5344CB8AC3E}">
        <p14:creationId xmlns:p14="http://schemas.microsoft.com/office/powerpoint/2010/main" val="611188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9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t>In this cycle, students are introduced to the spelling patterns (graphemes) “oo,” “ou,” “ui,” “ue,” and “ew” for the similar sounding phonemes /ū/ and /ōō/ (decoding only). In addition, they are introduced to contractions with the word “will” (examples: “it’ll”, “they’ll”, “we’ll”). The Opening Syllable Sleuth focuses on decoding two-syllable words using syllable types and spelling patterns accumulated so far. For Words Rule in Work Time, students decode words with /ū/ and /ōō/ spelling patterns.</a:t>
            </a:r>
            <a:endParaRPr sz="1800" i="1" dirty="0"/>
          </a:p>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Syllable types </a:t>
            </a:r>
            <a:endParaRPr sz="1800" dirty="0"/>
          </a:p>
          <a:p>
            <a:pPr marL="457200" lvl="0" indent="-342900" algn="l" rtl="0">
              <a:spcBef>
                <a:spcPts val="800"/>
              </a:spcBef>
              <a:spcAft>
                <a:spcPts val="0"/>
              </a:spcAft>
              <a:buClr>
                <a:schemeClr val="dk1"/>
              </a:buClr>
              <a:buSzPts val="1800"/>
              <a:buChar char="•"/>
            </a:pPr>
            <a:r>
              <a:rPr lang="en" sz="1800" dirty="0"/>
              <a:t>The sounds and spelling patterns for /ū/ and /ōō/ </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57" name="Google Shape;157;p23"/>
          <p:cNvSpPr txBox="1">
            <a:spLocks noGrp="1"/>
          </p:cNvSpPr>
          <p:nvPr>
            <p:ph type="body" idx="1"/>
          </p:nvPr>
        </p:nvSpPr>
        <p:spPr>
          <a:xfrm>
            <a:off x="-769625" y="67015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mermaid</a:t>
            </a:r>
            <a:endParaRPr sz="3000"/>
          </a:p>
          <a:p>
            <a:pPr marL="457200" lvl="0" indent="457200" algn="ctr" rtl="0">
              <a:lnSpc>
                <a:spcPct val="115000"/>
              </a:lnSpc>
              <a:spcBef>
                <a:spcPts val="0"/>
              </a:spcBef>
              <a:spcAft>
                <a:spcPts val="0"/>
              </a:spcAft>
              <a:buNone/>
            </a:pPr>
            <a:r>
              <a:rPr lang="en" sz="3000"/>
              <a:t>consume</a:t>
            </a:r>
            <a:endParaRPr sz="3000"/>
          </a:p>
          <a:p>
            <a:pPr marL="457200" lvl="0" indent="457200" algn="ctr" rtl="0">
              <a:lnSpc>
                <a:spcPct val="115000"/>
              </a:lnSpc>
              <a:spcBef>
                <a:spcPts val="0"/>
              </a:spcBef>
              <a:spcAft>
                <a:spcPts val="0"/>
              </a:spcAft>
              <a:buNone/>
            </a:pPr>
            <a:r>
              <a:rPr lang="en" sz="3000"/>
              <a:t>tabloid</a:t>
            </a:r>
            <a:endParaRPr sz="3000"/>
          </a:p>
          <a:p>
            <a:pPr marL="457200" lvl="0" indent="457200" algn="ctr" rtl="0">
              <a:lnSpc>
                <a:spcPct val="115000"/>
              </a:lnSpc>
              <a:spcBef>
                <a:spcPts val="0"/>
              </a:spcBef>
              <a:spcAft>
                <a:spcPts val="0"/>
              </a:spcAft>
              <a:buNone/>
            </a:pPr>
            <a:r>
              <a:rPr lang="en" sz="3000"/>
              <a:t>flower</a:t>
            </a:r>
            <a:endParaRPr sz="3000"/>
          </a:p>
          <a:p>
            <a:pPr marL="457200" lvl="0" indent="457200" algn="ctr" rtl="0">
              <a:lnSpc>
                <a:spcPct val="115000"/>
              </a:lnSpc>
              <a:spcBef>
                <a:spcPts val="0"/>
              </a:spcBef>
              <a:spcAft>
                <a:spcPts val="0"/>
              </a:spcAft>
              <a:buNone/>
            </a:pPr>
            <a:r>
              <a:rPr lang="en" sz="3000"/>
              <a:t>remind</a:t>
            </a:r>
            <a:endParaRPr sz="3000"/>
          </a:p>
          <a:p>
            <a:pPr marL="457200" lvl="0" indent="457200" algn="ctr" rtl="0">
              <a:lnSpc>
                <a:spcPct val="115000"/>
              </a:lnSpc>
              <a:spcBef>
                <a:spcPts val="0"/>
              </a:spcBef>
              <a:spcAft>
                <a:spcPts val="0"/>
              </a:spcAft>
              <a:buNone/>
            </a:pPr>
            <a:r>
              <a:rPr lang="en" sz="3000"/>
              <a:t>reason</a:t>
            </a:r>
            <a:endParaRPr sz="3000"/>
          </a:p>
          <a:p>
            <a:pPr marL="457200" lvl="0" indent="457200" algn="ctr" rtl="0">
              <a:lnSpc>
                <a:spcPct val="115000"/>
              </a:lnSpc>
              <a:spcBef>
                <a:spcPts val="0"/>
              </a:spcBef>
              <a:spcAft>
                <a:spcPts val="0"/>
              </a:spcAft>
              <a:buNone/>
            </a:pPr>
            <a:r>
              <a:rPr lang="en" sz="3000"/>
              <a:t>moflin</a:t>
            </a:r>
            <a:endParaRPr sz="3000"/>
          </a:p>
          <a:p>
            <a:pPr marL="457200" lvl="0" indent="457200" algn="ctr" rtl="0">
              <a:lnSpc>
                <a:spcPct val="115000"/>
              </a:lnSpc>
              <a:spcBef>
                <a:spcPts val="0"/>
              </a:spcBef>
              <a:spcAft>
                <a:spcPts val="0"/>
              </a:spcAft>
              <a:buNone/>
            </a:pPr>
            <a:r>
              <a:rPr lang="en" sz="3000"/>
              <a:t>charpike</a:t>
            </a:r>
            <a:endParaRPr sz="3000"/>
          </a:p>
          <a:p>
            <a:pPr marL="457200" lvl="0" indent="457200" algn="ctr" rtl="0">
              <a:lnSpc>
                <a:spcPct val="115000"/>
              </a:lnSpc>
              <a:spcBef>
                <a:spcPts val="0"/>
              </a:spcBef>
              <a:spcAft>
                <a:spcPts val="0"/>
              </a:spcAft>
              <a:buNone/>
            </a:pPr>
            <a:endParaRPr sz="3000"/>
          </a:p>
          <a:p>
            <a:pPr marL="457200" lvl="0" indent="457200" algn="ctr" rtl="0">
              <a:lnSpc>
                <a:spcPct val="115000"/>
              </a:lnSpc>
              <a:spcBef>
                <a:spcPts val="0"/>
              </a:spcBef>
              <a:spcAft>
                <a:spcPts val="0"/>
              </a:spcAft>
              <a:buNone/>
            </a:pP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58" name="Google Shape;158;p23"/>
          <p:cNvSpPr txBox="1"/>
          <p:nvPr/>
        </p:nvSpPr>
        <p:spPr>
          <a:xfrm>
            <a:off x="3208750" y="612325"/>
            <a:ext cx="2453700" cy="441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solidFill>
                  <a:srgbClr val="CC0000"/>
                </a:solidFill>
                <a:latin typeface="Century Gothic"/>
                <a:ea typeface="Century Gothic"/>
                <a:cs typeface="Century Gothic"/>
                <a:sym typeface="Century Gothic"/>
              </a:rPr>
              <a:t>er</a:t>
            </a:r>
            <a:r>
              <a:rPr lang="en" sz="3000">
                <a:latin typeface="Century Gothic"/>
                <a:ea typeface="Century Gothic"/>
                <a:cs typeface="Century Gothic"/>
                <a:sym typeface="Century Gothic"/>
              </a:rPr>
              <a:t>m</a:t>
            </a:r>
            <a:r>
              <a:rPr lang="en" sz="3000" b="1">
                <a:solidFill>
                  <a:srgbClr val="CC0000"/>
                </a:solidFill>
                <a:latin typeface="Century Gothic"/>
                <a:ea typeface="Century Gothic"/>
                <a:cs typeface="Century Gothic"/>
                <a:sym typeface="Century Gothic"/>
              </a:rPr>
              <a:t>ai</a:t>
            </a:r>
            <a:r>
              <a:rPr lang="en" sz="3000">
                <a:latin typeface="Century Gothic"/>
                <a:ea typeface="Century Gothic"/>
                <a:cs typeface="Century Gothic"/>
                <a:sym typeface="Century Gothic"/>
              </a:rPr>
              <a:t>d</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c</a:t>
            </a:r>
            <a:r>
              <a:rPr lang="en" sz="3000" b="1">
                <a:solidFill>
                  <a:srgbClr val="CC0000"/>
                </a:solidFill>
                <a:latin typeface="Century Gothic"/>
                <a:ea typeface="Century Gothic"/>
                <a:cs typeface="Century Gothic"/>
                <a:sym typeface="Century Gothic"/>
              </a:rPr>
              <a:t>o</a:t>
            </a:r>
            <a:r>
              <a:rPr lang="en" sz="3000">
                <a:latin typeface="Century Gothic"/>
                <a:ea typeface="Century Gothic"/>
                <a:cs typeface="Century Gothic"/>
                <a:sym typeface="Century Gothic"/>
              </a:rPr>
              <a:t>ns</a:t>
            </a:r>
            <a:r>
              <a:rPr lang="en" sz="3000" b="1">
                <a:solidFill>
                  <a:srgbClr val="CC0000"/>
                </a:solidFill>
                <a:latin typeface="Century Gothic"/>
                <a:ea typeface="Century Gothic"/>
                <a:cs typeface="Century Gothic"/>
                <a:sym typeface="Century Gothic"/>
              </a:rPr>
              <a:t>u</a:t>
            </a:r>
            <a:r>
              <a:rPr lang="en" sz="3000">
                <a:latin typeface="Century Gothic"/>
                <a:ea typeface="Century Gothic"/>
                <a:cs typeface="Century Gothic"/>
                <a:sym typeface="Century Gothic"/>
              </a:rPr>
              <a:t>m</a:t>
            </a:r>
            <a:r>
              <a:rPr lang="en" sz="3000" b="1">
                <a:solidFill>
                  <a:srgbClr val="CC0000"/>
                </a:solidFill>
                <a:latin typeface="Century Gothic"/>
                <a:ea typeface="Century Gothic"/>
                <a:cs typeface="Century Gothic"/>
                <a:sym typeface="Century Gothic"/>
              </a:rPr>
              <a:t>e</a:t>
            </a:r>
            <a:endParaRPr sz="3000" b="1">
              <a:solidFill>
                <a:srgbClr val="CC0000"/>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t</a:t>
            </a:r>
            <a:r>
              <a:rPr lang="en" sz="3000" b="1">
                <a:solidFill>
                  <a:srgbClr val="CC0000"/>
                </a:solidFill>
                <a:latin typeface="Century Gothic"/>
                <a:ea typeface="Century Gothic"/>
                <a:cs typeface="Century Gothic"/>
                <a:sym typeface="Century Gothic"/>
              </a:rPr>
              <a:t>a</a:t>
            </a:r>
            <a:r>
              <a:rPr lang="en" sz="3000">
                <a:latin typeface="Century Gothic"/>
                <a:ea typeface="Century Gothic"/>
                <a:cs typeface="Century Gothic"/>
                <a:sym typeface="Century Gothic"/>
              </a:rPr>
              <a:t>bl</a:t>
            </a:r>
            <a:r>
              <a:rPr lang="en" sz="3000" b="1">
                <a:solidFill>
                  <a:srgbClr val="CC0000"/>
                </a:solidFill>
                <a:latin typeface="Century Gothic"/>
                <a:ea typeface="Century Gothic"/>
                <a:cs typeface="Century Gothic"/>
                <a:sym typeface="Century Gothic"/>
              </a:rPr>
              <a:t>oi</a:t>
            </a:r>
            <a:r>
              <a:rPr lang="en" sz="3000">
                <a:latin typeface="Century Gothic"/>
                <a:ea typeface="Century Gothic"/>
                <a:cs typeface="Century Gothic"/>
                <a:sym typeface="Century Gothic"/>
              </a:rPr>
              <a:t>d</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fl</a:t>
            </a:r>
            <a:r>
              <a:rPr lang="en" sz="3000" b="1">
                <a:solidFill>
                  <a:srgbClr val="CC0000"/>
                </a:solidFill>
                <a:latin typeface="Century Gothic"/>
                <a:ea typeface="Century Gothic"/>
                <a:cs typeface="Century Gothic"/>
                <a:sym typeface="Century Gothic"/>
              </a:rPr>
              <a:t>ow</a:t>
            </a:r>
            <a:r>
              <a:rPr lang="en" sz="3000" b="1">
                <a:solidFill>
                  <a:srgbClr val="990000"/>
                </a:solidFill>
                <a:latin typeface="Century Gothic"/>
                <a:ea typeface="Century Gothic"/>
                <a:cs typeface="Century Gothic"/>
                <a:sym typeface="Century Gothic"/>
              </a:rPr>
              <a:t>er</a:t>
            </a:r>
            <a:endParaRPr sz="3000" b="1">
              <a:solidFill>
                <a:srgbClr val="990000"/>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r</a:t>
            </a:r>
            <a:r>
              <a:rPr lang="en" sz="3000" b="1">
                <a:solidFill>
                  <a:srgbClr val="CC0000"/>
                </a:solidFill>
                <a:latin typeface="Century Gothic"/>
                <a:ea typeface="Century Gothic"/>
                <a:cs typeface="Century Gothic"/>
                <a:sym typeface="Century Gothic"/>
              </a:rPr>
              <a:t>e</a:t>
            </a:r>
            <a:r>
              <a:rPr lang="en" sz="3000">
                <a:latin typeface="Century Gothic"/>
                <a:ea typeface="Century Gothic"/>
                <a:cs typeface="Century Gothic"/>
                <a:sym typeface="Century Gothic"/>
              </a:rPr>
              <a:t>m</a:t>
            </a:r>
            <a:r>
              <a:rPr lang="en" sz="3000" b="1">
                <a:solidFill>
                  <a:srgbClr val="CC0000"/>
                </a:solidFill>
                <a:latin typeface="Century Gothic"/>
                <a:ea typeface="Century Gothic"/>
                <a:cs typeface="Century Gothic"/>
                <a:sym typeface="Century Gothic"/>
              </a:rPr>
              <a:t>i</a:t>
            </a:r>
            <a:r>
              <a:rPr lang="en" sz="3000">
                <a:latin typeface="Century Gothic"/>
                <a:ea typeface="Century Gothic"/>
                <a:cs typeface="Century Gothic"/>
                <a:sym typeface="Century Gothic"/>
              </a:rPr>
              <a:t>nd</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r</a:t>
            </a:r>
            <a:r>
              <a:rPr lang="en" sz="3000" b="1">
                <a:solidFill>
                  <a:srgbClr val="CC0000"/>
                </a:solidFill>
                <a:latin typeface="Century Gothic"/>
                <a:ea typeface="Century Gothic"/>
                <a:cs typeface="Century Gothic"/>
                <a:sym typeface="Century Gothic"/>
              </a:rPr>
              <a:t>ea</a:t>
            </a:r>
            <a:r>
              <a:rPr lang="en" sz="3000">
                <a:latin typeface="Century Gothic"/>
                <a:ea typeface="Century Gothic"/>
                <a:cs typeface="Century Gothic"/>
                <a:sym typeface="Century Gothic"/>
              </a:rPr>
              <a:t>s</a:t>
            </a:r>
            <a:r>
              <a:rPr lang="en" sz="3000" b="1">
                <a:solidFill>
                  <a:srgbClr val="CC0000"/>
                </a:solidFill>
                <a:latin typeface="Century Gothic"/>
                <a:ea typeface="Century Gothic"/>
                <a:cs typeface="Century Gothic"/>
                <a:sym typeface="Century Gothic"/>
              </a:rPr>
              <a:t>o</a:t>
            </a:r>
            <a:r>
              <a:rPr lang="en" sz="3000">
                <a:latin typeface="Century Gothic"/>
                <a:ea typeface="Century Gothic"/>
                <a:cs typeface="Century Gothic"/>
                <a:sym typeface="Century Gothic"/>
              </a:rPr>
              <a:t>n</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solidFill>
                  <a:srgbClr val="CC0000"/>
                </a:solidFill>
                <a:latin typeface="Century Gothic"/>
                <a:ea typeface="Century Gothic"/>
                <a:cs typeface="Century Gothic"/>
                <a:sym typeface="Century Gothic"/>
              </a:rPr>
              <a:t>o</a:t>
            </a:r>
            <a:r>
              <a:rPr lang="en" sz="3000">
                <a:latin typeface="Century Gothic"/>
                <a:ea typeface="Century Gothic"/>
                <a:cs typeface="Century Gothic"/>
                <a:sym typeface="Century Gothic"/>
              </a:rPr>
              <a:t>fl</a:t>
            </a:r>
            <a:r>
              <a:rPr lang="en" sz="3000" b="1">
                <a:solidFill>
                  <a:srgbClr val="CC0000"/>
                </a:solidFill>
                <a:latin typeface="Century Gothic"/>
                <a:ea typeface="Century Gothic"/>
                <a:cs typeface="Century Gothic"/>
                <a:sym typeface="Century Gothic"/>
              </a:rPr>
              <a:t>i</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ch</a:t>
            </a:r>
            <a:r>
              <a:rPr lang="en" sz="3000" b="1">
                <a:solidFill>
                  <a:srgbClr val="CC0000"/>
                </a:solidFill>
                <a:latin typeface="Century Gothic"/>
                <a:ea typeface="Century Gothic"/>
                <a:cs typeface="Century Gothic"/>
                <a:sym typeface="Century Gothic"/>
              </a:rPr>
              <a:t>ar</a:t>
            </a:r>
            <a:r>
              <a:rPr lang="en" sz="3000">
                <a:latin typeface="Century Gothic"/>
                <a:ea typeface="Century Gothic"/>
                <a:cs typeface="Century Gothic"/>
                <a:sym typeface="Century Gothic"/>
              </a:rPr>
              <a:t>p</a:t>
            </a:r>
            <a:r>
              <a:rPr lang="en" sz="3000" b="1">
                <a:solidFill>
                  <a:srgbClr val="CC0000"/>
                </a:solidFill>
                <a:latin typeface="Century Gothic"/>
                <a:ea typeface="Century Gothic"/>
                <a:cs typeface="Century Gothic"/>
                <a:sym typeface="Century Gothic"/>
              </a:rPr>
              <a:t>i</a:t>
            </a:r>
            <a:r>
              <a:rPr lang="en" sz="3000">
                <a:latin typeface="Century Gothic"/>
                <a:ea typeface="Century Gothic"/>
                <a:cs typeface="Century Gothic"/>
                <a:sym typeface="Century Gothic"/>
              </a:rPr>
              <a:t>k</a:t>
            </a:r>
            <a:r>
              <a:rPr lang="en" sz="3000" b="1">
                <a:solidFill>
                  <a:srgbClr val="CC0000"/>
                </a:solidFill>
                <a:latin typeface="Century Gothic"/>
                <a:ea typeface="Century Gothic"/>
                <a:cs typeface="Century Gothic"/>
                <a:sym typeface="Century Gothic"/>
              </a:rPr>
              <a:t>e</a:t>
            </a:r>
            <a:endParaRPr sz="3000" b="1">
              <a:solidFill>
                <a:srgbClr val="CC0000"/>
              </a:solidFill>
              <a:latin typeface="Century Gothic"/>
              <a:ea typeface="Century Gothic"/>
              <a:cs typeface="Century Gothic"/>
              <a:sym typeface="Century Gothic"/>
            </a:endParaRPr>
          </a:p>
        </p:txBody>
      </p:sp>
      <p:sp>
        <p:nvSpPr>
          <p:cNvPr id="159" name="Google Shape;159;p23"/>
          <p:cNvSpPr txBox="1"/>
          <p:nvPr/>
        </p:nvSpPr>
        <p:spPr>
          <a:xfrm>
            <a:off x="5746500" y="612325"/>
            <a:ext cx="3397500" cy="431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mer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maid</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con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sume</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tab</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loid</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flow</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mind</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rea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son</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mof</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lin</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char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pike</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u="sng">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1000"/>
                                        <p:tgtEl>
                                          <p:spTgt spid="1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9"/>
                                        </p:tgtEl>
                                        <p:attrNameLst>
                                          <p:attrName>style.visibility</p:attrName>
                                        </p:attrNameLst>
                                      </p:cBhvr>
                                      <p:to>
                                        <p:strVal val="visible"/>
                                      </p:to>
                                    </p:set>
                                    <p:animEffect transition="in" filter="fade">
                                      <p:cBhvr>
                                        <p:cTn id="12" dur="10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5" name="Google Shape;165;p24"/>
          <p:cNvSpPr txBox="1">
            <a:spLocks noGrp="1"/>
          </p:cNvSpPr>
          <p:nvPr>
            <p:ph type="body" idx="1"/>
          </p:nvPr>
        </p:nvSpPr>
        <p:spPr>
          <a:xfrm>
            <a:off x="311700" y="99022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a:t>
            </a:r>
            <a:r>
              <a:rPr lang="en-US" sz="2400" dirty="0">
                <a:solidFill>
                  <a:srgbClr val="FF0000"/>
                </a:solidFill>
              </a:rPr>
              <a:t>r</a:t>
            </a:r>
            <a:r>
              <a:rPr lang="en" sz="2400" dirty="0">
                <a:solidFill>
                  <a:srgbClr val="FF0000"/>
                </a:solidFill>
              </a:rPr>
              <a:t> look at these words today?”</a:t>
            </a:r>
            <a:endParaRPr sz="2400" dirty="0">
              <a:solidFill>
                <a:srgbClr val="FF0000"/>
              </a:solidFill>
            </a:endParaRPr>
          </a:p>
          <a:p>
            <a:pPr marL="0" lvl="0" indent="0" algn="l" rtl="0">
              <a:lnSpc>
                <a:spcPct val="115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 closer look. Yes, we’ll take a closer look at these words today.”</a:t>
            </a:r>
            <a:r>
              <a:rPr lang="en" sz="2800" dirty="0">
                <a:solidFill>
                  <a:srgbClr val="FF0000"/>
                </a:solidFill>
              </a:rPr>
              <a:t> </a:t>
            </a:r>
            <a:endParaRPr sz="28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1" name="Google Shape;171;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identify the sounds made by vowel teams “oo,” “ou,” “ui,” “ue,” and “ew,” and use knowledge of vowel sounds to read words with different spelling patterns.</a:t>
            </a:r>
            <a:endParaRPr sz="2400" dirty="0"/>
          </a:p>
        </p:txBody>
      </p:sp>
      <p:pic>
        <p:nvPicPr>
          <p:cNvPr id="172" name="Google Shape;172;p25"/>
          <p:cNvPicPr preferRelativeResize="0"/>
          <p:nvPr/>
        </p:nvPicPr>
        <p:blipFill>
          <a:blip r:embed="rId3">
            <a:alphaModFix/>
          </a:blip>
          <a:stretch>
            <a:fillRect/>
          </a:stretch>
        </p:blipFill>
        <p:spPr>
          <a:xfrm>
            <a:off x="8342565" y="4336955"/>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dirty="0"/>
              <a:t>Words Rule</a:t>
            </a:r>
            <a:endParaRPr dirty="0"/>
          </a:p>
        </p:txBody>
      </p:sp>
      <p:sp>
        <p:nvSpPr>
          <p:cNvPr id="178" name="Google Shape;178;p26"/>
          <p:cNvSpPr txBox="1"/>
          <p:nvPr/>
        </p:nvSpPr>
        <p:spPr>
          <a:xfrm>
            <a:off x="4847475" y="73675"/>
            <a:ext cx="16791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79" name="Google Shape;179;p26"/>
          <p:cNvSpPr txBox="1">
            <a:spLocks noGrp="1"/>
          </p:cNvSpPr>
          <p:nvPr>
            <p:ph type="body" idx="1"/>
          </p:nvPr>
        </p:nvSpPr>
        <p:spPr>
          <a:xfrm>
            <a:off x="311700" y="668750"/>
            <a:ext cx="2527800" cy="4389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few           clue</a:t>
            </a:r>
            <a:endParaRPr sz="2400" dirty="0"/>
          </a:p>
          <a:p>
            <a:pPr marL="0" lvl="0" indent="0" algn="l" rtl="0">
              <a:spcBef>
                <a:spcPts val="800"/>
              </a:spcBef>
              <a:spcAft>
                <a:spcPts val="0"/>
              </a:spcAft>
              <a:buNone/>
            </a:pPr>
            <a:r>
              <a:rPr lang="en" sz="2400" dirty="0"/>
              <a:t>food         fruit</a:t>
            </a:r>
            <a:endParaRPr sz="2400" dirty="0"/>
          </a:p>
          <a:p>
            <a:pPr marL="0" lvl="0" indent="0" algn="l" rtl="0">
              <a:spcBef>
                <a:spcPts val="800"/>
              </a:spcBef>
              <a:spcAft>
                <a:spcPts val="0"/>
              </a:spcAft>
              <a:buNone/>
            </a:pPr>
            <a:r>
              <a:rPr lang="en" sz="2400" dirty="0"/>
              <a:t>scooter</a:t>
            </a:r>
            <a:endParaRPr sz="2400" dirty="0"/>
          </a:p>
          <a:p>
            <a:pPr marL="0" lvl="0" indent="0" algn="l" rtl="0">
              <a:spcBef>
                <a:spcPts val="800"/>
              </a:spcBef>
              <a:spcAft>
                <a:spcPts val="0"/>
              </a:spcAft>
              <a:buNone/>
            </a:pPr>
            <a:r>
              <a:rPr lang="en" sz="2400" dirty="0"/>
              <a:t>youth</a:t>
            </a:r>
            <a:endParaRPr sz="2400" dirty="0"/>
          </a:p>
          <a:p>
            <a:pPr marL="0" lvl="0" indent="0" algn="l" rtl="0">
              <a:spcBef>
                <a:spcPts val="800"/>
              </a:spcBef>
              <a:spcAft>
                <a:spcPts val="0"/>
              </a:spcAft>
              <a:buNone/>
            </a:pPr>
            <a:r>
              <a:rPr lang="en" sz="2400" dirty="0"/>
              <a:t>soup</a:t>
            </a:r>
            <a:endParaRPr sz="2400" dirty="0"/>
          </a:p>
          <a:p>
            <a:pPr marL="0" lvl="0" indent="0" algn="l" rtl="0">
              <a:spcBef>
                <a:spcPts val="800"/>
              </a:spcBef>
              <a:spcAft>
                <a:spcPts val="0"/>
              </a:spcAft>
              <a:buNone/>
            </a:pPr>
            <a:r>
              <a:rPr lang="en" sz="2400" dirty="0"/>
              <a:t>chew</a:t>
            </a:r>
            <a:endParaRPr sz="2400" dirty="0"/>
          </a:p>
          <a:p>
            <a:pPr marL="0" lvl="0" indent="0" algn="l" rtl="0">
              <a:spcBef>
                <a:spcPts val="800"/>
              </a:spcBef>
              <a:spcAft>
                <a:spcPts val="0"/>
              </a:spcAft>
              <a:buNone/>
            </a:pPr>
            <a:r>
              <a:rPr lang="en" sz="2400" dirty="0"/>
              <a:t>rescue</a:t>
            </a:r>
            <a:endParaRPr sz="2400" dirty="0"/>
          </a:p>
          <a:p>
            <a:pPr marL="0" lvl="0" indent="0" algn="l" rtl="0">
              <a:spcBef>
                <a:spcPts val="800"/>
              </a:spcBef>
              <a:spcAft>
                <a:spcPts val="0"/>
              </a:spcAft>
              <a:buNone/>
            </a:pPr>
            <a:r>
              <a:rPr lang="en" sz="2400" dirty="0"/>
              <a:t>suit</a:t>
            </a:r>
            <a:endParaRPr sz="2400" dirty="0"/>
          </a:p>
          <a:p>
            <a:pPr marL="0" lvl="0" indent="0" algn="l" rtl="0">
              <a:spcBef>
                <a:spcPts val="800"/>
              </a:spcBef>
              <a:spcAft>
                <a:spcPts val="0"/>
              </a:spcAft>
              <a:buNone/>
            </a:pPr>
            <a:r>
              <a:rPr lang="en" sz="2400" dirty="0"/>
              <a:t>   </a:t>
            </a:r>
            <a:endParaRPr sz="2400" dirty="0"/>
          </a:p>
          <a:p>
            <a:pPr marL="0" lvl="0" indent="0" algn="l" rtl="0">
              <a:spcBef>
                <a:spcPts val="800"/>
              </a:spcBef>
              <a:spcAft>
                <a:spcPts val="0"/>
              </a:spcAft>
              <a:buNone/>
            </a:pPr>
            <a:endParaRPr sz="2400" dirty="0"/>
          </a:p>
          <a:p>
            <a:pPr marL="0" lvl="0" indent="0" algn="l" rtl="0">
              <a:spcBef>
                <a:spcPts val="800"/>
              </a:spcBef>
              <a:spcAft>
                <a:spcPts val="0"/>
              </a:spcAft>
              <a:buNone/>
            </a:pPr>
            <a:endParaRPr sz="3000" dirty="0"/>
          </a:p>
          <a:p>
            <a:pPr marL="0" lvl="0" indent="0" algn="l" rtl="0">
              <a:spcBef>
                <a:spcPts val="800"/>
              </a:spcBef>
              <a:spcAft>
                <a:spcPts val="0"/>
              </a:spcAft>
              <a:buNone/>
            </a:pPr>
            <a:endParaRPr sz="3000" dirty="0"/>
          </a:p>
        </p:txBody>
      </p:sp>
      <p:sp>
        <p:nvSpPr>
          <p:cNvPr id="180" name="Google Shape;180;p26"/>
          <p:cNvSpPr txBox="1"/>
          <p:nvPr/>
        </p:nvSpPr>
        <p:spPr>
          <a:xfrm>
            <a:off x="3630071" y="202050"/>
            <a:ext cx="54930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oo</a:t>
            </a: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ou</a:t>
            </a:r>
            <a:r>
              <a:rPr lang="en" sz="3000" dirty="0">
                <a:latin typeface="Century Gothic"/>
                <a:ea typeface="Century Gothic"/>
                <a:cs typeface="Century Gothic"/>
                <a:sym typeface="Century Gothic"/>
              </a:rPr>
              <a:t>             </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ue</a:t>
            </a:r>
            <a:r>
              <a:rPr lang="en" sz="3000" b="1"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sp>
        <p:nvSpPr>
          <p:cNvPr id="181" name="Google Shape;181;p26"/>
          <p:cNvSpPr txBox="1"/>
          <p:nvPr/>
        </p:nvSpPr>
        <p:spPr>
          <a:xfrm>
            <a:off x="3456338" y="771013"/>
            <a:ext cx="1311600" cy="16110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2400" b="1" dirty="0">
                <a:latin typeface="Century Gothic"/>
                <a:ea typeface="Century Gothic"/>
                <a:cs typeface="Century Gothic"/>
                <a:sym typeface="Century Gothic"/>
              </a:rPr>
              <a:t> food</a:t>
            </a:r>
            <a:endParaRPr sz="2400" b="1" dirty="0">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 sz="2400" b="1" dirty="0">
                <a:latin typeface="Century Gothic"/>
                <a:ea typeface="Century Gothic"/>
                <a:cs typeface="Century Gothic"/>
                <a:sym typeface="Century Gothic"/>
              </a:rPr>
              <a:t>scooter</a:t>
            </a:r>
            <a:endParaRPr sz="24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p:txBody>
      </p:sp>
      <p:sp>
        <p:nvSpPr>
          <p:cNvPr id="182" name="Google Shape;182;p26"/>
          <p:cNvSpPr txBox="1"/>
          <p:nvPr/>
        </p:nvSpPr>
        <p:spPr>
          <a:xfrm>
            <a:off x="5401213" y="869943"/>
            <a:ext cx="1165500" cy="1088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b="1" dirty="0">
                <a:latin typeface="Century Gothic"/>
                <a:ea typeface="Century Gothic"/>
                <a:cs typeface="Century Gothic"/>
                <a:sym typeface="Century Gothic"/>
              </a:rPr>
              <a:t>youth</a:t>
            </a:r>
            <a:endParaRPr sz="24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b="1" dirty="0">
                <a:latin typeface="Century Gothic"/>
                <a:ea typeface="Century Gothic"/>
                <a:cs typeface="Century Gothic"/>
                <a:sym typeface="Century Gothic"/>
              </a:rPr>
              <a:t>soup</a:t>
            </a:r>
            <a:endParaRPr sz="2400" b="1" dirty="0">
              <a:latin typeface="Century Gothic"/>
              <a:ea typeface="Century Gothic"/>
              <a:cs typeface="Century Gothic"/>
              <a:sym typeface="Century Gothic"/>
            </a:endParaRPr>
          </a:p>
        </p:txBody>
      </p:sp>
      <p:sp>
        <p:nvSpPr>
          <p:cNvPr id="183" name="Google Shape;183;p26"/>
          <p:cNvSpPr txBox="1"/>
          <p:nvPr/>
        </p:nvSpPr>
        <p:spPr>
          <a:xfrm>
            <a:off x="3643538" y="995488"/>
            <a:ext cx="10878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p:txBody>
      </p:sp>
      <p:sp>
        <p:nvSpPr>
          <p:cNvPr id="184" name="Google Shape;184;p26"/>
          <p:cNvSpPr txBox="1"/>
          <p:nvPr/>
        </p:nvSpPr>
        <p:spPr>
          <a:xfrm>
            <a:off x="5527200" y="1441425"/>
            <a:ext cx="9993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sp>
        <p:nvSpPr>
          <p:cNvPr id="185" name="Google Shape;185;p26"/>
          <p:cNvSpPr txBox="1"/>
          <p:nvPr/>
        </p:nvSpPr>
        <p:spPr>
          <a:xfrm>
            <a:off x="3733175" y="1389575"/>
            <a:ext cx="8748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sp>
        <p:nvSpPr>
          <p:cNvPr id="186" name="Google Shape;186;p26"/>
          <p:cNvSpPr txBox="1"/>
          <p:nvPr/>
        </p:nvSpPr>
        <p:spPr>
          <a:xfrm>
            <a:off x="7237300" y="732525"/>
            <a:ext cx="1311600" cy="11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rescue</a:t>
            </a:r>
            <a:endParaRPr sz="2400" b="1">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187" name="Google Shape;187;p26"/>
          <p:cNvSpPr txBox="1"/>
          <p:nvPr/>
        </p:nvSpPr>
        <p:spPr>
          <a:xfrm>
            <a:off x="3753925" y="2381025"/>
            <a:ext cx="4662600" cy="65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ew</a:t>
            </a:r>
            <a:r>
              <a:rPr lang="en" sz="3000" b="1" dirty="0">
                <a:latin typeface="Century Gothic"/>
                <a:ea typeface="Century Gothic"/>
                <a:cs typeface="Century Gothic"/>
                <a:sym typeface="Century Gothic"/>
              </a:rPr>
              <a:t> </a:t>
            </a:r>
            <a:r>
              <a:rPr lang="en" sz="3000" dirty="0">
                <a:latin typeface="Century Gothic"/>
                <a:ea typeface="Century Gothic"/>
                <a:cs typeface="Century Gothic"/>
                <a:sym typeface="Century Gothic"/>
              </a:rPr>
              <a:t> </a:t>
            </a:r>
            <a:r>
              <a:rPr lang="en" sz="2400" dirty="0">
                <a:latin typeface="Century Gothic"/>
                <a:ea typeface="Century Gothic"/>
                <a:cs typeface="Century Gothic"/>
                <a:sym typeface="Century Gothic"/>
              </a:rPr>
              <a:t>              </a:t>
            </a: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ui</a:t>
            </a:r>
            <a:endParaRPr sz="3000" b="1" u="sng" dirty="0">
              <a:latin typeface="Century Gothic"/>
              <a:ea typeface="Century Gothic"/>
              <a:cs typeface="Century Gothic"/>
              <a:sym typeface="Century Gothic"/>
            </a:endParaRPr>
          </a:p>
        </p:txBody>
      </p:sp>
      <p:sp>
        <p:nvSpPr>
          <p:cNvPr id="188" name="Google Shape;188;p26"/>
          <p:cNvSpPr txBox="1"/>
          <p:nvPr/>
        </p:nvSpPr>
        <p:spPr>
          <a:xfrm>
            <a:off x="3594850" y="2961400"/>
            <a:ext cx="1311600" cy="148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a:t>
            </a:r>
            <a:r>
              <a:rPr lang="en" sz="2400" b="1">
                <a:latin typeface="Century Gothic"/>
                <a:ea typeface="Century Gothic"/>
                <a:cs typeface="Century Gothic"/>
                <a:sym typeface="Century Gothic"/>
              </a:rPr>
              <a:t>few</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  clew</a:t>
            </a:r>
            <a:endParaRPr sz="2400" b="1">
              <a:latin typeface="Century Gothic"/>
              <a:ea typeface="Century Gothic"/>
              <a:cs typeface="Century Gothic"/>
              <a:sym typeface="Century Gothic"/>
            </a:endParaRPr>
          </a:p>
        </p:txBody>
      </p:sp>
      <p:sp>
        <p:nvSpPr>
          <p:cNvPr id="189" name="Google Shape;189;p26"/>
          <p:cNvSpPr txBox="1"/>
          <p:nvPr/>
        </p:nvSpPr>
        <p:spPr>
          <a:xfrm>
            <a:off x="5661950" y="2941925"/>
            <a:ext cx="999300" cy="132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suit</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fruit</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7">
                                            <p:txEl>
                                              <p:pRg st="0" end="0"/>
                                            </p:txEl>
                                          </p:spTgt>
                                        </p:tgtEl>
                                        <p:attrNameLst>
                                          <p:attrName>style.visibility</p:attrName>
                                        </p:attrNameLst>
                                      </p:cBhvr>
                                      <p:to>
                                        <p:strVal val="visible"/>
                                      </p:to>
                                    </p:set>
                                    <p:animEffect transition="in" filter="fade">
                                      <p:cBhvr>
                                        <p:cTn id="7" dur="1000"/>
                                        <p:tgtEl>
                                          <p:spTgt spid="1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7">
                                            <p:txEl>
                                              <p:pRg st="0" end="0"/>
                                            </p:txEl>
                                          </p:spTgt>
                                        </p:tgtEl>
                                        <p:attrNameLst>
                                          <p:attrName>style.visibility</p:attrName>
                                        </p:attrNameLst>
                                      </p:cBhvr>
                                      <p:to>
                                        <p:strVal val="visible"/>
                                      </p:to>
                                    </p:set>
                                    <p:animEffect transition="in" filter="fade">
                                      <p:cBhvr>
                                        <p:cTn id="12" dur="1000"/>
                                        <p:tgtEl>
                                          <p:spTgt spid="18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7"/>
                                        </p:tgtEl>
                                        <p:attrNameLst>
                                          <p:attrName>style.visibility</p:attrName>
                                        </p:attrNameLst>
                                      </p:cBhvr>
                                      <p:to>
                                        <p:strVal val="visible"/>
                                      </p:to>
                                    </p:set>
                                    <p:animEffect transition="in" filter="fade">
                                      <p:cBhvr>
                                        <p:cTn id="17" dur="1000"/>
                                        <p:tgtEl>
                                          <p:spTgt spid="18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9">
                                            <p:txEl>
                                              <p:pRg st="0" end="0"/>
                                            </p:txEl>
                                          </p:spTgt>
                                        </p:tgtEl>
                                        <p:attrNameLst>
                                          <p:attrName>style.visibility</p:attrName>
                                        </p:attrNameLst>
                                      </p:cBhvr>
                                      <p:to>
                                        <p:strVal val="visible"/>
                                      </p:to>
                                    </p:set>
                                    <p:animEffect transition="in" filter="fade">
                                      <p:cBhvr>
                                        <p:cTn id="22" dur="1000"/>
                                        <p:tgtEl>
                                          <p:spTgt spid="17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9">
                                            <p:txEl>
                                              <p:pRg st="1" end="1"/>
                                            </p:txEl>
                                          </p:spTgt>
                                        </p:tgtEl>
                                        <p:attrNameLst>
                                          <p:attrName>style.visibility</p:attrName>
                                        </p:attrNameLst>
                                      </p:cBhvr>
                                      <p:to>
                                        <p:strVal val="visible"/>
                                      </p:to>
                                    </p:set>
                                    <p:animEffect transition="in" filter="fade">
                                      <p:cBhvr>
                                        <p:cTn id="27" dur="1000"/>
                                        <p:tgtEl>
                                          <p:spTgt spid="17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9">
                                            <p:txEl>
                                              <p:pRg st="2" end="2"/>
                                            </p:txEl>
                                          </p:spTgt>
                                        </p:tgtEl>
                                        <p:attrNameLst>
                                          <p:attrName>style.visibility</p:attrName>
                                        </p:attrNameLst>
                                      </p:cBhvr>
                                      <p:to>
                                        <p:strVal val="visible"/>
                                      </p:to>
                                    </p:set>
                                    <p:animEffect transition="in" filter="fade">
                                      <p:cBhvr>
                                        <p:cTn id="32" dur="1000"/>
                                        <p:tgtEl>
                                          <p:spTgt spid="17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9">
                                            <p:txEl>
                                              <p:pRg st="3" end="3"/>
                                            </p:txEl>
                                          </p:spTgt>
                                        </p:tgtEl>
                                        <p:attrNameLst>
                                          <p:attrName>style.visibility</p:attrName>
                                        </p:attrNameLst>
                                      </p:cBhvr>
                                      <p:to>
                                        <p:strVal val="visible"/>
                                      </p:to>
                                    </p:set>
                                    <p:animEffect transition="in" filter="fade">
                                      <p:cBhvr>
                                        <p:cTn id="37" dur="1000"/>
                                        <p:tgtEl>
                                          <p:spTgt spid="17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9">
                                            <p:txEl>
                                              <p:pRg st="4" end="4"/>
                                            </p:txEl>
                                          </p:spTgt>
                                        </p:tgtEl>
                                        <p:attrNameLst>
                                          <p:attrName>style.visibility</p:attrName>
                                        </p:attrNameLst>
                                      </p:cBhvr>
                                      <p:to>
                                        <p:strVal val="visible"/>
                                      </p:to>
                                    </p:set>
                                    <p:animEffect transition="in" filter="fade">
                                      <p:cBhvr>
                                        <p:cTn id="42" dur="1000"/>
                                        <p:tgtEl>
                                          <p:spTgt spid="179">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9">
                                            <p:txEl>
                                              <p:pRg st="5" end="5"/>
                                            </p:txEl>
                                          </p:spTgt>
                                        </p:tgtEl>
                                        <p:attrNameLst>
                                          <p:attrName>style.visibility</p:attrName>
                                        </p:attrNameLst>
                                      </p:cBhvr>
                                      <p:to>
                                        <p:strVal val="visible"/>
                                      </p:to>
                                    </p:set>
                                    <p:animEffect transition="in" filter="fade">
                                      <p:cBhvr>
                                        <p:cTn id="47" dur="1000"/>
                                        <p:tgtEl>
                                          <p:spTgt spid="179">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79">
                                            <p:txEl>
                                              <p:pRg st="6" end="6"/>
                                            </p:txEl>
                                          </p:spTgt>
                                        </p:tgtEl>
                                        <p:attrNameLst>
                                          <p:attrName>style.visibility</p:attrName>
                                        </p:attrNameLst>
                                      </p:cBhvr>
                                      <p:to>
                                        <p:strVal val="visible"/>
                                      </p:to>
                                    </p:set>
                                    <p:animEffect transition="in" filter="fade">
                                      <p:cBhvr>
                                        <p:cTn id="52" dur="1000"/>
                                        <p:tgtEl>
                                          <p:spTgt spid="179">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79">
                                            <p:txEl>
                                              <p:pRg st="7" end="7"/>
                                            </p:txEl>
                                          </p:spTgt>
                                        </p:tgtEl>
                                        <p:attrNameLst>
                                          <p:attrName>style.visibility</p:attrName>
                                        </p:attrNameLst>
                                      </p:cBhvr>
                                      <p:to>
                                        <p:strVal val="visible"/>
                                      </p:to>
                                    </p:set>
                                    <p:animEffect transition="in" filter="fade">
                                      <p:cBhvr>
                                        <p:cTn id="57" dur="1000"/>
                                        <p:tgtEl>
                                          <p:spTgt spid="179">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79">
                                            <p:txEl>
                                              <p:pRg st="8" end="8"/>
                                            </p:txEl>
                                          </p:spTgt>
                                        </p:tgtEl>
                                        <p:attrNameLst>
                                          <p:attrName>style.visibility</p:attrName>
                                        </p:attrNameLst>
                                      </p:cBhvr>
                                      <p:to>
                                        <p:strVal val="visible"/>
                                      </p:to>
                                    </p:set>
                                    <p:animEffect transition="in" filter="fade">
                                      <p:cBhvr>
                                        <p:cTn id="62" dur="1000"/>
                                        <p:tgtEl>
                                          <p:spTgt spid="179">
                                            <p:txEl>
                                              <p:pRg st="8" end="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81"/>
                                        </p:tgtEl>
                                        <p:attrNameLst>
                                          <p:attrName>style.visibility</p:attrName>
                                        </p:attrNameLst>
                                      </p:cBhvr>
                                      <p:to>
                                        <p:strVal val="visible"/>
                                      </p:to>
                                    </p:set>
                                    <p:animEffect transition="in" filter="fade">
                                      <p:cBhvr>
                                        <p:cTn id="67" dur="1000"/>
                                        <p:tgtEl>
                                          <p:spTgt spid="18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82"/>
                                        </p:tgtEl>
                                        <p:attrNameLst>
                                          <p:attrName>style.visibility</p:attrName>
                                        </p:attrNameLst>
                                      </p:cBhvr>
                                      <p:to>
                                        <p:strVal val="visible"/>
                                      </p:to>
                                    </p:set>
                                    <p:animEffect transition="in" filter="fade">
                                      <p:cBhvr>
                                        <p:cTn id="72" dur="1000"/>
                                        <p:tgtEl>
                                          <p:spTgt spid="18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86"/>
                                        </p:tgtEl>
                                        <p:attrNameLst>
                                          <p:attrName>style.visibility</p:attrName>
                                        </p:attrNameLst>
                                      </p:cBhvr>
                                      <p:to>
                                        <p:strVal val="visible"/>
                                      </p:to>
                                    </p:set>
                                    <p:animEffect transition="in" filter="fade">
                                      <p:cBhvr>
                                        <p:cTn id="77" dur="1000"/>
                                        <p:tgtEl>
                                          <p:spTgt spid="18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88"/>
                                        </p:tgtEl>
                                        <p:attrNameLst>
                                          <p:attrName>style.visibility</p:attrName>
                                        </p:attrNameLst>
                                      </p:cBhvr>
                                      <p:to>
                                        <p:strVal val="visible"/>
                                      </p:to>
                                    </p:set>
                                    <p:animEffect transition="in" filter="fade">
                                      <p:cBhvr>
                                        <p:cTn id="82" dur="1000"/>
                                        <p:tgtEl>
                                          <p:spTgt spid="18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89"/>
                                        </p:tgtEl>
                                        <p:attrNameLst>
                                          <p:attrName>style.visibility</p:attrName>
                                        </p:attrNameLst>
                                      </p:cBhvr>
                                      <p:to>
                                        <p:strVal val="visible"/>
                                      </p:to>
                                    </p:set>
                                    <p:animEffect transition="in" filter="fade">
                                      <p:cBhvr>
                                        <p:cTn id="87" dur="10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197" name="Google Shape;197;p2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198" name="Google Shape;198;p2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4" name="Google Shape;204;p28"/>
          <p:cNvSpPr txBox="1">
            <a:spLocks noGrp="1"/>
          </p:cNvSpPr>
          <p:nvPr>
            <p:ph type="body" idx="1"/>
          </p:nvPr>
        </p:nvSpPr>
        <p:spPr>
          <a:xfrm>
            <a:off x="311700" y="779875"/>
            <a:ext cx="8520600" cy="3860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p>
          <a:p>
            <a:pPr marL="0" lvl="0" indent="0" algn="ctr" rtl="0">
              <a:lnSpc>
                <a:spcPct val="150000"/>
              </a:lnSpc>
              <a:spcBef>
                <a:spcPts val="800"/>
              </a:spcBef>
              <a:spcAft>
                <a:spcPts val="0"/>
              </a:spcAft>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we’ve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10" name="Google Shape;210;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Clr>
                <a:schemeClr val="dk1"/>
              </a:buClr>
              <a:buSzPts val="2400"/>
              <a:buChar char="•"/>
            </a:pPr>
            <a:r>
              <a:rPr lang="en" sz="2400"/>
              <a:t>I can use what I know about syllable types and spelling patterns to read and write words and sentences.</a:t>
            </a:r>
            <a:endParaRPr sz="2400">
              <a:solidFill>
                <a:schemeClr val="dk1"/>
              </a:solidFill>
            </a:endParaRPr>
          </a:p>
          <a:p>
            <a:pPr marL="457200" lvl="0" indent="0" algn="l" rtl="0">
              <a:lnSpc>
                <a:spcPct val="150000"/>
              </a:lnSpc>
              <a:spcBef>
                <a:spcPts val="1700"/>
              </a:spcBef>
              <a:spcAft>
                <a:spcPts val="0"/>
              </a:spcAft>
              <a:buNone/>
            </a:pPr>
            <a:endParaRPr sz="2400">
              <a:solidFill>
                <a:schemeClr val="dk1"/>
              </a:solidFill>
            </a:endParaRPr>
          </a:p>
          <a:p>
            <a:pPr marL="457200" lvl="0" indent="0" algn="l" rtl="0">
              <a:lnSpc>
                <a:spcPct val="150000"/>
              </a:lnSpc>
              <a:spcBef>
                <a:spcPts val="1700"/>
              </a:spcBef>
              <a:spcAft>
                <a:spcPts val="0"/>
              </a:spcAft>
              <a:buNone/>
            </a:pPr>
            <a:endParaRPr sz="2400">
              <a:solidFill>
                <a:schemeClr val="dk1"/>
              </a:solidFill>
            </a:endParaRPr>
          </a:p>
        </p:txBody>
      </p:sp>
      <p:pic>
        <p:nvPicPr>
          <p:cNvPr id="211" name="Google Shape;211;p29"/>
          <p:cNvPicPr preferRelativeResize="0"/>
          <p:nvPr/>
        </p:nvPicPr>
        <p:blipFill>
          <a:blip r:embed="rId3">
            <a:alphaModFix/>
          </a:blip>
          <a:stretch>
            <a:fillRect/>
          </a:stretch>
        </p:blipFill>
        <p:spPr>
          <a:xfrm>
            <a:off x="8338458" y="4258059"/>
            <a:ext cx="721171" cy="621632"/>
          </a:xfrm>
          <a:prstGeom prst="rect">
            <a:avLst/>
          </a:prstGeom>
          <a:noFill/>
          <a:ln>
            <a:noFill/>
          </a:ln>
        </p:spPr>
      </p:pic>
      <p:sp>
        <p:nvSpPr>
          <p:cNvPr id="212" name="Google Shape;212;p29"/>
          <p:cNvSpPr txBox="1"/>
          <p:nvPr/>
        </p:nvSpPr>
        <p:spPr>
          <a:xfrm>
            <a:off x="1742150" y="3100625"/>
            <a:ext cx="5973000" cy="69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graphicFrame>
        <p:nvGraphicFramePr>
          <p:cNvPr id="217" name="Google Shape;217;p30"/>
          <p:cNvGraphicFramePr/>
          <p:nvPr>
            <p:extLst>
              <p:ext uri="{D42A27DB-BD31-4B8C-83A1-F6EECF244321}">
                <p14:modId xmlns:p14="http://schemas.microsoft.com/office/powerpoint/2010/main" val="2988862378"/>
              </p:ext>
            </p:extLst>
          </p:nvPr>
        </p:nvGraphicFramePr>
        <p:xfrm>
          <a:off x="96975" y="70100"/>
          <a:ext cx="9047025" cy="4776450"/>
        </p:xfrm>
        <a:graphic>
          <a:graphicData uri="http://schemas.openxmlformats.org/drawingml/2006/table">
            <a:tbl>
              <a:tblPr>
                <a:noFill/>
                <a:tableStyleId>{2088CB0C-F5AC-4D6E-B0F5-05078A75EB02}</a:tableStyleId>
              </a:tblPr>
              <a:tblGrid>
                <a:gridCol w="3015675">
                  <a:extLst>
                    <a:ext uri="{9D8B030D-6E8A-4147-A177-3AD203B41FA5}">
                      <a16:colId xmlns:a16="http://schemas.microsoft.com/office/drawing/2014/main" val="20000"/>
                    </a:ext>
                  </a:extLst>
                </a:gridCol>
                <a:gridCol w="3015675">
                  <a:extLst>
                    <a:ext uri="{9D8B030D-6E8A-4147-A177-3AD203B41FA5}">
                      <a16:colId xmlns:a16="http://schemas.microsoft.com/office/drawing/2014/main" val="20001"/>
                    </a:ext>
                  </a:extLst>
                </a:gridCol>
                <a:gridCol w="3015675">
                  <a:extLst>
                    <a:ext uri="{9D8B030D-6E8A-4147-A177-3AD203B41FA5}">
                      <a16:colId xmlns:a16="http://schemas.microsoft.com/office/drawing/2014/main" val="20002"/>
                    </a:ext>
                  </a:extLst>
                </a:gridCol>
              </a:tblGrid>
              <a:tr h="707400">
                <a:tc>
                  <a:txBody>
                    <a:bodyPr/>
                    <a:lstStyle/>
                    <a:p>
                      <a:pPr marL="0" lvl="0" indent="0" algn="ctr" rtl="0">
                        <a:spcBef>
                          <a:spcPts val="0"/>
                        </a:spcBef>
                        <a:spcAft>
                          <a:spcPts val="0"/>
                        </a:spcAft>
                        <a:buNone/>
                      </a:pPr>
                      <a:r>
                        <a:rPr lang="en" sz="2000" b="1" dirty="0">
                          <a:latin typeface="Century Gothic"/>
                          <a:ea typeface="Century Gothic"/>
                          <a:cs typeface="Century Gothic"/>
                          <a:sym typeface="Century Gothic"/>
                        </a:rPr>
                        <a:t>  Word Building</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000" b="1">
                          <a:latin typeface="Century Gothic"/>
                          <a:ea typeface="Century Gothic"/>
                          <a:cs typeface="Century Gothic"/>
                          <a:sym typeface="Century Gothic"/>
                        </a:rPr>
                        <a:t>       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b="1">
                          <a:latin typeface="Century Gothic"/>
                          <a:ea typeface="Century Gothic"/>
                          <a:cs typeface="Century Gothic"/>
                          <a:sym typeface="Century Gothic"/>
                        </a:rPr>
                        <a:t>  </a:t>
                      </a:r>
                      <a:r>
                        <a:rPr lang="en" sz="2000" b="1">
                          <a:latin typeface="Century Gothic"/>
                          <a:ea typeface="Century Gothic"/>
                          <a:cs typeface="Century Gothic"/>
                          <a:sym typeface="Century Gothic"/>
                        </a:rPr>
                        <a:t> 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658125">
                <a:tc>
                  <a:txBody>
                    <a:bodyPr/>
                    <a:lstStyle/>
                    <a:p>
                      <a:pPr marL="457200" lvl="0" indent="-336550" algn="l" rtl="0">
                        <a:spcBef>
                          <a:spcPts val="0"/>
                        </a:spcBef>
                        <a:spcAft>
                          <a:spcPts val="0"/>
                        </a:spcAft>
                        <a:buSzPts val="1700"/>
                        <a:buFont typeface="Century Gothic"/>
                        <a:buAutoNum type="arabicPeriod"/>
                      </a:pPr>
                      <a:r>
                        <a:rPr lang="en" sz="1700" dirty="0">
                          <a:latin typeface="Century Gothic"/>
                          <a:ea typeface="Century Gothic"/>
                          <a:cs typeface="Century Gothic"/>
                          <a:sym typeface="Century Gothic"/>
                        </a:rPr>
                        <a:t>Pick a word from your list and make it with letter tiles. Where are the vowels?</a:t>
                      </a:r>
                      <a:endParaRPr sz="1700" dirty="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dirty="0">
                          <a:latin typeface="Century Gothic"/>
                          <a:ea typeface="Century Gothic"/>
                          <a:cs typeface="Century Gothic"/>
                          <a:sym typeface="Century Gothic"/>
                        </a:rPr>
                        <a:t>Write the word on your board or paper.</a:t>
                      </a:r>
                      <a:endParaRPr sz="1700" dirty="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dirty="0">
                          <a:latin typeface="Century Gothic"/>
                          <a:ea typeface="Century Gothic"/>
                          <a:cs typeface="Century Gothic"/>
                          <a:sym typeface="Century Gothic"/>
                        </a:rPr>
                        <a:t>Try to write it again from memory.</a:t>
                      </a:r>
                      <a:endParaRPr sz="1700" dirty="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dirty="0">
                          <a:latin typeface="Century Gothic"/>
                          <a:ea typeface="Century Gothic"/>
                          <a:cs typeface="Century Gothic"/>
                          <a:sym typeface="Century Gothic"/>
                        </a:rPr>
                        <a:t>Check the spelling. </a:t>
                      </a:r>
                      <a:endParaRPr sz="1700" dirty="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dirty="0">
                          <a:latin typeface="Century Gothic"/>
                          <a:ea typeface="Century Gothic"/>
                          <a:cs typeface="Century Gothic"/>
                          <a:sym typeface="Century Gothic"/>
                        </a:rPr>
                        <a:t>Make words until you have a list of 10.</a:t>
                      </a:r>
                      <a:endParaRPr sz="1700" dirty="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dirty="0">
                          <a:latin typeface="Century Gothic"/>
                          <a:ea typeface="Century Gothic"/>
                          <a:cs typeface="Century Gothic"/>
                          <a:sym typeface="Century Gothic"/>
                        </a:rPr>
                        <a:t>Take turns with a partner reading each other’s list.</a:t>
                      </a:r>
                      <a:endParaRPr sz="1700" dirty="0">
                        <a:latin typeface="Century Gothic"/>
                        <a:ea typeface="Century Gothic"/>
                        <a:cs typeface="Century Gothic"/>
                        <a:sym typeface="Century Gothic"/>
                      </a:endParaRPr>
                    </a:p>
                  </a:txBody>
                  <a:tcPr marL="91425" marR="91425" marT="91425" marB="91425"/>
                </a:tc>
                <a:tc>
                  <a:txBody>
                    <a:bodyPr/>
                    <a:lstStyle/>
                    <a:p>
                      <a:pPr marL="457200" lvl="0" indent="-336550" algn="l" rtl="0">
                        <a:spcBef>
                          <a:spcPts val="0"/>
                        </a:spcBef>
                        <a:spcAft>
                          <a:spcPts val="0"/>
                        </a:spcAft>
                        <a:buSzPts val="1700"/>
                        <a:buFont typeface="Century Gothic"/>
                        <a:buAutoNum type="arabicPeriod"/>
                      </a:pPr>
                      <a:r>
                        <a:rPr lang="en" sz="1700">
                          <a:latin typeface="Century Gothic"/>
                          <a:ea typeface="Century Gothic"/>
                          <a:cs typeface="Century Gothic"/>
                          <a:sym typeface="Century Gothic"/>
                        </a:rPr>
                        <a:t>Work with a partner.</a:t>
                      </a: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a:latin typeface="Century Gothic"/>
                          <a:ea typeface="Century Gothic"/>
                          <a:cs typeface="Century Gothic"/>
                          <a:sym typeface="Century Gothic"/>
                        </a:rPr>
                        <a:t>Partner 1 reads the first sentence.</a:t>
                      </a: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a:latin typeface="Century Gothic"/>
                          <a:ea typeface="Century Gothic"/>
                          <a:cs typeface="Century Gothic"/>
                          <a:sym typeface="Century Gothic"/>
                        </a:rPr>
                        <a:t>Work together to use the words on the Sentence Builder list to fill in the blanks. </a:t>
                      </a: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a:latin typeface="Century Gothic"/>
                          <a:ea typeface="Century Gothic"/>
                          <a:cs typeface="Century Gothic"/>
                          <a:sym typeface="Century Gothic"/>
                        </a:rPr>
                        <a:t>Write the words on your board.</a:t>
                      </a: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a:latin typeface="Century Gothic"/>
                          <a:ea typeface="Century Gothic"/>
                          <a:cs typeface="Century Gothic"/>
                          <a:sym typeface="Century Gothic"/>
                        </a:rPr>
                        <a:t>Partner 2 reads the second sentence. Repeat the process taking turns.</a:t>
                      </a: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AutoNum type="arabicPeriod"/>
                      </a:pPr>
                      <a:r>
                        <a:rPr lang="en" sz="1700">
                          <a:latin typeface="Century Gothic"/>
                          <a:ea typeface="Century Gothic"/>
                          <a:cs typeface="Century Gothic"/>
                          <a:sym typeface="Century Gothic"/>
                        </a:rPr>
                        <a:t>Take turns reading the word list.</a:t>
                      </a:r>
                      <a:endParaRPr sz="1700">
                        <a:latin typeface="Century Gothic"/>
                        <a:ea typeface="Century Gothic"/>
                        <a:cs typeface="Century Gothic"/>
                        <a:sym typeface="Century Gothic"/>
                      </a:endParaRPr>
                    </a:p>
                  </a:txBody>
                  <a:tcPr marL="91425" marR="91425" marT="91425" marB="91425"/>
                </a:tc>
                <a:tc>
                  <a:txBody>
                    <a:bodyPr/>
                    <a:lstStyle/>
                    <a:p>
                      <a:pPr marL="365760" lvl="0" indent="-336550" algn="l" rtl="0">
                        <a:spcBef>
                          <a:spcPts val="0"/>
                        </a:spcBef>
                        <a:spcAft>
                          <a:spcPts val="0"/>
                        </a:spcAft>
                        <a:buSzPts val="1700"/>
                        <a:buFont typeface="Calibri"/>
                        <a:buAutoNum type="arabicPeriod"/>
                      </a:pPr>
                      <a:r>
                        <a:rPr lang="en" sz="1700" dirty="0">
                          <a:latin typeface="Century Gothic" panose="020B0502020202020204" pitchFamily="34" charset="0"/>
                          <a:ea typeface="Calibri"/>
                          <a:cs typeface="Calibri"/>
                          <a:sym typeface="Calibri"/>
                        </a:rPr>
                        <a:t>Write an article using /ū/ and /ōō/ words for the “Sunnyside Gazette.” </a:t>
                      </a:r>
                      <a:endParaRPr sz="1700" dirty="0">
                        <a:latin typeface="Century Gothic" panose="020B0502020202020204" pitchFamily="34" charset="0"/>
                        <a:ea typeface="Calibri"/>
                        <a:cs typeface="Calibri"/>
                        <a:sym typeface="Calibri"/>
                      </a:endParaRPr>
                    </a:p>
                    <a:p>
                      <a:pPr marL="365760" lvl="0" indent="-336550" algn="l" rtl="0">
                        <a:spcBef>
                          <a:spcPts val="0"/>
                        </a:spcBef>
                        <a:spcAft>
                          <a:spcPts val="0"/>
                        </a:spcAft>
                        <a:buSzPts val="1700"/>
                        <a:buFont typeface="Calibri"/>
                        <a:buAutoNum type="arabicPeriod"/>
                      </a:pPr>
                      <a:r>
                        <a:rPr lang="en" sz="1700" dirty="0">
                          <a:latin typeface="Century Gothic" panose="020B0502020202020204" pitchFamily="34" charset="0"/>
                          <a:ea typeface="Calibri"/>
                          <a:cs typeface="Calibri"/>
                          <a:sym typeface="Calibri"/>
                        </a:rPr>
                        <a:t>Use as many words from the Sentence Builder List as you can!</a:t>
                      </a:r>
                      <a:endParaRPr sz="1700" dirty="0">
                        <a:latin typeface="Century Gothic" panose="020B0502020202020204" pitchFamily="34" charset="0"/>
                        <a:ea typeface="Calibri"/>
                        <a:cs typeface="Calibri"/>
                        <a:sym typeface="Calibri"/>
                      </a:endParaRPr>
                    </a:p>
                    <a:p>
                      <a:pPr marL="365760" lvl="0" indent="-336550" algn="l" rtl="0">
                        <a:spcBef>
                          <a:spcPts val="0"/>
                        </a:spcBef>
                        <a:spcAft>
                          <a:spcPts val="0"/>
                        </a:spcAft>
                        <a:buSzPts val="1700"/>
                        <a:buFont typeface="Calibri"/>
                        <a:buAutoNum type="arabicPeriod"/>
                      </a:pPr>
                      <a:r>
                        <a:rPr lang="en" sz="1700" dirty="0">
                          <a:latin typeface="Century Gothic" panose="020B0502020202020204" pitchFamily="34" charset="0"/>
                          <a:ea typeface="Calibri"/>
                          <a:cs typeface="Calibri"/>
                          <a:sym typeface="Calibri"/>
                        </a:rPr>
                        <a:t>When you are finished, find another writer and take turns sharing your articles. </a:t>
                      </a:r>
                      <a:endParaRPr sz="1700" dirty="0">
                        <a:latin typeface="Century Gothic" panose="020B0502020202020204" pitchFamily="34" charset="0"/>
                        <a:ea typeface="Calibri"/>
                        <a:cs typeface="Calibri"/>
                        <a:sym typeface="Calibri"/>
                      </a:endParaRPr>
                    </a:p>
                    <a:p>
                      <a:pPr marL="365760" lvl="0" indent="-336550" algn="l" rtl="0">
                        <a:spcBef>
                          <a:spcPts val="0"/>
                        </a:spcBef>
                        <a:spcAft>
                          <a:spcPts val="0"/>
                        </a:spcAft>
                        <a:buSzPts val="1700"/>
                        <a:buFont typeface="Calibri"/>
                        <a:buAutoNum type="arabicPeriod"/>
                      </a:pPr>
                      <a:r>
                        <a:rPr lang="en" sz="1700" dirty="0">
                          <a:latin typeface="Century Gothic" panose="020B0502020202020204" pitchFamily="34" charset="0"/>
                          <a:ea typeface="Calibri"/>
                          <a:cs typeface="Calibri"/>
                          <a:sym typeface="Calibri"/>
                        </a:rPr>
                        <a:t>Help each other edit for spelling, capital letters, and punctuation.</a:t>
                      </a:r>
                      <a:endParaRPr sz="17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1"/>
          <p:cNvSpPr txBox="1"/>
          <p:nvPr/>
        </p:nvSpPr>
        <p:spPr>
          <a:xfrm>
            <a:off x="466325" y="219450"/>
            <a:ext cx="4389000" cy="86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Word Building</a:t>
            </a:r>
            <a:endParaRPr sz="3000">
              <a:latin typeface="Century Gothic"/>
              <a:ea typeface="Century Gothic"/>
              <a:cs typeface="Century Gothic"/>
              <a:sym typeface="Century Gothic"/>
            </a:endParaRPr>
          </a:p>
        </p:txBody>
      </p:sp>
      <p:sp>
        <p:nvSpPr>
          <p:cNvPr id="223" name="Google Shape;223;p31"/>
          <p:cNvSpPr txBox="1"/>
          <p:nvPr/>
        </p:nvSpPr>
        <p:spPr>
          <a:xfrm>
            <a:off x="630925" y="1083450"/>
            <a:ext cx="2126100" cy="3566100"/>
          </a:xfrm>
          <a:prstGeom prst="rect">
            <a:avLst/>
          </a:prstGeom>
          <a:noFill/>
          <a:ln>
            <a:noFill/>
          </a:ln>
        </p:spPr>
        <p:txBody>
          <a:bodyPr spcFirstLastPara="1" wrap="square" lIns="91425" tIns="91425" rIns="91425" bIns="91425" anchor="t" anchorCtr="0">
            <a:noAutofit/>
          </a:bodyPr>
          <a:lstStyle/>
          <a:p>
            <a:pPr marL="457200" lvl="0" indent="-457200" algn="l" rtl="0">
              <a:lnSpc>
                <a:spcPct val="115000"/>
              </a:lnSpc>
              <a:spcBef>
                <a:spcPts val="0"/>
              </a:spcBef>
              <a:spcAft>
                <a:spcPts val="0"/>
              </a:spcAft>
              <a:buSzPts val="3600"/>
              <a:buFont typeface="Century Gothic"/>
              <a:buAutoNum type="arabicPeriod"/>
            </a:pPr>
            <a:r>
              <a:rPr lang="en" sz="3600">
                <a:latin typeface="Century Gothic"/>
                <a:ea typeface="Century Gothic"/>
                <a:cs typeface="Century Gothic"/>
                <a:sym typeface="Century Gothic"/>
              </a:rPr>
              <a:t>few</a:t>
            </a:r>
            <a:endParaRPr sz="360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a:latin typeface="Century Gothic"/>
                <a:ea typeface="Century Gothic"/>
                <a:cs typeface="Century Gothic"/>
                <a:sym typeface="Century Gothic"/>
              </a:rPr>
              <a:t>food</a:t>
            </a:r>
            <a:endParaRPr sz="360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a:latin typeface="Century Gothic"/>
                <a:ea typeface="Century Gothic"/>
                <a:cs typeface="Century Gothic"/>
                <a:sym typeface="Century Gothic"/>
              </a:rPr>
              <a:t>soup</a:t>
            </a:r>
            <a:endParaRPr sz="360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a:latin typeface="Century Gothic"/>
                <a:ea typeface="Century Gothic"/>
                <a:cs typeface="Century Gothic"/>
                <a:sym typeface="Century Gothic"/>
              </a:rPr>
              <a:t>suit</a:t>
            </a:r>
            <a:endParaRPr sz="3600">
              <a:latin typeface="Century Gothic"/>
              <a:ea typeface="Century Gothic"/>
              <a:cs typeface="Century Gothic"/>
              <a:sym typeface="Century Gothic"/>
            </a:endParaRPr>
          </a:p>
          <a:p>
            <a:pPr marL="457200" lvl="0" indent="-457200" algn="l" rtl="0">
              <a:lnSpc>
                <a:spcPct val="115000"/>
              </a:lnSpc>
              <a:spcBef>
                <a:spcPts val="0"/>
              </a:spcBef>
              <a:spcAft>
                <a:spcPts val="0"/>
              </a:spcAft>
              <a:buSzPts val="3600"/>
              <a:buFont typeface="Century Gothic"/>
              <a:buAutoNum type="arabicPeriod"/>
            </a:pPr>
            <a:r>
              <a:rPr lang="en" sz="3600">
                <a:latin typeface="Century Gothic"/>
                <a:ea typeface="Century Gothic"/>
                <a:cs typeface="Century Gothic"/>
                <a:sym typeface="Century Gothic"/>
              </a:rPr>
              <a:t>clue</a:t>
            </a:r>
            <a:endParaRPr sz="3600">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3600"/>
          </a:p>
        </p:txBody>
      </p:sp>
      <p:sp>
        <p:nvSpPr>
          <p:cNvPr id="224" name="Google Shape;224;p31"/>
          <p:cNvSpPr txBox="1"/>
          <p:nvPr/>
        </p:nvSpPr>
        <p:spPr>
          <a:xfrm>
            <a:off x="3204325" y="1124700"/>
            <a:ext cx="2229600" cy="329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6. dew</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7. fruit</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8. juice</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9. stoop</a:t>
            </a:r>
            <a:endParaRPr sz="36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600">
                <a:latin typeface="Century Gothic"/>
                <a:ea typeface="Century Gothic"/>
                <a:cs typeface="Century Gothic"/>
                <a:sym typeface="Century Gothic"/>
              </a:rPr>
              <a:t>10. youth</a:t>
            </a:r>
            <a:endParaRPr sz="3600">
              <a:latin typeface="Century Gothic"/>
              <a:ea typeface="Century Gothic"/>
              <a:cs typeface="Century Gothic"/>
              <a:sym typeface="Century Gothic"/>
            </a:endParaRPr>
          </a:p>
          <a:p>
            <a:pPr marL="457200" lvl="0" indent="0" algn="l" rtl="0">
              <a:spcBef>
                <a:spcPts val="0"/>
              </a:spcBef>
              <a:spcAft>
                <a:spcPts val="0"/>
              </a:spcAft>
              <a:buNone/>
            </a:pPr>
            <a:endParaRPr sz="3600"/>
          </a:p>
          <a:p>
            <a:pPr marL="0" lvl="0" indent="0" algn="l" rtl="0">
              <a:spcBef>
                <a:spcPts val="0"/>
              </a:spcBef>
              <a:spcAft>
                <a:spcPts val="0"/>
              </a:spcAft>
              <a:buNone/>
            </a:pPr>
            <a:endParaRPr sz="3600"/>
          </a:p>
        </p:txBody>
      </p:sp>
      <p:sp>
        <p:nvSpPr>
          <p:cNvPr id="225" name="Google Shape;225;p31"/>
          <p:cNvSpPr txBox="1"/>
          <p:nvPr/>
        </p:nvSpPr>
        <p:spPr>
          <a:xfrm>
            <a:off x="5433850" y="1213950"/>
            <a:ext cx="3632100" cy="3113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3600"/>
          </a:p>
        </p:txBody>
      </p:sp>
      <p:graphicFrame>
        <p:nvGraphicFramePr>
          <p:cNvPr id="226" name="Google Shape;226;p31"/>
          <p:cNvGraphicFramePr/>
          <p:nvPr/>
        </p:nvGraphicFramePr>
        <p:xfrm>
          <a:off x="5741350" y="1083450"/>
          <a:ext cx="3017100" cy="3694800"/>
        </p:xfrm>
        <a:graphic>
          <a:graphicData uri="http://schemas.openxmlformats.org/drawingml/2006/table">
            <a:tbl>
              <a:tblPr>
                <a:noFill/>
                <a:tableStyleId>{2088CB0C-F5AC-4D6E-B0F5-05078A75EB02}</a:tableStyleId>
              </a:tblPr>
              <a:tblGrid>
                <a:gridCol w="714550">
                  <a:extLst>
                    <a:ext uri="{9D8B030D-6E8A-4147-A177-3AD203B41FA5}">
                      <a16:colId xmlns:a16="http://schemas.microsoft.com/office/drawing/2014/main" val="20000"/>
                    </a:ext>
                  </a:extLst>
                </a:gridCol>
                <a:gridCol w="857950">
                  <a:extLst>
                    <a:ext uri="{9D8B030D-6E8A-4147-A177-3AD203B41FA5}">
                      <a16:colId xmlns:a16="http://schemas.microsoft.com/office/drawing/2014/main" val="20001"/>
                    </a:ext>
                  </a:extLst>
                </a:gridCol>
                <a:gridCol w="813025">
                  <a:extLst>
                    <a:ext uri="{9D8B030D-6E8A-4147-A177-3AD203B41FA5}">
                      <a16:colId xmlns:a16="http://schemas.microsoft.com/office/drawing/2014/main" val="20002"/>
                    </a:ext>
                  </a:extLst>
                </a:gridCol>
                <a:gridCol w="631575">
                  <a:extLst>
                    <a:ext uri="{9D8B030D-6E8A-4147-A177-3AD203B41FA5}">
                      <a16:colId xmlns:a16="http://schemas.microsoft.com/office/drawing/2014/main" val="20003"/>
                    </a:ext>
                  </a:extLst>
                </a:gridCol>
              </a:tblGrid>
              <a:tr h="923700">
                <a:tc>
                  <a:txBody>
                    <a:bodyPr/>
                    <a:lstStyle/>
                    <a:p>
                      <a:pPr marL="0" lvl="0" indent="0" algn="ctr" rtl="0">
                        <a:spcBef>
                          <a:spcPts val="0"/>
                        </a:spcBef>
                        <a:spcAft>
                          <a:spcPts val="0"/>
                        </a:spcAft>
                        <a:buNone/>
                      </a:pPr>
                      <a:r>
                        <a:rPr lang="en" sz="2400" b="1">
                          <a:solidFill>
                            <a:srgbClr val="FF0000"/>
                          </a:solidFill>
                        </a:rPr>
                        <a:t>oo</a:t>
                      </a:r>
                      <a:endParaRPr sz="2400" b="1">
                        <a:solidFill>
                          <a:srgbClr val="FF0000"/>
                        </a:solidFill>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rPr>
                        <a:t>ou</a:t>
                      </a:r>
                      <a:endParaRPr sz="2400" b="1">
                        <a:solidFill>
                          <a:srgbClr val="FF0000"/>
                        </a:solidFill>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rPr>
                        <a:t>ui</a:t>
                      </a:r>
                      <a:endParaRPr sz="2400" b="1">
                        <a:solidFill>
                          <a:srgbClr val="FF0000"/>
                        </a:solidFill>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rPr>
                        <a:t>ue</a:t>
                      </a:r>
                      <a:endParaRPr sz="2400" b="1">
                        <a:solidFill>
                          <a:srgbClr val="FF0000"/>
                        </a:solidFill>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923700">
                <a:tc>
                  <a:txBody>
                    <a:bodyPr/>
                    <a:lstStyle/>
                    <a:p>
                      <a:pPr marL="0" lvl="0" indent="0" algn="ctr" rtl="0">
                        <a:spcBef>
                          <a:spcPts val="0"/>
                        </a:spcBef>
                        <a:spcAft>
                          <a:spcPts val="0"/>
                        </a:spcAft>
                        <a:buNone/>
                      </a:pPr>
                      <a:r>
                        <a:rPr lang="en" sz="2400" b="1">
                          <a:solidFill>
                            <a:srgbClr val="FF0000"/>
                          </a:solidFill>
                        </a:rPr>
                        <a:t>ew</a:t>
                      </a:r>
                      <a:endParaRPr sz="2400" b="1">
                        <a:solidFill>
                          <a:srgbClr val="FF0000"/>
                        </a:solidFill>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f</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d</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s</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923700">
                <a:tc>
                  <a:txBody>
                    <a:bodyPr/>
                    <a:lstStyle/>
                    <a:p>
                      <a:pPr marL="0" lvl="0" indent="0" algn="ctr" rtl="0">
                        <a:spcBef>
                          <a:spcPts val="0"/>
                        </a:spcBef>
                        <a:spcAft>
                          <a:spcPts val="0"/>
                        </a:spcAft>
                        <a:buNone/>
                      </a:pPr>
                      <a:r>
                        <a:rPr lang="en" sz="2400" b="1"/>
                        <a:t>p</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t</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c</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l</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923700">
                <a:tc>
                  <a:txBody>
                    <a:bodyPr/>
                    <a:lstStyle/>
                    <a:p>
                      <a:pPr marL="0" lvl="0" indent="0" algn="ctr" rtl="0">
                        <a:spcBef>
                          <a:spcPts val="0"/>
                        </a:spcBef>
                        <a:spcAft>
                          <a:spcPts val="0"/>
                        </a:spcAft>
                        <a:buNone/>
                      </a:pPr>
                      <a:r>
                        <a:rPr lang="en" sz="2400" b="1"/>
                        <a:t>r</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j</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y</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t>h</a:t>
                      </a:r>
                      <a:endParaRPr sz="2400" b="1"/>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2"/>
          <p:cNvSpPr txBox="1"/>
          <p:nvPr/>
        </p:nvSpPr>
        <p:spPr>
          <a:xfrm>
            <a:off x="411475" y="68600"/>
            <a:ext cx="37719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Sentence Builder</a:t>
            </a:r>
            <a:endParaRPr sz="2400" b="1">
              <a:latin typeface="Century Gothic"/>
              <a:ea typeface="Century Gothic"/>
              <a:cs typeface="Century Gothic"/>
              <a:sym typeface="Century Gothic"/>
            </a:endParaRPr>
          </a:p>
        </p:txBody>
      </p:sp>
      <p:sp>
        <p:nvSpPr>
          <p:cNvPr id="232" name="Google Shape;232;p32"/>
          <p:cNvSpPr txBox="1"/>
          <p:nvPr/>
        </p:nvSpPr>
        <p:spPr>
          <a:xfrm>
            <a:off x="139025" y="478825"/>
            <a:ext cx="1899900" cy="429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true</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swimsuit</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few</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igloo</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Tuesday</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bloom</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news</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pool</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33" name="Google Shape;233;p32"/>
          <p:cNvSpPr txBox="1"/>
          <p:nvPr/>
        </p:nvSpPr>
        <p:spPr>
          <a:xfrm>
            <a:off x="3278064" y="226293"/>
            <a:ext cx="5780400" cy="45357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406400" algn="l" rtl="0">
              <a:lnSpc>
                <a:spcPct val="100000"/>
              </a:lnSpc>
              <a:spcBef>
                <a:spcPts val="0"/>
              </a:spcBef>
              <a:spcAft>
                <a:spcPts val="0"/>
              </a:spcAft>
              <a:buSzPts val="2800"/>
              <a:buFont typeface="Century Gothic"/>
              <a:buAutoNum type="arabicPeriod"/>
            </a:pPr>
            <a:r>
              <a:rPr lang="en" sz="2800" dirty="0">
                <a:latin typeface="Century Gothic"/>
                <a:ea typeface="Century Gothic"/>
                <a:cs typeface="Century Gothic"/>
                <a:sym typeface="Century Gothic"/>
              </a:rPr>
              <a:t>Is it _____ that flowers will ______ in a ______ days?</a:t>
            </a:r>
          </a:p>
          <a:p>
            <a:pPr marL="457200" lvl="0" indent="-406400" algn="l" rtl="0">
              <a:lnSpc>
                <a:spcPct val="100000"/>
              </a:lnSpc>
              <a:spcBef>
                <a:spcPts val="0"/>
              </a:spcBef>
              <a:spcAft>
                <a:spcPts val="0"/>
              </a:spcAft>
              <a:buSzPts val="2800"/>
              <a:buFont typeface="Century Gothic"/>
              <a:buAutoNum type="arabicPeriod"/>
            </a:pPr>
            <a:endParaRPr lang="en" sz="2800" dirty="0">
              <a:latin typeface="Century Gothic"/>
              <a:ea typeface="Century Gothic"/>
              <a:cs typeface="Century Gothic"/>
              <a:sym typeface="Century Gothic"/>
            </a:endParaRPr>
          </a:p>
          <a:p>
            <a:pPr marL="457200" lvl="0" indent="-406400" algn="l" rtl="0">
              <a:lnSpc>
                <a:spcPct val="100000"/>
              </a:lnSpc>
              <a:spcBef>
                <a:spcPts val="0"/>
              </a:spcBef>
              <a:spcAft>
                <a:spcPts val="0"/>
              </a:spcAft>
              <a:buSzPts val="2800"/>
              <a:buFont typeface="Century Gothic"/>
              <a:buAutoNum type="arabicPeriod"/>
            </a:pPr>
            <a:r>
              <a:rPr lang="en" sz="2800" dirty="0">
                <a:latin typeface="Century Gothic"/>
                <a:ea typeface="Century Gothic"/>
                <a:cs typeface="Century Gothic"/>
                <a:sym typeface="Century Gothic"/>
              </a:rPr>
              <a:t>We want to go swim at the ______ on ________, so bring your _________.</a:t>
            </a:r>
          </a:p>
          <a:p>
            <a:pPr marL="457200" lvl="0" indent="-406400" algn="l" rtl="0">
              <a:lnSpc>
                <a:spcPct val="100000"/>
              </a:lnSpc>
              <a:spcBef>
                <a:spcPts val="0"/>
              </a:spcBef>
              <a:spcAft>
                <a:spcPts val="0"/>
              </a:spcAft>
              <a:buSzPts val="2800"/>
              <a:buFont typeface="Century Gothic"/>
              <a:buAutoNum type="arabicPeriod"/>
            </a:pPr>
            <a:endParaRPr lang="en" sz="2800" dirty="0">
              <a:latin typeface="Century Gothic"/>
              <a:ea typeface="Century Gothic"/>
              <a:cs typeface="Century Gothic"/>
              <a:sym typeface="Century Gothic"/>
            </a:endParaRPr>
          </a:p>
          <a:p>
            <a:pPr marL="457200" lvl="0" indent="-406400" algn="l" rtl="0">
              <a:lnSpc>
                <a:spcPct val="100000"/>
              </a:lnSpc>
              <a:spcBef>
                <a:spcPts val="0"/>
              </a:spcBef>
              <a:spcAft>
                <a:spcPts val="0"/>
              </a:spcAft>
              <a:buSzPts val="2800"/>
              <a:buFont typeface="Century Gothic"/>
              <a:buAutoNum type="arabicPeriod"/>
            </a:pPr>
            <a:r>
              <a:rPr lang="en" sz="2800" dirty="0">
                <a:latin typeface="Century Gothic"/>
                <a:ea typeface="Century Gothic"/>
                <a:cs typeface="Century Gothic"/>
                <a:sym typeface="Century Gothic"/>
              </a:rPr>
              <a:t>The _______ ran a story about a girl in Alaska who lives in an ____.</a:t>
            </a:r>
            <a:endParaRPr sz="2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011550"/>
            <a:ext cx="8520600" cy="39909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a:t>
            </a:r>
            <a:endParaRPr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Syllable Sleuth Word List (in a transparent sleeve; see notes)</a:t>
            </a:r>
            <a:endParaRPr sz="1600" dirty="0"/>
          </a:p>
          <a:p>
            <a:pPr marL="914400" lvl="1" indent="-330200" algn="l" rtl="0">
              <a:lnSpc>
                <a:spcPct val="115000"/>
              </a:lnSpc>
              <a:spcBef>
                <a:spcPts val="0"/>
              </a:spcBef>
              <a:spcAft>
                <a:spcPts val="0"/>
              </a:spcAft>
              <a:buClr>
                <a:schemeClr val="dk1"/>
              </a:buClr>
              <a:buSzPts val="1600"/>
              <a:buChar char="•"/>
            </a:pPr>
            <a:r>
              <a:rPr lang="en" sz="1600" dirty="0"/>
              <a:t>Words Rule Word Cards (one per pair or one to display)</a:t>
            </a:r>
            <a:endParaRPr sz="1600" dirty="0"/>
          </a:p>
          <a:p>
            <a:pPr marL="914400" lvl="1" indent="-330200" algn="l" rtl="0">
              <a:lnSpc>
                <a:spcPct val="115000"/>
              </a:lnSpc>
              <a:spcBef>
                <a:spcPts val="0"/>
              </a:spcBef>
              <a:spcAft>
                <a:spcPts val="0"/>
              </a:spcAft>
              <a:buClr>
                <a:schemeClr val="dk1"/>
              </a:buClr>
              <a:buSzPts val="1600"/>
              <a:buChar char="•"/>
            </a:pPr>
            <a:r>
              <a:rPr lang="en" sz="1600" dirty="0"/>
              <a:t>Enlarge T-chart (optional)</a:t>
            </a:r>
            <a:endParaRPr sz="1600" dirty="0"/>
          </a:p>
          <a:p>
            <a:pPr marL="914400" lvl="1" indent="-330200" algn="l" rtl="0">
              <a:lnSpc>
                <a:spcPct val="115000"/>
              </a:lnSpc>
              <a:spcBef>
                <a:spcPts val="0"/>
              </a:spcBef>
              <a:spcAft>
                <a:spcPts val="0"/>
              </a:spcAft>
              <a:buClr>
                <a:schemeClr val="dk1"/>
              </a:buClr>
              <a:buSzPts val="1600"/>
              <a:buChar char="•"/>
            </a:pPr>
            <a:r>
              <a:rPr lang="en" sz="1600" dirty="0"/>
              <a:t>Cycle 11 Assessment (Optional)</a:t>
            </a:r>
            <a:endParaRPr sz="16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30200" algn="l" rtl="0">
              <a:lnSpc>
                <a:spcPct val="115000"/>
              </a:lnSpc>
              <a:spcBef>
                <a:spcPts val="800"/>
              </a:spcBef>
              <a:spcAft>
                <a:spcPts val="0"/>
              </a:spcAft>
              <a:buClr>
                <a:schemeClr val="dk1"/>
              </a:buClr>
              <a:buSzPts val="1600"/>
              <a:buFont typeface="Century Gothic"/>
              <a:buChar char="•"/>
            </a:pPr>
            <a:r>
              <a:rPr lang="en" sz="1600" dirty="0"/>
              <a:t>Whiteboards, markers, whiteboard erasers or paper and pencils</a:t>
            </a:r>
            <a:endParaRPr sz="1600" dirty="0">
              <a:solidFill>
                <a:schemeClr val="dk1"/>
              </a:solidFill>
            </a:endParaRPr>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11: Lesson 51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3"/>
          <p:cNvSpPr txBox="1"/>
          <p:nvPr/>
        </p:nvSpPr>
        <p:spPr>
          <a:xfrm>
            <a:off x="139025" y="90371"/>
            <a:ext cx="37719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latin typeface="Century Gothic"/>
                <a:ea typeface="Century Gothic"/>
                <a:cs typeface="Century Gothic"/>
                <a:sym typeface="Century Gothic"/>
              </a:rPr>
              <a:t>Sentence Builder</a:t>
            </a:r>
            <a:endParaRPr sz="2400" b="1" dirty="0">
              <a:latin typeface="Century Gothic"/>
              <a:ea typeface="Century Gothic"/>
              <a:cs typeface="Century Gothic"/>
              <a:sym typeface="Century Gothic"/>
            </a:endParaRPr>
          </a:p>
        </p:txBody>
      </p:sp>
      <p:sp>
        <p:nvSpPr>
          <p:cNvPr id="239" name="Google Shape;239;p33"/>
          <p:cNvSpPr txBox="1"/>
          <p:nvPr/>
        </p:nvSpPr>
        <p:spPr>
          <a:xfrm>
            <a:off x="139025" y="681887"/>
            <a:ext cx="2502300" cy="429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soup     true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stool     tooth</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fruit</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argue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noon</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loose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chew</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40" name="Google Shape;240;p33"/>
          <p:cNvSpPr txBox="1"/>
          <p:nvPr/>
        </p:nvSpPr>
        <p:spPr>
          <a:xfrm>
            <a:off x="3160835" y="253793"/>
            <a:ext cx="5807700" cy="4416179"/>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514350" lvl="0" indent="-514350" algn="l" rtl="0">
              <a:lnSpc>
                <a:spcPct val="100000"/>
              </a:lnSpc>
              <a:spcBef>
                <a:spcPts val="0"/>
              </a:spcBef>
              <a:spcAft>
                <a:spcPts val="0"/>
              </a:spcAft>
              <a:buFont typeface="+mj-lt"/>
              <a:buAutoNum type="arabicPeriod" startAt="4"/>
            </a:pPr>
            <a:r>
              <a:rPr lang="en" sz="2800" dirty="0">
                <a:latin typeface="Century Gothic"/>
                <a:ea typeface="Century Gothic"/>
                <a:cs typeface="Century Gothic"/>
                <a:sym typeface="Century Gothic"/>
              </a:rPr>
              <a:t>We will have ____ for lunch at ____ since you can’t ____ with a ____  ____.</a:t>
            </a:r>
          </a:p>
          <a:p>
            <a:pPr marL="514350" lvl="0" indent="-514350" algn="l" rtl="0">
              <a:lnSpc>
                <a:spcPct val="100000"/>
              </a:lnSpc>
              <a:spcBef>
                <a:spcPts val="0"/>
              </a:spcBef>
              <a:spcAft>
                <a:spcPts val="0"/>
              </a:spcAft>
              <a:buFont typeface="+mj-lt"/>
              <a:buAutoNum type="arabicPeriod" startAt="4"/>
            </a:pPr>
            <a:endParaRPr lang="en" sz="2800" dirty="0">
              <a:latin typeface="Century Gothic"/>
              <a:ea typeface="Century Gothic"/>
              <a:cs typeface="Century Gothic"/>
              <a:sym typeface="Century Gothic"/>
            </a:endParaRPr>
          </a:p>
          <a:p>
            <a:pPr marL="514350" lvl="0" indent="-514350" algn="l" rtl="0">
              <a:lnSpc>
                <a:spcPct val="100000"/>
              </a:lnSpc>
              <a:spcBef>
                <a:spcPts val="0"/>
              </a:spcBef>
              <a:spcAft>
                <a:spcPts val="0"/>
              </a:spcAft>
              <a:buFont typeface="+mj-lt"/>
              <a:buAutoNum type="arabicPeriod" startAt="4"/>
            </a:pPr>
            <a:r>
              <a:rPr lang="en" sz="2800" dirty="0">
                <a:latin typeface="Century Gothic"/>
                <a:ea typeface="Century Gothic"/>
                <a:cs typeface="Century Gothic"/>
                <a:sym typeface="Century Gothic"/>
              </a:rPr>
              <a:t>I don’t ____ with ____ because what she says is ___.</a:t>
            </a:r>
          </a:p>
          <a:p>
            <a:pPr marL="514350" lvl="0" indent="-514350" algn="l" rtl="0">
              <a:lnSpc>
                <a:spcPct val="100000"/>
              </a:lnSpc>
              <a:spcBef>
                <a:spcPts val="0"/>
              </a:spcBef>
              <a:spcAft>
                <a:spcPts val="0"/>
              </a:spcAft>
              <a:buFont typeface="+mj-lt"/>
              <a:buAutoNum type="arabicPeriod" startAt="4"/>
            </a:pPr>
            <a:endParaRPr lang="en" sz="2800" dirty="0">
              <a:latin typeface="Century Gothic"/>
              <a:ea typeface="Century Gothic"/>
              <a:cs typeface="Century Gothic"/>
              <a:sym typeface="Century Gothic"/>
            </a:endParaRPr>
          </a:p>
          <a:p>
            <a:pPr marL="514350" lvl="0" indent="-514350" algn="l" rtl="0">
              <a:lnSpc>
                <a:spcPct val="100000"/>
              </a:lnSpc>
              <a:spcBef>
                <a:spcPts val="0"/>
              </a:spcBef>
              <a:spcAft>
                <a:spcPts val="0"/>
              </a:spcAft>
              <a:buFont typeface="+mj-lt"/>
              <a:buAutoNum type="arabicPeriod" startAt="4"/>
            </a:pPr>
            <a:r>
              <a:rPr lang="en" sz="2800" dirty="0">
                <a:latin typeface="Century Gothic"/>
                <a:ea typeface="Century Gothic"/>
                <a:cs typeface="Century Gothic"/>
                <a:sym typeface="Century Gothic"/>
              </a:rPr>
              <a:t>Do you have a ____ I could use to pick fresh ____ from that tree?</a:t>
            </a:r>
            <a:endParaRPr sz="2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4"/>
          <p:cNvSpPr txBox="1"/>
          <p:nvPr/>
        </p:nvSpPr>
        <p:spPr>
          <a:xfrm>
            <a:off x="362686" y="162221"/>
            <a:ext cx="37719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latin typeface="Century Gothic"/>
                <a:ea typeface="Century Gothic"/>
                <a:cs typeface="Century Gothic"/>
                <a:sym typeface="Century Gothic"/>
              </a:rPr>
              <a:t>Sentence Builder</a:t>
            </a:r>
            <a:endParaRPr sz="2400" b="1" dirty="0">
              <a:latin typeface="Century Gothic"/>
              <a:ea typeface="Century Gothic"/>
              <a:cs typeface="Century Gothic"/>
              <a:sym typeface="Century Gothic"/>
            </a:endParaRPr>
          </a:p>
        </p:txBody>
      </p:sp>
      <p:sp>
        <p:nvSpPr>
          <p:cNvPr id="246" name="Google Shape;246;p34"/>
          <p:cNvSpPr txBox="1"/>
          <p:nvPr/>
        </p:nvSpPr>
        <p:spPr>
          <a:xfrm>
            <a:off x="362686" y="671900"/>
            <a:ext cx="1899900" cy="429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true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swimsuit</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few</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igloo</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Tuesday</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bloom</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news</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pool</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dirty="0">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47" name="Google Shape;247;p34"/>
          <p:cNvSpPr txBox="1"/>
          <p:nvPr/>
        </p:nvSpPr>
        <p:spPr>
          <a:xfrm>
            <a:off x="3223635" y="108325"/>
            <a:ext cx="5780400" cy="4561646"/>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419100" algn="l" rtl="0">
              <a:lnSpc>
                <a:spcPct val="100000"/>
              </a:lnSpc>
              <a:spcBef>
                <a:spcPts val="0"/>
              </a:spcBef>
              <a:spcAft>
                <a:spcPts val="0"/>
              </a:spcAft>
              <a:buSzPts val="3000"/>
              <a:buFont typeface="Calibri"/>
              <a:buAutoNum type="arabicPeriod"/>
            </a:pPr>
            <a:r>
              <a:rPr lang="en" sz="3000" dirty="0">
                <a:latin typeface="Century Gothic" panose="020B0502020202020204" pitchFamily="34" charset="0"/>
                <a:ea typeface="Calibri"/>
                <a:cs typeface="Calibri"/>
                <a:sym typeface="Calibri"/>
              </a:rPr>
              <a:t>Is it </a:t>
            </a:r>
            <a:r>
              <a:rPr lang="en" sz="3000" b="1" u="sng" dirty="0">
                <a:solidFill>
                  <a:srgbClr val="CC0000"/>
                </a:solidFill>
                <a:latin typeface="Century Gothic" panose="020B0502020202020204" pitchFamily="34" charset="0"/>
                <a:ea typeface="Calibri"/>
                <a:cs typeface="Calibri"/>
                <a:sym typeface="Calibri"/>
              </a:rPr>
              <a:t>true</a:t>
            </a:r>
            <a:r>
              <a:rPr lang="en" sz="3000" dirty="0">
                <a:latin typeface="Century Gothic" panose="020B0502020202020204" pitchFamily="34" charset="0"/>
                <a:ea typeface="Calibri"/>
                <a:cs typeface="Calibri"/>
                <a:sym typeface="Calibri"/>
              </a:rPr>
              <a:t> that flowers will </a:t>
            </a:r>
            <a:r>
              <a:rPr lang="en" sz="3000" b="1" u="sng" dirty="0">
                <a:solidFill>
                  <a:srgbClr val="CC0000"/>
                </a:solidFill>
                <a:latin typeface="Century Gothic" panose="020B0502020202020204" pitchFamily="34" charset="0"/>
                <a:ea typeface="Calibri"/>
                <a:cs typeface="Calibri"/>
                <a:sym typeface="Calibri"/>
              </a:rPr>
              <a:t>bloom</a:t>
            </a:r>
            <a:r>
              <a:rPr lang="en" sz="3000" dirty="0">
                <a:latin typeface="Century Gothic" panose="020B0502020202020204" pitchFamily="34" charset="0"/>
                <a:ea typeface="Calibri"/>
                <a:cs typeface="Calibri"/>
                <a:sym typeface="Calibri"/>
              </a:rPr>
              <a:t> </a:t>
            </a:r>
            <a:r>
              <a:rPr lang="en" sz="2800" dirty="0">
                <a:latin typeface="Century Gothic" panose="020B0502020202020204" pitchFamily="34" charset="0"/>
                <a:ea typeface="Century Gothic"/>
                <a:cs typeface="Century Gothic"/>
                <a:sym typeface="Century Gothic"/>
              </a:rPr>
              <a:t>in a </a:t>
            </a:r>
            <a:r>
              <a:rPr lang="en" sz="2800" b="1" u="sng" dirty="0">
                <a:solidFill>
                  <a:srgbClr val="CC0000"/>
                </a:solidFill>
                <a:latin typeface="Century Gothic" panose="020B0502020202020204" pitchFamily="34" charset="0"/>
                <a:ea typeface="Century Gothic"/>
                <a:cs typeface="Century Gothic"/>
                <a:sym typeface="Century Gothic"/>
              </a:rPr>
              <a:t>few</a:t>
            </a:r>
            <a:r>
              <a:rPr lang="en" sz="2800" dirty="0">
                <a:latin typeface="Century Gothic" panose="020B0502020202020204" pitchFamily="34" charset="0"/>
                <a:ea typeface="Century Gothic"/>
                <a:cs typeface="Century Gothic"/>
                <a:sym typeface="Century Gothic"/>
              </a:rPr>
              <a:t> days?</a:t>
            </a:r>
          </a:p>
          <a:p>
            <a:pPr marL="457200" lvl="0" indent="-419100" algn="l" rtl="0">
              <a:lnSpc>
                <a:spcPct val="100000"/>
              </a:lnSpc>
              <a:spcBef>
                <a:spcPts val="0"/>
              </a:spcBef>
              <a:spcAft>
                <a:spcPts val="0"/>
              </a:spcAft>
              <a:buSzPts val="3000"/>
              <a:buFont typeface="Calibri"/>
              <a:buAutoNum type="arabicPeriod"/>
            </a:pPr>
            <a:endParaRPr lang="en" sz="2800" dirty="0">
              <a:latin typeface="Century Gothic" panose="020B0502020202020204" pitchFamily="34" charset="0"/>
              <a:ea typeface="Century Gothic"/>
              <a:cs typeface="Century Gothic"/>
              <a:sym typeface="Century Gothic"/>
            </a:endParaRPr>
          </a:p>
          <a:p>
            <a:pPr marL="457200" lvl="0" indent="-419100" algn="l" rtl="0">
              <a:lnSpc>
                <a:spcPct val="100000"/>
              </a:lnSpc>
              <a:spcBef>
                <a:spcPts val="0"/>
              </a:spcBef>
              <a:spcAft>
                <a:spcPts val="0"/>
              </a:spcAft>
              <a:buSzPts val="3000"/>
              <a:buFont typeface="Calibri"/>
              <a:buAutoNum type="arabicPeriod"/>
            </a:pPr>
            <a:r>
              <a:rPr lang="en" sz="2800" dirty="0">
                <a:latin typeface="Century Gothic" panose="020B0502020202020204" pitchFamily="34" charset="0"/>
                <a:ea typeface="Century Gothic"/>
                <a:cs typeface="Century Gothic"/>
                <a:sym typeface="Century Gothic"/>
              </a:rPr>
              <a:t>We want to go swim at the </a:t>
            </a:r>
            <a:r>
              <a:rPr lang="en" sz="2800" b="1" u="sng" dirty="0">
                <a:solidFill>
                  <a:srgbClr val="CC0000"/>
                </a:solidFill>
                <a:latin typeface="Century Gothic" panose="020B0502020202020204" pitchFamily="34" charset="0"/>
                <a:ea typeface="Century Gothic"/>
                <a:cs typeface="Century Gothic"/>
                <a:sym typeface="Century Gothic"/>
              </a:rPr>
              <a:t>pool</a:t>
            </a:r>
            <a:r>
              <a:rPr lang="en" sz="2800" b="1" dirty="0">
                <a:solidFill>
                  <a:srgbClr val="CC0000"/>
                </a:solidFill>
                <a:latin typeface="Century Gothic" panose="020B0502020202020204" pitchFamily="34" charset="0"/>
                <a:ea typeface="Century Gothic"/>
                <a:cs typeface="Century Gothic"/>
                <a:sym typeface="Century Gothic"/>
              </a:rPr>
              <a:t> </a:t>
            </a:r>
            <a:r>
              <a:rPr lang="en" sz="2800" dirty="0">
                <a:latin typeface="Century Gothic" panose="020B0502020202020204" pitchFamily="34" charset="0"/>
                <a:ea typeface="Century Gothic"/>
                <a:cs typeface="Century Gothic"/>
                <a:sym typeface="Century Gothic"/>
              </a:rPr>
              <a:t>on </a:t>
            </a:r>
            <a:r>
              <a:rPr lang="en" sz="2800" b="1" u="sng" dirty="0">
                <a:solidFill>
                  <a:srgbClr val="CC0000"/>
                </a:solidFill>
                <a:latin typeface="Century Gothic" panose="020B0502020202020204" pitchFamily="34" charset="0"/>
                <a:ea typeface="Century Gothic"/>
                <a:cs typeface="Century Gothic"/>
                <a:sym typeface="Century Gothic"/>
              </a:rPr>
              <a:t>Tuesday</a:t>
            </a:r>
            <a:r>
              <a:rPr lang="en" sz="2800" dirty="0">
                <a:latin typeface="Century Gothic" panose="020B0502020202020204" pitchFamily="34" charset="0"/>
                <a:ea typeface="Century Gothic"/>
                <a:cs typeface="Century Gothic"/>
                <a:sym typeface="Century Gothic"/>
              </a:rPr>
              <a:t>, so bring your </a:t>
            </a:r>
            <a:r>
              <a:rPr lang="en" sz="2800" b="1" u="sng" dirty="0">
                <a:solidFill>
                  <a:srgbClr val="CC0000"/>
                </a:solidFill>
                <a:latin typeface="Century Gothic" panose="020B0502020202020204" pitchFamily="34" charset="0"/>
                <a:ea typeface="Century Gothic"/>
                <a:cs typeface="Century Gothic"/>
                <a:sym typeface="Century Gothic"/>
              </a:rPr>
              <a:t>swimsuit</a:t>
            </a:r>
            <a:r>
              <a:rPr lang="en" sz="2800" dirty="0">
                <a:latin typeface="Century Gothic" panose="020B0502020202020204" pitchFamily="34" charset="0"/>
                <a:ea typeface="Century Gothic"/>
                <a:cs typeface="Century Gothic"/>
                <a:sym typeface="Century Gothic"/>
              </a:rPr>
              <a:t>.</a:t>
            </a:r>
          </a:p>
          <a:p>
            <a:pPr marL="457200" lvl="0" indent="-419100" algn="l" rtl="0">
              <a:lnSpc>
                <a:spcPct val="100000"/>
              </a:lnSpc>
              <a:spcBef>
                <a:spcPts val="0"/>
              </a:spcBef>
              <a:spcAft>
                <a:spcPts val="0"/>
              </a:spcAft>
              <a:buSzPts val="3000"/>
              <a:buFont typeface="Calibri"/>
              <a:buAutoNum type="arabicPeriod"/>
            </a:pPr>
            <a:endParaRPr lang="en" sz="2800" dirty="0">
              <a:latin typeface="Century Gothic" panose="020B0502020202020204" pitchFamily="34" charset="0"/>
              <a:ea typeface="Century Gothic"/>
              <a:cs typeface="Century Gothic"/>
              <a:sym typeface="Century Gothic"/>
            </a:endParaRPr>
          </a:p>
          <a:p>
            <a:pPr marL="457200" lvl="0" indent="-419100" algn="l" rtl="0">
              <a:lnSpc>
                <a:spcPct val="100000"/>
              </a:lnSpc>
              <a:spcBef>
                <a:spcPts val="0"/>
              </a:spcBef>
              <a:spcAft>
                <a:spcPts val="0"/>
              </a:spcAft>
              <a:buSzPts val="3000"/>
              <a:buFont typeface="Calibri"/>
              <a:buAutoNum type="arabicPeriod"/>
            </a:pPr>
            <a:r>
              <a:rPr lang="en" sz="2800" dirty="0">
                <a:latin typeface="Century Gothic" panose="020B0502020202020204" pitchFamily="34" charset="0"/>
                <a:ea typeface="Century Gothic"/>
                <a:cs typeface="Century Gothic"/>
                <a:sym typeface="Century Gothic"/>
              </a:rPr>
              <a:t>The </a:t>
            </a:r>
            <a:r>
              <a:rPr lang="en" sz="2800" b="1" u="sng" dirty="0">
                <a:solidFill>
                  <a:srgbClr val="CC0000"/>
                </a:solidFill>
                <a:latin typeface="Century Gothic" panose="020B0502020202020204" pitchFamily="34" charset="0"/>
                <a:ea typeface="Century Gothic"/>
                <a:cs typeface="Century Gothic"/>
                <a:sym typeface="Century Gothic"/>
              </a:rPr>
              <a:t>news</a:t>
            </a:r>
            <a:r>
              <a:rPr lang="en" sz="2800" dirty="0">
                <a:latin typeface="Century Gothic" panose="020B0502020202020204" pitchFamily="34" charset="0"/>
                <a:ea typeface="Century Gothic"/>
                <a:cs typeface="Century Gothic"/>
                <a:sym typeface="Century Gothic"/>
              </a:rPr>
              <a:t> ran a story about a girl in Alaska who lives in an </a:t>
            </a:r>
            <a:r>
              <a:rPr lang="en" sz="2800" b="1" u="sng" dirty="0">
                <a:solidFill>
                  <a:srgbClr val="CC0000"/>
                </a:solidFill>
                <a:latin typeface="Century Gothic" panose="020B0502020202020204" pitchFamily="34" charset="0"/>
                <a:ea typeface="Century Gothic"/>
                <a:cs typeface="Century Gothic"/>
                <a:sym typeface="Century Gothic"/>
              </a:rPr>
              <a:t>igloo</a:t>
            </a:r>
            <a:r>
              <a:rPr lang="en" sz="2800" dirty="0">
                <a:latin typeface="Century Gothic" panose="020B0502020202020204" pitchFamily="34" charset="0"/>
                <a:ea typeface="Century Gothic"/>
                <a:cs typeface="Century Gothic"/>
                <a:sym typeface="Century Gothic"/>
              </a:rPr>
              <a:t>.</a:t>
            </a:r>
            <a:endParaRPr sz="2800" dirty="0">
              <a:latin typeface="Century Gothic" panose="020B0502020202020204" pitchFamily="34" charset="0"/>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panose="020B0502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5"/>
          <p:cNvSpPr txBox="1"/>
          <p:nvPr/>
        </p:nvSpPr>
        <p:spPr>
          <a:xfrm>
            <a:off x="215225" y="158554"/>
            <a:ext cx="37719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latin typeface="Century Gothic"/>
                <a:ea typeface="Century Gothic"/>
                <a:cs typeface="Century Gothic"/>
                <a:sym typeface="Century Gothic"/>
              </a:rPr>
              <a:t>Sentence Builder</a:t>
            </a:r>
            <a:endParaRPr sz="2400" b="1" dirty="0">
              <a:latin typeface="Century Gothic"/>
              <a:ea typeface="Century Gothic"/>
              <a:cs typeface="Century Gothic"/>
              <a:sym typeface="Century Gothic"/>
            </a:endParaRPr>
          </a:p>
        </p:txBody>
      </p:sp>
      <p:sp>
        <p:nvSpPr>
          <p:cNvPr id="253" name="Google Shape;253;p35"/>
          <p:cNvSpPr txBox="1"/>
          <p:nvPr/>
        </p:nvSpPr>
        <p:spPr>
          <a:xfrm>
            <a:off x="215225" y="761854"/>
            <a:ext cx="2502300" cy="429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soup     true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stool     tooth</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fruit</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argue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noon</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Sue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loose</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800" dirty="0">
                <a:latin typeface="Century Gothic"/>
                <a:ea typeface="Century Gothic"/>
                <a:cs typeface="Century Gothic"/>
                <a:sym typeface="Century Gothic"/>
              </a:rPr>
              <a:t>chew</a:t>
            </a:r>
            <a:endParaRPr sz="2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dirty="0">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54" name="Google Shape;254;p35"/>
          <p:cNvSpPr txBox="1"/>
          <p:nvPr/>
        </p:nvSpPr>
        <p:spPr>
          <a:xfrm>
            <a:off x="3073750" y="282882"/>
            <a:ext cx="5917850" cy="44640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514350" lvl="0" indent="-514350" algn="l" rtl="0">
              <a:lnSpc>
                <a:spcPct val="100000"/>
              </a:lnSpc>
              <a:spcBef>
                <a:spcPts val="0"/>
              </a:spcBef>
              <a:spcAft>
                <a:spcPts val="0"/>
              </a:spcAft>
              <a:buFont typeface="+mj-lt"/>
              <a:buAutoNum type="arabicPeriod" startAt="4"/>
            </a:pPr>
            <a:r>
              <a:rPr lang="en" sz="2800" dirty="0">
                <a:latin typeface="Century Gothic"/>
                <a:ea typeface="Century Gothic"/>
                <a:cs typeface="Century Gothic"/>
                <a:sym typeface="Century Gothic"/>
              </a:rPr>
              <a:t>We will have </a:t>
            </a:r>
            <a:r>
              <a:rPr lang="en" sz="2800" b="1" u="sng" dirty="0">
                <a:solidFill>
                  <a:srgbClr val="CC0000"/>
                </a:solidFill>
                <a:latin typeface="Century Gothic"/>
                <a:ea typeface="Century Gothic"/>
                <a:cs typeface="Century Gothic"/>
                <a:sym typeface="Century Gothic"/>
              </a:rPr>
              <a:t>soup</a:t>
            </a:r>
            <a:r>
              <a:rPr lang="en" sz="2800" dirty="0">
                <a:latin typeface="Century Gothic"/>
                <a:ea typeface="Century Gothic"/>
                <a:cs typeface="Century Gothic"/>
                <a:sym typeface="Century Gothic"/>
              </a:rPr>
              <a:t> for lunch at </a:t>
            </a:r>
            <a:r>
              <a:rPr lang="en" sz="2800" b="1" u="sng" dirty="0">
                <a:solidFill>
                  <a:srgbClr val="CC0000"/>
                </a:solidFill>
                <a:latin typeface="Century Gothic"/>
                <a:ea typeface="Century Gothic"/>
                <a:cs typeface="Century Gothic"/>
                <a:sym typeface="Century Gothic"/>
              </a:rPr>
              <a:t>noon</a:t>
            </a:r>
            <a:r>
              <a:rPr lang="en" sz="2800" dirty="0">
                <a:latin typeface="Century Gothic"/>
                <a:ea typeface="Century Gothic"/>
                <a:cs typeface="Century Gothic"/>
                <a:sym typeface="Century Gothic"/>
              </a:rPr>
              <a:t> since you can’t </a:t>
            </a:r>
            <a:r>
              <a:rPr lang="en" sz="2800" b="1" u="sng" dirty="0">
                <a:solidFill>
                  <a:srgbClr val="CC0000"/>
                </a:solidFill>
                <a:latin typeface="Century Gothic"/>
                <a:ea typeface="Century Gothic"/>
                <a:cs typeface="Century Gothic"/>
                <a:sym typeface="Century Gothic"/>
              </a:rPr>
              <a:t>chew</a:t>
            </a:r>
            <a:r>
              <a:rPr lang="en" sz="2800" dirty="0">
                <a:latin typeface="Century Gothic"/>
                <a:ea typeface="Century Gothic"/>
                <a:cs typeface="Century Gothic"/>
                <a:sym typeface="Century Gothic"/>
              </a:rPr>
              <a:t> with a </a:t>
            </a:r>
            <a:r>
              <a:rPr lang="en" sz="2800" b="1" u="sng" dirty="0">
                <a:solidFill>
                  <a:srgbClr val="CC0000"/>
                </a:solidFill>
                <a:latin typeface="Century Gothic"/>
                <a:ea typeface="Century Gothic"/>
                <a:cs typeface="Century Gothic"/>
                <a:sym typeface="Century Gothic"/>
              </a:rPr>
              <a:t>loose</a:t>
            </a:r>
            <a:r>
              <a:rPr lang="en" sz="2800" b="1" dirty="0">
                <a:solidFill>
                  <a:srgbClr val="CC0000"/>
                </a:solidFill>
                <a:latin typeface="Century Gothic"/>
                <a:ea typeface="Century Gothic"/>
                <a:cs typeface="Century Gothic"/>
                <a:sym typeface="Century Gothic"/>
              </a:rPr>
              <a:t> </a:t>
            </a:r>
            <a:r>
              <a:rPr lang="en" sz="2800" dirty="0">
                <a:latin typeface="Century Gothic"/>
                <a:ea typeface="Century Gothic"/>
                <a:cs typeface="Century Gothic"/>
                <a:sym typeface="Century Gothic"/>
              </a:rPr>
              <a:t> </a:t>
            </a:r>
            <a:r>
              <a:rPr lang="en" sz="2800" b="1" u="sng" dirty="0">
                <a:solidFill>
                  <a:srgbClr val="CC0000"/>
                </a:solidFill>
                <a:latin typeface="Century Gothic"/>
                <a:ea typeface="Century Gothic"/>
                <a:cs typeface="Century Gothic"/>
                <a:sym typeface="Century Gothic"/>
              </a:rPr>
              <a:t>tooth</a:t>
            </a:r>
            <a:r>
              <a:rPr lang="en" sz="2800" dirty="0">
                <a:latin typeface="Century Gothic"/>
                <a:ea typeface="Century Gothic"/>
                <a:cs typeface="Century Gothic"/>
                <a:sym typeface="Century Gothic"/>
              </a:rPr>
              <a:t>.</a:t>
            </a:r>
          </a:p>
          <a:p>
            <a:pPr marL="514350" lvl="0" indent="-514350" algn="l" rtl="0">
              <a:lnSpc>
                <a:spcPct val="100000"/>
              </a:lnSpc>
              <a:spcBef>
                <a:spcPts val="0"/>
              </a:spcBef>
              <a:spcAft>
                <a:spcPts val="0"/>
              </a:spcAft>
              <a:buFont typeface="+mj-lt"/>
              <a:buAutoNum type="arabicPeriod" startAt="4"/>
            </a:pPr>
            <a:endParaRPr lang="en" sz="2800" dirty="0">
              <a:latin typeface="Century Gothic"/>
              <a:ea typeface="Century Gothic"/>
              <a:cs typeface="Century Gothic"/>
              <a:sym typeface="Century Gothic"/>
            </a:endParaRPr>
          </a:p>
          <a:p>
            <a:pPr marL="514350" lvl="0" indent="-514350" algn="l" rtl="0">
              <a:lnSpc>
                <a:spcPct val="100000"/>
              </a:lnSpc>
              <a:spcBef>
                <a:spcPts val="0"/>
              </a:spcBef>
              <a:spcAft>
                <a:spcPts val="0"/>
              </a:spcAft>
              <a:buFont typeface="+mj-lt"/>
              <a:buAutoNum type="arabicPeriod" startAt="4"/>
            </a:pPr>
            <a:r>
              <a:rPr lang="en" sz="2800" dirty="0">
                <a:latin typeface="Century Gothic"/>
                <a:ea typeface="Century Gothic"/>
                <a:cs typeface="Century Gothic"/>
                <a:sym typeface="Century Gothic"/>
              </a:rPr>
              <a:t>I don’t </a:t>
            </a:r>
            <a:r>
              <a:rPr lang="en" sz="2800" b="1" u="sng" dirty="0">
                <a:solidFill>
                  <a:srgbClr val="CC0000"/>
                </a:solidFill>
                <a:latin typeface="Century Gothic"/>
                <a:ea typeface="Century Gothic"/>
                <a:cs typeface="Century Gothic"/>
                <a:sym typeface="Century Gothic"/>
              </a:rPr>
              <a:t>argue</a:t>
            </a:r>
            <a:r>
              <a:rPr lang="en" sz="2800" dirty="0">
                <a:latin typeface="Century Gothic"/>
                <a:ea typeface="Century Gothic"/>
                <a:cs typeface="Century Gothic"/>
                <a:sym typeface="Century Gothic"/>
              </a:rPr>
              <a:t> with </a:t>
            </a:r>
            <a:r>
              <a:rPr lang="en" sz="2800" b="1" u="sng" dirty="0">
                <a:solidFill>
                  <a:srgbClr val="CC0000"/>
                </a:solidFill>
                <a:latin typeface="Century Gothic"/>
                <a:ea typeface="Century Gothic"/>
                <a:cs typeface="Century Gothic"/>
                <a:sym typeface="Century Gothic"/>
              </a:rPr>
              <a:t>Sue </a:t>
            </a:r>
            <a:r>
              <a:rPr lang="en" sz="2800" dirty="0">
                <a:latin typeface="Century Gothic"/>
                <a:ea typeface="Century Gothic"/>
                <a:cs typeface="Century Gothic"/>
                <a:sym typeface="Century Gothic"/>
              </a:rPr>
              <a:t>because what she says is </a:t>
            </a:r>
            <a:r>
              <a:rPr lang="en" sz="2800" b="1" u="sng" dirty="0">
                <a:solidFill>
                  <a:srgbClr val="CC0000"/>
                </a:solidFill>
                <a:latin typeface="Century Gothic"/>
                <a:ea typeface="Century Gothic"/>
                <a:cs typeface="Century Gothic"/>
                <a:sym typeface="Century Gothic"/>
              </a:rPr>
              <a:t>true</a:t>
            </a:r>
            <a:r>
              <a:rPr lang="en" sz="2800" dirty="0">
                <a:latin typeface="Century Gothic"/>
                <a:ea typeface="Century Gothic"/>
                <a:cs typeface="Century Gothic"/>
                <a:sym typeface="Century Gothic"/>
              </a:rPr>
              <a:t>.</a:t>
            </a:r>
          </a:p>
          <a:p>
            <a:pPr marL="514350" lvl="0" indent="-514350" algn="l" rtl="0">
              <a:lnSpc>
                <a:spcPct val="100000"/>
              </a:lnSpc>
              <a:spcBef>
                <a:spcPts val="0"/>
              </a:spcBef>
              <a:spcAft>
                <a:spcPts val="0"/>
              </a:spcAft>
              <a:buFont typeface="+mj-lt"/>
              <a:buAutoNum type="arabicPeriod" startAt="4"/>
            </a:pPr>
            <a:endParaRPr lang="en" sz="2800" dirty="0">
              <a:latin typeface="Century Gothic"/>
              <a:ea typeface="Century Gothic"/>
              <a:cs typeface="Century Gothic"/>
              <a:sym typeface="Century Gothic"/>
            </a:endParaRPr>
          </a:p>
          <a:p>
            <a:pPr marL="514350" lvl="0" indent="-514350" algn="l" rtl="0">
              <a:lnSpc>
                <a:spcPct val="100000"/>
              </a:lnSpc>
              <a:spcBef>
                <a:spcPts val="0"/>
              </a:spcBef>
              <a:spcAft>
                <a:spcPts val="0"/>
              </a:spcAft>
              <a:buFont typeface="+mj-lt"/>
              <a:buAutoNum type="arabicPeriod" startAt="4"/>
            </a:pPr>
            <a:r>
              <a:rPr lang="en" sz="2800" dirty="0">
                <a:latin typeface="Century Gothic"/>
                <a:ea typeface="Century Gothic"/>
                <a:cs typeface="Century Gothic"/>
                <a:sym typeface="Century Gothic"/>
              </a:rPr>
              <a:t>Do you have a </a:t>
            </a:r>
            <a:r>
              <a:rPr lang="en" sz="2800" b="1" u="sng" dirty="0">
                <a:solidFill>
                  <a:srgbClr val="CC0000"/>
                </a:solidFill>
                <a:latin typeface="Century Gothic"/>
                <a:ea typeface="Century Gothic"/>
                <a:cs typeface="Century Gothic"/>
                <a:sym typeface="Century Gothic"/>
              </a:rPr>
              <a:t>stool</a:t>
            </a:r>
            <a:r>
              <a:rPr lang="en" sz="2800" dirty="0">
                <a:latin typeface="Century Gothic"/>
                <a:ea typeface="Century Gothic"/>
                <a:cs typeface="Century Gothic"/>
                <a:sym typeface="Century Gothic"/>
              </a:rPr>
              <a:t> I could use to pick fresh </a:t>
            </a:r>
            <a:r>
              <a:rPr lang="en" sz="2800" b="1" u="sng" dirty="0">
                <a:solidFill>
                  <a:srgbClr val="CC0000"/>
                </a:solidFill>
                <a:latin typeface="Century Gothic"/>
                <a:ea typeface="Century Gothic"/>
                <a:cs typeface="Century Gothic"/>
                <a:sym typeface="Century Gothic"/>
              </a:rPr>
              <a:t>fruit</a:t>
            </a:r>
            <a:r>
              <a:rPr lang="en" sz="2800" b="1" dirty="0">
                <a:solidFill>
                  <a:srgbClr val="CC0000"/>
                </a:solidFill>
                <a:latin typeface="Century Gothic"/>
                <a:ea typeface="Century Gothic"/>
                <a:cs typeface="Century Gothic"/>
                <a:sym typeface="Century Gothic"/>
              </a:rPr>
              <a:t> </a:t>
            </a:r>
            <a:r>
              <a:rPr lang="en" sz="2800" dirty="0">
                <a:latin typeface="Century Gothic"/>
                <a:ea typeface="Century Gothic"/>
                <a:cs typeface="Century Gothic"/>
                <a:sym typeface="Century Gothic"/>
              </a:rPr>
              <a:t>from that tree?</a:t>
            </a:r>
            <a:endParaRPr sz="2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a:t>
            </a:r>
            <a:r>
              <a:rPr lang="en" b="1" dirty="0"/>
              <a:t>Cycle</a:t>
            </a:r>
            <a:r>
              <a:rPr lang="en" b="1" dirty="0">
                <a:solidFill>
                  <a:schemeClr val="dk1"/>
                </a:solidFill>
              </a:rPr>
              <a:t> </a:t>
            </a:r>
            <a:r>
              <a:rPr lang="en" b="1" dirty="0"/>
              <a:t>11</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Cycle </a:t>
            </a:r>
            <a:r>
              <a:rPr lang="en" dirty="0"/>
              <a:t>11</a:t>
            </a:r>
            <a:r>
              <a:rPr lang="en" dirty="0">
                <a:solidFill>
                  <a:schemeClr val="dk1"/>
                </a:solidFill>
              </a:rPr>
              <a:t> Overview (pages 1</a:t>
            </a:r>
            <a:r>
              <a:rPr lang="en" dirty="0"/>
              <a:t>85-194 </a:t>
            </a:r>
            <a:r>
              <a:rPr lang="en" dirty="0">
                <a:solidFill>
                  <a:schemeClr val="dk1"/>
                </a:solidFill>
              </a:rPr>
              <a:t>in Teacher Guide)</a:t>
            </a:r>
            <a:endParaRPr dirty="0">
              <a:solidFill>
                <a:schemeClr val="dk1"/>
              </a:solidFill>
            </a:endParaRPr>
          </a:p>
          <a:p>
            <a:pPr marL="457200" lvl="0" indent="-361950" algn="l" rtl="0">
              <a:spcBef>
                <a:spcPts val="0"/>
              </a:spcBef>
              <a:spcAft>
                <a:spcPts val="0"/>
              </a:spcAft>
              <a:buSzPts val="2100"/>
              <a:buChar char="•"/>
            </a:pPr>
            <a:r>
              <a:rPr lang="en" dirty="0"/>
              <a:t>Read “Syllabication Guidance” (K-2 Resource Manual  pages 26-29)</a:t>
            </a: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11: Lesson 51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7"/>
          <p:cNvPicPr preferRelativeResize="0"/>
          <p:nvPr/>
        </p:nvPicPr>
        <p:blipFill>
          <a:blip r:embed="rId3">
            <a:alphaModFix/>
          </a:blip>
          <a:stretch>
            <a:fillRect/>
          </a:stretch>
        </p:blipFill>
        <p:spPr>
          <a:xfrm>
            <a:off x="1959429" y="141514"/>
            <a:ext cx="5181340" cy="4528457"/>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8" name="Google Shape;118;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9" name="Google Shape;119;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0" name="Google Shape;120;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11: Lesson 51</a:t>
            </a:r>
            <a:endParaRPr sz="3200" b="1">
              <a:solidFill>
                <a:srgbClr val="404040"/>
              </a:solidFill>
              <a:latin typeface="Century Gothic"/>
              <a:ea typeface="Century Gothic"/>
              <a:cs typeface="Century Gothic"/>
              <a:sym typeface="Century Gothic"/>
            </a:endParaRPr>
          </a:p>
        </p:txBody>
      </p:sp>
      <p:pic>
        <p:nvPicPr>
          <p:cNvPr id="121" name="Google Shape;121;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2" name="Google Shape;122;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 </a:t>
            </a:r>
            <a:endParaRPr sz="1800"/>
          </a:p>
        </p:txBody>
      </p:sp>
      <p:sp>
        <p:nvSpPr>
          <p:cNvPr id="128" name="Google Shape;128;p19"/>
          <p:cNvSpPr txBox="1">
            <a:spLocks noGrp="1"/>
          </p:cNvSpPr>
          <p:nvPr>
            <p:ph type="body" idx="1"/>
          </p:nvPr>
        </p:nvSpPr>
        <p:spPr>
          <a:xfrm>
            <a:off x="311700" y="971800"/>
            <a:ext cx="8520600" cy="37443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r>
              <a:rPr lang="en" sz="2400" dirty="0">
                <a:solidFill>
                  <a:srgbClr val="FF0000"/>
                </a:solidFill>
              </a:rPr>
              <a:t>“We’ve been workin’ on some long words, sound by sound by sound. </a:t>
            </a:r>
            <a:endParaRPr sz="2400" dirty="0">
              <a:solidFill>
                <a:srgbClr val="FF0000"/>
              </a:solidFill>
            </a:endParaRPr>
          </a:p>
          <a:p>
            <a:pPr marL="0" lvl="0" indent="0" algn="l" rtl="0">
              <a:lnSpc>
                <a:spcPct val="115000"/>
              </a:lnSpc>
              <a:spcBef>
                <a:spcPts val="800"/>
              </a:spcBef>
              <a:spcAft>
                <a:spcPts val="0"/>
              </a:spcAft>
              <a:buNone/>
            </a:pPr>
            <a:r>
              <a:rPr lang="en" sz="2400" dirty="0">
                <a:solidFill>
                  <a:srgbClr val="FF0000"/>
                </a:solidFill>
              </a:rPr>
              <a:t>We’ve been working on some long words, so we can read more words aloud. </a:t>
            </a:r>
            <a:endParaRPr sz="2400" dirty="0">
              <a:solidFill>
                <a:srgbClr val="FF0000"/>
              </a:solidFill>
            </a:endParaRPr>
          </a:p>
          <a:p>
            <a:pPr marL="0" lvl="0" indent="0" algn="l" rtl="0">
              <a:lnSpc>
                <a:spcPct val="115000"/>
              </a:lnSpc>
              <a:spcBef>
                <a:spcPts val="800"/>
              </a:spcBef>
              <a:spcAft>
                <a:spcPts val="0"/>
              </a:spcAft>
              <a:buNone/>
            </a:pPr>
            <a:r>
              <a:rPr lang="en" sz="2400" dirty="0">
                <a:solidFill>
                  <a:srgbClr val="FF0000"/>
                </a:solidFill>
              </a:rPr>
              <a:t>We take a word like ‘maybe’ and break it into parts.</a:t>
            </a:r>
            <a:endParaRPr sz="2400" dirty="0">
              <a:solidFill>
                <a:srgbClr val="FF0000"/>
              </a:solidFill>
            </a:endParaRPr>
          </a:p>
          <a:p>
            <a:pPr marL="0" lvl="0" indent="0" algn="l" rtl="0">
              <a:lnSpc>
                <a:spcPct val="115000"/>
              </a:lnSpc>
              <a:spcBef>
                <a:spcPts val="800"/>
              </a:spcBef>
              <a:spcAft>
                <a:spcPts val="0"/>
              </a:spcAft>
              <a:buNone/>
            </a:pPr>
            <a:r>
              <a:rPr lang="en" sz="2400" dirty="0">
                <a:solidFill>
                  <a:srgbClr val="FF0000"/>
                </a:solidFill>
              </a:rPr>
              <a:t>‘May’ plus ‘be’ makes maybe, and now it’s time to start!”</a:t>
            </a:r>
            <a:endParaRPr sz="24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   </a:t>
            </a:r>
            <a:endParaRPr/>
          </a:p>
        </p:txBody>
      </p:sp>
      <p:sp>
        <p:nvSpPr>
          <p:cNvPr id="134" name="Google Shape;134;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that contain a vowel team or that contain the CVCe pattern.</a:t>
            </a:r>
            <a:endParaRPr sz="2400"/>
          </a:p>
          <a:p>
            <a:pPr marL="457200" lvl="0" indent="0" algn="l" rtl="0">
              <a:lnSpc>
                <a:spcPct val="150000"/>
              </a:lnSpc>
              <a:spcBef>
                <a:spcPts val="1700"/>
              </a:spcBef>
              <a:spcAft>
                <a:spcPts val="0"/>
              </a:spcAft>
              <a:buNone/>
            </a:pPr>
            <a:endParaRPr sz="2400"/>
          </a:p>
          <a:p>
            <a:pPr marL="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5" name="Google Shape;135;p20"/>
          <p:cNvPicPr preferRelativeResize="0"/>
          <p:nvPr/>
        </p:nvPicPr>
        <p:blipFill>
          <a:blip r:embed="rId3">
            <a:alphaModFix/>
          </a:blip>
          <a:stretch>
            <a:fillRect/>
          </a:stretch>
        </p:blipFill>
        <p:spPr>
          <a:xfrm>
            <a:off x="8342564" y="433695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41" name="Google Shape;141;p21"/>
          <p:cNvSpPr txBox="1">
            <a:spLocks noGrp="1"/>
          </p:cNvSpPr>
          <p:nvPr>
            <p:ph type="body" idx="1"/>
          </p:nvPr>
        </p:nvSpPr>
        <p:spPr>
          <a:xfrm>
            <a:off x="311700" y="1182750"/>
            <a:ext cx="2449200" cy="3386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a:p>
          <a:p>
            <a:pPr marL="0" lvl="0" indent="0" algn="l" rtl="0">
              <a:spcBef>
                <a:spcPts val="800"/>
              </a:spcBef>
              <a:spcAft>
                <a:spcPts val="0"/>
              </a:spcAft>
              <a:buNone/>
            </a:pPr>
            <a:endParaRPr sz="3000"/>
          </a:p>
          <a:p>
            <a:pPr marL="0" lvl="0" indent="0" algn="l" rtl="0">
              <a:spcBef>
                <a:spcPts val="800"/>
              </a:spcBef>
              <a:spcAft>
                <a:spcPts val="0"/>
              </a:spcAft>
              <a:buNone/>
            </a:pPr>
            <a:r>
              <a:rPr lang="en" sz="3000"/>
              <a:t> </a:t>
            </a:r>
            <a:r>
              <a:rPr lang="en" sz="3600"/>
              <a:t>mermaid</a:t>
            </a:r>
            <a:endParaRPr sz="3600"/>
          </a:p>
          <a:p>
            <a:pPr marL="0" lvl="0" indent="0" algn="l" rtl="0">
              <a:spcBef>
                <a:spcPts val="800"/>
              </a:spcBef>
              <a:spcAft>
                <a:spcPts val="0"/>
              </a:spcAft>
              <a:buNone/>
            </a:pPr>
            <a:endParaRPr sz="3000"/>
          </a:p>
          <a:p>
            <a:pPr marL="0" lvl="0" indent="0" algn="l" rtl="0">
              <a:spcBef>
                <a:spcPts val="800"/>
              </a:spcBef>
              <a:spcAft>
                <a:spcPts val="0"/>
              </a:spcAft>
              <a:buNone/>
            </a:pPr>
            <a:endParaRPr sz="3600"/>
          </a:p>
          <a:p>
            <a:pPr marL="0" lvl="0" indent="0" algn="l" rtl="0">
              <a:spcBef>
                <a:spcPts val="800"/>
              </a:spcBef>
              <a:spcAft>
                <a:spcPts val="0"/>
              </a:spcAft>
              <a:buNone/>
            </a:pP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sp>
        <p:nvSpPr>
          <p:cNvPr id="142" name="Google Shape;142;p21"/>
          <p:cNvSpPr txBox="1"/>
          <p:nvPr/>
        </p:nvSpPr>
        <p:spPr>
          <a:xfrm>
            <a:off x="4273650" y="2344825"/>
            <a:ext cx="1386600" cy="9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600">
                <a:solidFill>
                  <a:schemeClr val="dk1"/>
                </a:solidFill>
                <a:latin typeface="Century Gothic"/>
                <a:ea typeface="Century Gothic"/>
                <a:cs typeface="Century Gothic"/>
                <a:sym typeface="Century Gothic"/>
              </a:rPr>
              <a:t>m</a:t>
            </a:r>
            <a:r>
              <a:rPr lang="en" sz="3600" b="1">
                <a:solidFill>
                  <a:srgbClr val="FF0000"/>
                </a:solidFill>
                <a:latin typeface="Century Gothic"/>
                <a:ea typeface="Century Gothic"/>
                <a:cs typeface="Century Gothic"/>
                <a:sym typeface="Century Gothic"/>
              </a:rPr>
              <a:t>ai</a:t>
            </a:r>
            <a:r>
              <a:rPr lang="en" sz="3600">
                <a:latin typeface="Century Gothic"/>
                <a:ea typeface="Century Gothic"/>
                <a:cs typeface="Century Gothic"/>
                <a:sym typeface="Century Gothic"/>
              </a:rPr>
              <a:t>d</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43" name="Google Shape;143;p21"/>
          <p:cNvSpPr txBox="1"/>
          <p:nvPr/>
        </p:nvSpPr>
        <p:spPr>
          <a:xfrm>
            <a:off x="3126425" y="2130525"/>
            <a:ext cx="1084200" cy="96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sz="3600">
                <a:latin typeface="Century Gothic"/>
                <a:ea typeface="Century Gothic"/>
                <a:cs typeface="Century Gothic"/>
                <a:sym typeface="Century Gothic"/>
              </a:rPr>
              <a:t>m</a:t>
            </a:r>
            <a:r>
              <a:rPr lang="en" sz="3600" b="1">
                <a:solidFill>
                  <a:srgbClr val="FF0000"/>
                </a:solidFill>
                <a:latin typeface="Century Gothic"/>
                <a:ea typeface="Century Gothic"/>
                <a:cs typeface="Century Gothic"/>
                <a:sym typeface="Century Gothic"/>
              </a:rPr>
              <a:t>er</a:t>
            </a:r>
            <a:endParaRPr sz="3600" b="1">
              <a:solidFill>
                <a:srgbClr val="FF0000"/>
              </a:solidFill>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sz="3000"/>
              <a:t> </a:t>
            </a:r>
            <a:endParaRPr sz="3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144" name="Google Shape;144;p21"/>
          <p:cNvSpPr txBox="1"/>
          <p:nvPr/>
        </p:nvSpPr>
        <p:spPr>
          <a:xfrm>
            <a:off x="6326900" y="1562250"/>
            <a:ext cx="2295900" cy="269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lnSpc>
                <a:spcPct val="115000"/>
              </a:lnSpc>
              <a:spcBef>
                <a:spcPts val="800"/>
              </a:spcBef>
              <a:spcAft>
                <a:spcPts val="0"/>
              </a:spcAft>
              <a:buClr>
                <a:schemeClr val="dk1"/>
              </a:buClr>
              <a:buSzPts val="1100"/>
              <a:buFont typeface="Arial"/>
              <a:buNone/>
            </a:pPr>
            <a:r>
              <a:rPr lang="en" sz="3600" u="sng">
                <a:solidFill>
                  <a:schemeClr val="dk1"/>
                </a:solidFill>
                <a:latin typeface="Century Gothic"/>
                <a:ea typeface="Century Gothic"/>
                <a:cs typeface="Century Gothic"/>
                <a:sym typeface="Century Gothic"/>
              </a:rPr>
              <a:t>mermaid</a:t>
            </a:r>
            <a:endParaRPr sz="36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1">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311700" y="285068"/>
            <a:ext cx="8520600" cy="546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Syllable Sleuth</a:t>
            </a:r>
            <a:endParaRPr dirty="0"/>
          </a:p>
        </p:txBody>
      </p:sp>
      <p:sp>
        <p:nvSpPr>
          <p:cNvPr id="150" name="Google Shape;150;p22"/>
          <p:cNvSpPr txBox="1">
            <a:spLocks noGrp="1"/>
          </p:cNvSpPr>
          <p:nvPr>
            <p:ph type="body" idx="1"/>
          </p:nvPr>
        </p:nvSpPr>
        <p:spPr>
          <a:xfrm>
            <a:off x="311700" y="1122429"/>
            <a:ext cx="5309400" cy="3754800"/>
          </a:xfrm>
          <a:prstGeom prst="rect">
            <a:avLst/>
          </a:prstGeom>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AutoNum type="arabicPeriod"/>
            </a:pPr>
            <a:r>
              <a:rPr lang="en" sz="1800" dirty="0"/>
              <a:t>Find the vowels and put a dot below them. </a:t>
            </a:r>
            <a:endParaRPr sz="1800" dirty="0"/>
          </a:p>
          <a:p>
            <a:pPr marL="457200" lvl="0" indent="-342900" algn="l" rtl="0">
              <a:lnSpc>
                <a:spcPct val="115000"/>
              </a:lnSpc>
              <a:spcBef>
                <a:spcPts val="0"/>
              </a:spcBef>
              <a:spcAft>
                <a:spcPts val="0"/>
              </a:spcAft>
              <a:buSzPts val="1800"/>
              <a:buAutoNum type="arabicPeriod"/>
            </a:pPr>
            <a:r>
              <a:rPr lang="en" sz="1800" dirty="0"/>
              <a:t>Look for consonants between the vowels.</a:t>
            </a:r>
            <a:endParaRPr sz="1800" dirty="0"/>
          </a:p>
          <a:p>
            <a:pPr marL="457200" lvl="0" indent="-342900" algn="l" rtl="0">
              <a:lnSpc>
                <a:spcPct val="115000"/>
              </a:lnSpc>
              <a:spcBef>
                <a:spcPts val="0"/>
              </a:spcBef>
              <a:spcAft>
                <a:spcPts val="0"/>
              </a:spcAft>
              <a:buSzPts val="1800"/>
              <a:buAutoNum type="arabicPeriod"/>
            </a:pPr>
            <a:r>
              <a:rPr lang="en" sz="1800" dirty="0"/>
              <a:t>Break the words into syllables.</a:t>
            </a:r>
            <a:endParaRPr sz="1800" dirty="0"/>
          </a:p>
          <a:p>
            <a:pPr marL="457200" lvl="0" indent="-342900" algn="l" rtl="0">
              <a:lnSpc>
                <a:spcPct val="115000"/>
              </a:lnSpc>
              <a:spcBef>
                <a:spcPts val="0"/>
              </a:spcBef>
              <a:spcAft>
                <a:spcPts val="0"/>
              </a:spcAft>
              <a:buSzPts val="1800"/>
              <a:buAutoNum type="arabicPeriod"/>
            </a:pPr>
            <a:r>
              <a:rPr lang="en" sz="1800" dirty="0"/>
              <a:t>Read each syllable using the spelling pattern.</a:t>
            </a:r>
            <a:endParaRPr sz="1800" dirty="0"/>
          </a:p>
          <a:p>
            <a:pPr marL="457200" lvl="0" indent="0" algn="l" rtl="0">
              <a:lnSpc>
                <a:spcPct val="115000"/>
              </a:lnSpc>
              <a:spcBef>
                <a:spcPts val="0"/>
              </a:spcBef>
              <a:spcAft>
                <a:spcPts val="0"/>
              </a:spcAft>
              <a:buNone/>
            </a:pPr>
            <a:r>
              <a:rPr lang="en" sz="1800" dirty="0"/>
              <a:t>a. Closed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b. Open</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c. Magic “e”</a:t>
            </a:r>
            <a:endParaRPr sz="1800" dirty="0"/>
          </a:p>
          <a:p>
            <a:pPr marL="457200" lvl="0" indent="0" algn="l" rtl="0">
              <a:lnSpc>
                <a:spcPct val="115000"/>
              </a:lnSpc>
              <a:spcBef>
                <a:spcPts val="0"/>
              </a:spcBef>
              <a:spcAft>
                <a:spcPts val="0"/>
              </a:spcAft>
              <a:buNone/>
            </a:pPr>
            <a:r>
              <a:rPr lang="en" sz="1800" dirty="0"/>
              <a:t>d. R-controlled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e. Vowel team</a:t>
            </a:r>
            <a:endParaRPr sz="1800" dirty="0"/>
          </a:p>
          <a:p>
            <a:pPr marL="0" lvl="0" indent="0" algn="l" rtl="0">
              <a:spcBef>
                <a:spcPts val="800"/>
              </a:spcBef>
              <a:spcAft>
                <a:spcPts val="0"/>
              </a:spcAft>
              <a:buNone/>
            </a:pPr>
            <a:endParaRPr dirty="0"/>
          </a:p>
        </p:txBody>
      </p:sp>
      <p:sp>
        <p:nvSpPr>
          <p:cNvPr id="151" name="Google Shape;151;p22"/>
          <p:cNvSpPr txBox="1"/>
          <p:nvPr/>
        </p:nvSpPr>
        <p:spPr>
          <a:xfrm>
            <a:off x="6244375" y="370175"/>
            <a:ext cx="2149200" cy="4578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mermaid</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consume</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tabloid</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flower</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remind</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reason</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moflin</a:t>
            </a:r>
            <a:endParaRPr sz="30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dirty="0">
                <a:latin typeface="Century Gothic"/>
                <a:ea typeface="Century Gothic"/>
                <a:cs typeface="Century Gothic"/>
                <a:sym typeface="Century Gothic"/>
              </a:rPr>
              <a:t>charpike</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09A1CA-2F3A-4EDA-B7BA-71C18E44FF5C}"/>
</file>

<file path=customXml/itemProps2.xml><?xml version="1.0" encoding="utf-8"?>
<ds:datastoreItem xmlns:ds="http://schemas.openxmlformats.org/officeDocument/2006/customXml" ds:itemID="{FEEBBA53-CF66-419F-A8AC-F43613AD8A12}"/>
</file>

<file path=customXml/itemProps3.xml><?xml version="1.0" encoding="utf-8"?>
<ds:datastoreItem xmlns:ds="http://schemas.openxmlformats.org/officeDocument/2006/customXml" ds:itemID="{6258D423-347B-497C-92D8-40A7034B4962}"/>
</file>

<file path=docProps/app.xml><?xml version="1.0" encoding="utf-8"?>
<Properties xmlns="http://schemas.openxmlformats.org/officeDocument/2006/extended-properties" xmlns:vt="http://schemas.openxmlformats.org/officeDocument/2006/docPropsVTypes">
  <TotalTime>52</TotalTime>
  <Words>5379</Words>
  <Application>Microsoft Office PowerPoint</Application>
  <PresentationFormat>On-screen Show (16:9)</PresentationFormat>
  <Paragraphs>591</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Century Gothic</vt:lpstr>
      <vt:lpstr>Arial</vt:lpstr>
      <vt:lpstr>Calibri</vt:lpstr>
      <vt:lpstr>Times New Roman</vt:lpstr>
      <vt:lpstr>Office Theme</vt:lpstr>
      <vt:lpstr>Grade 2: Module 2: Part 2: Cycle 11: Lesson 51 Teacher slide, before teaching.</vt:lpstr>
      <vt:lpstr>Grade 2: Module 2: Part 2: Cycle 11: Lesson 51 Teacher slide, before teaching.</vt:lpstr>
      <vt:lpstr>Grade 2: Module 2: Part 2: Cycle 11: Lesson 51 Teacher slide, before teaching.</vt:lpstr>
      <vt:lpstr>PowerPoint Presentation</vt:lpstr>
      <vt:lpstr>PowerPoint Presentation</vt:lpstr>
      <vt:lpstr>Transition Song: </vt:lpstr>
      <vt:lpstr>Opening Learning Target   </vt:lpstr>
      <vt:lpstr>Syllable Sleuth </vt:lpstr>
      <vt:lpstr>Syllable Sleuth</vt:lpstr>
      <vt:lpstr>Syllable Sleuth </vt:lpstr>
      <vt:lpstr>Transition Song</vt:lpstr>
      <vt:lpstr>Work Time Learning Targets   </vt:lpstr>
      <vt:lpstr>Words Rule</vt:lpstr>
      <vt:lpstr>Reflection Time </vt:lpstr>
      <vt:lpstr>Transition Song</vt:lpstr>
      <vt:lpstr>Independent Work Learning Targets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11: Lesson 51 Teacher slide, before teaching.</dc:title>
  <dc:creator>nbravo</dc:creator>
  <cp:lastModifiedBy>me@briannadasilva.com</cp:lastModifiedBy>
  <cp:revision>5</cp:revision>
  <dcterms:modified xsi:type="dcterms:W3CDTF">2018-12-13T23:39:49Z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