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8.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982F0-18ED-4FE7-B94E-7ACF637EF9C9}">
  <a:tblStyle styleId="{4CE982F0-18ED-4FE7-B94E-7ACF637EF9C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13" autoAdjust="0"/>
  </p:normalViewPr>
  <p:slideViewPr>
    <p:cSldViewPr snapToGrid="0">
      <p:cViewPr varScale="1">
        <p:scale>
          <a:sx n="96" d="100"/>
          <a:sy n="96" d="100"/>
        </p:scale>
        <p:origin x="1066"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969812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 “-er,” and “-est,” and Interactive Writing: Writing a silly sentence with words spelled with “-ch” and “-tch.”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words spelled with -ch” and “-tch,” write them on their whiteboards,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dirty="0">
              <a:latin typeface="Calibri"/>
              <a:ea typeface="Calibri"/>
              <a:cs typeface="Calibri"/>
              <a:sym typeface="Calibri"/>
            </a:endParaRPr>
          </a:p>
        </p:txBody>
      </p:sp>
    </p:spTree>
    <p:extLst>
      <p:ext uri="{BB962C8B-B14F-4D97-AF65-F5344CB8AC3E}">
        <p14:creationId xmlns:p14="http://schemas.microsoft.com/office/powerpoint/2010/main" val="1840816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“-ch” and “-tch.”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have the /k/ sound spelled with ‘-ch’ and ‘-tch.’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is spelled with with ‘-ch’ or ‘-tch’? Remember that we use ‘-tch’ after a short vowel sound and in the middle of multisyllabic words, ‘-ch’ after a vowel team, r-controlled vowels, and the consonants ‘l’ and ‘n.’”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under the appropriate spelling pattern and repeat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(lunch) has the /ch/ sound spelled with (-ch). Now it’s time to use your whiteboards to record the words.”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whiteboard.”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If a student spells a word incorrectly, teacher guides him or her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spelling pattern table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0" dirty="0">
                <a:solidFill>
                  <a:schemeClr val="dk1"/>
                </a:solidFill>
                <a:latin typeface="Calibri"/>
                <a:ea typeface="Calibri"/>
                <a:cs typeface="Calibri"/>
                <a:sym typeface="Calibri"/>
              </a:rPr>
              <a:t>“Wow! Look at all the words we’ve listed that have these spelling patterns! Now we are ready to write a silly sentence. I think we should use a word or two from our work with Word Parts and a few high-frequency words to write our sentence, too. I will use the Interactive Word Wall to find some more words for our sentence.”</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makes us laugh because we use words that don’t usually go together, it gives us a funny picture in our head or sounds really silly.”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spelling pattern table and high-frequency words from the Word Wall. (For example: “You should not pinch yourself or screech frequently just because your coach said you are the fastest runner.”)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18)</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eighteen word sentence together. Let’s start with the first word, which is a high-frequency word that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write our first word, ‘you</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“-ch” and “-tch.”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5647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a9798533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g4a97985332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24" name="Google Shape;324;g4a97985332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5" name="Google Shape;325;g4a97985332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9951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4887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156946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1311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4a8219cd4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4a8219cd4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340829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“You should not pinch yourself or screech frequently just because your coach said you are the fastest runner.” “If the weather is warmer for a whole week in March, we might ditch our plan and go to the beach.”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“long,” “big,” “tall,” “late,” “-er,” “-est”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(two-column chart with headings: Suffix and Base Word) (one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“-ch” and “-tch”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0809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a:t>
            </a:r>
            <a:r>
              <a:rPr lang="en" sz="1200" dirty="0">
                <a:solidFill>
                  <a:schemeClr val="dk1"/>
                </a:solidFill>
                <a:latin typeface="Calibri"/>
                <a:ea typeface="Calibri"/>
                <a:cs typeface="Calibri"/>
                <a:sym typeface="Calibri"/>
              </a:rPr>
              <a:t> (found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6529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word parts correctly.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correctly spell words with the spelling patterns: “-ch,” and “-tch,” and high-frequency words from this cycle.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comparative, compare, interact, interactive, pattern, proficient, suffix (L)</a:t>
            </a:r>
            <a:endParaRPr sz="1200" dirty="0">
              <a:latin typeface="Calibri"/>
              <a:ea typeface="Calibri"/>
              <a:cs typeface="Calibri"/>
              <a:sym typeface="Calibri"/>
            </a:endParaRPr>
          </a:p>
        </p:txBody>
      </p:sp>
    </p:spTree>
    <p:extLst>
      <p:ext uri="{BB962C8B-B14F-4D97-AF65-F5344CB8AC3E}">
        <p14:creationId xmlns:p14="http://schemas.microsoft.com/office/powerpoint/2010/main" val="475790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4709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making new words with base words and suffixes. This can be brief as the lesson goes into this in more detail.</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2745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Begin the Word Parts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“long,” “big,” “funny,” “late,” “-er,” “-est”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have base words and suffixes displayed 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are the base words?” </a:t>
            </a:r>
            <a:r>
              <a:rPr lang="en" sz="1200" b="0" dirty="0">
                <a:solidFill>
                  <a:schemeClr val="dk1"/>
                </a:solidFill>
                <a:latin typeface="Calibri"/>
                <a:ea typeface="Calibri"/>
                <a:cs typeface="Calibri"/>
                <a:sym typeface="Calibri"/>
              </a:rPr>
              <a:t>(“long,” “big,” “funny,” “late”)</a:t>
            </a:r>
            <a:r>
              <a:rPr lang="en" sz="1200" b="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which are the suffixes?”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(“-er,” “-est”)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look at the suffixes, ‘-er’ and ‘-est.’ I wonder how these two suffixes are different in how they are used. Think about how these suffixes may be used that makes them different.” </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his or her thinking. </a:t>
            </a:r>
            <a:r>
              <a:rPr lang="en" sz="1200" b="0" dirty="0">
                <a:solidFill>
                  <a:schemeClr val="dk1"/>
                </a:solidFill>
                <a:latin typeface="Calibri"/>
                <a:ea typeface="Calibri"/>
                <a:cs typeface="Calibri"/>
                <a:sym typeface="Calibri"/>
              </a:rPr>
              <a:t>(“-er” is used to compare two things; “-est” is used to compare three or more things.)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“These are special suffixes called ‘comparative suffixes’ because they are used to compare two or more things. When we are comparing two things, we use ‘-er,’ as in, ‘I am shorter than my sister.’ When we are comparing three or more things, we use ‘-est,’ as in, ‘I am the shortest person on the team.’ Let’s learn more about how to use these suffixes to change the meaning of a base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first word part we will use is ‘long.’”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suffix?” </a:t>
            </a:r>
            <a:r>
              <a:rPr lang="en" sz="1200" b="0" dirty="0">
                <a:solidFill>
                  <a:schemeClr val="dk1"/>
                </a:solidFill>
                <a:latin typeface="Calibri"/>
                <a:ea typeface="Calibri"/>
                <a:cs typeface="Calibri"/>
                <a:sym typeface="Calibri"/>
              </a:rPr>
              <a:t>(base word) </a:t>
            </a:r>
            <a:r>
              <a:rPr lang="en" sz="1200" i="1" dirty="0">
                <a:solidFill>
                  <a:schemeClr val="dk1"/>
                </a:solidFill>
                <a:latin typeface="Calibri"/>
                <a:ea typeface="Calibri"/>
                <a:cs typeface="Calibri"/>
                <a:sym typeface="Calibri"/>
              </a:rPr>
              <a:t>“If we are comparing the length of two sticks, which suffix would we use?” </a:t>
            </a:r>
            <a:r>
              <a:rPr lang="en" sz="1200" b="0" i="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“-er”)</a:t>
            </a:r>
            <a:r>
              <a:rPr lang="en" sz="1200" b="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“Yes, and what would the word be?” </a:t>
            </a:r>
            <a:r>
              <a:rPr lang="en" sz="1200" b="0" dirty="0">
                <a:solidFill>
                  <a:schemeClr val="dk1"/>
                </a:solidFill>
                <a:latin typeface="Calibri"/>
                <a:ea typeface="Calibri"/>
                <a:cs typeface="Calibri"/>
                <a:sym typeface="Calibri"/>
              </a:rPr>
              <a:t>(“longer”)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Take a minute to write ‘longer’ on your whiteboard (if using them).” </a:t>
            </a:r>
            <a:r>
              <a:rPr lang="en" sz="1200" dirty="0">
                <a:solidFill>
                  <a:schemeClr val="dk1"/>
                </a:solidFill>
                <a:latin typeface="Calibri"/>
                <a:ea typeface="Calibri"/>
                <a:cs typeface="Calibri"/>
                <a:sym typeface="Calibri"/>
              </a:rPr>
              <a:t>Students write “longer”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(with headings “-er” and “-est”).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Says: </a:t>
            </a:r>
            <a:r>
              <a:rPr lang="en" sz="1200" i="0" dirty="0">
                <a:solidFill>
                  <a:schemeClr val="dk1"/>
                </a:solidFill>
                <a:latin typeface="Calibri"/>
                <a:ea typeface="Calibri"/>
                <a:cs typeface="Calibri"/>
                <a:sym typeface="Calibri"/>
              </a:rPr>
              <a:t>“Great. I’ll write ‘longer’ under the ‘-er’ column. Now let’s write the word we would use to compare the length of five sticks. Think about which suffix to use and write that word on your whiteboard.” </a:t>
            </a:r>
            <a:r>
              <a:rPr lang="en" sz="1200" dirty="0">
                <a:solidFill>
                  <a:schemeClr val="dk1"/>
                </a:solidFill>
                <a:latin typeface="Calibri"/>
                <a:ea typeface="Calibri"/>
                <a:cs typeface="Calibri"/>
                <a:sym typeface="Calibri"/>
              </a:rPr>
              <a:t>Students write “longest” on white boards.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 did we write?” </a:t>
            </a:r>
            <a:r>
              <a:rPr lang="en" sz="1200" b="0" dirty="0">
                <a:solidFill>
                  <a:schemeClr val="dk1"/>
                </a:solidFill>
                <a:latin typeface="Calibri"/>
                <a:ea typeface="Calibri"/>
                <a:cs typeface="Calibri"/>
                <a:sym typeface="Calibri"/>
              </a:rPr>
              <a:t>(“longest”)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“I’ll write ‘longest’ under the ‘-est’ column.”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try with ‘big.’”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we are comparing the size between two cookies, which suffix would we use?” </a:t>
            </a:r>
            <a:r>
              <a:rPr lang="en" sz="1200" b="0" dirty="0">
                <a:solidFill>
                  <a:schemeClr val="dk1"/>
                </a:solidFill>
                <a:latin typeface="Calibri"/>
                <a:ea typeface="Calibri"/>
                <a:cs typeface="Calibri"/>
                <a:sym typeface="Calibri"/>
              </a:rPr>
              <a:t>(“-er”) </a:t>
            </a:r>
            <a:r>
              <a:rPr lang="en" sz="1200" i="1" dirty="0">
                <a:solidFill>
                  <a:schemeClr val="dk1"/>
                </a:solidFill>
                <a:latin typeface="Calibri"/>
                <a:ea typeface="Calibri"/>
                <a:cs typeface="Calibri"/>
                <a:sym typeface="Calibri"/>
              </a:rPr>
              <a:t>“Yes, and what would the word be?” </a:t>
            </a:r>
            <a:r>
              <a:rPr lang="en" sz="1200" b="0" dirty="0">
                <a:solidFill>
                  <a:schemeClr val="dk1"/>
                </a:solidFill>
                <a:latin typeface="Calibri"/>
                <a:ea typeface="Calibri"/>
                <a:cs typeface="Calibri"/>
                <a:sym typeface="Calibri"/>
              </a:rPr>
              <a:t>(“bigger”)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Take a minute to write ‘bigger’ on your whiteboard.” </a:t>
            </a:r>
            <a:r>
              <a:rPr lang="en" sz="1200" dirty="0">
                <a:solidFill>
                  <a:schemeClr val="dk1"/>
                </a:solidFill>
                <a:latin typeface="Calibri"/>
                <a:ea typeface="Calibri"/>
                <a:cs typeface="Calibri"/>
                <a:sym typeface="Calibri"/>
              </a:rPr>
              <a:t>Students write “bigger” on whiteboards.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spell the word ‘bigger</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(“b-i-g-g-e-r”) </a:t>
            </a:r>
            <a:r>
              <a:rPr lang="en" sz="1200" i="1" dirty="0">
                <a:solidFill>
                  <a:schemeClr val="dk1"/>
                </a:solidFill>
                <a:latin typeface="Calibri"/>
                <a:ea typeface="Calibri"/>
                <a:cs typeface="Calibri"/>
                <a:sym typeface="Calibri"/>
              </a:rPr>
              <a:t>“Why isn’t it spelled ‘b-i-g-e-r’?” </a:t>
            </a:r>
            <a:r>
              <a:rPr lang="en" sz="1200" b="0" dirty="0">
                <a:solidFill>
                  <a:schemeClr val="dk1"/>
                </a:solidFill>
                <a:latin typeface="Calibri"/>
                <a:ea typeface="Calibri"/>
                <a:cs typeface="Calibri"/>
                <a:sym typeface="Calibri"/>
              </a:rPr>
              <a:t>(first syllable has to be closed for the short vowel sound)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remember we learned that! When we have a one-syllable word ending in a consonant, we double the consonant before adding ‘-er’ or ‘-est.’ I’ll write ‘bigger’ on the chart under ‘-er.’”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“biggest.”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“Now let’s try with ‘tall.’”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we are comparing two people’s heights, which suffix would we use?” </a:t>
            </a:r>
            <a:r>
              <a:rPr lang="en" sz="1200" b="0" dirty="0">
                <a:solidFill>
                  <a:schemeClr val="dk1"/>
                </a:solidFill>
                <a:latin typeface="Calibri"/>
                <a:ea typeface="Calibri"/>
                <a:cs typeface="Calibri"/>
                <a:sym typeface="Calibri"/>
              </a:rPr>
              <a:t>(“-er”) </a:t>
            </a:r>
            <a:r>
              <a:rPr lang="en" sz="1200" i="1" dirty="0">
                <a:solidFill>
                  <a:schemeClr val="dk1"/>
                </a:solidFill>
                <a:latin typeface="Calibri"/>
                <a:ea typeface="Calibri"/>
                <a:cs typeface="Calibri"/>
                <a:sym typeface="Calibri"/>
              </a:rPr>
              <a:t>“Yes, and what would the word be?” </a:t>
            </a:r>
            <a:r>
              <a:rPr lang="en" sz="1200" b="0" dirty="0">
                <a:solidFill>
                  <a:schemeClr val="dk1"/>
                </a:solidFill>
                <a:latin typeface="Calibri"/>
                <a:ea typeface="Calibri"/>
                <a:cs typeface="Calibri"/>
                <a:sym typeface="Calibri"/>
              </a:rPr>
              <a:t>(taller)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Take a minute to write ‘taller’ on your whiteboard.”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spell the word ‘taller’?” </a:t>
            </a:r>
            <a:r>
              <a:rPr lang="en" sz="1200" i="0" dirty="0">
                <a:solidFill>
                  <a:schemeClr val="dk1"/>
                </a:solidFill>
                <a:latin typeface="Calibri"/>
                <a:ea typeface="Calibri"/>
                <a:cs typeface="Calibri"/>
                <a:sym typeface="Calibri"/>
              </a:rPr>
              <a:t>(“t-a-l-l-e-r”)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“tallest.”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try ‘late.’”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we are comparing two movie times, which suffix would we use?” </a:t>
            </a:r>
            <a:r>
              <a:rPr lang="en" sz="1200" b="0" dirty="0">
                <a:solidFill>
                  <a:schemeClr val="dk1"/>
                </a:solidFill>
                <a:latin typeface="Calibri"/>
                <a:ea typeface="Calibri"/>
                <a:cs typeface="Calibri"/>
                <a:sym typeface="Calibri"/>
              </a:rPr>
              <a:t>(“-er”) </a:t>
            </a:r>
            <a:r>
              <a:rPr lang="en" sz="1200" i="1" dirty="0">
                <a:solidFill>
                  <a:schemeClr val="dk1"/>
                </a:solidFill>
                <a:latin typeface="Calibri"/>
                <a:ea typeface="Calibri"/>
                <a:cs typeface="Calibri"/>
                <a:sym typeface="Calibri"/>
              </a:rPr>
              <a:t>“Yes, and what would the word be?”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(“later”)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Take a minute to write ‘later’ on your whiteboard.”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spell the word ‘later’?” </a:t>
            </a:r>
            <a:r>
              <a:rPr lang="en" sz="1200" b="0" dirty="0">
                <a:solidFill>
                  <a:schemeClr val="dk1"/>
                </a:solidFill>
                <a:latin typeface="Calibri"/>
                <a:ea typeface="Calibri"/>
                <a:cs typeface="Calibri"/>
                <a:sym typeface="Calibri"/>
              </a:rPr>
              <a:t>(“l-a-t-e-r”)</a:t>
            </a:r>
            <a:r>
              <a:rPr lang="en" sz="1200" b="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“Can you think of why isn’t it spelled ‘l-a-t-e-e-r’?”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(would be pronounced “lay-teer”)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“That’s right. When we have word ending in ‘e,’ we take off the ‘e’ before adding ‘-er’ or ‘-est’ so we don’t have the /ē/ sound. I’ll write ‘later’ on the chart under ‘-er.’”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students in reading all words together.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students writing words on whiteboards and holding up/showing words as they are written for a choral/signal response to quickly assess student performance with skill.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extra practice making words: Consider offering clues to words they could make with the base words and suffixes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forget, remind them that the suffixes are vowel suffixes, meaning they begin with a vowel. Therefore, the “e” is dropped from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adding the “-er” or “-est” Suffix Cards to the base words, consider cover the magic “e” on the Base Word Card to illustrate how the “e” is “dropped” from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 suffix is added to a word, it changes the word’s meaning. Use the following rules as a key for helping students discover the new meaning.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“-er”: more; or a person or thing who does an action or process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“-est”: most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9335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9277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0215225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12597"/>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164050"/>
            <a:ext cx="8520600" cy="302695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dirty="0">
                <a:solidFill>
                  <a:schemeClr val="dk1"/>
                </a:solidFill>
              </a:rPr>
              <a:t>This lesson </a:t>
            </a:r>
            <a:r>
              <a:rPr lang="en" sz="1800" dirty="0"/>
              <a:t>includes two instructional practices: Word Parts and Interactive Writing. Students will notice that suffixes change the meaning of the base word, and begin to understand that identifying these word parts (when added to a base word) helps to decode and understand an unknown word. During Interactive Writing, students brainstorm and write a list of words spelled with “-ch” and “-tch.” </a:t>
            </a:r>
            <a:endParaRPr sz="18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spcBef>
                <a:spcPts val="1000"/>
              </a:spcBef>
              <a:spcAft>
                <a:spcPts val="0"/>
              </a:spcAft>
              <a:buClr>
                <a:schemeClr val="dk1"/>
              </a:buClr>
              <a:buSzPts val="1700"/>
              <a:buFont typeface="Arial"/>
              <a:buChar char="●"/>
            </a:pPr>
            <a:r>
              <a:rPr lang="en" sz="1700" dirty="0"/>
              <a:t>Using words with spelling patterns “-ch” and “-tch,” </a:t>
            </a:r>
            <a:r>
              <a:rPr lang="en-US" sz="1700" dirty="0"/>
              <a:t>and</a:t>
            </a:r>
            <a:r>
              <a:rPr lang="en" sz="1700" dirty="0"/>
              <a:t> suffixes “er” and “est”</a:t>
            </a:r>
            <a:endParaRPr sz="1700" dirty="0"/>
          </a:p>
          <a:p>
            <a:pPr marL="457200" lvl="0" indent="-336550" algn="l" rtl="0">
              <a:lnSpc>
                <a:spcPct val="70000"/>
              </a:lnSpc>
              <a:spcBef>
                <a:spcPts val="1000"/>
              </a:spcBef>
              <a:spcAft>
                <a:spcPts val="0"/>
              </a:spcAft>
              <a:buClr>
                <a:schemeClr val="dk1"/>
              </a:buClr>
              <a:buSzPts val="1700"/>
              <a:buFont typeface="Arial"/>
              <a:buChar char="●"/>
            </a:pPr>
            <a:r>
              <a:rPr lang="en" sz="1700" dirty="0"/>
              <a:t>Using high-frequency words </a:t>
            </a:r>
            <a:endParaRPr sz="1700" dirty="0"/>
          </a:p>
          <a:p>
            <a:pPr marL="457200" lvl="0" indent="-336550" algn="l" rtl="0">
              <a:lnSpc>
                <a:spcPct val="7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17" name="Google Shape;317;p48"/>
          <p:cNvSpPr txBox="1"/>
          <p:nvPr/>
        </p:nvSpPr>
        <p:spPr>
          <a:xfrm>
            <a:off x="311700" y="702025"/>
            <a:ext cx="4485300" cy="18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18" name="Google Shape;318;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19" name="Google Shape;319;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20" name="Google Shape;320;p48"/>
          <p:cNvPicPr preferRelativeResize="0"/>
          <p:nvPr/>
        </p:nvPicPr>
        <p:blipFill>
          <a:blip r:embed="rId5">
            <a:alphaModFix/>
          </a:blip>
          <a:stretch>
            <a:fillRect/>
          </a:stretch>
        </p:blipFill>
        <p:spPr>
          <a:xfrm>
            <a:off x="152400" y="2731825"/>
            <a:ext cx="5629275" cy="1847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28" name="Google Shape;328;p4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29" name="Google Shape;329;p4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35" name="Google Shape;335;p50"/>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1" name="Google Shape;341;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the spelling patterns “ch,” “tch,”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42" name="Google Shape;342;p51"/>
          <p:cNvPicPr preferRelativeResize="0"/>
          <p:nvPr/>
        </p:nvPicPr>
        <p:blipFill>
          <a:blip r:embed="rId3">
            <a:alphaModFix/>
          </a:blip>
          <a:stretch>
            <a:fillRect/>
          </a:stretch>
        </p:blipFill>
        <p:spPr>
          <a:xfrm>
            <a:off x="8294915" y="4279950"/>
            <a:ext cx="787757" cy="61881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aphicFrame>
        <p:nvGraphicFramePr>
          <p:cNvPr id="347" name="Google Shape;347;p52"/>
          <p:cNvGraphicFramePr/>
          <p:nvPr>
            <p:extLst>
              <p:ext uri="{D42A27DB-BD31-4B8C-83A1-F6EECF244321}">
                <p14:modId xmlns:p14="http://schemas.microsoft.com/office/powerpoint/2010/main" val="1948027313"/>
              </p:ext>
            </p:extLst>
          </p:nvPr>
        </p:nvGraphicFramePr>
        <p:xfrm>
          <a:off x="0" y="0"/>
          <a:ext cx="9144000" cy="5143500"/>
        </p:xfrm>
        <a:graphic>
          <a:graphicData uri="http://schemas.openxmlformats.org/drawingml/2006/table">
            <a:tbl>
              <a:tblPr>
                <a:noFill/>
                <a:tableStyleId>{4CE982F0-18ED-4FE7-B94E-7ACF637EF9C9}</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Create another silly sentence.</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Use words with the spelling patterns “-ch” and “-tch” and high-frequency words.</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 will write our sentence together, check our sentence for spelling, capitalization, and punctuation, and make corrections as needed.</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 will read our silly sentence together. If we come to a word we don’t know, we’ll use our Reader’s Toolbox.</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words with the spelling patterns “-ch” and “-tch.”</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Share your sentence with another writing pair.</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“-ch” and “-tch” and high-frequency words.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348" name="Google Shape;348;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49" name="Google Shape;349;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55" name="Google Shape;355;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56" name="Google Shape;356;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57" name="Google Shape;357;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58" name="Google Shape;358;p53"/>
          <p:cNvGraphicFramePr/>
          <p:nvPr>
            <p:extLst>
              <p:ext uri="{D42A27DB-BD31-4B8C-83A1-F6EECF244321}">
                <p14:modId xmlns:p14="http://schemas.microsoft.com/office/powerpoint/2010/main" val="2499140035"/>
              </p:ext>
            </p:extLst>
          </p:nvPr>
        </p:nvGraphicFramePr>
        <p:xfrm>
          <a:off x="4572000" y="19125"/>
          <a:ext cx="4328900" cy="4973105"/>
        </p:xfrm>
        <a:graphic>
          <a:graphicData uri="http://schemas.openxmlformats.org/drawingml/2006/table">
            <a:tbl>
              <a:tblPr>
                <a:noFill/>
                <a:tableStyleId>{4CE982F0-18ED-4FE7-B94E-7ACF637EF9C9}</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359" name="Google Shape;359;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60" name="Google Shape;360;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61" name="Google Shape;361;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62" name="Google Shape;362;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63" name="Google Shape;363;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83: </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Word Parts T-chart (teacher display)</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457200" lvl="0" indent="-342900" algn="l" rtl="0">
              <a:spcBef>
                <a:spcPts val="1000"/>
              </a:spcBef>
              <a:spcAft>
                <a:spcPts val="0"/>
              </a:spcAft>
              <a:buClr>
                <a:schemeClr val="dk1"/>
              </a:buClr>
              <a:buSzPts val="1800"/>
              <a:buChar char="•"/>
            </a:pPr>
            <a:r>
              <a:rPr lang="en" sz="1800" dirty="0"/>
              <a:t>Spelling Pattern Cards (see notes)</a:t>
            </a:r>
            <a:endParaRPr sz="1800" dirty="0"/>
          </a:p>
          <a:p>
            <a:pPr marL="457200" lvl="0" indent="-342900" algn="l" rtl="0">
              <a:spcBef>
                <a:spcPts val="1000"/>
              </a:spcBef>
              <a:spcAft>
                <a:spcPts val="0"/>
              </a:spcAft>
              <a:buClr>
                <a:schemeClr val="dk1"/>
              </a:buClr>
              <a:buSzPts val="1800"/>
              <a:buChar char="•"/>
            </a:pPr>
            <a:r>
              <a:rPr lang="en" sz="1800" dirty="0"/>
              <a:t>Materials for Independent work Time </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83:</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17: Lesson 83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4289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15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endParaRPr sz="2400">
              <a:solidFill>
                <a:srgbClr val="FF0000"/>
              </a:solidFill>
            </a:endParaRPr>
          </a:p>
          <a:p>
            <a:pPr marL="0" lvl="0" indent="0" algn="l" rtl="0">
              <a:lnSpc>
                <a:spcPct val="115000"/>
              </a:lnSpc>
              <a:spcBef>
                <a:spcPts val="1000"/>
              </a:spcBef>
              <a:spcAft>
                <a:spcPts val="0"/>
              </a:spcAft>
              <a:buNone/>
            </a:pP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dirty="0"/>
              <a:t>I can make new words using base words and the suffixes “er” and “est.”</a:t>
            </a:r>
            <a:endParaRPr sz="2800" dirty="0"/>
          </a:p>
          <a:p>
            <a:pPr marL="0" lvl="0" indent="0" algn="l" rtl="0">
              <a:lnSpc>
                <a:spcPct val="90000"/>
              </a:lnSpc>
              <a:spcBef>
                <a:spcPts val="1000"/>
              </a:spcBef>
              <a:spcAft>
                <a:spcPts val="0"/>
              </a:spcAft>
              <a:buNone/>
            </a:pPr>
            <a:endParaRPr sz="2800" dirty="0"/>
          </a:p>
          <a:p>
            <a:pPr marL="0" lvl="0" indent="0" algn="l" rtl="0">
              <a:lnSpc>
                <a:spcPct val="90000"/>
              </a:lnSpc>
              <a:spcBef>
                <a:spcPts val="1000"/>
              </a:spcBef>
              <a:spcAft>
                <a:spcPts val="1000"/>
              </a:spcAft>
              <a:buNone/>
            </a:pPr>
            <a:endParaRPr sz="2800" dirty="0"/>
          </a:p>
        </p:txBody>
      </p:sp>
      <p:pic>
        <p:nvPicPr>
          <p:cNvPr id="259" name="Google Shape;259;p44"/>
          <p:cNvPicPr preferRelativeResize="0"/>
          <p:nvPr/>
        </p:nvPicPr>
        <p:blipFill>
          <a:blip r:embed="rId3">
            <a:alphaModFix/>
          </a:blip>
          <a:stretch>
            <a:fillRect/>
          </a:stretch>
        </p:blipFill>
        <p:spPr>
          <a:xfrm>
            <a:off x="8294914" y="4269678"/>
            <a:ext cx="770843" cy="6069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258125" y="7316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latin typeface="Century Gothic" panose="020B0502020202020204" pitchFamily="34" charset="0"/>
                <a:ea typeface="Calibri"/>
                <a:cs typeface="Calibri"/>
                <a:sym typeface="Calibri"/>
              </a:rPr>
              <a:t>Word Parts </a:t>
            </a:r>
            <a:endParaRPr sz="2800" dirty="0">
              <a:latin typeface="Century Gothic" panose="020B0502020202020204" pitchFamily="34" charset="0"/>
              <a:ea typeface="Calibri"/>
              <a:cs typeface="Calibri"/>
              <a:sym typeface="Calibri"/>
            </a:endParaRPr>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200">
              <a:latin typeface="Century Gothic" panose="020B0502020202020204" pitchFamily="34" charset="0"/>
              <a:ea typeface="Calibri"/>
              <a:cs typeface="Calibri"/>
              <a:sym typeface="Calibri"/>
            </a:endParaRPr>
          </a:p>
          <a:p>
            <a:pPr marL="0" lvl="0" indent="0" algn="l" rtl="0">
              <a:spcBef>
                <a:spcPts val="800"/>
              </a:spcBef>
              <a:spcAft>
                <a:spcPts val="0"/>
              </a:spcAft>
              <a:buNone/>
            </a:pPr>
            <a:endParaRPr sz="2200">
              <a:latin typeface="Century Gothic" panose="020B0502020202020204" pitchFamily="34" charset="0"/>
              <a:ea typeface="Calibri"/>
              <a:cs typeface="Calibri"/>
              <a:sym typeface="Calibri"/>
            </a:endParaRPr>
          </a:p>
        </p:txBody>
      </p:sp>
      <p:sp>
        <p:nvSpPr>
          <p:cNvPr id="266" name="Google Shape;266;p4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68" name="Google Shape;268;p4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latin typeface="Century Gothic" panose="020B0502020202020204" pitchFamily="34" charset="0"/>
                <a:ea typeface="Calibri"/>
                <a:cs typeface="Calibri"/>
                <a:sym typeface="Calibri"/>
              </a:rPr>
              <a:t> </a:t>
            </a:r>
            <a:endParaRPr sz="2200">
              <a:latin typeface="Century Gothic" panose="020B0502020202020204" pitchFamily="34" charset="0"/>
              <a:ea typeface="Calibri"/>
              <a:cs typeface="Calibri"/>
              <a:sym typeface="Calibri"/>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6" name="Google Shape;276;p4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a:latin typeface="Century Gothic" panose="020B0502020202020204" pitchFamily="34" charset="0"/>
                <a:ea typeface="Calibri"/>
                <a:cs typeface="Calibri"/>
                <a:sym typeface="Calibri"/>
              </a:rPr>
              <a:t>              </a:t>
            </a:r>
            <a:endParaRPr sz="2200">
              <a:latin typeface="Century Gothic" panose="020B0502020202020204" pitchFamily="34" charset="0"/>
              <a:ea typeface="Calibri"/>
              <a:cs typeface="Calibri"/>
              <a:sym typeface="Calibri"/>
            </a:endParaRPr>
          </a:p>
        </p:txBody>
      </p:sp>
      <p:sp>
        <p:nvSpPr>
          <p:cNvPr id="277" name="Google Shape;277;p4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8" name="Google Shape;278;p4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ea typeface="Calibri"/>
                <a:cs typeface="Calibri"/>
                <a:sym typeface="Calibri"/>
              </a:rPr>
              <a:t>   		</a:t>
            </a:r>
            <a:r>
              <a:rPr lang="en" sz="2200">
                <a:solidFill>
                  <a:schemeClr val="dk1"/>
                </a:solidFill>
                <a:latin typeface="Century Gothic" panose="020B0502020202020204" pitchFamily="34" charset="0"/>
                <a:ea typeface="Calibri"/>
                <a:cs typeface="Calibri"/>
                <a:sym typeface="Calibri"/>
              </a:rPr>
              <a:t>	</a:t>
            </a:r>
            <a:endParaRPr sz="2200" b="1" u="sng">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2200">
                <a:latin typeface="Century Gothic" panose="020B0502020202020204" pitchFamily="34" charset="0"/>
                <a:ea typeface="Calibri"/>
                <a:cs typeface="Calibri"/>
                <a:sym typeface="Calibri"/>
              </a:rPr>
              <a:t>					</a:t>
            </a:r>
            <a:endParaRPr sz="22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2200">
                <a:latin typeface="Century Gothic" panose="020B0502020202020204" pitchFamily="34" charset="0"/>
                <a:ea typeface="Calibri"/>
                <a:cs typeface="Calibri"/>
                <a:sym typeface="Calibri"/>
              </a:rPr>
              <a:t>					</a:t>
            </a:r>
            <a:endParaRPr sz="2200">
              <a:latin typeface="Century Gothic" panose="020B0502020202020204" pitchFamily="34" charset="0"/>
              <a:ea typeface="Calibri"/>
              <a:cs typeface="Calibri"/>
              <a:sym typeface="Calibri"/>
            </a:endParaRPr>
          </a:p>
        </p:txBody>
      </p:sp>
      <p:graphicFrame>
        <p:nvGraphicFramePr>
          <p:cNvPr id="281" name="Google Shape;281;p45"/>
          <p:cNvGraphicFramePr/>
          <p:nvPr>
            <p:extLst>
              <p:ext uri="{D42A27DB-BD31-4B8C-83A1-F6EECF244321}">
                <p14:modId xmlns:p14="http://schemas.microsoft.com/office/powerpoint/2010/main" val="2943948411"/>
              </p:ext>
            </p:extLst>
          </p:nvPr>
        </p:nvGraphicFramePr>
        <p:xfrm>
          <a:off x="4646250" y="209050"/>
          <a:ext cx="4376750" cy="4236630"/>
        </p:xfrm>
        <a:graphic>
          <a:graphicData uri="http://schemas.openxmlformats.org/drawingml/2006/table">
            <a:tbl>
              <a:tblPr>
                <a:noFill/>
                <a:tableStyleId>{4CE982F0-18ED-4FE7-B94E-7ACF637EF9C9}</a:tableStyleId>
              </a:tblPr>
              <a:tblGrid>
                <a:gridCol w="2188375">
                  <a:extLst>
                    <a:ext uri="{9D8B030D-6E8A-4147-A177-3AD203B41FA5}">
                      <a16:colId xmlns:a16="http://schemas.microsoft.com/office/drawing/2014/main" val="20000"/>
                    </a:ext>
                  </a:extLst>
                </a:gridCol>
                <a:gridCol w="2188375">
                  <a:extLst>
                    <a:ext uri="{9D8B030D-6E8A-4147-A177-3AD203B41FA5}">
                      <a16:colId xmlns:a16="http://schemas.microsoft.com/office/drawing/2014/main" val="20001"/>
                    </a:ext>
                  </a:extLst>
                </a:gridCol>
              </a:tblGrid>
              <a:tr h="381000">
                <a:tc gridSpan="2">
                  <a:txBody>
                    <a:bodyPr/>
                    <a:lstStyle/>
                    <a:p>
                      <a:pPr marL="0" lvl="0" indent="0" algn="ctr" rtl="0">
                        <a:spcBef>
                          <a:spcPts val="0"/>
                        </a:spcBef>
                        <a:spcAft>
                          <a:spcPts val="0"/>
                        </a:spcAft>
                        <a:buNone/>
                      </a:pPr>
                      <a:r>
                        <a:rPr lang="en" sz="2200" b="1" dirty="0">
                          <a:latin typeface="Century Gothic"/>
                          <a:ea typeface="Century Gothic"/>
                          <a:cs typeface="Century Gothic"/>
                          <a:sym typeface="Century Gothic"/>
                        </a:rPr>
                        <a:t>Word Parts T-chart</a:t>
                      </a:r>
                      <a:endParaRPr sz="2200" b="1" dirty="0">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-er</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-est</a:t>
                      </a:r>
                      <a:endParaRPr sz="22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graphicFrame>
        <p:nvGraphicFramePr>
          <p:cNvPr id="282" name="Google Shape;282;p45"/>
          <p:cNvGraphicFramePr/>
          <p:nvPr>
            <p:extLst>
              <p:ext uri="{D42A27DB-BD31-4B8C-83A1-F6EECF244321}">
                <p14:modId xmlns:p14="http://schemas.microsoft.com/office/powerpoint/2010/main" val="754056401"/>
              </p:ext>
            </p:extLst>
          </p:nvPr>
        </p:nvGraphicFramePr>
        <p:xfrm>
          <a:off x="258125" y="709100"/>
          <a:ext cx="3790950" cy="1036260"/>
        </p:xfrm>
        <a:graphic>
          <a:graphicData uri="http://schemas.openxmlformats.org/drawingml/2006/table">
            <a:tbl>
              <a:tblPr>
                <a:noFill/>
                <a:tableStyleId>{4CE982F0-18ED-4FE7-B94E-7ACF637EF9C9}</a:tableStyleId>
              </a:tblPr>
              <a:tblGrid>
                <a:gridCol w="1263650">
                  <a:extLst>
                    <a:ext uri="{9D8B030D-6E8A-4147-A177-3AD203B41FA5}">
                      <a16:colId xmlns:a16="http://schemas.microsoft.com/office/drawing/2014/main" val="20000"/>
                    </a:ext>
                  </a:extLst>
                </a:gridCol>
                <a:gridCol w="1263650">
                  <a:extLst>
                    <a:ext uri="{9D8B030D-6E8A-4147-A177-3AD203B41FA5}">
                      <a16:colId xmlns:a16="http://schemas.microsoft.com/office/drawing/2014/main" val="20001"/>
                    </a:ext>
                  </a:extLst>
                </a:gridCol>
                <a:gridCol w="12636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long</a:t>
                      </a:r>
                      <a:endParaRPr sz="22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big</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funny</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late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-er</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-est</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283" name="Google Shape;283;p45"/>
          <p:cNvSpPr txBox="1"/>
          <p:nvPr/>
        </p:nvSpPr>
        <p:spPr>
          <a:xfrm>
            <a:off x="265125" y="2182600"/>
            <a:ext cx="4597200" cy="231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200">
              <a:latin typeface="Century Gothic" panose="020B0502020202020204" pitchFamily="34" charset="0"/>
              <a:ea typeface="Calibri"/>
              <a:cs typeface="Calibri"/>
              <a:sym typeface="Calibri"/>
            </a:endParaRPr>
          </a:p>
        </p:txBody>
      </p:sp>
      <p:graphicFrame>
        <p:nvGraphicFramePr>
          <p:cNvPr id="284" name="Google Shape;284;p45"/>
          <p:cNvGraphicFramePr/>
          <p:nvPr>
            <p:extLst>
              <p:ext uri="{D42A27DB-BD31-4B8C-83A1-F6EECF244321}">
                <p14:modId xmlns:p14="http://schemas.microsoft.com/office/powerpoint/2010/main" val="2615915571"/>
              </p:ext>
            </p:extLst>
          </p:nvPr>
        </p:nvGraphicFramePr>
        <p:xfrm>
          <a:off x="574263" y="2108088"/>
          <a:ext cx="3091200" cy="2590650"/>
        </p:xfrm>
        <a:graphic>
          <a:graphicData uri="http://schemas.openxmlformats.org/drawingml/2006/table">
            <a:tbl>
              <a:tblPr>
                <a:noFill/>
                <a:tableStyleId>{4CE982F0-18ED-4FE7-B94E-7ACF637EF9C9}</a:tableStyleId>
              </a:tblPr>
              <a:tblGrid>
                <a:gridCol w="1545600">
                  <a:extLst>
                    <a:ext uri="{9D8B030D-6E8A-4147-A177-3AD203B41FA5}">
                      <a16:colId xmlns:a16="http://schemas.microsoft.com/office/drawing/2014/main" val="20000"/>
                    </a:ext>
                  </a:extLst>
                </a:gridCol>
                <a:gridCol w="15456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Base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Suffix</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endParaRPr sz="220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endParaRPr sz="2200">
                        <a:latin typeface="Calibri"/>
                        <a:ea typeface="Calibri"/>
                        <a:cs typeface="Calibri"/>
                        <a:sym typeface="Calibri"/>
                      </a:endParaRPr>
                    </a:p>
                  </a:txBody>
                  <a:tcPr marL="91425" marR="91425" marT="91425" marB="91425"/>
                </a:tc>
                <a:extLst>
                  <a:ext uri="{0D108BD9-81ED-4DB2-BD59-A6C34878D82A}">
                    <a16:rowId xmlns:a16="http://schemas.microsoft.com/office/drawing/2014/main" val="10004"/>
                  </a:ext>
                </a:extLst>
              </a:tr>
            </a:tbl>
          </a:graphicData>
        </a:graphic>
      </p:graphicFrame>
      <p:sp>
        <p:nvSpPr>
          <p:cNvPr id="285" name="Google Shape;285;p45"/>
          <p:cNvSpPr txBox="1"/>
          <p:nvPr/>
        </p:nvSpPr>
        <p:spPr>
          <a:xfrm>
            <a:off x="2177850" y="2616738"/>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panose="020B0502020202020204" pitchFamily="34" charset="0"/>
                <a:ea typeface="Calibri"/>
                <a:cs typeface="Calibri"/>
                <a:sym typeface="Calibri"/>
              </a:rPr>
              <a:t>-er</a:t>
            </a:r>
            <a:endParaRPr sz="2200">
              <a:latin typeface="Century Gothic" panose="020B0502020202020204" pitchFamily="34" charset="0"/>
              <a:ea typeface="Calibri"/>
              <a:cs typeface="Calibri"/>
              <a:sym typeface="Calibri"/>
            </a:endParaRPr>
          </a:p>
        </p:txBody>
      </p:sp>
      <p:sp>
        <p:nvSpPr>
          <p:cNvPr id="286" name="Google Shape;286;p45"/>
          <p:cNvSpPr txBox="1"/>
          <p:nvPr/>
        </p:nvSpPr>
        <p:spPr>
          <a:xfrm>
            <a:off x="654625" y="3261586"/>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panose="020B0502020202020204" pitchFamily="34" charset="0"/>
                <a:ea typeface="Calibri"/>
                <a:cs typeface="Calibri"/>
                <a:sym typeface="Calibri"/>
              </a:rPr>
              <a:t>funny</a:t>
            </a:r>
            <a:endParaRPr sz="2200">
              <a:latin typeface="Century Gothic" panose="020B0502020202020204" pitchFamily="34" charset="0"/>
              <a:ea typeface="Calibri"/>
              <a:cs typeface="Calibri"/>
              <a:sym typeface="Calibri"/>
            </a:endParaRPr>
          </a:p>
        </p:txBody>
      </p:sp>
      <p:sp>
        <p:nvSpPr>
          <p:cNvPr id="287" name="Google Shape;287;p45"/>
          <p:cNvSpPr txBox="1"/>
          <p:nvPr/>
        </p:nvSpPr>
        <p:spPr>
          <a:xfrm>
            <a:off x="654625" y="3737338"/>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panose="020B0502020202020204" pitchFamily="34" charset="0"/>
                <a:ea typeface="Calibri"/>
                <a:cs typeface="Calibri"/>
                <a:sym typeface="Calibri"/>
              </a:rPr>
              <a:t>late</a:t>
            </a:r>
            <a:endParaRPr sz="2200">
              <a:latin typeface="Century Gothic" panose="020B0502020202020204" pitchFamily="34" charset="0"/>
              <a:ea typeface="Calibri"/>
              <a:cs typeface="Calibri"/>
              <a:sym typeface="Calibri"/>
            </a:endParaRPr>
          </a:p>
        </p:txBody>
      </p:sp>
      <p:sp>
        <p:nvSpPr>
          <p:cNvPr id="288" name="Google Shape;288;p45"/>
          <p:cNvSpPr txBox="1"/>
          <p:nvPr/>
        </p:nvSpPr>
        <p:spPr>
          <a:xfrm>
            <a:off x="2083125" y="321870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panose="020B0502020202020204" pitchFamily="34" charset="0"/>
                <a:ea typeface="Calibri"/>
                <a:cs typeface="Calibri"/>
                <a:sym typeface="Calibri"/>
              </a:rPr>
              <a:t>-est</a:t>
            </a:r>
            <a:endParaRPr sz="2200">
              <a:latin typeface="Century Gothic" panose="020B0502020202020204" pitchFamily="34" charset="0"/>
              <a:ea typeface="Calibri"/>
              <a:cs typeface="Calibri"/>
              <a:sym typeface="Calibri"/>
            </a:endParaRPr>
          </a:p>
        </p:txBody>
      </p:sp>
      <p:sp>
        <p:nvSpPr>
          <p:cNvPr id="289" name="Google Shape;289;p45"/>
          <p:cNvSpPr txBox="1"/>
          <p:nvPr/>
        </p:nvSpPr>
        <p:spPr>
          <a:xfrm>
            <a:off x="4946924" y="1299100"/>
            <a:ext cx="1139825"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longer</a:t>
            </a:r>
            <a:endParaRPr sz="2200" dirty="0">
              <a:latin typeface="Century Gothic" panose="020B0502020202020204" pitchFamily="34" charset="0"/>
              <a:ea typeface="Calibri"/>
              <a:cs typeface="Calibri"/>
              <a:sym typeface="Calibri"/>
            </a:endParaRPr>
          </a:p>
        </p:txBody>
      </p:sp>
      <p:sp>
        <p:nvSpPr>
          <p:cNvPr id="290" name="Google Shape;290;p45"/>
          <p:cNvSpPr txBox="1"/>
          <p:nvPr/>
        </p:nvSpPr>
        <p:spPr>
          <a:xfrm>
            <a:off x="7071524" y="1265050"/>
            <a:ext cx="1210375"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longest</a:t>
            </a:r>
            <a:endParaRPr sz="2200" dirty="0">
              <a:latin typeface="Century Gothic" panose="020B0502020202020204" pitchFamily="34" charset="0"/>
              <a:ea typeface="Calibri"/>
              <a:cs typeface="Calibri"/>
              <a:sym typeface="Calibri"/>
            </a:endParaRPr>
          </a:p>
        </p:txBody>
      </p:sp>
      <p:sp>
        <p:nvSpPr>
          <p:cNvPr id="291" name="Google Shape;291;p45"/>
          <p:cNvSpPr txBox="1"/>
          <p:nvPr/>
        </p:nvSpPr>
        <p:spPr>
          <a:xfrm>
            <a:off x="4899848" y="1803700"/>
            <a:ext cx="1280201"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bigger</a:t>
            </a:r>
            <a:endParaRPr sz="2200" dirty="0">
              <a:latin typeface="Century Gothic" panose="020B0502020202020204" pitchFamily="34" charset="0"/>
              <a:ea typeface="Calibri"/>
              <a:cs typeface="Calibri"/>
              <a:sym typeface="Calibri"/>
            </a:endParaRPr>
          </a:p>
        </p:txBody>
      </p:sp>
      <p:sp>
        <p:nvSpPr>
          <p:cNvPr id="292" name="Google Shape;292;p45"/>
          <p:cNvSpPr txBox="1"/>
          <p:nvPr/>
        </p:nvSpPr>
        <p:spPr>
          <a:xfrm>
            <a:off x="6953475" y="1703300"/>
            <a:ext cx="145265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biggest</a:t>
            </a:r>
            <a:endParaRPr sz="2200" dirty="0">
              <a:latin typeface="Century Gothic" panose="020B0502020202020204" pitchFamily="34" charset="0"/>
              <a:ea typeface="Calibri"/>
              <a:cs typeface="Calibri"/>
              <a:sym typeface="Calibri"/>
            </a:endParaRPr>
          </a:p>
        </p:txBody>
      </p:sp>
      <p:sp>
        <p:nvSpPr>
          <p:cNvPr id="293" name="Google Shape;293;p45"/>
          <p:cNvSpPr txBox="1"/>
          <p:nvPr/>
        </p:nvSpPr>
        <p:spPr>
          <a:xfrm>
            <a:off x="4965042" y="2231444"/>
            <a:ext cx="924007" cy="49063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taller</a:t>
            </a:r>
            <a:endParaRPr sz="2200" dirty="0">
              <a:latin typeface="Century Gothic" panose="020B0502020202020204" pitchFamily="34" charset="0"/>
              <a:ea typeface="Calibri"/>
              <a:cs typeface="Calibri"/>
              <a:sym typeface="Calibri"/>
            </a:endParaRPr>
          </a:p>
        </p:txBody>
      </p:sp>
      <p:sp>
        <p:nvSpPr>
          <p:cNvPr id="294" name="Google Shape;294;p45"/>
          <p:cNvSpPr txBox="1"/>
          <p:nvPr/>
        </p:nvSpPr>
        <p:spPr>
          <a:xfrm>
            <a:off x="7005375" y="2176400"/>
            <a:ext cx="1180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tallest</a:t>
            </a:r>
            <a:endParaRPr sz="2200" dirty="0">
              <a:latin typeface="Century Gothic" panose="020B0502020202020204" pitchFamily="34" charset="0"/>
              <a:ea typeface="Calibri"/>
              <a:cs typeface="Calibri"/>
              <a:sym typeface="Calibri"/>
            </a:endParaRPr>
          </a:p>
        </p:txBody>
      </p:sp>
      <p:sp>
        <p:nvSpPr>
          <p:cNvPr id="295" name="Google Shape;295;p45"/>
          <p:cNvSpPr txBox="1"/>
          <p:nvPr/>
        </p:nvSpPr>
        <p:spPr>
          <a:xfrm>
            <a:off x="4759925" y="2681947"/>
            <a:ext cx="13374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later</a:t>
            </a:r>
            <a:endParaRPr sz="2200" dirty="0">
              <a:latin typeface="Century Gothic" panose="020B0502020202020204" pitchFamily="34" charset="0"/>
              <a:ea typeface="Calibri"/>
              <a:cs typeface="Calibri"/>
              <a:sym typeface="Calibri"/>
            </a:endParaRPr>
          </a:p>
        </p:txBody>
      </p:sp>
      <p:sp>
        <p:nvSpPr>
          <p:cNvPr id="296" name="Google Shape;296;p45"/>
          <p:cNvSpPr txBox="1"/>
          <p:nvPr/>
        </p:nvSpPr>
        <p:spPr>
          <a:xfrm>
            <a:off x="6971775" y="2634938"/>
            <a:ext cx="1214400" cy="74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dirty="0">
                <a:latin typeface="Century Gothic" panose="020B0502020202020204" pitchFamily="34" charset="0"/>
                <a:ea typeface="Calibri"/>
                <a:cs typeface="Calibri"/>
                <a:sym typeface="Calibri"/>
              </a:rPr>
              <a:t>latest</a:t>
            </a:r>
            <a:endParaRPr sz="2200" dirty="0">
              <a:latin typeface="Century Gothic" panose="020B0502020202020204" pitchFamily="34" charset="0"/>
              <a:ea typeface="Calibri"/>
              <a:cs typeface="Calibri"/>
              <a:sym typeface="Calibri"/>
            </a:endParaRPr>
          </a:p>
        </p:txBody>
      </p:sp>
      <p:sp>
        <p:nvSpPr>
          <p:cNvPr id="297" name="Google Shape;297;p45"/>
          <p:cNvSpPr txBox="1"/>
          <p:nvPr/>
        </p:nvSpPr>
        <p:spPr>
          <a:xfrm>
            <a:off x="701275" y="2616750"/>
            <a:ext cx="12144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latin typeface="Century Gothic" panose="020B0502020202020204" pitchFamily="34" charset="0"/>
                <a:ea typeface="Calibri"/>
                <a:cs typeface="Calibri"/>
                <a:sym typeface="Calibri"/>
              </a:rPr>
              <a:t>long</a:t>
            </a:r>
            <a:endParaRPr sz="2200">
              <a:latin typeface="Century Gothic" panose="020B0502020202020204" pitchFamily="34" charset="0"/>
              <a:ea typeface="Calibri"/>
              <a:cs typeface="Calibri"/>
              <a:sym typeface="Calibri"/>
            </a:endParaRPr>
          </a:p>
        </p:txBody>
      </p:sp>
      <p:sp>
        <p:nvSpPr>
          <p:cNvPr id="298" name="Google Shape;298;p45"/>
          <p:cNvSpPr txBox="1"/>
          <p:nvPr/>
        </p:nvSpPr>
        <p:spPr>
          <a:xfrm>
            <a:off x="836125" y="4213125"/>
            <a:ext cx="9447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latin typeface="Century Gothic" panose="020B0502020202020204" pitchFamily="34" charset="0"/>
                <a:ea typeface="Calibri"/>
                <a:cs typeface="Calibri"/>
                <a:sym typeface="Calibri"/>
              </a:rPr>
              <a:t>big</a:t>
            </a:r>
            <a:endParaRPr sz="2200" dirty="0">
              <a:latin typeface="Century Gothic" panose="020B0502020202020204" pitchFamily="34" charset="0"/>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4"/>
                                        </p:tgtEl>
                                        <p:attrNameLst>
                                          <p:attrName>style.visibility</p:attrName>
                                        </p:attrNameLst>
                                      </p:cBhvr>
                                      <p:to>
                                        <p:strVal val="visible"/>
                                      </p:to>
                                    </p:set>
                                    <p:animEffect transition="in" filter="fade">
                                      <p:cBhvr>
                                        <p:cTn id="12" dur="1000"/>
                                        <p:tgtEl>
                                          <p:spTgt spid="2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7"/>
                                        </p:tgtEl>
                                        <p:attrNameLst>
                                          <p:attrName>style.visibility</p:attrName>
                                        </p:attrNameLst>
                                      </p:cBhvr>
                                      <p:to>
                                        <p:strVal val="visible"/>
                                      </p:to>
                                    </p:set>
                                    <p:animEffect transition="in" filter="fade">
                                      <p:cBhvr>
                                        <p:cTn id="17" dur="1000"/>
                                        <p:tgtEl>
                                          <p:spTgt spid="29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8"/>
                                        </p:tgtEl>
                                        <p:attrNameLst>
                                          <p:attrName>style.visibility</p:attrName>
                                        </p:attrNameLst>
                                      </p:cBhvr>
                                      <p:to>
                                        <p:strVal val="visible"/>
                                      </p:to>
                                    </p:set>
                                    <p:animEffect transition="in" filter="fade">
                                      <p:cBhvr>
                                        <p:cTn id="22" dur="1000"/>
                                        <p:tgtEl>
                                          <p:spTgt spid="29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6"/>
                                        </p:tgtEl>
                                        <p:attrNameLst>
                                          <p:attrName>style.visibility</p:attrName>
                                        </p:attrNameLst>
                                      </p:cBhvr>
                                      <p:to>
                                        <p:strVal val="visible"/>
                                      </p:to>
                                    </p:set>
                                    <p:animEffect transition="in" filter="fade">
                                      <p:cBhvr>
                                        <p:cTn id="27" dur="1000"/>
                                        <p:tgtEl>
                                          <p:spTgt spid="28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7"/>
                                        </p:tgtEl>
                                        <p:attrNameLst>
                                          <p:attrName>style.visibility</p:attrName>
                                        </p:attrNameLst>
                                      </p:cBhvr>
                                      <p:to>
                                        <p:strVal val="visible"/>
                                      </p:to>
                                    </p:set>
                                    <p:animEffect transition="in" filter="fade">
                                      <p:cBhvr>
                                        <p:cTn id="32" dur="1000"/>
                                        <p:tgtEl>
                                          <p:spTgt spid="2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5"/>
                                        </p:tgtEl>
                                        <p:attrNameLst>
                                          <p:attrName>style.visibility</p:attrName>
                                        </p:attrNameLst>
                                      </p:cBhvr>
                                      <p:to>
                                        <p:strVal val="visible"/>
                                      </p:to>
                                    </p:set>
                                    <p:animEffect transition="in" filter="fade">
                                      <p:cBhvr>
                                        <p:cTn id="37" dur="1000"/>
                                        <p:tgtEl>
                                          <p:spTgt spid="28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8"/>
                                        </p:tgtEl>
                                        <p:attrNameLst>
                                          <p:attrName>style.visibility</p:attrName>
                                        </p:attrNameLst>
                                      </p:cBhvr>
                                      <p:to>
                                        <p:strVal val="visible"/>
                                      </p:to>
                                    </p:set>
                                    <p:animEffect transition="in" filter="fade">
                                      <p:cBhvr>
                                        <p:cTn id="42" dur="1000"/>
                                        <p:tgtEl>
                                          <p:spTgt spid="28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9"/>
                                        </p:tgtEl>
                                        <p:attrNameLst>
                                          <p:attrName>style.visibility</p:attrName>
                                        </p:attrNameLst>
                                      </p:cBhvr>
                                      <p:to>
                                        <p:strVal val="visible"/>
                                      </p:to>
                                    </p:set>
                                    <p:animEffect transition="in" filter="fade">
                                      <p:cBhvr>
                                        <p:cTn id="47" dur="1000"/>
                                        <p:tgtEl>
                                          <p:spTgt spid="28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0"/>
                                        </p:tgtEl>
                                        <p:attrNameLst>
                                          <p:attrName>style.visibility</p:attrName>
                                        </p:attrNameLst>
                                      </p:cBhvr>
                                      <p:to>
                                        <p:strVal val="visible"/>
                                      </p:to>
                                    </p:set>
                                    <p:animEffect transition="in" filter="fade">
                                      <p:cBhvr>
                                        <p:cTn id="52" dur="1000"/>
                                        <p:tgtEl>
                                          <p:spTgt spid="29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1"/>
                                        </p:tgtEl>
                                        <p:attrNameLst>
                                          <p:attrName>style.visibility</p:attrName>
                                        </p:attrNameLst>
                                      </p:cBhvr>
                                      <p:to>
                                        <p:strVal val="visible"/>
                                      </p:to>
                                    </p:set>
                                    <p:animEffect transition="in" filter="fade">
                                      <p:cBhvr>
                                        <p:cTn id="57" dur="1000"/>
                                        <p:tgtEl>
                                          <p:spTgt spid="29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2"/>
                                        </p:tgtEl>
                                        <p:attrNameLst>
                                          <p:attrName>style.visibility</p:attrName>
                                        </p:attrNameLst>
                                      </p:cBhvr>
                                      <p:to>
                                        <p:strVal val="visible"/>
                                      </p:to>
                                    </p:set>
                                    <p:animEffect transition="in" filter="fade">
                                      <p:cBhvr>
                                        <p:cTn id="62" dur="1000"/>
                                        <p:tgtEl>
                                          <p:spTgt spid="29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3"/>
                                        </p:tgtEl>
                                        <p:attrNameLst>
                                          <p:attrName>style.visibility</p:attrName>
                                        </p:attrNameLst>
                                      </p:cBhvr>
                                      <p:to>
                                        <p:strVal val="visible"/>
                                      </p:to>
                                    </p:set>
                                    <p:animEffect transition="in" filter="fade">
                                      <p:cBhvr>
                                        <p:cTn id="67" dur="1000"/>
                                        <p:tgtEl>
                                          <p:spTgt spid="29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4"/>
                                        </p:tgtEl>
                                        <p:attrNameLst>
                                          <p:attrName>style.visibility</p:attrName>
                                        </p:attrNameLst>
                                      </p:cBhvr>
                                      <p:to>
                                        <p:strVal val="visible"/>
                                      </p:to>
                                    </p:set>
                                    <p:animEffect transition="in" filter="fade">
                                      <p:cBhvr>
                                        <p:cTn id="72" dur="1000"/>
                                        <p:tgtEl>
                                          <p:spTgt spid="29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5"/>
                                        </p:tgtEl>
                                        <p:attrNameLst>
                                          <p:attrName>style.visibility</p:attrName>
                                        </p:attrNameLst>
                                      </p:cBhvr>
                                      <p:to>
                                        <p:strVal val="visible"/>
                                      </p:to>
                                    </p:set>
                                    <p:animEffect transition="in" filter="fade">
                                      <p:cBhvr>
                                        <p:cTn id="77" dur="1000"/>
                                        <p:tgtEl>
                                          <p:spTgt spid="29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6"/>
                                        </p:tgtEl>
                                        <p:attrNameLst>
                                          <p:attrName>style.visibility</p:attrName>
                                        </p:attrNameLst>
                                      </p:cBhvr>
                                      <p:to>
                                        <p:strVal val="visible"/>
                                      </p:to>
                                    </p:set>
                                    <p:animEffect transition="in" filter="fade">
                                      <p:cBhvr>
                                        <p:cTn id="82" dur="1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4" name="Google Shape;304;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1000"/>
              </a:spcBef>
              <a:spcAft>
                <a:spcPts val="0"/>
              </a:spcAft>
              <a:buNone/>
            </a:pPr>
            <a:r>
              <a:rPr lang="en" sz="2200" b="1" dirty="0">
                <a:solidFill>
                  <a:srgbClr val="FF0000"/>
                </a:solidFill>
              </a:rPr>
              <a:t>Teacher</a:t>
            </a:r>
            <a:r>
              <a:rPr lang="en" sz="2200" b="1" i="1" dirty="0">
                <a:solidFill>
                  <a:srgbClr val="FF0000"/>
                </a:solidFill>
              </a:rPr>
              <a:t>:</a:t>
            </a:r>
            <a:r>
              <a:rPr lang="en" sz="2200" i="1" dirty="0">
                <a:solidFill>
                  <a:srgbClr val="FF0000"/>
                </a:solidFill>
              </a:rPr>
              <a:t> </a:t>
            </a:r>
            <a:r>
              <a:rPr lang="en" sz="2200" dirty="0">
                <a:solidFill>
                  <a:srgbClr val="FF0000"/>
                </a:solidFill>
              </a:rPr>
              <a:t>“Do you know the words we’ll write, the words we’ll write, the words we’ll write? Do you know the words we’ll write on our boards today?”</a:t>
            </a:r>
            <a:endParaRPr sz="2200" dirty="0">
              <a:solidFill>
                <a:srgbClr val="FF0000"/>
              </a:solidFill>
            </a:endParaRPr>
          </a:p>
          <a:p>
            <a:pPr marL="0" lvl="0" indent="0" algn="l" rtl="0">
              <a:lnSpc>
                <a:spcPct val="115000"/>
              </a:lnSpc>
              <a:spcBef>
                <a:spcPts val="1000"/>
              </a:spcBef>
              <a:spcAft>
                <a:spcPts val="0"/>
              </a:spcAft>
              <a:buNone/>
            </a:pPr>
            <a:r>
              <a:rPr lang="en" sz="2200" b="1" dirty="0">
                <a:solidFill>
                  <a:srgbClr val="FF0000"/>
                </a:solidFill>
              </a:rPr>
              <a:t>Students</a:t>
            </a:r>
            <a:r>
              <a:rPr lang="en" sz="2200" i="1" dirty="0">
                <a:solidFill>
                  <a:srgbClr val="FF0000"/>
                </a:solidFill>
              </a:rPr>
              <a:t>: </a:t>
            </a:r>
            <a:r>
              <a:rPr lang="en" sz="2200" dirty="0">
                <a:solidFill>
                  <a:srgbClr val="FF0000"/>
                </a:solidFill>
              </a:rPr>
              <a:t>“Yes,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0" name="Google Shape;310;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write a sentence using words with the spelling patterns “-ch” and “-tch,” suffixes “er” and “est,” and high-frequency words. </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311" name="Google Shape;311;p47"/>
          <p:cNvPicPr preferRelativeResize="0"/>
          <p:nvPr/>
        </p:nvPicPr>
        <p:blipFill>
          <a:blip r:embed="rId3">
            <a:alphaModFix/>
          </a:blip>
          <a:stretch>
            <a:fillRect/>
          </a:stretch>
        </p:blipFill>
        <p:spPr>
          <a:xfrm>
            <a:off x="8290928" y="4288972"/>
            <a:ext cx="820414" cy="6188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1E1FD7-D841-4129-82AE-99EF72A422CE}"/>
</file>

<file path=customXml/itemProps2.xml><?xml version="1.0" encoding="utf-8"?>
<ds:datastoreItem xmlns:ds="http://schemas.openxmlformats.org/officeDocument/2006/customXml" ds:itemID="{4EC25BA8-1A82-4068-BCFC-705897A75D32}"/>
</file>

<file path=customXml/itemProps3.xml><?xml version="1.0" encoding="utf-8"?>
<ds:datastoreItem xmlns:ds="http://schemas.openxmlformats.org/officeDocument/2006/customXml" ds:itemID="{8A7FDF6E-4F1A-4370-BDFF-29936853CD31}"/>
</file>

<file path=docProps/app.xml><?xml version="1.0" encoding="utf-8"?>
<Properties xmlns="http://schemas.openxmlformats.org/officeDocument/2006/extended-properties" xmlns:vt="http://schemas.openxmlformats.org/officeDocument/2006/docPropsVTypes">
  <TotalTime>37</TotalTime>
  <Words>4902</Words>
  <Application>Microsoft Office PowerPoint</Application>
  <PresentationFormat>On-screen Show (16:9)</PresentationFormat>
  <Paragraphs>379</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Arial</vt:lpstr>
      <vt:lpstr>Calibri</vt:lpstr>
      <vt:lpstr>Century Gothic</vt:lpstr>
      <vt:lpstr>Office Theme</vt:lpstr>
      <vt:lpstr>Simple Light</vt:lpstr>
      <vt:lpstr>Office Theme</vt:lpstr>
      <vt:lpstr>Grade 2: Module 3: Part 2: Cycle 17: Lesson 83 Teacher slide, before teaching.</vt:lpstr>
      <vt:lpstr>Grade 2: Module 3: Part 2: Cycle 17: Lesson 83  Teacher slide, before teaching.</vt:lpstr>
      <vt:lpstr>Grade 2: Module 3: Part 2: Cycle 17: Lesson 83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17: Lesson 83 Teacher slide, before teaching.</dc:title>
  <dc:creator>nbravo</dc:creator>
  <cp:lastModifiedBy>me@briannadasilva.com</cp:lastModifiedBy>
  <cp:revision>6</cp:revision>
  <dcterms:modified xsi:type="dcterms:W3CDTF">2019-01-06T03:33:44Z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