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Slides/notesSlide14.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B8F937B-0F13-4B79-83D6-F896B51E535A}">
  <a:tblStyle styleId="{FB8F937B-0F13-4B79-83D6-F896B51E535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2524" autoAdjust="0"/>
  </p:normalViewPr>
  <p:slideViewPr>
    <p:cSldViewPr snapToGrid="0">
      <p:cViewPr varScale="1">
        <p:scale>
          <a:sx n="64" d="100"/>
          <a:sy n="64" d="100"/>
        </p:scale>
        <p:origin x="-2384" y="-104"/>
      </p:cViewPr>
      <p:guideLst>
        <p:guide orient="horz" pos="1620"/>
        <p:guide pos="2880"/>
      </p:guideLst>
    </p:cSldViewPr>
  </p:slideViewPr>
  <p:notesTextViewPr>
    <p:cViewPr>
      <p:scale>
        <a:sx n="1" d="1"/>
        <a:sy n="1" d="1"/>
      </p:scale>
      <p:origin x="0" y="88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4649254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738605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Agenda</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50-60  minutes</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Unpacking Learning Targets (4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Evaluating an Argument in an Interview (15 minutes)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Evaluating an Argument: Pages 277–284 of </a:t>
            </a:r>
            <a:r>
              <a:rPr lang="en" sz="1200" i="1">
                <a:solidFill>
                  <a:schemeClr val="dk1"/>
                </a:solidFill>
                <a:latin typeface="Calibri"/>
                <a:ea typeface="Calibri"/>
                <a:cs typeface="Calibri"/>
                <a:sym typeface="Calibri"/>
              </a:rPr>
              <a:t>The Omnivore’s Dilemma </a:t>
            </a:r>
            <a:r>
              <a:rPr lang="en" sz="1200">
                <a:solidFill>
                  <a:schemeClr val="dk1"/>
                </a:solidFill>
                <a:latin typeface="Calibri"/>
                <a:ea typeface="Calibri"/>
                <a:cs typeface="Calibri"/>
                <a:sym typeface="Calibri"/>
              </a:rPr>
              <a:t>(20 minutes)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Identifying Irrelevant Evidence (15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Synthesizing Learning (5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Homework</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None for this lesson</a:t>
            </a:r>
            <a:r>
              <a:rPr lang="en" sz="1200">
                <a:solidFill>
                  <a:schemeClr val="dk1"/>
                </a:solidFill>
                <a:latin typeface="Times New Roman"/>
                <a:ea typeface="Times New Roman"/>
                <a:cs typeface="Times New Roman"/>
                <a:sym typeface="Times New Roman"/>
              </a:rPr>
              <a:t>.</a:t>
            </a:r>
            <a:endParaRPr/>
          </a:p>
        </p:txBody>
      </p:sp>
      <p:sp>
        <p:nvSpPr>
          <p:cNvPr id="151" name="Google Shape;151;g457738605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2438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6ed5cef5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Evaluating an Argument: Pages 277–284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Evaluating an Argument graphic organizer for pages 277–284 (answers, for teacher reference). </a:t>
            </a:r>
            <a:r>
              <a:rPr lang="en" sz="1200" dirty="0">
                <a:solidFill>
                  <a:schemeClr val="dk1"/>
                </a:solidFill>
                <a:latin typeface="Calibri"/>
                <a:ea typeface="Calibri"/>
                <a:cs typeface="Calibri"/>
                <a:sym typeface="Calibri"/>
              </a:rPr>
              <a:t>(In the supporting materials, provide an idea of how to answer each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Evaluating an Argument task card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with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the task card’s final directions to share their graphic organizer with someone from another triad and then to return to their triad to revise their graphic organizer.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claims and evidence to be similar to the </a:t>
            </a:r>
            <a:r>
              <a:rPr lang="en" sz="1200" b="1" dirty="0">
                <a:solidFill>
                  <a:schemeClr val="dk1"/>
                </a:solidFill>
                <a:latin typeface="Calibri"/>
                <a:ea typeface="Calibri"/>
                <a:cs typeface="Calibri"/>
                <a:sym typeface="Calibri"/>
              </a:rPr>
              <a:t>Evaluating an Argument graphic organizer for pages 277–284 (answers, for teacher reference) </a:t>
            </a:r>
            <a:r>
              <a:rPr lang="en" sz="1200" dirty="0">
                <a:solidFill>
                  <a:schemeClr val="dk1"/>
                </a:solidFill>
                <a:latin typeface="Calibri"/>
                <a:ea typeface="Calibri"/>
                <a:cs typeface="Calibri"/>
                <a:sym typeface="Calibri"/>
              </a:rPr>
              <a:t>and guide students in that direction.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ask probing questions such as:</a:t>
            </a:r>
            <a:r>
              <a:rPr lang="en" sz="1200" i="1" dirty="0">
                <a:solidFill>
                  <a:schemeClr val="dk1"/>
                </a:solidFill>
                <a:latin typeface="Calibri"/>
                <a:ea typeface="Calibri"/>
                <a:cs typeface="Calibri"/>
                <a:sym typeface="Calibri"/>
              </a:rPr>
              <a:t> “How is this evidence relevant</a:t>
            </a:r>
            <a:r>
              <a:rPr lang="en" sz="1200" i="1" dirty="0" smtClean="0">
                <a:solidFill>
                  <a:schemeClr val="dk1"/>
                </a:solidFill>
                <a:latin typeface="Calibri"/>
                <a:ea typeface="Calibri"/>
                <a:cs typeface="Calibri"/>
                <a:sym typeface="Calibri"/>
              </a:rPr>
              <a:t>?”</a:t>
            </a:r>
            <a:r>
              <a:rPr lang="en-US" sz="1200" i="1" baseline="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is the evidence connected to the claim? Has the author explained this?”</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9" name="Google Shape;219;g46ed5cef5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6863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57738605b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Identifying Irrelevant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one piece of irrelevant evidence from the interview with the organic farmer was</a:t>
            </a:r>
            <a:r>
              <a:rPr lang="en" sz="1200" i="0" dirty="0">
                <a:solidFill>
                  <a:schemeClr val="dk1"/>
                </a:solidFill>
                <a:latin typeface="Calibri"/>
                <a:ea typeface="Calibri"/>
                <a:cs typeface="Calibri"/>
                <a:sym typeface="Calibri"/>
              </a:rPr>
              <a:t>: “Seventy-five percent of overweight children who ate five servings of fruits and vegetables per day lost weight to be in a safer weight zone,” </a:t>
            </a:r>
            <a:r>
              <a:rPr lang="en" sz="1200" dirty="0">
                <a:solidFill>
                  <a:schemeClr val="dk1"/>
                </a:solidFill>
                <a:latin typeface="Calibri"/>
                <a:ea typeface="Calibri"/>
                <a:cs typeface="Calibri"/>
                <a:sym typeface="Calibri"/>
              </a:rPr>
              <a:t>and that it is irrelevant because it isn’t about organic food at all—not all fruit and vegetables are organic.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in Lesson 9, the excerpt they will analyze for irrelevant evidence is a rewritten piece of the Michael Pollan excerpt they have been reading and analyzing in the previous two lessons.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will help because they have already identified a claim in this excerpt; it will also help them see why Michael Pollan’s actual writing is a good example of a strong argument.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review the claim from Part 1 of the</a:t>
            </a:r>
            <a:r>
              <a:rPr lang="en" sz="1200" b="1" dirty="0">
                <a:solidFill>
                  <a:schemeClr val="dk1"/>
                </a:solidFill>
                <a:latin typeface="Calibri"/>
                <a:ea typeface="Calibri"/>
                <a:cs typeface="Calibri"/>
                <a:sym typeface="Calibri"/>
              </a:rPr>
              <a:t> Evaluating an Argument graphic organizer for pages 277–284</a:t>
            </a:r>
            <a:r>
              <a:rPr lang="en" sz="1200" dirty="0">
                <a:solidFill>
                  <a:schemeClr val="dk1"/>
                </a:solidFill>
                <a:latin typeface="Calibri"/>
                <a:ea typeface="Calibri"/>
                <a:cs typeface="Calibri"/>
                <a:sym typeface="Calibri"/>
              </a:rPr>
              <a:t> before they identify the irrelevant evidence from this excerpt.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8" name="Google Shape;228;g457738605b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6358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6ed5cef56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8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Identifying Irrelevant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close </a:t>
            </a:r>
            <a:r>
              <a:rPr lang="en" sz="1200" b="0" dirty="0">
                <a:solidFill>
                  <a:schemeClr val="dk1"/>
                </a:solidFill>
                <a:latin typeface="Calibri"/>
                <a:ea typeface="Calibri"/>
                <a:cs typeface="Calibri"/>
                <a:sym typeface="Calibri"/>
              </a:rPr>
              <a:t>their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books.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Example of Irrelevant Evidence: Page 283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Rewritten</a:t>
            </a:r>
            <a:r>
              <a:rPr lang="en" sz="1200" dirty="0">
                <a:solidFill>
                  <a:schemeClr val="dk1"/>
                </a:solidFill>
                <a:latin typeface="Calibri"/>
                <a:ea typeface="Calibri"/>
                <a:cs typeface="Calibri"/>
                <a:sym typeface="Calibri"/>
              </a:rPr>
              <a:t> and read it aloud as students follow along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no more than 5 minutes to identify the irrelevant evidence and record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 irrelevant evidence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answers for teacher reference to guide students toward appropriate answers and invite them to revise their graphic organizers accordingly.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t>
            </a:r>
            <a:r>
              <a:rPr lang="en" sz="1200" b="0" dirty="0">
                <a:solidFill>
                  <a:schemeClr val="dk1"/>
                </a:solidFill>
                <a:latin typeface="Calibri"/>
                <a:ea typeface="Calibri"/>
                <a:cs typeface="Calibri"/>
                <a:sym typeface="Calibri"/>
              </a:rPr>
              <a:t>answer: The evidence the author provides about pigs is not linked to the claim—it gives us facts about pigs, but it doesn’t emphasize the seriousness of killing a living creature. He says, “Pigs can run up to 11 miles per hour, and they like to bathe in water or mud to keep cool, although they actually prefer water to mud.”</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6ed5cef56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578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6ed5cef5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4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Identifying Irrelevant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 original paragraph on page 283 of their books.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a:t>
            </a:r>
            <a:r>
              <a:rPr lang="en" sz="1200" b="0" dirty="0">
                <a:solidFill>
                  <a:schemeClr val="dk1"/>
                </a:solidFill>
                <a:latin typeface="Calibri"/>
                <a:ea typeface="Calibri"/>
                <a:cs typeface="Calibri"/>
                <a:sym typeface="Calibri"/>
              </a:rPr>
              <a:t>Michael Pollan doesn’t provide irrelevant details about pigs.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4" name="Google Shape;244;g46ed5cef56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6367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57738605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Synthesizing Learning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“Did Pollan make a strong argument in this excerpt? Why or why not?”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day’s learning targets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Fist to Five protocol to have them assess themselves on evaluating an argument.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there is no homework for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something along the lines of</a:t>
            </a:r>
            <a:r>
              <a:rPr lang="en" sz="1200" b="0" dirty="0">
                <a:solidFill>
                  <a:schemeClr val="dk1"/>
                </a:solidFill>
                <a:latin typeface="Calibri"/>
                <a:ea typeface="Calibri"/>
                <a:cs typeface="Calibri"/>
                <a:sym typeface="Calibri"/>
              </a:rPr>
              <a:t>: “The argument was strong because his evidence gave examples of both the joy and the pain he felt after hunting, his evidence was sufficient, and his reasoning was sound.”</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indicate that the are still having difficulty with the learning targets. Plan to work with them individually possibly during small group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2" name="Google Shape;252;g457738605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1801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87fdc303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g487fdc303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3" name="Google Shape;263;g487fdc303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2918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738605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Interview with an Organic Farmer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an Argument graphic organizer for pages 277–284</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an Argument task card</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an Argument graphic organizer for pages 277–284</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of Irrelevant Evidence: Page 283 of </a:t>
            </a:r>
            <a:r>
              <a:rPr lang="en" sz="1200" b="1" i="1" dirty="0">
                <a:solidFill>
                  <a:schemeClr val="dk1"/>
                </a:solidFill>
                <a:latin typeface="Calibri"/>
                <a:ea typeface="Calibri"/>
                <a:cs typeface="Calibri"/>
                <a:sym typeface="Calibri"/>
              </a:rPr>
              <a:t>The Omnivore’s Dilemma Rewritten</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per student and one for display)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Young Readers Edition</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(one piece per student). Provide this if students do not have their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Wha</a:t>
            </a:r>
            <a:r>
              <a:rPr lang="en" sz="1200" b="1" dirty="0">
                <a:solidFill>
                  <a:schemeClr val="dk1"/>
                </a:solidFill>
                <a:latin typeface="Calibri"/>
                <a:ea typeface="Calibri"/>
                <a:cs typeface="Calibri"/>
                <a:sym typeface="Calibri"/>
              </a:rPr>
              <a:t>t Makes a Strong Argument?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738605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5824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738605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Interview with an Organic Farmer</a:t>
            </a:r>
            <a:r>
              <a:rPr lang="en" sz="1200" dirty="0">
                <a:solidFill>
                  <a:schemeClr val="dk1"/>
                </a:solidFill>
                <a:latin typeface="Calibri"/>
                <a:ea typeface="Calibri"/>
                <a:cs typeface="Calibri"/>
                <a:sym typeface="Calibri"/>
              </a:rPr>
              <a:t>, as you will be reading this aloud to the students.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pages 277–284 of </a:t>
            </a:r>
            <a:r>
              <a:rPr lang="en" sz="1200" b="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and review the answer key for the </a:t>
            </a:r>
            <a:r>
              <a:rPr lang="en" sz="1200" b="1" dirty="0">
                <a:solidFill>
                  <a:schemeClr val="dk1"/>
                </a:solidFill>
                <a:latin typeface="Calibri"/>
                <a:ea typeface="Calibri"/>
                <a:cs typeface="Calibri"/>
                <a:sym typeface="Calibri"/>
              </a:rPr>
              <a:t>Evaluating an Argument graphic o</a:t>
            </a:r>
            <a:r>
              <a:rPr lang="en" sz="1200" dirty="0">
                <a:solidFill>
                  <a:schemeClr val="dk1"/>
                </a:solidFill>
                <a:latin typeface="Calibri"/>
                <a:ea typeface="Calibri"/>
                <a:cs typeface="Calibri"/>
                <a:sym typeface="Calibri"/>
              </a:rPr>
              <a:t>rganizer to familiarize yourself with what students will be doing and the answers you will be guiding them toward (see supporting materials).</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738605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634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738605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738605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1315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738605b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738605b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9862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738605b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Unpacking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posted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are similar targets to those in Lesson 9; they just deal with a different excerpt of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they will practice the skill of evaluating an author’s argument.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what relevant, irrelevant, and sufficient evidence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“Why is evaluating an argument an important skill?”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to three students to share their thinking with the class.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something along the lines of: </a:t>
            </a:r>
            <a:r>
              <a:rPr lang="en" sz="1200" b="0" dirty="0">
                <a:solidFill>
                  <a:schemeClr val="dk1"/>
                </a:solidFill>
                <a:latin typeface="Calibri"/>
                <a:ea typeface="Calibri"/>
                <a:cs typeface="Calibri"/>
                <a:sym typeface="Calibri"/>
              </a:rPr>
              <a:t>“It is a way to think deeply about the text” and “it will prepare </a:t>
            </a:r>
            <a:r>
              <a:rPr lang="en-US" sz="1200" b="0" dirty="0" smtClean="0">
                <a:solidFill>
                  <a:schemeClr val="dk1"/>
                </a:solidFill>
                <a:latin typeface="Calibri"/>
                <a:ea typeface="Calibri"/>
                <a:cs typeface="Calibri"/>
                <a:sym typeface="Calibri"/>
              </a:rPr>
              <a:t>us </a:t>
            </a:r>
            <a:r>
              <a:rPr lang="en" sz="1200" b="0" dirty="0" smtClean="0">
                <a:solidFill>
                  <a:schemeClr val="dk1"/>
                </a:solidFill>
                <a:latin typeface="Calibri"/>
                <a:ea typeface="Calibri"/>
                <a:cs typeface="Calibri"/>
                <a:sym typeface="Calibri"/>
              </a:rPr>
              <a:t>to </a:t>
            </a:r>
            <a:r>
              <a:rPr lang="en" sz="1200" b="0" dirty="0">
                <a:solidFill>
                  <a:schemeClr val="dk1"/>
                </a:solidFill>
                <a:latin typeface="Calibri"/>
                <a:ea typeface="Calibri"/>
                <a:cs typeface="Calibri"/>
                <a:sym typeface="Calibri"/>
              </a:rPr>
              <a:t>make </a:t>
            </a:r>
            <a:r>
              <a:rPr lang="en-US" sz="1200" b="0" dirty="0" smtClean="0">
                <a:solidFill>
                  <a:schemeClr val="dk1"/>
                </a:solidFill>
                <a:latin typeface="Calibri"/>
                <a:ea typeface="Calibri"/>
                <a:cs typeface="Calibri"/>
                <a:sym typeface="Calibri"/>
              </a:rPr>
              <a:t>our </a:t>
            </a:r>
            <a:r>
              <a:rPr lang="en" sz="1200" b="0" dirty="0" smtClean="0">
                <a:solidFill>
                  <a:schemeClr val="dk1"/>
                </a:solidFill>
                <a:latin typeface="Calibri"/>
                <a:ea typeface="Calibri"/>
                <a:cs typeface="Calibri"/>
                <a:sym typeface="Calibri"/>
              </a:rPr>
              <a:t>own </a:t>
            </a:r>
            <a:r>
              <a:rPr lang="en" sz="1200" b="0" dirty="0">
                <a:solidFill>
                  <a:schemeClr val="dk1"/>
                </a:solidFill>
                <a:latin typeface="Calibri"/>
                <a:ea typeface="Calibri"/>
                <a:cs typeface="Calibri"/>
                <a:sym typeface="Calibri"/>
              </a:rPr>
              <a:t>argument.”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738605b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510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57738605b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Evaluating an Argument in an Interview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hear you read aloud an interview by an organic farmer about why organic food is important.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t>
            </a:r>
            <a:r>
              <a:rPr lang="en" sz="1200" b="1" dirty="0">
                <a:solidFill>
                  <a:schemeClr val="dk1"/>
                </a:solidFill>
                <a:latin typeface="Calibri"/>
                <a:ea typeface="Calibri"/>
                <a:cs typeface="Calibri"/>
                <a:sym typeface="Calibri"/>
              </a:rPr>
              <a:t>Interview with an Organic Farmer </a:t>
            </a:r>
            <a:r>
              <a:rPr lang="en" sz="1200" dirty="0">
                <a:solidFill>
                  <a:schemeClr val="dk1"/>
                </a:solidFill>
                <a:latin typeface="Calibri"/>
                <a:ea typeface="Calibri"/>
                <a:cs typeface="Calibri"/>
                <a:sym typeface="Calibri"/>
              </a:rPr>
              <a:t>to the students, but don’t show them the text, as they can practice evaluating what they hear.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answers.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the claim is that </a:t>
            </a:r>
            <a:r>
              <a:rPr lang="en" sz="1200" b="0" dirty="0">
                <a:solidFill>
                  <a:schemeClr val="dk1"/>
                </a:solidFill>
                <a:latin typeface="Calibri"/>
                <a:ea typeface="Calibri"/>
                <a:cs typeface="Calibri"/>
                <a:sym typeface="Calibri"/>
              </a:rPr>
              <a:t>organic food is important because it is healthy and good for you.</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3" name="Google Shape;193;g457738605b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6611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6ea9568b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Class/Triads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Evaluating an Argument in an Interview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lined paper for this portion of the work time. This can be teacher or student provided.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lined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invite students to fold their paper into four (in half and in half again—this may need modeling).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not all four </a:t>
            </a:r>
            <a:r>
              <a:rPr lang="en" sz="1200" dirty="0" smtClean="0">
                <a:solidFill>
                  <a:schemeClr val="dk1"/>
                </a:solidFill>
                <a:latin typeface="Calibri"/>
                <a:ea typeface="Calibri"/>
                <a:cs typeface="Calibri"/>
                <a:sym typeface="Calibri"/>
              </a:rPr>
              <a:t>quadrant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of the note-taking sheet </a:t>
            </a:r>
            <a:r>
              <a:rPr lang="en-US" sz="1200" dirty="0" smtClean="0">
                <a:solidFill>
                  <a:schemeClr val="dk1"/>
                </a:solidFill>
                <a:latin typeface="Calibri"/>
                <a:ea typeface="Calibri"/>
                <a:cs typeface="Calibri"/>
                <a:sym typeface="Calibri"/>
              </a:rPr>
              <a:t>have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be filled out. Students should only fill in the portion that they hear from the oral interview.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interview two more times.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thinking whole group. Go through each section at a time.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a:t>
            </a:r>
            <a:r>
              <a:rPr lang="en" sz="1200" b="0" dirty="0">
                <a:solidFill>
                  <a:schemeClr val="dk1"/>
                </a:solidFill>
                <a:latin typeface="Calibri"/>
                <a:ea typeface="Calibri"/>
                <a:cs typeface="Calibri"/>
                <a:sym typeface="Calibri"/>
              </a:rPr>
              <a:t>that there isn’t any relevant evidence, and as a result, there isn’t sufficient evidence. The irrelevant evidence is the information about fruits and vegetables. This is irrelevant because not all fruits and vegetables are organic. The reasoning is not sound because the evidence isn’t relevant – the evidence needs to be relevant for the reasoning to be sound.</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9" name="Google Shape;199;g46ea9568b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9530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57738605b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Evaluating an Argument: Pages 277–284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Evaluating an Argument graphic organizer for pages 277–284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claim and evidence.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claims and evidence to be similar to the </a:t>
            </a:r>
            <a:r>
              <a:rPr lang="en" sz="1200" b="1" dirty="0">
                <a:solidFill>
                  <a:schemeClr val="dk1"/>
                </a:solidFill>
                <a:latin typeface="Calibri"/>
                <a:ea typeface="Calibri"/>
                <a:cs typeface="Calibri"/>
                <a:sym typeface="Calibri"/>
              </a:rPr>
              <a:t>Evaluating an Argument graphic organizer for pages 277–284 (answers, for teacher reference)</a:t>
            </a:r>
            <a:r>
              <a:rPr lang="en" sz="1200" dirty="0">
                <a:solidFill>
                  <a:schemeClr val="dk1"/>
                </a:solidFill>
                <a:latin typeface="Calibri"/>
                <a:ea typeface="Calibri"/>
                <a:cs typeface="Calibri"/>
                <a:sym typeface="Calibri"/>
              </a:rPr>
              <a:t> and guide students in that direction.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turn and talk with a partner about their findings from homework before selecting them to share 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1" name="Google Shape;211;g457738605b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923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15.png"/><Relationship Id="rId6"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jp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build on the learning from Lesson 9 about evaluating an argument.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address SL.8.3 by evaluating the claims in a spoken argument.</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evaluate a spoken argument for sound reasoning, and sufficient relevant evidence to support the claim.</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evaluate Michael Pollan’s argument on pages 277–284 of </a:t>
            </a:r>
            <a:r>
              <a:rPr lang="en" sz="1600" i="1" dirty="0">
                <a:latin typeface="Century Gothic"/>
                <a:ea typeface="Century Gothic"/>
                <a:cs typeface="Century Gothic"/>
                <a:sym typeface="Century Gothic"/>
              </a:rPr>
              <a:t>The Omnivore’s Dilemma </a:t>
            </a:r>
            <a:r>
              <a:rPr lang="en" sz="1600" dirty="0">
                <a:latin typeface="Century Gothic"/>
                <a:ea typeface="Century Gothic"/>
                <a:cs typeface="Century Gothic"/>
                <a:sym typeface="Century Gothic"/>
              </a:rPr>
              <a:t>for sound reasoning and sufficient relevant evidence to support the claim.</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identify irrelevant evidence in a text.</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Evaluate the Argument</a:t>
            </a:r>
            <a:endParaRPr sz="3300" i="0" u="none" strike="noStrike" cap="none">
              <a:solidFill>
                <a:schemeClr val="dk1"/>
              </a:solidFill>
              <a:latin typeface="Century Gothic"/>
              <a:ea typeface="Century Gothic"/>
              <a:cs typeface="Century Gothic"/>
              <a:sym typeface="Century Gothic"/>
            </a:endParaRPr>
          </a:p>
        </p:txBody>
      </p:sp>
      <p:sp>
        <p:nvSpPr>
          <p:cNvPr id="222" name="Google Shape;222;p37"/>
          <p:cNvSpPr txBox="1">
            <a:spLocks noGrp="1"/>
          </p:cNvSpPr>
          <p:nvPr>
            <p:ph type="body" idx="1"/>
          </p:nvPr>
        </p:nvSpPr>
        <p:spPr>
          <a:xfrm>
            <a:off x="233000" y="1369225"/>
            <a:ext cx="3897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Following the directions on the </a:t>
            </a:r>
            <a:r>
              <a:rPr lang="en" sz="2000" b="1" dirty="0">
                <a:latin typeface="Century Gothic"/>
                <a:ea typeface="Century Gothic"/>
                <a:cs typeface="Century Gothic"/>
                <a:sym typeface="Century Gothic"/>
              </a:rPr>
              <a:t>Evaluating an Argument task card</a:t>
            </a:r>
            <a:r>
              <a:rPr lang="en" sz="2000" dirty="0">
                <a:latin typeface="Century Gothic"/>
                <a:ea typeface="Century Gothic"/>
                <a:cs typeface="Century Gothic"/>
                <a:sym typeface="Century Gothic"/>
              </a:rPr>
              <a:t> and using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 you</a:t>
            </a:r>
            <a:r>
              <a:rPr lang="en" sz="2000" b="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will work with your triads and follow the Teammates Consult protocol to complete the graphic organizer</a:t>
            </a:r>
            <a:r>
              <a:rPr lang="en" sz="2000" b="1" dirty="0">
                <a:latin typeface="Century Gothic"/>
                <a:ea typeface="Century Gothic"/>
                <a:cs typeface="Century Gothic"/>
                <a:sym typeface="Century Gothic"/>
              </a:rPr>
              <a:t>.</a:t>
            </a: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endParaRPr dirty="0"/>
          </a:p>
        </p:txBody>
      </p:sp>
      <p:pic>
        <p:nvPicPr>
          <p:cNvPr id="223" name="Google Shape;223;p37"/>
          <p:cNvPicPr preferRelativeResize="0"/>
          <p:nvPr/>
        </p:nvPicPr>
        <p:blipFill>
          <a:blip r:embed="rId3">
            <a:alphaModFix/>
          </a:blip>
          <a:stretch>
            <a:fillRect/>
          </a:stretch>
        </p:blipFill>
        <p:spPr>
          <a:xfrm>
            <a:off x="4283300" y="1420444"/>
            <a:ext cx="4708300" cy="2828527"/>
          </a:xfrm>
          <a:prstGeom prst="rect">
            <a:avLst/>
          </a:prstGeom>
          <a:noFill/>
          <a:ln>
            <a:noFill/>
          </a:ln>
        </p:spPr>
      </p:pic>
      <p:sp>
        <p:nvSpPr>
          <p:cNvPr id="224" name="Google Shape;224;p37"/>
          <p:cNvSpPr txBox="1"/>
          <p:nvPr/>
        </p:nvSpPr>
        <p:spPr>
          <a:xfrm>
            <a:off x="4273350" y="1422700"/>
            <a:ext cx="4742700" cy="2835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25" name="Google Shape;225;p37"/>
          <p:cNvPicPr preferRelativeResize="0"/>
          <p:nvPr/>
        </p:nvPicPr>
        <p:blipFill>
          <a:blip r:embed="rId4">
            <a:alphaModFix/>
          </a:blip>
          <a:stretch>
            <a:fillRect/>
          </a:stretch>
        </p:blipFill>
        <p:spPr>
          <a:xfrm>
            <a:off x="8382000" y="4413256"/>
            <a:ext cx="623647" cy="48016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Irrelevant Evidence</a:t>
            </a:r>
            <a:endParaRPr sz="3300" i="0" u="none" strike="noStrike" cap="none">
              <a:solidFill>
                <a:schemeClr val="dk1"/>
              </a:solidFill>
              <a:latin typeface="Century Gothic"/>
              <a:ea typeface="Century Gothic"/>
              <a:cs typeface="Century Gothic"/>
              <a:sym typeface="Century Gothic"/>
            </a:endParaRPr>
          </a:p>
        </p:txBody>
      </p:sp>
      <p:sp>
        <p:nvSpPr>
          <p:cNvPr id="231" name="Google Shape;231;p38"/>
          <p:cNvSpPr txBox="1">
            <a:spLocks noGrp="1"/>
          </p:cNvSpPr>
          <p:nvPr>
            <p:ph type="body" idx="1"/>
          </p:nvPr>
        </p:nvSpPr>
        <p:spPr>
          <a:xfrm>
            <a:off x="200200" y="1369225"/>
            <a:ext cx="3507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Now, look at the second part of your graphic organizers: Part 2: Irrelevant Evidence.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Irrelevant evidence doesn’t support the claim or make sense in support of the claim. It may also be evidence that has been deliberately added to mislead the reader or listener.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pic>
        <p:nvPicPr>
          <p:cNvPr id="232" name="Google Shape;232;p38"/>
          <p:cNvPicPr preferRelativeResize="0"/>
          <p:nvPr/>
        </p:nvPicPr>
        <p:blipFill>
          <a:blip r:embed="rId3">
            <a:alphaModFix/>
          </a:blip>
          <a:stretch>
            <a:fillRect/>
          </a:stretch>
        </p:blipFill>
        <p:spPr>
          <a:xfrm>
            <a:off x="3708050" y="1483125"/>
            <a:ext cx="5010150" cy="245745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Irrelevant Evidence</a:t>
            </a:r>
            <a:endParaRPr sz="3300" i="0" u="none" strike="noStrike" cap="none">
              <a:solidFill>
                <a:schemeClr val="dk1"/>
              </a:solidFill>
              <a:latin typeface="Century Gothic"/>
              <a:ea typeface="Century Gothic"/>
              <a:cs typeface="Century Gothic"/>
              <a:sym typeface="Century Gothic"/>
            </a:endParaRPr>
          </a:p>
        </p:txBody>
      </p:sp>
      <p:sp>
        <p:nvSpPr>
          <p:cNvPr id="238" name="Google Shape;238;p39"/>
          <p:cNvSpPr txBox="1">
            <a:spLocks noGrp="1"/>
          </p:cNvSpPr>
          <p:nvPr>
            <p:ph type="body" idx="1"/>
          </p:nvPr>
        </p:nvSpPr>
        <p:spPr>
          <a:xfrm>
            <a:off x="200200" y="1369225"/>
            <a:ext cx="36804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You have already identified the claim that Pollan is making in this section of the text: </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b="1">
                <a:latin typeface="Century Gothic"/>
                <a:ea typeface="Century Gothic"/>
                <a:cs typeface="Century Gothic"/>
                <a:sym typeface="Century Gothic"/>
              </a:rPr>
              <a:t>“Hunters should be aware of the seriousness of killing a living creature and not take it lightly</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Now, you will work with your  triads to identify any irrelevant evidence in this excerpt of text and record it on Part 2 of your organizer.</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39" name="Google Shape;239;p39"/>
          <p:cNvPicPr preferRelativeResize="0"/>
          <p:nvPr/>
        </p:nvPicPr>
        <p:blipFill>
          <a:blip r:embed="rId3">
            <a:alphaModFix/>
          </a:blip>
          <a:stretch>
            <a:fillRect/>
          </a:stretch>
        </p:blipFill>
        <p:spPr>
          <a:xfrm>
            <a:off x="3880500" y="1880776"/>
            <a:ext cx="5131100" cy="1651500"/>
          </a:xfrm>
          <a:prstGeom prst="rect">
            <a:avLst/>
          </a:prstGeom>
          <a:noFill/>
          <a:ln>
            <a:noFill/>
          </a:ln>
        </p:spPr>
      </p:pic>
      <p:pic>
        <p:nvPicPr>
          <p:cNvPr id="240" name="Google Shape;240;p39"/>
          <p:cNvPicPr preferRelativeResize="0"/>
          <p:nvPr/>
        </p:nvPicPr>
        <p:blipFill>
          <a:blip r:embed="rId4">
            <a:alphaModFix/>
          </a:blip>
          <a:stretch>
            <a:fillRect/>
          </a:stretch>
        </p:blipFill>
        <p:spPr>
          <a:xfrm>
            <a:off x="8414659" y="4369308"/>
            <a:ext cx="645418" cy="556776"/>
          </a:xfrm>
          <a:prstGeom prst="rect">
            <a:avLst/>
          </a:prstGeom>
          <a:noFill/>
          <a:ln>
            <a:noFill/>
          </a:ln>
        </p:spPr>
      </p:pic>
      <p:pic>
        <p:nvPicPr>
          <p:cNvPr id="241" name="Google Shape;241;p39"/>
          <p:cNvPicPr preferRelativeResize="0"/>
          <p:nvPr/>
        </p:nvPicPr>
        <p:blipFill>
          <a:blip r:embed="rId5">
            <a:alphaModFix/>
          </a:blip>
          <a:stretch>
            <a:fillRect/>
          </a:stretch>
        </p:blipFill>
        <p:spPr>
          <a:xfrm>
            <a:off x="7856766" y="4360213"/>
            <a:ext cx="557893" cy="57496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Texts</a:t>
            </a:r>
            <a:endParaRPr sz="3300" i="0" u="none" strike="noStrike" cap="none">
              <a:solidFill>
                <a:schemeClr val="dk1"/>
              </a:solidFill>
              <a:latin typeface="Century Gothic"/>
              <a:ea typeface="Century Gothic"/>
              <a:cs typeface="Century Gothic"/>
              <a:sym typeface="Century Gothic"/>
            </a:endParaRPr>
          </a:p>
        </p:txBody>
      </p:sp>
      <p:sp>
        <p:nvSpPr>
          <p:cNvPr id="247" name="Google Shape;247;p40"/>
          <p:cNvSpPr txBox="1">
            <a:spLocks noGrp="1"/>
          </p:cNvSpPr>
          <p:nvPr>
            <p:ph type="body" idx="1"/>
          </p:nvPr>
        </p:nvSpPr>
        <p:spPr>
          <a:xfrm>
            <a:off x="200200" y="1369225"/>
            <a:ext cx="4783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dirty="0">
                <a:latin typeface="Century Gothic"/>
                <a:ea typeface="Century Gothic"/>
                <a:cs typeface="Century Gothic"/>
                <a:sym typeface="Century Gothic"/>
              </a:rPr>
              <a:t>Review the original paragraph on page 283 of your books. </a:t>
            </a:r>
            <a:endParaRPr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dirty="0">
                <a:latin typeface="Century Gothic"/>
                <a:ea typeface="Century Gothic"/>
                <a:cs typeface="Century Gothic"/>
                <a:sym typeface="Century Gothic"/>
              </a:rPr>
              <a:t>Discuss in triads:</a:t>
            </a:r>
            <a:endParaRPr dirty="0">
              <a:latin typeface="Century Gothic"/>
              <a:ea typeface="Century Gothic"/>
              <a:cs typeface="Century Gothic"/>
              <a:sym typeface="Century Gothic"/>
            </a:endParaRPr>
          </a:p>
          <a:p>
            <a:pPr marL="457200" lvl="0" indent="-361950" algn="l" rtl="0">
              <a:spcBef>
                <a:spcPts val="800"/>
              </a:spcBef>
              <a:spcAft>
                <a:spcPts val="0"/>
              </a:spcAft>
              <a:buSzPts val="2100"/>
              <a:buFont typeface="Century Gothic"/>
              <a:buChar char="•"/>
            </a:pPr>
            <a:r>
              <a:rPr lang="en" dirty="0">
                <a:latin typeface="Century Gothic"/>
                <a:ea typeface="Century Gothic"/>
                <a:cs typeface="Century Gothic"/>
                <a:sym typeface="Century Gothic"/>
              </a:rPr>
              <a:t>How is the rewritten excerpt different to the original?</a:t>
            </a: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Char char="•"/>
            </a:pPr>
            <a:r>
              <a:rPr lang="en" dirty="0">
                <a:latin typeface="Century Gothic"/>
                <a:ea typeface="Century Gothic"/>
                <a:cs typeface="Century Gothic"/>
                <a:sym typeface="Century Gothic"/>
              </a:rPr>
              <a:t>How is Michael Pollan’s better</a:t>
            </a:r>
            <a:r>
              <a:rPr lang="en" dirty="0" smtClean="0">
                <a:latin typeface="Century Gothic"/>
                <a:ea typeface="Century Gothic"/>
                <a:cs typeface="Century Gothic"/>
                <a:sym typeface="Century Gothic"/>
              </a:rPr>
              <a:t>?</a:t>
            </a: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pic>
        <p:nvPicPr>
          <p:cNvPr id="248" name="Google Shape;248;p40"/>
          <p:cNvPicPr preferRelativeResize="0"/>
          <p:nvPr/>
        </p:nvPicPr>
        <p:blipFill>
          <a:blip r:embed="rId3">
            <a:alphaModFix/>
          </a:blip>
          <a:stretch>
            <a:fillRect/>
          </a:stretch>
        </p:blipFill>
        <p:spPr>
          <a:xfrm>
            <a:off x="5527417" y="1184227"/>
            <a:ext cx="2199507" cy="3263400"/>
          </a:xfrm>
          <a:prstGeom prst="rect">
            <a:avLst/>
          </a:prstGeom>
          <a:noFill/>
          <a:ln>
            <a:noFill/>
          </a:ln>
        </p:spPr>
      </p:pic>
      <p:pic>
        <p:nvPicPr>
          <p:cNvPr id="6" name="Google Shape;240;p39"/>
          <p:cNvPicPr preferRelativeResize="0"/>
          <p:nvPr/>
        </p:nvPicPr>
        <p:blipFill>
          <a:blip r:embed="rId4">
            <a:alphaModFix/>
          </a:blip>
          <a:stretch>
            <a:fillRect/>
          </a:stretch>
        </p:blipFill>
        <p:spPr>
          <a:xfrm>
            <a:off x="8414659" y="4369308"/>
            <a:ext cx="645418" cy="55677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Self-Assess Progress with the Learning Targets</a:t>
            </a:r>
            <a:endParaRPr sz="2800" i="0" u="none" strike="noStrike" cap="none">
              <a:solidFill>
                <a:schemeClr val="dk1"/>
              </a:solidFill>
              <a:latin typeface="Century Gothic"/>
              <a:ea typeface="Century Gothic"/>
              <a:cs typeface="Century Gothic"/>
              <a:sym typeface="Century Gothic"/>
            </a:endParaRPr>
          </a:p>
        </p:txBody>
      </p:sp>
      <p:sp>
        <p:nvSpPr>
          <p:cNvPr id="255" name="Google Shape;255;p41"/>
          <p:cNvSpPr txBox="1">
            <a:spLocks noGrp="1"/>
          </p:cNvSpPr>
          <p:nvPr>
            <p:ph type="body" idx="1"/>
          </p:nvPr>
        </p:nvSpPr>
        <p:spPr>
          <a:xfrm>
            <a:off x="277950" y="1268050"/>
            <a:ext cx="82374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evaluate a spoken argument</a:t>
            </a:r>
            <a:r>
              <a:rPr lang="en" sz="2000" dirty="0">
                <a:latin typeface="Century Gothic"/>
                <a:ea typeface="Century Gothic"/>
                <a:cs typeface="Century Gothic"/>
                <a:sym typeface="Century Gothic"/>
              </a:rPr>
              <a:t> for sound reasoning, and sufficient relevant evidence to support the claim.</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evaluate Michael Pollan’s argument</a:t>
            </a:r>
            <a:r>
              <a:rPr lang="en" sz="2000" dirty="0">
                <a:latin typeface="Century Gothic"/>
                <a:ea typeface="Century Gothic"/>
                <a:cs typeface="Century Gothic"/>
                <a:sym typeface="Century Gothic"/>
              </a:rPr>
              <a:t> on pages 277–284 of </a:t>
            </a:r>
            <a:r>
              <a:rPr lang="en" sz="2000" i="1" dirty="0">
                <a:latin typeface="Century Gothic"/>
                <a:ea typeface="Century Gothic"/>
                <a:cs typeface="Century Gothic"/>
                <a:sym typeface="Century Gothic"/>
              </a:rPr>
              <a:t>The Omnivore’s Dilemma </a:t>
            </a:r>
            <a:r>
              <a:rPr lang="en" sz="2000" dirty="0">
                <a:latin typeface="Century Gothic"/>
                <a:ea typeface="Century Gothic"/>
                <a:cs typeface="Century Gothic"/>
                <a:sym typeface="Century Gothic"/>
              </a:rPr>
              <a:t>for sound reasoning and sufficient relevant evidence to support the claim.</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a:t>
            </a:r>
            <a:r>
              <a:rPr lang="en" sz="2000" i="1" dirty="0">
                <a:latin typeface="Century Gothic"/>
                <a:ea typeface="Century Gothic"/>
                <a:cs typeface="Century Gothic"/>
                <a:sym typeface="Century Gothic"/>
              </a:rPr>
              <a:t> identify irrelevant evidence</a:t>
            </a:r>
            <a:r>
              <a:rPr lang="en" sz="2000" dirty="0">
                <a:latin typeface="Century Gothic"/>
                <a:ea typeface="Century Gothic"/>
                <a:cs typeface="Century Gothic"/>
                <a:sym typeface="Century Gothic"/>
              </a:rPr>
              <a:t> in a text.</a:t>
            </a:r>
            <a:endParaRPr dirty="0"/>
          </a:p>
        </p:txBody>
      </p:sp>
      <p:pic>
        <p:nvPicPr>
          <p:cNvPr id="257" name="Google Shape;257;p41"/>
          <p:cNvPicPr preferRelativeResize="0"/>
          <p:nvPr/>
        </p:nvPicPr>
        <p:blipFill>
          <a:blip r:embed="rId3">
            <a:alphaModFix/>
          </a:blip>
          <a:stretch>
            <a:fillRect/>
          </a:stretch>
        </p:blipFill>
        <p:spPr>
          <a:xfrm>
            <a:off x="8595648" y="3926410"/>
            <a:ext cx="446828" cy="493411"/>
          </a:xfrm>
          <a:prstGeom prst="rect">
            <a:avLst/>
          </a:prstGeom>
          <a:noFill/>
          <a:ln>
            <a:noFill/>
          </a:ln>
        </p:spPr>
      </p:pic>
      <p:pic>
        <p:nvPicPr>
          <p:cNvPr id="258" name="Google Shape;258;p41"/>
          <p:cNvPicPr preferRelativeResize="0"/>
          <p:nvPr/>
        </p:nvPicPr>
        <p:blipFill>
          <a:blip r:embed="rId4">
            <a:alphaModFix/>
          </a:blip>
          <a:stretch>
            <a:fillRect/>
          </a:stretch>
        </p:blipFill>
        <p:spPr>
          <a:xfrm>
            <a:off x="8537298" y="4356973"/>
            <a:ext cx="563529" cy="594370"/>
          </a:xfrm>
          <a:prstGeom prst="rect">
            <a:avLst/>
          </a:prstGeom>
          <a:noFill/>
          <a:ln>
            <a:noFill/>
          </a:ln>
        </p:spPr>
      </p:pic>
      <p:pic>
        <p:nvPicPr>
          <p:cNvPr id="259" name="Google Shape;259;p41"/>
          <p:cNvPicPr preferRelativeResize="0"/>
          <p:nvPr/>
        </p:nvPicPr>
        <p:blipFill>
          <a:blip r:embed="rId5">
            <a:alphaModFix/>
          </a:blip>
          <a:stretch>
            <a:fillRect/>
          </a:stretch>
        </p:blipFill>
        <p:spPr>
          <a:xfrm>
            <a:off x="8102840" y="3931519"/>
            <a:ext cx="515657" cy="515516"/>
          </a:xfrm>
          <a:prstGeom prst="rect">
            <a:avLst/>
          </a:prstGeom>
          <a:noFill/>
          <a:ln>
            <a:noFill/>
          </a:ln>
        </p:spPr>
      </p:pic>
      <p:pic>
        <p:nvPicPr>
          <p:cNvPr id="256" name="Google Shape;256;p41"/>
          <p:cNvPicPr preferRelativeResize="0"/>
          <p:nvPr/>
        </p:nvPicPr>
        <p:blipFill>
          <a:blip r:embed="rId6">
            <a:alphaModFix/>
          </a:blip>
          <a:stretch>
            <a:fillRect/>
          </a:stretch>
        </p:blipFill>
        <p:spPr>
          <a:xfrm>
            <a:off x="8044543" y="4414388"/>
            <a:ext cx="607280" cy="46374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6" name="Google Shape;266;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7" name="Google Shape;267;p42"/>
          <p:cNvGraphicFramePr/>
          <p:nvPr/>
        </p:nvGraphicFramePr>
        <p:xfrm>
          <a:off x="577216" y="1385887"/>
          <a:ext cx="7989600" cy="3230175"/>
        </p:xfrm>
        <a:graphic>
          <a:graphicData uri="http://schemas.openxmlformats.org/drawingml/2006/table">
            <a:tbl>
              <a:tblPr firstRow="1" bandRow="1">
                <a:noFill/>
                <a:tableStyleId>{FB8F937B-0F13-4B79-83D6-F896B51E535A}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11: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Evaluating an Argument graphic organizer for pages 277–284 </a:t>
            </a:r>
            <a:r>
              <a:rPr lang="en" sz="1800">
                <a:latin typeface="Century Gothic"/>
                <a:ea typeface="Century Gothic"/>
                <a:cs typeface="Century Gothic"/>
                <a:sym typeface="Century Gothic"/>
              </a:rPr>
              <a:t>(one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Evaluating an Argument task card</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Example of Irrelevant Evidence: Page 283 of </a:t>
            </a:r>
            <a:r>
              <a:rPr lang="en" sz="1800" b="1" i="1">
                <a:latin typeface="Century Gothic"/>
                <a:ea typeface="Century Gothic"/>
                <a:cs typeface="Century Gothic"/>
                <a:sym typeface="Century Gothic"/>
              </a:rPr>
              <a:t>The Omnivore’s Dilemma Rewritten</a:t>
            </a:r>
            <a:r>
              <a:rPr lang="en" sz="1800" b="1">
                <a:latin typeface="Century Gothic"/>
                <a:ea typeface="Century Gothic"/>
                <a:cs typeface="Century Gothic"/>
                <a:sym typeface="Century Gothic"/>
              </a:rPr>
              <a:t> </a:t>
            </a:r>
            <a:r>
              <a:rPr lang="en" sz="1800">
                <a:latin typeface="Century Gothic"/>
                <a:ea typeface="Century Gothic"/>
                <a:cs typeface="Century Gothic"/>
                <a:sym typeface="Century Gothic"/>
              </a:rPr>
              <a:t>(one per student and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Lined paper (one piece per student)</a:t>
            </a: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the </a:t>
            </a:r>
            <a:r>
              <a:rPr lang="en" sz="1800" b="1" dirty="0">
                <a:latin typeface="Century Gothic"/>
                <a:ea typeface="Century Gothic"/>
                <a:cs typeface="Century Gothic"/>
                <a:sym typeface="Century Gothic"/>
              </a:rPr>
              <a:t>Interview with an Organic Farmer</a:t>
            </a:r>
            <a:r>
              <a:rPr lang="en" sz="1800" dirty="0">
                <a:latin typeface="Century Gothic"/>
                <a:ea typeface="Century Gothic"/>
                <a:cs typeface="Century Gothic"/>
                <a:sym typeface="Century Gothic"/>
              </a:rPr>
              <a:t>, as you will be reading this aloud to the students.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 pages 277–284 of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 and review the answer key for the </a:t>
            </a:r>
            <a:r>
              <a:rPr lang="en" sz="1800" b="1" dirty="0">
                <a:latin typeface="Century Gothic"/>
                <a:ea typeface="Century Gothic"/>
                <a:cs typeface="Century Gothic"/>
                <a:sym typeface="Century Gothic"/>
              </a:rPr>
              <a:t>Evaluating an Argument graphic organizer </a:t>
            </a:r>
            <a:r>
              <a:rPr lang="en" sz="1800" dirty="0">
                <a:latin typeface="Century Gothic"/>
                <a:ea typeface="Century Gothic"/>
                <a:cs typeface="Century Gothic"/>
                <a:sym typeface="Century Gothic"/>
              </a:rPr>
              <a:t>to familiarize yourself with what students will be doing and the answers you will be guiding them toward (see supporting materials).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1</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you’ll continue your study of Pollan’s hunter gatherer food chain begun in yesterday’s lesson. You’ll  also continue work that you begin in Lesson 9 of analyzing and evaluating author's’ arguments and claims.</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Listen to an interview with a farmer and Identify and evaluate the farmer’s argument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Identify and evaluate Pollan’s argument in the text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Identify irrelevant evidence in a rewritten excerpt of the text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90" name="Google Shape;190;p33"/>
          <p:cNvPicPr preferRelativeResize="0"/>
          <p:nvPr/>
        </p:nvPicPr>
        <p:blipFill>
          <a:blip r:embed="rId3">
            <a:alphaModFix/>
          </a:blip>
          <a:stretch>
            <a:fillRect/>
          </a:stretch>
        </p:blipFill>
        <p:spPr>
          <a:xfrm>
            <a:off x="7456911" y="4361914"/>
            <a:ext cx="547979" cy="541606"/>
          </a:xfrm>
          <a:prstGeom prst="rect">
            <a:avLst/>
          </a:prstGeom>
          <a:noFill/>
          <a:ln>
            <a:noFill/>
          </a:ln>
        </p:spPr>
      </p:pic>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evaluate a spoken argument</a:t>
            </a:r>
            <a:r>
              <a:rPr lang="en" sz="2000" dirty="0">
                <a:latin typeface="Century Gothic"/>
                <a:ea typeface="Century Gothic"/>
                <a:cs typeface="Century Gothic"/>
                <a:sym typeface="Century Gothic"/>
              </a:rPr>
              <a:t> for sound reasoning, and sufficient relevant evidence to support the claim.</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evaluate Michael Pollan’s argument</a:t>
            </a:r>
            <a:r>
              <a:rPr lang="en" sz="2000" dirty="0">
                <a:latin typeface="Century Gothic"/>
                <a:ea typeface="Century Gothic"/>
                <a:cs typeface="Century Gothic"/>
                <a:sym typeface="Century Gothic"/>
              </a:rPr>
              <a:t> on pages 277–284 of </a:t>
            </a:r>
            <a:r>
              <a:rPr lang="en" sz="2000" i="1" dirty="0">
                <a:latin typeface="Century Gothic"/>
                <a:ea typeface="Century Gothic"/>
                <a:cs typeface="Century Gothic"/>
                <a:sym typeface="Century Gothic"/>
              </a:rPr>
              <a:t>The Omnivore’s Dilemma </a:t>
            </a:r>
            <a:r>
              <a:rPr lang="en" sz="2000" dirty="0">
                <a:latin typeface="Century Gothic"/>
                <a:ea typeface="Century Gothic"/>
                <a:cs typeface="Century Gothic"/>
                <a:sym typeface="Century Gothic"/>
              </a:rPr>
              <a:t>for sound reasoning and sufficient relevant evidence to support the claim.</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a:t>
            </a:r>
            <a:r>
              <a:rPr lang="en" sz="2000" i="1" dirty="0">
                <a:latin typeface="Century Gothic"/>
                <a:ea typeface="Century Gothic"/>
                <a:cs typeface="Century Gothic"/>
                <a:sym typeface="Century Gothic"/>
              </a:rPr>
              <a:t> identify irrelevant evidence</a:t>
            </a:r>
            <a:r>
              <a:rPr lang="en" sz="2000" dirty="0">
                <a:latin typeface="Century Gothic"/>
                <a:ea typeface="Century Gothic"/>
                <a:cs typeface="Century Gothic"/>
                <a:sym typeface="Century Gothic"/>
              </a:rPr>
              <a:t> in a text.</a:t>
            </a:r>
            <a:r>
              <a:rPr lang="en" dirty="0"/>
              <a:t/>
            </a:r>
            <a:br>
              <a:rPr lang="en" dirty="0"/>
            </a:br>
            <a:endParaRPr dirty="0"/>
          </a:p>
        </p:txBody>
      </p:sp>
      <p:pic>
        <p:nvPicPr>
          <p:cNvPr id="188" name="Google Shape;188;p33"/>
          <p:cNvPicPr preferRelativeResize="0"/>
          <p:nvPr/>
        </p:nvPicPr>
        <p:blipFill>
          <a:blip r:embed="rId4">
            <a:alphaModFix/>
          </a:blip>
          <a:stretch>
            <a:fillRect/>
          </a:stretch>
        </p:blipFill>
        <p:spPr>
          <a:xfrm>
            <a:off x="8371114" y="4361914"/>
            <a:ext cx="686475" cy="541410"/>
          </a:xfrm>
          <a:prstGeom prst="rect">
            <a:avLst/>
          </a:prstGeom>
          <a:noFill/>
          <a:ln>
            <a:noFill/>
          </a:ln>
        </p:spPr>
      </p:pic>
      <p:pic>
        <p:nvPicPr>
          <p:cNvPr id="189" name="Google Shape;189;p33"/>
          <p:cNvPicPr preferRelativeResize="0"/>
          <p:nvPr/>
        </p:nvPicPr>
        <p:blipFill>
          <a:blip r:embed="rId5">
            <a:alphaModFix/>
          </a:blip>
          <a:stretch>
            <a:fillRect/>
          </a:stretch>
        </p:blipFill>
        <p:spPr>
          <a:xfrm>
            <a:off x="7924799" y="4394573"/>
            <a:ext cx="492577" cy="5196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Listen to an Interview</a:t>
            </a:r>
            <a:endParaRPr sz="3300" i="0" u="none" strike="noStrike" cap="none">
              <a:solidFill>
                <a:schemeClr val="dk1"/>
              </a:solidFill>
              <a:latin typeface="Century Gothic"/>
              <a:ea typeface="Century Gothic"/>
              <a:cs typeface="Century Gothic"/>
              <a:sym typeface="Century Gothic"/>
            </a:endParaRPr>
          </a:p>
        </p:txBody>
      </p:sp>
      <p:sp>
        <p:nvSpPr>
          <p:cNvPr id="196" name="Google Shape;196;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that you have listened to the interview by an organic farmer about why organic food is important, discuss this question in your triad:</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What claim is the farmer making?</a:t>
            </a:r>
            <a:r>
              <a:rPr lang="en">
                <a:latin typeface="Century Gothic"/>
                <a:ea typeface="Century Gothic"/>
                <a:cs typeface="Century Gothic"/>
                <a:sym typeface="Century Gothic"/>
              </a:rP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Evaluate the Argument in the Interview</a:t>
            </a:r>
            <a:endParaRPr sz="2800" i="0" u="none" strike="noStrike" cap="none">
              <a:solidFill>
                <a:schemeClr val="dk1"/>
              </a:solidFill>
              <a:latin typeface="Century Gothic"/>
              <a:ea typeface="Century Gothic"/>
              <a:cs typeface="Century Gothic"/>
              <a:sym typeface="Century Gothic"/>
            </a:endParaRPr>
          </a:p>
        </p:txBody>
      </p:sp>
      <p:sp>
        <p:nvSpPr>
          <p:cNvPr id="202" name="Google Shape;202;p35"/>
          <p:cNvSpPr txBox="1">
            <a:spLocks noGrp="1"/>
          </p:cNvSpPr>
          <p:nvPr>
            <p:ph type="body" idx="1"/>
          </p:nvPr>
        </p:nvSpPr>
        <p:spPr>
          <a:xfrm>
            <a:off x="321475" y="1369225"/>
            <a:ext cx="47148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Fold and label your paper with the following headings:</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Relevant evidence</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Sufficient evidence</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Irrelevant evidence</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Sound reasoning</a:t>
            </a:r>
            <a:endParaRPr>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As you listen to the interview again, you will take notes about each of these.</a:t>
            </a:r>
            <a:endParaRPr>
              <a:latin typeface="Century Gothic"/>
              <a:ea typeface="Century Gothic"/>
              <a:cs typeface="Century Gothic"/>
              <a:sym typeface="Century Gothic"/>
            </a:endParaRPr>
          </a:p>
        </p:txBody>
      </p:sp>
      <p:pic>
        <p:nvPicPr>
          <p:cNvPr id="203" name="Google Shape;203;p35"/>
          <p:cNvPicPr preferRelativeResize="0"/>
          <p:nvPr/>
        </p:nvPicPr>
        <p:blipFill>
          <a:blip r:embed="rId3">
            <a:alphaModFix/>
          </a:blip>
          <a:stretch>
            <a:fillRect/>
          </a:stretch>
        </p:blipFill>
        <p:spPr>
          <a:xfrm>
            <a:off x="8493579" y="4354289"/>
            <a:ext cx="628650" cy="589994"/>
          </a:xfrm>
          <a:prstGeom prst="rect">
            <a:avLst/>
          </a:prstGeom>
          <a:noFill/>
          <a:ln>
            <a:noFill/>
          </a:ln>
        </p:spPr>
      </p:pic>
      <p:pic>
        <p:nvPicPr>
          <p:cNvPr id="204" name="Google Shape;204;p35"/>
          <p:cNvPicPr preferRelativeResize="0"/>
          <p:nvPr/>
        </p:nvPicPr>
        <p:blipFill>
          <a:blip r:embed="rId4">
            <a:alphaModFix/>
          </a:blip>
          <a:stretch>
            <a:fillRect/>
          </a:stretch>
        </p:blipFill>
        <p:spPr>
          <a:xfrm>
            <a:off x="5257600" y="1268050"/>
            <a:ext cx="2775553" cy="3570647"/>
          </a:xfrm>
          <a:prstGeom prst="rect">
            <a:avLst/>
          </a:prstGeom>
          <a:noFill/>
          <a:ln>
            <a:noFill/>
          </a:ln>
        </p:spPr>
      </p:pic>
      <p:sp>
        <p:nvSpPr>
          <p:cNvPr id="205" name="Google Shape;205;p35"/>
          <p:cNvSpPr txBox="1"/>
          <p:nvPr/>
        </p:nvSpPr>
        <p:spPr>
          <a:xfrm>
            <a:off x="5542800" y="1582900"/>
            <a:ext cx="1074300" cy="409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solidFill>
                  <a:schemeClr val="dk1"/>
                </a:solidFill>
                <a:latin typeface="Caveat"/>
                <a:ea typeface="Caveat"/>
                <a:cs typeface="Caveat"/>
                <a:sym typeface="Caveat"/>
              </a:rPr>
              <a:t>Relevant evidence</a:t>
            </a:r>
            <a:endParaRPr sz="1200">
              <a:solidFill>
                <a:schemeClr val="dk1"/>
              </a:solidFill>
              <a:latin typeface="Caveat"/>
              <a:ea typeface="Caveat"/>
              <a:cs typeface="Caveat"/>
              <a:sym typeface="Caveat"/>
            </a:endParaRPr>
          </a:p>
        </p:txBody>
      </p:sp>
      <p:sp>
        <p:nvSpPr>
          <p:cNvPr id="206" name="Google Shape;206;p35"/>
          <p:cNvSpPr txBox="1"/>
          <p:nvPr/>
        </p:nvSpPr>
        <p:spPr>
          <a:xfrm>
            <a:off x="6807300" y="1582900"/>
            <a:ext cx="1160100" cy="409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solidFill>
                  <a:schemeClr val="dk1"/>
                </a:solidFill>
                <a:latin typeface="Caveat"/>
                <a:ea typeface="Caveat"/>
                <a:cs typeface="Caveat"/>
                <a:sym typeface="Caveat"/>
              </a:rPr>
              <a:t>Sufficient evidence</a:t>
            </a:r>
            <a:endParaRPr sz="1200">
              <a:solidFill>
                <a:schemeClr val="dk1"/>
              </a:solidFill>
              <a:latin typeface="Caveat"/>
              <a:ea typeface="Caveat"/>
              <a:cs typeface="Caveat"/>
              <a:sym typeface="Caveat"/>
            </a:endParaRPr>
          </a:p>
        </p:txBody>
      </p:sp>
      <p:sp>
        <p:nvSpPr>
          <p:cNvPr id="207" name="Google Shape;207;p35"/>
          <p:cNvSpPr txBox="1"/>
          <p:nvPr/>
        </p:nvSpPr>
        <p:spPr>
          <a:xfrm>
            <a:off x="5542800" y="3085625"/>
            <a:ext cx="1160100" cy="409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solidFill>
                  <a:schemeClr val="dk1"/>
                </a:solidFill>
                <a:latin typeface="Caveat"/>
                <a:ea typeface="Caveat"/>
                <a:cs typeface="Caveat"/>
                <a:sym typeface="Caveat"/>
              </a:rPr>
              <a:t>Irrelevant evidence</a:t>
            </a:r>
            <a:endParaRPr sz="1200">
              <a:solidFill>
                <a:schemeClr val="dk1"/>
              </a:solidFill>
              <a:latin typeface="Caveat"/>
              <a:ea typeface="Caveat"/>
              <a:cs typeface="Caveat"/>
              <a:sym typeface="Caveat"/>
            </a:endParaRPr>
          </a:p>
        </p:txBody>
      </p:sp>
      <p:sp>
        <p:nvSpPr>
          <p:cNvPr id="208" name="Google Shape;208;p35"/>
          <p:cNvSpPr txBox="1"/>
          <p:nvPr/>
        </p:nvSpPr>
        <p:spPr>
          <a:xfrm>
            <a:off x="6893100" y="3085625"/>
            <a:ext cx="1074300" cy="409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solidFill>
                  <a:schemeClr val="dk1"/>
                </a:solidFill>
                <a:latin typeface="Caveat"/>
                <a:ea typeface="Caveat"/>
                <a:cs typeface="Caveat"/>
                <a:sym typeface="Caveat"/>
              </a:rPr>
              <a:t>Sound reasoning</a:t>
            </a:r>
            <a:endParaRPr sz="1200">
              <a:solidFill>
                <a:schemeClr val="dk1"/>
              </a:solidFill>
              <a:latin typeface="Caveat"/>
              <a:ea typeface="Caveat"/>
              <a:cs typeface="Caveat"/>
              <a:sym typeface="Cave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Claims and Evidence</a:t>
            </a:r>
            <a:endParaRPr sz="3300" i="0" u="none" strike="noStrike" cap="none">
              <a:solidFill>
                <a:schemeClr val="dk1"/>
              </a:solidFill>
              <a:latin typeface="Century Gothic"/>
              <a:ea typeface="Century Gothic"/>
              <a:cs typeface="Century Gothic"/>
              <a:sym typeface="Century Gothic"/>
            </a:endParaRPr>
          </a:p>
        </p:txBody>
      </p:sp>
      <p:sp>
        <p:nvSpPr>
          <p:cNvPr id="214" name="Google Shape;214;p36"/>
          <p:cNvSpPr txBox="1">
            <a:spLocks noGrp="1"/>
          </p:cNvSpPr>
          <p:nvPr>
            <p:ph type="body" idx="1"/>
          </p:nvPr>
        </p:nvSpPr>
        <p:spPr>
          <a:xfrm>
            <a:off x="233000" y="1369225"/>
            <a:ext cx="3897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For homework, you reread pages 277–284 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 identified a claim that Michael Pollan makes, and flagged supporting evidence.</a:t>
            </a:r>
            <a:r>
              <a:rPr lang="en" dirty="0"/>
              <a:t/>
            </a:r>
            <a:br>
              <a:rPr lang="en" dirty="0"/>
            </a:br>
            <a:endParaRPr dirty="0"/>
          </a:p>
        </p:txBody>
      </p:sp>
      <p:pic>
        <p:nvPicPr>
          <p:cNvPr id="215" name="Google Shape;215;p36"/>
          <p:cNvPicPr preferRelativeResize="0"/>
          <p:nvPr/>
        </p:nvPicPr>
        <p:blipFill>
          <a:blip r:embed="rId3">
            <a:alphaModFix/>
          </a:blip>
          <a:stretch>
            <a:fillRect/>
          </a:stretch>
        </p:blipFill>
        <p:spPr>
          <a:xfrm>
            <a:off x="4311925" y="1268044"/>
            <a:ext cx="4617364" cy="3263400"/>
          </a:xfrm>
          <a:prstGeom prst="rect">
            <a:avLst/>
          </a:prstGeom>
          <a:noFill/>
          <a:ln>
            <a:noFill/>
          </a:ln>
        </p:spPr>
      </p:pic>
      <p:pic>
        <p:nvPicPr>
          <p:cNvPr id="216" name="Google Shape;216;p36"/>
          <p:cNvPicPr preferRelativeResize="0"/>
          <p:nvPr/>
        </p:nvPicPr>
        <p:blipFill>
          <a:blip r:embed="rId4">
            <a:alphaModFix/>
          </a:blip>
          <a:stretch>
            <a:fillRect/>
          </a:stretch>
        </p:blipFill>
        <p:spPr>
          <a:xfrm>
            <a:off x="8447315" y="4430488"/>
            <a:ext cx="579965" cy="484414"/>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35CE9C-863C-4817-90EA-A6C820F681BC}"/>
</file>

<file path=customXml/itemProps2.xml><?xml version="1.0" encoding="utf-8"?>
<ds:datastoreItem xmlns:ds="http://schemas.openxmlformats.org/officeDocument/2006/customXml" ds:itemID="{AC4DE256-E73C-4C6E-A31B-21825C1A04B7}"/>
</file>

<file path=customXml/itemProps3.xml><?xml version="1.0" encoding="utf-8"?>
<ds:datastoreItem xmlns:ds="http://schemas.openxmlformats.org/officeDocument/2006/customXml" ds:itemID="{A8D77D59-D4E1-4E46-8A9F-F4BB1012139A}"/>
</file>

<file path=docProps/app.xml><?xml version="1.0" encoding="utf-8"?>
<Properties xmlns="http://schemas.openxmlformats.org/officeDocument/2006/extended-properties" xmlns:vt="http://schemas.openxmlformats.org/officeDocument/2006/docPropsVTypes">
  <TotalTime>60</TotalTime>
  <Words>1302</Words>
  <Application>Microsoft Macintosh PowerPoint</Application>
  <PresentationFormat>On-screen Show (16:9)</PresentationFormat>
  <Paragraphs>304</Paragraphs>
  <Slides>15</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Calibri</vt:lpstr>
      <vt:lpstr>Century Gothic</vt:lpstr>
      <vt:lpstr>Overlock</vt:lpstr>
      <vt:lpstr>Caveat</vt:lpstr>
      <vt:lpstr>Simple Light</vt:lpstr>
      <vt:lpstr>Office Theme</vt:lpstr>
      <vt:lpstr>Office Theme</vt:lpstr>
      <vt:lpstr>  Grade 8: Module 4: Unit 1: Lesson 11 Teacher slide, before teaching. </vt:lpstr>
      <vt:lpstr>  Grade 8: Module 4: Unit 1: Lesson 11 Teacher slide, before teaching. </vt:lpstr>
      <vt:lpstr>  Grade 8: Module 4: Unit 1: Lesson 11 Teacher slide, before teaching. </vt:lpstr>
      <vt:lpstr>Grade 8: Module 4:  Unit 1: Lesson 11</vt:lpstr>
      <vt:lpstr>Hello, Students!</vt:lpstr>
      <vt:lpstr>Let’s Review the Learning Targets</vt:lpstr>
      <vt:lpstr>Let’s Listen to an Interview</vt:lpstr>
      <vt:lpstr>Let’s Evaluate the Argument in the Interview</vt:lpstr>
      <vt:lpstr>Let’s Share Claims and Evidence</vt:lpstr>
      <vt:lpstr>Let’s Evaluate the Argument</vt:lpstr>
      <vt:lpstr>Let’s Review Irrelevant Evidence</vt:lpstr>
      <vt:lpstr>Let’s Identify Irrelevant Evidence</vt:lpstr>
      <vt:lpstr>Let’s Compare Texts</vt:lpstr>
      <vt:lpstr>Let’s Self-Assess Progress with the Learning Targets</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11 Teacher slide, before teaching. </dc:title>
  <dc:creator>nbravo</dc:creator>
  <cp:lastModifiedBy>Alexander Specht</cp:lastModifiedBy>
  <cp:revision>3</cp:revision>
  <dcterms:modified xsi:type="dcterms:W3CDTF">2018-12-04T03:58:30Z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