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Century Gothic" panose="020B060402020202020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97F74C0-949B-4B51-B7D3-B5DB0933E7B3}">
  <a:tblStyle styleId="{D97F74C0-949B-4B51-B7D3-B5DB0933E7B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font" Target="fonts/font6.fntdata"/><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1.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ril Imperio" userId="S::april.imperio@detroitk12.org::016b43d7-eba5-4d9b-8296-c2a9482fb2a0" providerId="AD" clId="Web-{3E32FD74-DA23-6230-7B74-6D02700CD7EF}"/>
    <pc:docChg chg="addSld">
      <pc:chgData name="April Imperio" userId="S::april.imperio@detroitk12.org::016b43d7-eba5-4d9b-8296-c2a9482fb2a0" providerId="AD" clId="Web-{3E32FD74-DA23-6230-7B74-6D02700CD7EF}" dt="2019-03-26T00:40:38.120" v="0"/>
      <pc:docMkLst>
        <pc:docMk/>
      </pc:docMkLst>
      <pc:sldChg chg="add">
        <pc:chgData name="April Imperio" userId="S::april.imperio@detroitk12.org::016b43d7-eba5-4d9b-8296-c2a9482fb2a0" providerId="AD" clId="Web-{3E32FD74-DA23-6230-7B74-6D02700CD7EF}" dt="2019-03-26T00:40:38.120" v="0"/>
        <pc:sldMkLst>
          <pc:docMk/>
          <pc:sldMk cId="472151352" sldId="276"/>
        </pc:sldMkLst>
      </pc:sldChg>
    </pc:docChg>
  </pc:docChgLst>
  <pc:docChgLst>
    <pc:chgData clId="Web-{18D1DFB9-525A-4FAC-A697-70CD1E4E2D97}"/>
    <pc:docChg chg="modSld">
      <pc:chgData name="" userId="" providerId="" clId="Web-{18D1DFB9-525A-4FAC-A697-70CD1E4E2D97}" dt="2018-08-10T06:15:00.689" v="8" actId="14100"/>
      <pc:docMkLst>
        <pc:docMk/>
      </pc:docMkLst>
      <pc:sldChg chg="addSp modSp">
        <pc:chgData name="" userId="" providerId="" clId="Web-{18D1DFB9-525A-4FAC-A697-70CD1E4E2D97}" dt="2018-08-10T06:13:29.343" v="2" actId="14100"/>
        <pc:sldMkLst>
          <pc:docMk/>
          <pc:sldMk cId="0" sldId="260"/>
        </pc:sldMkLst>
        <pc:picChg chg="add mod">
          <ac:chgData name="" userId="" providerId="" clId="Web-{18D1DFB9-525A-4FAC-A697-70CD1E4E2D97}" dt="2018-08-10T06:13:29.343" v="2" actId="14100"/>
          <ac:picMkLst>
            <pc:docMk/>
            <pc:sldMk cId="0" sldId="260"/>
            <ac:picMk id="2" creationId="{8831E141-19B9-42AA-BB46-42C94E662995}"/>
          </ac:picMkLst>
        </pc:picChg>
      </pc:sldChg>
      <pc:sldChg chg="addSp modSp">
        <pc:chgData name="" userId="" providerId="" clId="Web-{18D1DFB9-525A-4FAC-A697-70CD1E4E2D97}" dt="2018-08-10T06:14:00.202" v="5" actId="14100"/>
        <pc:sldMkLst>
          <pc:docMk/>
          <pc:sldMk cId="0" sldId="262"/>
        </pc:sldMkLst>
        <pc:picChg chg="add mod">
          <ac:chgData name="" userId="" providerId="" clId="Web-{18D1DFB9-525A-4FAC-A697-70CD1E4E2D97}" dt="2018-08-10T06:14:00.202" v="5" actId="14100"/>
          <ac:picMkLst>
            <pc:docMk/>
            <pc:sldMk cId="0" sldId="262"/>
            <ac:picMk id="2" creationId="{289AE4D9-912C-49D1-BCBD-E636071DF349}"/>
          </ac:picMkLst>
        </pc:picChg>
      </pc:sldChg>
      <pc:sldChg chg="addSp modSp">
        <pc:chgData name="" userId="" providerId="" clId="Web-{18D1DFB9-525A-4FAC-A697-70CD1E4E2D97}" dt="2018-08-10T06:15:00.689" v="8" actId="14100"/>
        <pc:sldMkLst>
          <pc:docMk/>
          <pc:sldMk cId="12500977" sldId="274"/>
        </pc:sldMkLst>
        <pc:picChg chg="add mod">
          <ac:chgData name="" userId="" providerId="" clId="Web-{18D1DFB9-525A-4FAC-A697-70CD1E4E2D97}" dt="2018-08-10T06:15:00.689" v="8" actId="14100"/>
          <ac:picMkLst>
            <pc:docMk/>
            <pc:sldMk cId="12500977" sldId="274"/>
            <ac:picMk id="2" creationId="{802E0304-17F3-4CEC-8EF0-B46EFD7B4C41}"/>
          </ac:picMkLst>
        </pc:picChg>
      </pc:sldChg>
    </pc:docChg>
  </pc:docChgLst>
  <pc:docChgLst>
    <pc:chgData name="April Imperio" userId="S::april.imperio@detroitk12.org::016b43d7-eba5-4d9b-8296-c2a9482fb2a0" providerId="AD" clId="Web-{B362A4D8-FEAC-0168-A86B-F5D191D0FE27}"/>
    <pc:docChg chg="addSld">
      <pc:chgData name="April Imperio" userId="S::april.imperio@detroitk12.org::016b43d7-eba5-4d9b-8296-c2a9482fb2a0" providerId="AD" clId="Web-{B362A4D8-FEAC-0168-A86B-F5D191D0FE27}" dt="2019-03-26T00:40:27.611" v="0"/>
      <pc:docMkLst>
        <pc:docMk/>
      </pc:docMkLst>
      <pc:sldChg chg="add">
        <pc:chgData name="April Imperio" userId="S::april.imperio@detroitk12.org::016b43d7-eba5-4d9b-8296-c2a9482fb2a0" providerId="AD" clId="Web-{B362A4D8-FEAC-0168-A86B-F5D191D0FE27}" dt="2019-03-26T00:40:27.611" v="0"/>
        <pc:sldMkLst>
          <pc:docMk/>
          <pc:sldMk cId="1792714953" sldId="276"/>
        </pc:sldMkLst>
      </pc:sldChg>
    </pc:docChg>
  </pc:docChgLst>
  <pc:docChgLst>
    <pc:chgData name="Natalie Ivey" userId="2c81a4b0-7596-4a42-b4da-e7aac4dfeff9" providerId="ADAL" clId="{8DE1A242-A667-42C3-8F98-F76F0DF2E776}"/>
    <pc:docChg chg="modSld modMainMaster">
      <pc:chgData name="Natalie Ivey" userId="2c81a4b0-7596-4a42-b4da-e7aac4dfeff9" providerId="ADAL" clId="{8DE1A242-A667-42C3-8F98-F76F0DF2E776}" dt="2018-09-13T14:59:00.788" v="29" actId="1076"/>
      <pc:docMkLst>
        <pc:docMk/>
      </pc:docMkLst>
      <pc:sldChg chg="addSp modSp">
        <pc:chgData name="Natalie Ivey" userId="2c81a4b0-7596-4a42-b4da-e7aac4dfeff9" providerId="ADAL" clId="{8DE1A242-A667-42C3-8F98-F76F0DF2E776}" dt="2018-09-13T14:58:13.954" v="21" actId="1076"/>
        <pc:sldMkLst>
          <pc:docMk/>
          <pc:sldMk cId="0" sldId="258"/>
        </pc:sldMkLst>
        <pc:picChg chg="add mod">
          <ac:chgData name="Natalie Ivey" userId="2c81a4b0-7596-4a42-b4da-e7aac4dfeff9" providerId="ADAL" clId="{8DE1A242-A667-42C3-8F98-F76F0DF2E776}" dt="2018-09-13T14:58:13.954" v="21" actId="1076"/>
          <ac:picMkLst>
            <pc:docMk/>
            <pc:sldMk cId="0" sldId="258"/>
            <ac:picMk id="3" creationId="{C52DE6B6-6463-4702-94B8-97966B9C3D76}"/>
          </ac:picMkLst>
        </pc:picChg>
      </pc:sldChg>
      <pc:sldChg chg="addSp modSp">
        <pc:chgData name="Natalie Ivey" userId="2c81a4b0-7596-4a42-b4da-e7aac4dfeff9" providerId="ADAL" clId="{8DE1A242-A667-42C3-8F98-F76F0DF2E776}" dt="2018-09-13T14:59:00.788" v="29" actId="1076"/>
        <pc:sldMkLst>
          <pc:docMk/>
          <pc:sldMk cId="1079799379" sldId="271"/>
        </pc:sldMkLst>
        <pc:spChg chg="mod">
          <ac:chgData name="Natalie Ivey" userId="2c81a4b0-7596-4a42-b4da-e7aac4dfeff9" providerId="ADAL" clId="{8DE1A242-A667-42C3-8F98-F76F0DF2E776}" dt="2018-09-13T14:58:41.376" v="25" actId="14100"/>
          <ac:spMkLst>
            <pc:docMk/>
            <pc:sldMk cId="1079799379" sldId="271"/>
            <ac:spMk id="130" creationId="{00000000-0000-0000-0000-000000000000}"/>
          </ac:spMkLst>
        </pc:spChg>
        <pc:spChg chg="mod">
          <ac:chgData name="Natalie Ivey" userId="2c81a4b0-7596-4a42-b4da-e7aac4dfeff9" providerId="ADAL" clId="{8DE1A242-A667-42C3-8F98-F76F0DF2E776}" dt="2018-09-13T14:58:35.379" v="23" actId="14100"/>
          <ac:spMkLst>
            <pc:docMk/>
            <pc:sldMk cId="1079799379" sldId="271"/>
            <ac:spMk id="131" creationId="{00000000-0000-0000-0000-000000000000}"/>
          </ac:spMkLst>
        </pc:spChg>
        <pc:picChg chg="add mod">
          <ac:chgData name="Natalie Ivey" userId="2c81a4b0-7596-4a42-b4da-e7aac4dfeff9" providerId="ADAL" clId="{8DE1A242-A667-42C3-8F98-F76F0DF2E776}" dt="2018-09-13T14:59:00.788" v="29" actId="1076"/>
          <ac:picMkLst>
            <pc:docMk/>
            <pc:sldMk cId="1079799379" sldId="271"/>
            <ac:picMk id="3" creationId="{200F4E1B-49A5-44CF-BD36-0CEF1AA88C06}"/>
          </ac:picMkLst>
        </pc:picChg>
      </pc:sldChg>
      <pc:sldMasterChg chg="addSp modSp">
        <pc:chgData name="Natalie Ivey" userId="2c81a4b0-7596-4a42-b4da-e7aac4dfeff9" providerId="ADAL" clId="{8DE1A242-A667-42C3-8F98-F76F0DF2E776}" dt="2018-09-13T14:57:03.270" v="6" actId="1076"/>
        <pc:sldMasterMkLst>
          <pc:docMk/>
          <pc:sldMasterMk cId="0" sldId="2147483670"/>
        </pc:sldMasterMkLst>
        <pc:picChg chg="add mod">
          <ac:chgData name="Natalie Ivey" userId="2c81a4b0-7596-4a42-b4da-e7aac4dfeff9" providerId="ADAL" clId="{8DE1A242-A667-42C3-8F98-F76F0DF2E776}" dt="2018-09-13T14:56:37.186" v="1" actId="1076"/>
          <ac:picMkLst>
            <pc:docMk/>
            <pc:sldMasterMk cId="0" sldId="2147483670"/>
            <ac:picMk id="3" creationId="{2B45A45D-B913-47AC-A9CE-C78DA820774C}"/>
          </ac:picMkLst>
        </pc:picChg>
        <pc:picChg chg="add mod">
          <ac:chgData name="Natalie Ivey" userId="2c81a4b0-7596-4a42-b4da-e7aac4dfeff9" providerId="ADAL" clId="{8DE1A242-A667-42C3-8F98-F76F0DF2E776}" dt="2018-09-13T14:56:53.054" v="4" actId="1076"/>
          <ac:picMkLst>
            <pc:docMk/>
            <pc:sldMasterMk cId="0" sldId="2147483670"/>
            <ac:picMk id="5" creationId="{F5E10C1E-46B4-4B24-B914-FF12D891D972}"/>
          </ac:picMkLst>
        </pc:picChg>
        <pc:picChg chg="add mod">
          <ac:chgData name="Natalie Ivey" userId="2c81a4b0-7596-4a42-b4da-e7aac4dfeff9" providerId="ADAL" clId="{8DE1A242-A667-42C3-8F98-F76F0DF2E776}" dt="2018-09-13T14:57:03.270" v="6" actId="1076"/>
          <ac:picMkLst>
            <pc:docMk/>
            <pc:sldMasterMk cId="0" sldId="2147483670"/>
            <ac:picMk id="7" creationId="{69310EBE-EEBF-46D0-A1DC-C25FE7B1AAFA}"/>
          </ac:picMkLst>
        </pc:picChg>
      </pc:sldMasterChg>
      <pc:sldMasterChg chg="addSp modSp">
        <pc:chgData name="Natalie Ivey" userId="2c81a4b0-7596-4a42-b4da-e7aac4dfeff9" providerId="ADAL" clId="{8DE1A242-A667-42C3-8F98-F76F0DF2E776}" dt="2018-09-13T14:57:47.204" v="16" actId="1076"/>
        <pc:sldMasterMkLst>
          <pc:docMk/>
          <pc:sldMasterMk cId="0" sldId="2147483671"/>
        </pc:sldMasterMkLst>
        <pc:picChg chg="add mod">
          <ac:chgData name="Natalie Ivey" userId="2c81a4b0-7596-4a42-b4da-e7aac4dfeff9" providerId="ADAL" clId="{8DE1A242-A667-42C3-8F98-F76F0DF2E776}" dt="2018-09-13T14:57:17.508" v="8" actId="1076"/>
          <ac:picMkLst>
            <pc:docMk/>
            <pc:sldMasterMk cId="0" sldId="2147483671"/>
            <ac:picMk id="3" creationId="{D6ECBBA2-855D-445C-9C4D-74BD77F43E51}"/>
          </ac:picMkLst>
        </pc:picChg>
        <pc:picChg chg="add mod">
          <ac:chgData name="Natalie Ivey" userId="2c81a4b0-7596-4a42-b4da-e7aac4dfeff9" providerId="ADAL" clId="{8DE1A242-A667-42C3-8F98-F76F0DF2E776}" dt="2018-09-13T14:57:33.739" v="13" actId="1076"/>
          <ac:picMkLst>
            <pc:docMk/>
            <pc:sldMasterMk cId="0" sldId="2147483671"/>
            <ac:picMk id="5" creationId="{707D22F8-9099-4EF5-8648-061F1AFE2681}"/>
          </ac:picMkLst>
        </pc:picChg>
        <pc:picChg chg="add mod">
          <ac:chgData name="Natalie Ivey" userId="2c81a4b0-7596-4a42-b4da-e7aac4dfeff9" providerId="ADAL" clId="{8DE1A242-A667-42C3-8F98-F76F0DF2E776}" dt="2018-09-13T14:57:47.204" v="16" actId="1076"/>
          <ac:picMkLst>
            <pc:docMk/>
            <pc:sldMasterMk cId="0" sldId="2147483671"/>
            <ac:picMk id="7" creationId="{16F329AF-CCAF-4987-BB35-3E65F09E2C2A}"/>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67674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a:t>Notes:</a:t>
            </a:r>
            <a:r>
              <a:rPr lang="en-US">
                <a:latin typeface="Arial"/>
                <a:ea typeface="Arial"/>
                <a:cs typeface="Arial"/>
                <a:sym typeface="Arial"/>
              </a:rPr>
              <a:t>   </a:t>
            </a:r>
            <a:r>
              <a:rPr lang="en-US"/>
              <a:t> </a:t>
            </a:r>
            <a:endParaRPr/>
          </a:p>
          <a:p>
            <a:pPr marL="457200" lvl="0" indent="-304800" rtl="0">
              <a:spcBef>
                <a:spcPts val="0"/>
              </a:spcBef>
              <a:spcAft>
                <a:spcPts val="0"/>
              </a:spcAft>
              <a:buSzPts val="1200"/>
              <a:buChar char="●"/>
            </a:pPr>
            <a:r>
              <a:rPr lang="en-US"/>
              <a:t>This lesson builds on learning that students began in Unit 2, Lesson 17, when they started planning their research-based two-voice poem. </a:t>
            </a:r>
            <a:endParaRPr/>
          </a:p>
          <a:p>
            <a:pPr marL="457200" lvl="0" indent="-304800" rtl="0">
              <a:spcBef>
                <a:spcPts val="0"/>
              </a:spcBef>
              <a:spcAft>
                <a:spcPts val="0"/>
              </a:spcAft>
              <a:buSzPts val="1200"/>
              <a:buChar char="●"/>
            </a:pPr>
            <a:r>
              <a:rPr lang="en-US"/>
              <a:t>In this lesson, students use the </a:t>
            </a:r>
            <a:r>
              <a:rPr lang="en-US" b="1"/>
              <a:t>Gathering Evidence graphic organizer </a:t>
            </a:r>
            <a:r>
              <a:rPr lang="en-US"/>
              <a:t>that they started in Unit 2, Lesson 17.  In Unit 2, Lesson 17, students read this same model poem, “I Would Do Anything.” In this lesson, they read the poem focusing on how the author of the poem used evidence.</a:t>
            </a:r>
            <a:endParaRPr/>
          </a:p>
          <a:p>
            <a:pPr marL="457200" lvl="0" indent="-304800" rtl="0">
              <a:spcBef>
                <a:spcPts val="0"/>
              </a:spcBef>
              <a:spcAft>
                <a:spcPts val="0"/>
              </a:spcAft>
              <a:buSzPts val="1200"/>
              <a:buChar char="●"/>
            </a:pPr>
            <a:r>
              <a:rPr lang="en-US"/>
              <a:t>For a teacher’s version of the </a:t>
            </a:r>
            <a:r>
              <a:rPr lang="en-US" b="1"/>
              <a:t>Gathering Evidence graphic organizer</a:t>
            </a:r>
            <a:r>
              <a:rPr lang="en-US"/>
              <a:t>, please see supporting materials of Unit 2, Lesson 17.</a:t>
            </a:r>
            <a:endParaRPr/>
          </a:p>
          <a:p>
            <a:pPr marL="457200" lvl="0" indent="-304800" rtl="0">
              <a:spcBef>
                <a:spcPts val="0"/>
              </a:spcBef>
              <a:spcAft>
                <a:spcPts val="0"/>
              </a:spcAft>
              <a:buSzPts val="1200"/>
              <a:buChar char="●"/>
            </a:pPr>
            <a:r>
              <a:rPr lang="en-US"/>
              <a:t>The rubric for the two-voice poem is based on the </a:t>
            </a:r>
            <a:r>
              <a:rPr lang="en-US" b="1"/>
              <a:t>New York State Expository Writing Rubric</a:t>
            </a:r>
            <a:r>
              <a:rPr lang="en-US"/>
              <a:t>. The use of an expository rubric for this piece of narrative writing is intentional, since students will be applying many of the same writing skills to this poem, most importantly using evidence to develop their central idea and juxtaposition of </a:t>
            </a:r>
            <a:r>
              <a:rPr lang="en-US" err="1"/>
              <a:t>Salva</a:t>
            </a:r>
            <a:r>
              <a:rPr lang="en-US"/>
              <a:t> and </a:t>
            </a:r>
            <a:r>
              <a:rPr lang="en-US" err="1"/>
              <a:t>Nya</a:t>
            </a:r>
            <a:r>
              <a:rPr lang="en-US"/>
              <a:t>. </a:t>
            </a:r>
            <a:endParaRPr/>
          </a:p>
          <a:p>
            <a:pPr marL="457200" lvl="0" indent="-304800" rtl="0">
              <a:spcBef>
                <a:spcPts val="0"/>
              </a:spcBef>
              <a:spcAft>
                <a:spcPts val="0"/>
              </a:spcAft>
              <a:buSzPts val="1200"/>
              <a:buChar char="●"/>
            </a:pPr>
            <a:r>
              <a:rPr lang="en-US"/>
              <a:t>As students work on their two-voice poems across the next few lessons, encourage them to refer to their </a:t>
            </a:r>
            <a:r>
              <a:rPr lang="en-US" b="1"/>
              <a:t>Reader’s Notes </a:t>
            </a:r>
            <a:r>
              <a:rPr lang="en-US"/>
              <a:t>and glossaries for rich vocabulary to incorporate. Emphasize how much knowledge they have gained about this time and place in history. </a:t>
            </a:r>
            <a:endParaRPr/>
          </a:p>
        </p:txBody>
      </p:sp>
    </p:spTree>
    <p:extLst>
      <p:ext uri="{BB962C8B-B14F-4D97-AF65-F5344CB8AC3E}">
        <p14:creationId xmlns:p14="http://schemas.microsoft.com/office/powerpoint/2010/main" val="3415938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cff517207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3cff517207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2-3 </a:t>
            </a:r>
            <a:r>
              <a:rPr lang="en-US" b="1" i="0" u="none" strike="noStrike" cap="none">
                <a:solidFill>
                  <a:schemeClr val="dk1"/>
                </a:solidFill>
              </a:rPr>
              <a:t> minutes </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 and Partners</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lvl="0" indent="0" rtl="0">
              <a:lnSpc>
                <a:spcPct val="115000"/>
              </a:lnSpc>
              <a:spcBef>
                <a:spcPts val="0"/>
              </a:spcBef>
              <a:spcAft>
                <a:spcPts val="0"/>
              </a:spcAft>
              <a:buClr>
                <a:schemeClr val="dk1"/>
              </a:buClr>
              <a:buSzPts val="1100"/>
              <a:buFont typeface="Arial"/>
              <a:buNone/>
            </a:pPr>
            <a:r>
              <a:rPr lang="en-US" b="1"/>
              <a:t>Work Time  B:</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r>
              <a:rPr lang="en-US"/>
              <a:t> </a:t>
            </a:r>
            <a:endParaRPr/>
          </a:p>
          <a:p>
            <a:pPr marL="457200" marR="0" lvl="0" indent="-304800" algn="l" rtl="0">
              <a:lnSpc>
                <a:spcPct val="100000"/>
              </a:lnSpc>
              <a:spcBef>
                <a:spcPts val="0"/>
              </a:spcBef>
              <a:spcAft>
                <a:spcPts val="0"/>
              </a:spcAft>
              <a:buSzPts val="1200"/>
              <a:buChar char="●"/>
            </a:pPr>
            <a:r>
              <a:rPr lang="en-US"/>
              <a:t>T</a:t>
            </a:r>
            <a:r>
              <a:rPr lang="en-US" i="0" u="none" strike="noStrike" cap="none">
                <a:solidFill>
                  <a:schemeClr val="dk1"/>
                </a:solidFill>
              </a:rPr>
              <a:t>oday </a:t>
            </a:r>
            <a:r>
              <a:rPr lang="en-US"/>
              <a:t>students</a:t>
            </a:r>
            <a:r>
              <a:rPr lang="en-US" i="0" u="none" strike="noStrike" cap="none">
                <a:solidFill>
                  <a:schemeClr val="dk1"/>
                </a:solidFill>
              </a:rPr>
              <a:t> will become familiar with the rubric for the </a:t>
            </a:r>
            <a:r>
              <a:rPr lang="en-US"/>
              <a:t>Two-Voice</a:t>
            </a:r>
            <a:r>
              <a:rPr lang="en-US" i="0" u="none" strike="noStrike" cap="none">
                <a:solidFill>
                  <a:schemeClr val="dk1"/>
                </a:solidFill>
              </a:rPr>
              <a:t> poem by using it to analyze the model poem. </a:t>
            </a: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r>
              <a:rPr lang="en-US"/>
              <a:t> </a:t>
            </a:r>
            <a:endParaRPr/>
          </a:p>
          <a:p>
            <a:pPr marL="457200" marR="0" lvl="0" indent="-304800" algn="l" rtl="0">
              <a:lnSpc>
                <a:spcPct val="100000"/>
              </a:lnSpc>
              <a:spcBef>
                <a:spcPts val="0"/>
              </a:spcBef>
              <a:spcAft>
                <a:spcPts val="0"/>
              </a:spcAft>
              <a:buSzPts val="1200"/>
              <a:buFont typeface="Calibri"/>
              <a:buAutoNum type="arabicPeriod"/>
            </a:pPr>
            <a:r>
              <a:rPr lang="en-US"/>
              <a:t>Read the slide.</a:t>
            </a:r>
            <a:endParaRPr/>
          </a:p>
          <a:p>
            <a:pPr marL="457200" marR="0" lvl="0" indent="-304800" algn="l" rtl="0">
              <a:lnSpc>
                <a:spcPct val="100000"/>
              </a:lnSpc>
              <a:spcBef>
                <a:spcPts val="0"/>
              </a:spcBef>
              <a:spcAft>
                <a:spcPts val="0"/>
              </a:spcAft>
              <a:buSzPts val="1200"/>
              <a:buFont typeface="Calibri"/>
              <a:buAutoNum type="arabicPeriod"/>
            </a:pPr>
            <a:r>
              <a:rPr lang="en-US"/>
              <a:t>Distribute the </a:t>
            </a:r>
            <a:r>
              <a:rPr lang="en-US" b="1"/>
              <a:t>two-voice poem rubric</a:t>
            </a:r>
            <a:r>
              <a:rPr lang="en-US"/>
              <a:t> and invite students to look at the text in italics and the text in bold. </a:t>
            </a:r>
            <a:endParaRPr/>
          </a:p>
          <a:p>
            <a:pPr marL="457200" marR="0" lvl="0" indent="-304800" algn="l" rtl="0">
              <a:lnSpc>
                <a:spcPct val="100000"/>
              </a:lnSpc>
              <a:spcBef>
                <a:spcPts val="0"/>
              </a:spcBef>
              <a:spcAft>
                <a:spcPts val="0"/>
              </a:spcAft>
              <a:buSzPts val="1200"/>
              <a:buFont typeface="Calibri"/>
              <a:buAutoNum type="arabicPeriod"/>
            </a:pPr>
            <a:r>
              <a:rPr lang="en-US"/>
              <a:t>Ask: </a:t>
            </a:r>
            <a:r>
              <a:rPr lang="en-US" i="1"/>
              <a:t>“What do you notice about this rubric?” </a:t>
            </a:r>
            <a:endParaRPr i="1"/>
          </a:p>
          <a:p>
            <a:pPr marL="457200" marR="0" lvl="0" indent="-304800" algn="l" rtl="0">
              <a:lnSpc>
                <a:spcPct val="100000"/>
              </a:lnSpc>
              <a:spcBef>
                <a:spcPts val="0"/>
              </a:spcBef>
              <a:spcAft>
                <a:spcPts val="0"/>
              </a:spcAft>
              <a:buSzPts val="1200"/>
              <a:buFont typeface="Calibri"/>
              <a:buAutoNum type="arabicPeriod"/>
            </a:pPr>
            <a:r>
              <a:rPr lang="en-US"/>
              <a:t>Call on one or two students to share their thinking. </a:t>
            </a:r>
            <a:endParaRPr/>
          </a:p>
          <a:p>
            <a:pPr marL="457200" marR="0" lvl="0" indent="-304800" algn="l" rtl="0">
              <a:lnSpc>
                <a:spcPct val="100000"/>
              </a:lnSpc>
              <a:spcBef>
                <a:spcPts val="0"/>
              </a:spcBef>
              <a:spcAft>
                <a:spcPts val="0"/>
              </a:spcAft>
              <a:buSzPts val="1200"/>
              <a:buFont typeface="Calibri"/>
              <a:buAutoNum type="arabicPeriod"/>
            </a:pPr>
            <a:r>
              <a:rPr lang="en-US"/>
              <a:t>Explain to students that this rubric is based on the same rubric as the essay. That is because they need to use many of the same skills to write this research-based poem, even though it is a different type of writing. However, there are criteria on the rubric that are specific to the two-voice poem; they will focus on those criteria today.</a:t>
            </a:r>
            <a:endParaRPr/>
          </a:p>
          <a:p>
            <a:pPr marL="457200" marR="0" lvl="0" indent="-304800" algn="l" rtl="0">
              <a:lnSpc>
                <a:spcPct val="100000"/>
              </a:lnSpc>
              <a:spcBef>
                <a:spcPts val="0"/>
              </a:spcBef>
              <a:spcAft>
                <a:spcPts val="0"/>
              </a:spcAft>
              <a:buSzPts val="1200"/>
              <a:buFont typeface="Calibri"/>
              <a:buAutoNum type="arabicPeriod"/>
            </a:pPr>
            <a:r>
              <a:rPr lang="en-US"/>
              <a:t>Show the </a:t>
            </a:r>
            <a:r>
              <a:rPr lang="en-US" b="1"/>
              <a:t>two-voice poem rubric </a:t>
            </a:r>
            <a:r>
              <a:rPr lang="en-US"/>
              <a:t>using the </a:t>
            </a:r>
            <a:r>
              <a:rPr lang="en-US" b="0"/>
              <a:t>document camera, </a:t>
            </a:r>
            <a:r>
              <a:rPr lang="en-US"/>
              <a:t>if available. Tell students that you are going to demonstrate how to analyze the model poem using the rubric and that you will focus on the organization of the poem.</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None/>
            </a:pPr>
            <a:r>
              <a:rPr lang="en-US"/>
              <a:t> Student Look-</a:t>
            </a:r>
            <a:r>
              <a:rPr lang="en-US" err="1"/>
              <a:t>fors</a:t>
            </a:r>
            <a:r>
              <a:rPr lang="en-US"/>
              <a:t>/Listen-</a:t>
            </a:r>
            <a:r>
              <a:rPr lang="en-US" err="1"/>
              <a:t>fors</a:t>
            </a:r>
            <a:r>
              <a:rPr lang="en-US" i="0" u="none" strike="noStrike" cap="none">
                <a:solidFill>
                  <a:schemeClr val="dk1"/>
                </a:solidFill>
              </a:rPr>
              <a:t>: </a:t>
            </a:r>
            <a:r>
              <a:rPr lang="en-US"/>
              <a:t>Listen for: </a:t>
            </a:r>
            <a:endParaRPr/>
          </a:p>
          <a:p>
            <a:pPr marL="457200" marR="0" lvl="0" indent="-304800" algn="l" rtl="0">
              <a:lnSpc>
                <a:spcPct val="100000"/>
              </a:lnSpc>
              <a:spcBef>
                <a:spcPts val="0"/>
              </a:spcBef>
              <a:spcAft>
                <a:spcPts val="0"/>
              </a:spcAft>
              <a:buSzPts val="1200"/>
              <a:buChar char="●"/>
            </a:pPr>
            <a:r>
              <a:rPr lang="en-US"/>
              <a:t>“The words in italics look similar to the essay rubric” or “The words in bold mention </a:t>
            </a:r>
            <a:r>
              <a:rPr lang="en-US" err="1"/>
              <a:t>Salva</a:t>
            </a:r>
            <a:r>
              <a:rPr lang="en-US"/>
              <a:t> and Nya.”</a:t>
            </a:r>
            <a:endParaRPr/>
          </a:p>
          <a:p>
            <a:pPr marL="0" marR="0" lvl="0" indent="0" algn="l" rtl="0">
              <a:lnSpc>
                <a:spcPct val="100000"/>
              </a:lnSpc>
              <a:spcBef>
                <a:spcPts val="0"/>
              </a:spcBef>
              <a:spcAft>
                <a:spcPts val="0"/>
              </a:spcAft>
              <a:buNone/>
            </a:pPr>
            <a:endParaRPr/>
          </a:p>
          <a:p>
            <a:pPr marL="0" lvl="0" indent="0">
              <a:spcBef>
                <a:spcPts val="0"/>
              </a:spcBef>
              <a:spcAft>
                <a:spcPts val="0"/>
              </a:spcAft>
              <a:buClr>
                <a:schemeClr val="dk1"/>
              </a:buClr>
              <a:buSzPts val="1100"/>
              <a:buFont typeface="Arial"/>
              <a:buNone/>
            </a:pPr>
            <a:r>
              <a:rPr lang="en-US"/>
              <a:t>Support for Any Students Who Need It:</a:t>
            </a:r>
            <a:endParaRPr/>
          </a:p>
          <a:p>
            <a:pPr marL="457200" lvl="0" indent="-304800" rtl="0">
              <a:spcBef>
                <a:spcPts val="0"/>
              </a:spcBef>
              <a:spcAft>
                <a:spcPts val="0"/>
              </a:spcAft>
              <a:buSzPts val="1200"/>
              <a:buFont typeface="Calibri"/>
              <a:buChar char="●"/>
            </a:pPr>
            <a:r>
              <a:rPr lang="en-US"/>
              <a:t>For students who need more support, consider giving them the model poem and rubric ahead of time so they can read before </a:t>
            </a:r>
            <a:endParaRPr/>
          </a:p>
          <a:p>
            <a:pPr marL="0" marR="0" lvl="0" indent="0" algn="l" rtl="0">
              <a:lnSpc>
                <a:spcPct val="100000"/>
              </a:lnSpc>
              <a:spcBef>
                <a:spcPts val="0"/>
              </a:spcBef>
              <a:spcAft>
                <a:spcPts val="0"/>
              </a:spcAft>
              <a:buNone/>
            </a:pPr>
            <a:endParaRPr i="0" u="none" strike="noStrike" cap="none">
              <a:solidFill>
                <a:schemeClr val="dk1"/>
              </a:solidFill>
            </a:endParaRPr>
          </a:p>
        </p:txBody>
      </p:sp>
      <p:sp>
        <p:nvSpPr>
          <p:cNvPr id="200" name="Google Shape;200;g3cff517207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8646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cf9b7843c_0_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g3cf9b7843c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5-8</a:t>
            </a:r>
            <a:r>
              <a:rPr lang="en-US" b="1"/>
              <a:t> minutes</a:t>
            </a:r>
            <a:endParaRPr b="1"/>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b="1"/>
              <a:t>Work Time B. continued</a:t>
            </a:r>
            <a:endParaRPr b="1"/>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 </a:t>
            </a:r>
            <a:r>
              <a:rPr lang="en-US"/>
              <a:t>N</a:t>
            </a:r>
            <a:r>
              <a:rPr lang="en-US" i="0" u="none" strike="noStrike" cap="none">
                <a:solidFill>
                  <a:schemeClr val="dk1"/>
                </a:solidFill>
              </a:rPr>
              <a:t>one</a:t>
            </a: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Focus students’ attention on the slide.</a:t>
            </a:r>
            <a:endParaRPr/>
          </a:p>
          <a:p>
            <a:pPr marL="457200" marR="0" lvl="0" indent="-304800" algn="l" rtl="0">
              <a:lnSpc>
                <a:spcPct val="100000"/>
              </a:lnSpc>
              <a:spcBef>
                <a:spcPts val="0"/>
              </a:spcBef>
              <a:spcAft>
                <a:spcPts val="0"/>
              </a:spcAft>
              <a:buSzPts val="1200"/>
              <a:buFont typeface="Calibri"/>
              <a:buAutoNum type="arabicPeriod"/>
            </a:pPr>
            <a:r>
              <a:rPr lang="en-US"/>
              <a:t>Direct students to look at the “3” column on the rubric and read aloud the criteria for organization</a:t>
            </a:r>
            <a:r>
              <a:rPr lang="en-US" i="1"/>
              <a:t>: “exhibit clear organization, with the use of appropriate transitions to create a unified whole.”</a:t>
            </a:r>
            <a:endParaRPr i="1"/>
          </a:p>
          <a:p>
            <a:pPr marL="457200" marR="0" lvl="0" indent="-304800" algn="l" rtl="0">
              <a:lnSpc>
                <a:spcPct val="100000"/>
              </a:lnSpc>
              <a:spcBef>
                <a:spcPts val="0"/>
              </a:spcBef>
              <a:spcAft>
                <a:spcPts val="0"/>
              </a:spcAft>
              <a:buSzPts val="1200"/>
              <a:buFont typeface="Calibri"/>
              <a:buAutoNum type="arabicPeriod"/>
            </a:pPr>
            <a:r>
              <a:rPr lang="en-US"/>
              <a:t>The poem has a beginning, middle, and end that connect to each other to create a unified poem. </a:t>
            </a:r>
            <a:endParaRPr/>
          </a:p>
          <a:p>
            <a:pPr marL="457200" marR="0" lvl="0" indent="-304800" algn="l" rtl="0">
              <a:lnSpc>
                <a:spcPct val="100000"/>
              </a:lnSpc>
              <a:spcBef>
                <a:spcPts val="0"/>
              </a:spcBef>
              <a:spcAft>
                <a:spcPts val="0"/>
              </a:spcAft>
              <a:buSzPts val="1200"/>
              <a:buFont typeface="Calibri"/>
              <a:buAutoNum type="arabicPeriod"/>
            </a:pPr>
            <a:r>
              <a:rPr lang="en-US"/>
              <a:t>Point out that the beginning of the poem sets the scene by saying, “Life challenges us ... here in Sudan.”</a:t>
            </a:r>
            <a:endParaRPr/>
          </a:p>
          <a:p>
            <a:pPr marL="457200" marR="0" lvl="0" indent="-304800" algn="l" rtl="0">
              <a:lnSpc>
                <a:spcPct val="100000"/>
              </a:lnSpc>
              <a:spcBef>
                <a:spcPts val="0"/>
              </a:spcBef>
              <a:spcAft>
                <a:spcPts val="0"/>
              </a:spcAft>
              <a:buSzPts val="1200"/>
              <a:buFont typeface="Calibri"/>
              <a:buAutoNum type="arabicPeriod"/>
            </a:pPr>
            <a:r>
              <a:rPr lang="en-US"/>
              <a:t>The middle of the poem shows the common experiences of Nya’s uncle and Uncle </a:t>
            </a:r>
            <a:r>
              <a:rPr lang="en-US" err="1"/>
              <a:t>Jewiir</a:t>
            </a:r>
            <a:r>
              <a:rPr lang="en-US"/>
              <a:t>, such as: “My people were forced to leave our village ...” and “For my family, I would do anything.” </a:t>
            </a:r>
            <a:endParaRPr/>
          </a:p>
          <a:p>
            <a:pPr marL="457200" marR="0" lvl="0" indent="-304800" algn="l" rtl="0">
              <a:lnSpc>
                <a:spcPct val="100000"/>
              </a:lnSpc>
              <a:spcBef>
                <a:spcPts val="0"/>
              </a:spcBef>
              <a:spcAft>
                <a:spcPts val="0"/>
              </a:spcAft>
              <a:buSzPts val="1200"/>
              <a:buFont typeface="Calibri"/>
              <a:buAutoNum type="arabicPeriod"/>
            </a:pPr>
            <a:r>
              <a:rPr lang="en-US"/>
              <a:t>Mention that the common experiences serve as transitions from one idea to the next and that the author used both voices to do that.</a:t>
            </a:r>
            <a:endParaRPr/>
          </a:p>
          <a:p>
            <a:pPr marL="457200" marR="0" lvl="0" indent="-304800" algn="l" rtl="0">
              <a:lnSpc>
                <a:spcPct val="100000"/>
              </a:lnSpc>
              <a:spcBef>
                <a:spcPts val="0"/>
              </a:spcBef>
              <a:spcAft>
                <a:spcPts val="0"/>
              </a:spcAft>
              <a:buSzPts val="1200"/>
              <a:buFont typeface="Calibri"/>
              <a:buAutoNum type="arabicPeriod"/>
            </a:pPr>
            <a:r>
              <a:rPr lang="en-US"/>
              <a:t>Finally, read the last line for both voices: </a:t>
            </a:r>
            <a:r>
              <a:rPr lang="en-US" i="1"/>
              <a:t>“Tomorrow will be better than today ...” </a:t>
            </a:r>
            <a:r>
              <a:rPr lang="en-US"/>
              <a:t>and tell students that this ends the poem in a way that addresses the focus of the poem: Leaders help people to make a change. Be sure students see that that is the goal that both leaders had throughout the poem.</a:t>
            </a:r>
            <a:endParaRPr/>
          </a:p>
          <a:p>
            <a:pPr marL="457200" marR="0" lvl="0" indent="-304800" algn="l" rtl="0">
              <a:lnSpc>
                <a:spcPct val="100000"/>
              </a:lnSpc>
              <a:spcBef>
                <a:spcPts val="0"/>
              </a:spcBef>
              <a:spcAft>
                <a:spcPts val="0"/>
              </a:spcAft>
              <a:buSzPts val="1200"/>
              <a:buFont typeface="Calibri"/>
              <a:buAutoNum type="arabicPeriod"/>
            </a:pPr>
            <a:r>
              <a:rPr lang="en-US"/>
              <a:t>Turn students’ attention back to the rubric and point out that the model poem earns a 3 on the rubric for organization because it has a beginning, middle, and end that connect to each other and create a unified poem. </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None/>
            </a:pPr>
            <a:r>
              <a:rPr lang="en-US"/>
              <a:t>Student Look-</a:t>
            </a:r>
            <a:r>
              <a:rPr lang="en-US" err="1"/>
              <a:t>fors</a:t>
            </a:r>
            <a:r>
              <a:rPr lang="en-US"/>
              <a:t>/Listen-</a:t>
            </a:r>
            <a:r>
              <a:rPr lang="en-US" err="1"/>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working steadily.</a:t>
            </a:r>
            <a:endParaRPr/>
          </a:p>
          <a:p>
            <a:pPr marL="457200" marR="0" lvl="0" indent="-304800" algn="l" rtl="0">
              <a:lnSpc>
                <a:spcPct val="100000"/>
              </a:lnSpc>
              <a:spcBef>
                <a:spcPts val="0"/>
              </a:spcBef>
              <a:spcAft>
                <a:spcPts val="0"/>
              </a:spcAft>
              <a:buSzPts val="1200"/>
              <a:buFont typeface="Calibri"/>
              <a:buChar char="●"/>
            </a:pPr>
            <a:r>
              <a:rPr lang="en-US"/>
              <a:t>Make sure students complete all parts of the task by spot checking.</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SzPts val="1200"/>
              <a:buFont typeface="Calibri"/>
              <a:buChar char="●"/>
            </a:pPr>
            <a:r>
              <a:rPr lang="en-US"/>
              <a:t>If any students seem puzzled by terms such as “transitions” from the rubric, be sure to explain with an example.</a:t>
            </a:r>
            <a:endParaRPr/>
          </a:p>
          <a:p>
            <a:pPr marL="0" marR="0" lvl="0" indent="0" algn="l" rtl="0">
              <a:lnSpc>
                <a:spcPct val="100000"/>
              </a:lnSpc>
              <a:spcBef>
                <a:spcPts val="0"/>
              </a:spcBef>
              <a:spcAft>
                <a:spcPts val="0"/>
              </a:spcAft>
              <a:buNone/>
            </a:pPr>
            <a:endParaRPr i="0" u="none" strike="noStrike" cap="none">
              <a:solidFill>
                <a:schemeClr val="dk1"/>
              </a:solidFill>
            </a:endParaRPr>
          </a:p>
        </p:txBody>
      </p:sp>
      <p:sp>
        <p:nvSpPr>
          <p:cNvPr id="208" name="Google Shape;208;g3cf9b7843c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2679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cf9b7843c_0_2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g3cf9b7843c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a:t>
            </a:r>
            <a:r>
              <a:rPr lang="en-US" b="1"/>
              <a:t> 8 - 12 </a:t>
            </a:r>
            <a:r>
              <a:rPr lang="en-US" b="1" i="0" u="none" strike="noStrike" cap="none">
                <a:solidFill>
                  <a:schemeClr val="dk1"/>
                </a:solidFill>
              </a:rPr>
              <a:t>minutes </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Seat partners</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B continued:</a:t>
            </a: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r>
              <a:rPr lang="en-US"/>
              <a:t> None</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Instruct students to work with their seat partner to analyze the poem using the rest of the rubric.</a:t>
            </a:r>
            <a:endParaRPr/>
          </a:p>
          <a:p>
            <a:pPr marL="457200" marR="0" lvl="0" indent="-304800" algn="l" rtl="0">
              <a:lnSpc>
                <a:spcPct val="100000"/>
              </a:lnSpc>
              <a:spcBef>
                <a:spcPts val="0"/>
              </a:spcBef>
              <a:spcAft>
                <a:spcPts val="0"/>
              </a:spcAft>
              <a:buSzPts val="1200"/>
              <a:buFont typeface="Calibri"/>
              <a:buAutoNum type="arabicPeriod"/>
            </a:pPr>
            <a:r>
              <a:rPr lang="en-US"/>
              <a:t>Point out that you modeled how to analyze the poem with the rubric using only part of the row titled “Cohesion, Organization, and Style,” so students should be sure to look at the rest of that row as well. </a:t>
            </a:r>
            <a:endParaRPr/>
          </a:p>
          <a:p>
            <a:pPr marL="457200" marR="0" lvl="0" indent="-304800" algn="l" rtl="0">
              <a:lnSpc>
                <a:spcPct val="100000"/>
              </a:lnSpc>
              <a:spcBef>
                <a:spcPts val="0"/>
              </a:spcBef>
              <a:spcAft>
                <a:spcPts val="0"/>
              </a:spcAft>
              <a:buSzPts val="1200"/>
              <a:buFont typeface="Calibri"/>
              <a:buAutoNum type="arabicPeriod"/>
            </a:pPr>
            <a:r>
              <a:rPr lang="en-US"/>
              <a:t>After 5 minutes, debrief the groups’ discussions. </a:t>
            </a:r>
            <a:endParaRPr/>
          </a:p>
          <a:p>
            <a:pPr marL="457200" marR="0" lvl="0" indent="-304800" algn="l" rtl="0">
              <a:lnSpc>
                <a:spcPct val="100000"/>
              </a:lnSpc>
              <a:spcBef>
                <a:spcPts val="0"/>
              </a:spcBef>
              <a:spcAft>
                <a:spcPts val="0"/>
              </a:spcAft>
              <a:buSzPts val="1200"/>
              <a:buFont typeface="Calibri"/>
              <a:buAutoNum type="arabicPeriod"/>
            </a:pPr>
            <a:r>
              <a:rPr lang="en-US"/>
              <a:t>Ask students to show how they graded the poem on the </a:t>
            </a:r>
            <a:r>
              <a:rPr lang="en-US" b="0"/>
              <a:t>first row </a:t>
            </a:r>
            <a:r>
              <a:rPr lang="en-US"/>
              <a:t>by holding the corresponding number of fingers in the air (0–4). </a:t>
            </a:r>
            <a:endParaRPr/>
          </a:p>
          <a:p>
            <a:pPr marL="457200" marR="0" lvl="0" indent="-304800" algn="l" rtl="0">
              <a:lnSpc>
                <a:spcPct val="100000"/>
              </a:lnSpc>
              <a:spcBef>
                <a:spcPts val="0"/>
              </a:spcBef>
              <a:spcAft>
                <a:spcPts val="0"/>
              </a:spcAft>
              <a:buSzPts val="1200"/>
              <a:buFont typeface="Calibri"/>
              <a:buAutoNum type="arabicPeriod"/>
            </a:pPr>
            <a:r>
              <a:rPr lang="en-US"/>
              <a:t>Cold call one or two students to explain their thinking. Tell students that now that they have an understanding of the expectations for the two-voice poem, it is time to start planning their own poems.  </a:t>
            </a:r>
            <a:endParaRPr/>
          </a:p>
          <a:p>
            <a:pPr marL="457200" marR="0" lvl="0" indent="0" algn="l" rtl="0">
              <a:lnSpc>
                <a:spcPct val="100000"/>
              </a:lnSpc>
              <a:spcBef>
                <a:spcPts val="0"/>
              </a:spcBef>
              <a:spcAft>
                <a:spcPts val="0"/>
              </a:spcAft>
              <a:buNone/>
            </a:pPr>
            <a:endParaRPr/>
          </a:p>
          <a:p>
            <a:pPr marL="76200" lvl="0" indent="0" rtl="0">
              <a:lnSpc>
                <a:spcPct val="100000"/>
              </a:lnSpc>
              <a:spcBef>
                <a:spcPts val="0"/>
              </a:spcBef>
              <a:spcAft>
                <a:spcPts val="0"/>
              </a:spcAft>
              <a:buClr>
                <a:srgbClr val="000000"/>
              </a:buClr>
              <a:buSzPts val="1100"/>
              <a:buFont typeface="Arial"/>
              <a:buNone/>
            </a:pPr>
            <a:r>
              <a:rPr lang="en-US"/>
              <a:t>Student Look-</a:t>
            </a:r>
            <a:r>
              <a:rPr lang="en-US" err="1"/>
              <a:t>fors</a:t>
            </a:r>
            <a:r>
              <a:rPr lang="en-US"/>
              <a:t>/Listen-</a:t>
            </a:r>
            <a:r>
              <a:rPr lang="en-US" err="1"/>
              <a:t>fors</a:t>
            </a:r>
            <a:r>
              <a:rPr lang="en-US"/>
              <a:t>: </a:t>
            </a:r>
            <a:endParaRPr/>
          </a:p>
          <a:p>
            <a:pPr marL="457200" lvl="0" indent="-304800" rtl="0">
              <a:lnSpc>
                <a:spcPct val="100000"/>
              </a:lnSpc>
              <a:spcBef>
                <a:spcPts val="0"/>
              </a:spcBef>
              <a:spcAft>
                <a:spcPts val="0"/>
              </a:spcAft>
              <a:buSzPts val="1200"/>
              <a:buFont typeface="Calibri"/>
              <a:buChar char="●"/>
            </a:pPr>
            <a:r>
              <a:rPr lang="en-US"/>
              <a:t>While the class is working, circulate around the room and make sure students are referring to the poem and the rubric. If you hear students say the poem is “good” or “bad,” encourage them to justify their answers. </a:t>
            </a:r>
            <a:endParaRPr/>
          </a:p>
          <a:p>
            <a:pPr marL="457200" lvl="0" indent="-304800" rtl="0">
              <a:lnSpc>
                <a:spcPct val="100000"/>
              </a:lnSpc>
              <a:spcBef>
                <a:spcPts val="0"/>
              </a:spcBef>
              <a:spcAft>
                <a:spcPts val="0"/>
              </a:spcAft>
              <a:buSzPts val="1200"/>
              <a:buFont typeface="Calibri"/>
              <a:buChar char="●"/>
            </a:pPr>
            <a:r>
              <a:rPr lang="en-US"/>
              <a:t>When calling on students for their scores, Listen for: “I gave it a 4 because the evidence from the text helped develop the theme of the poem.” </a:t>
            </a:r>
            <a:endParaRPr/>
          </a:p>
          <a:p>
            <a:pPr marL="457200" lvl="0" indent="-304800" rtl="0">
              <a:lnSpc>
                <a:spcPct val="100000"/>
              </a:lnSpc>
              <a:spcBef>
                <a:spcPts val="0"/>
              </a:spcBef>
              <a:spcAft>
                <a:spcPts val="0"/>
              </a:spcAft>
              <a:buSzPts val="1200"/>
              <a:buFont typeface="Calibri"/>
              <a:buChar char="●"/>
            </a:pPr>
            <a:r>
              <a:rPr lang="en-US"/>
              <a:t>Listen for students to say things like: “The main idea of the poem is developed with concrete evidence like 4 million people being forced to flee their homes, so our group gave it a 4 for Command of Evidence.”</a:t>
            </a:r>
            <a:endParaRPr/>
          </a:p>
          <a:p>
            <a:pPr marL="457200" lvl="0" indent="0" rtl="0">
              <a:lnSpc>
                <a:spcPct val="100000"/>
              </a:lnSpc>
              <a:spcBef>
                <a:spcPts val="0"/>
              </a:spcBef>
              <a:spcAft>
                <a:spcPts val="0"/>
              </a:spcAft>
              <a:buNone/>
            </a:pPr>
            <a:r>
              <a:rPr lang="en-US"/>
              <a:t>Listen for, “The author used punctuation correctly, so we think it earned a 4 for Control of Conventions.”</a:t>
            </a:r>
            <a:endParaRPr/>
          </a:p>
          <a:p>
            <a:pPr marL="0" lvl="0" indent="0">
              <a:lnSpc>
                <a:spcPct val="100000"/>
              </a:lnSpc>
              <a:spcBef>
                <a:spcPts val="0"/>
              </a:spcBef>
              <a:spcAft>
                <a:spcPts val="0"/>
              </a:spcAft>
              <a:buClr>
                <a:schemeClr val="dk1"/>
              </a:buClr>
              <a:buSzPts val="1100"/>
              <a:buFont typeface="Arial"/>
              <a:buNone/>
            </a:pPr>
            <a:endParaRPr/>
          </a:p>
          <a:p>
            <a:pPr marL="0" lvl="0" indent="0" rtl="0">
              <a:lnSpc>
                <a:spcPct val="100000"/>
              </a:lnSpc>
              <a:spcBef>
                <a:spcPts val="0"/>
              </a:spcBef>
              <a:spcAft>
                <a:spcPts val="0"/>
              </a:spcAft>
              <a:buClr>
                <a:schemeClr val="dk1"/>
              </a:buClr>
              <a:buSzPts val="1100"/>
              <a:buFont typeface="Arial"/>
              <a:buNone/>
            </a:pPr>
            <a:r>
              <a:rPr lang="en-US"/>
              <a:t>Support for Any Students Who Need It: None</a:t>
            </a:r>
            <a:endParaRPr i="0" u="none" strike="noStrike" cap="none">
              <a:solidFill>
                <a:schemeClr val="dk1"/>
              </a:solidFill>
            </a:endParaRPr>
          </a:p>
        </p:txBody>
      </p:sp>
      <p:sp>
        <p:nvSpPr>
          <p:cNvPr id="216" name="Google Shape;216;g3cf9b7843c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4805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e20dc1cb9_0_1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g3e20dc1cb9_0_1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a:t>
            </a:r>
            <a:r>
              <a:rPr lang="en-US" b="1"/>
              <a:t> 10-12 minutes </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W</a:t>
            </a:r>
            <a:r>
              <a:rPr lang="en-US" b="1"/>
              <a:t>hole Class, independent work </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C:</a:t>
            </a: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r>
              <a:rPr lang="en-US"/>
              <a:t> </a:t>
            </a:r>
          </a:p>
          <a:p>
            <a:pPr marL="457200" marR="0" lvl="0" indent="-304800" algn="l" rtl="0">
              <a:lnSpc>
                <a:spcPct val="100000"/>
              </a:lnSpc>
              <a:spcBef>
                <a:spcPts val="0"/>
              </a:spcBef>
              <a:spcAft>
                <a:spcPts val="0"/>
              </a:spcAft>
              <a:buClr>
                <a:schemeClr val="dk1"/>
              </a:buClr>
              <a:buSzPts val="1200"/>
              <a:buFont typeface="Calibri"/>
              <a:buChar char="●"/>
            </a:pPr>
            <a:r>
              <a:rPr lang="en-US"/>
              <a:t>Students will use model and rubric to help begin planning their own poem.</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Using the document camera, project the </a:t>
            </a:r>
            <a:r>
              <a:rPr lang="en-US" b="1"/>
              <a:t>Two-voice poem planner: Model Poem “I Would Do Anything.”</a:t>
            </a:r>
            <a:endParaRPr/>
          </a:p>
          <a:p>
            <a:pPr marL="457200" marR="0" lvl="0" indent="-304800" algn="l" rtl="0">
              <a:lnSpc>
                <a:spcPct val="100000"/>
              </a:lnSpc>
              <a:spcBef>
                <a:spcPts val="0"/>
              </a:spcBef>
              <a:spcAft>
                <a:spcPts val="0"/>
              </a:spcAft>
              <a:buSzPts val="1200"/>
              <a:buFont typeface="Calibri"/>
              <a:buAutoNum type="arabicPeriod"/>
            </a:pPr>
            <a:r>
              <a:rPr lang="en-US"/>
              <a:t>Explain to students that, like they did with the essay, they are going to plan their poem using a planning document. </a:t>
            </a:r>
            <a:endParaRPr/>
          </a:p>
          <a:p>
            <a:pPr marL="457200" marR="0" lvl="0" indent="-304800" algn="l" rtl="0">
              <a:lnSpc>
                <a:spcPct val="100000"/>
              </a:lnSpc>
              <a:spcBef>
                <a:spcPts val="0"/>
              </a:spcBef>
              <a:spcAft>
                <a:spcPts val="0"/>
              </a:spcAft>
              <a:buSzPts val="1200"/>
              <a:buFont typeface="Calibri"/>
              <a:buAutoNum type="arabicPeriod"/>
            </a:pPr>
            <a:r>
              <a:rPr lang="en-US"/>
              <a:t>Point to the model poem in two-voice poem planner and tell students that they will need to decide how to organize their ideas using the planner and use evidence from their </a:t>
            </a:r>
            <a:r>
              <a:rPr lang="en-US" b="1"/>
              <a:t>Gathering Evidence graphic organizer</a:t>
            </a:r>
            <a:r>
              <a:rPr lang="en-US"/>
              <a:t> in their poem. </a:t>
            </a:r>
            <a:endParaRPr/>
          </a:p>
          <a:p>
            <a:pPr marL="457200" marR="0" lvl="0" indent="-304800" algn="l" rtl="0">
              <a:lnSpc>
                <a:spcPct val="100000"/>
              </a:lnSpc>
              <a:spcBef>
                <a:spcPts val="0"/>
              </a:spcBef>
              <a:spcAft>
                <a:spcPts val="0"/>
              </a:spcAft>
              <a:buSzPts val="1200"/>
              <a:buFont typeface="Calibri"/>
              <a:buAutoNum type="arabicPeriod"/>
            </a:pPr>
            <a:r>
              <a:rPr lang="en-US"/>
              <a:t>On the model poem, point to where it says: “Every year when the rains stopped and the pond near the village dried up ...”(26) as an example of using evidence. </a:t>
            </a:r>
            <a:endParaRPr/>
          </a:p>
          <a:p>
            <a:pPr marL="457200" marR="0" lvl="0" indent="-304800" algn="l" rtl="0">
              <a:lnSpc>
                <a:spcPct val="100000"/>
              </a:lnSpc>
              <a:spcBef>
                <a:spcPts val="0"/>
              </a:spcBef>
              <a:spcAft>
                <a:spcPts val="0"/>
              </a:spcAft>
              <a:buSzPts val="1200"/>
              <a:buFont typeface="Calibri"/>
              <a:buAutoNum type="arabicPeriod"/>
            </a:pPr>
            <a:r>
              <a:rPr lang="en-US"/>
              <a:t>Emphasize that students should use only one box per row of the planner to have clear organization in their poem. </a:t>
            </a:r>
            <a:endParaRPr/>
          </a:p>
          <a:p>
            <a:pPr marL="457200" marR="0" lvl="0" indent="-304800" algn="l" rtl="0">
              <a:lnSpc>
                <a:spcPct val="100000"/>
              </a:lnSpc>
              <a:spcBef>
                <a:spcPts val="0"/>
              </a:spcBef>
              <a:spcAft>
                <a:spcPts val="0"/>
              </a:spcAft>
              <a:buSzPts val="1200"/>
              <a:buFont typeface="Calibri"/>
              <a:buAutoNum type="arabicPeriod"/>
            </a:pPr>
            <a:r>
              <a:rPr lang="en-US"/>
              <a:t>Distribute the </a:t>
            </a:r>
            <a:r>
              <a:rPr lang="en-US" b="1"/>
              <a:t>Two-Voice Poem planner</a:t>
            </a:r>
            <a:r>
              <a:rPr lang="en-US"/>
              <a:t> and instruct students to start planning their poems independently.</a:t>
            </a:r>
            <a:endParaRPr/>
          </a:p>
          <a:p>
            <a:pPr marL="457200" marR="0" lvl="0" indent="-304800" algn="l" rtl="0">
              <a:lnSpc>
                <a:spcPct val="100000"/>
              </a:lnSpc>
              <a:spcBef>
                <a:spcPts val="0"/>
              </a:spcBef>
              <a:spcAft>
                <a:spcPts val="0"/>
              </a:spcAft>
              <a:buSzPts val="1200"/>
              <a:buFont typeface="Calibri"/>
              <a:buAutoNum type="arabicPeriod"/>
            </a:pPr>
            <a:r>
              <a:rPr lang="en-US"/>
              <a:t>While the class is working, circulate around the room and check in with students to make sure they are using the planners correctly and are pulling evidence from their graphic organizers.  </a:t>
            </a:r>
            <a:endParaRPr/>
          </a:p>
          <a:p>
            <a:pPr marL="0" lvl="0" indent="0" rtl="0">
              <a:lnSpc>
                <a:spcPct val="100000"/>
              </a:lnSpc>
              <a:spcBef>
                <a:spcPts val="0"/>
              </a:spcBef>
              <a:spcAft>
                <a:spcPts val="0"/>
              </a:spcAft>
              <a:buClr>
                <a:srgbClr val="000000"/>
              </a:buClr>
              <a:buSzPts val="1100"/>
              <a:buFont typeface="Arial"/>
              <a:buNone/>
            </a:pPr>
            <a:endParaRPr/>
          </a:p>
          <a:p>
            <a:pPr marL="0" lvl="0" indent="0" rtl="0">
              <a:lnSpc>
                <a:spcPct val="100000"/>
              </a:lnSpc>
              <a:spcBef>
                <a:spcPts val="0"/>
              </a:spcBef>
              <a:spcAft>
                <a:spcPts val="0"/>
              </a:spcAft>
              <a:buClr>
                <a:srgbClr val="000000"/>
              </a:buClr>
              <a:buSzPts val="1100"/>
              <a:buFont typeface="Arial"/>
              <a:buNone/>
            </a:pPr>
            <a:r>
              <a:rPr lang="en-US"/>
              <a:t>Student Look-</a:t>
            </a:r>
            <a:r>
              <a:rPr lang="en-US" err="1"/>
              <a:t>fors</a:t>
            </a:r>
            <a:r>
              <a:rPr lang="en-US"/>
              <a:t>/Listen-</a:t>
            </a:r>
            <a:r>
              <a:rPr lang="en-US" err="1"/>
              <a:t>fors</a:t>
            </a:r>
            <a:r>
              <a:rPr lang="en-US"/>
              <a:t>: </a:t>
            </a:r>
            <a:endParaRPr/>
          </a:p>
          <a:p>
            <a:pPr marL="457200" lvl="0" indent="-304800" rtl="0">
              <a:lnSpc>
                <a:spcPct val="100000"/>
              </a:lnSpc>
              <a:spcBef>
                <a:spcPts val="0"/>
              </a:spcBef>
              <a:spcAft>
                <a:spcPts val="0"/>
              </a:spcAft>
              <a:buSzPts val="1200"/>
              <a:buFont typeface="Calibri"/>
              <a:buChar char="●"/>
            </a:pPr>
            <a:r>
              <a:rPr lang="en-US"/>
              <a:t>While the class is working, circulate around the room and make sure students are referring to the poem and the rubric. If you hear students say the poem is “good” or “bad,” encourage them to justify their answers. </a:t>
            </a:r>
            <a:endParaRPr/>
          </a:p>
          <a:p>
            <a:pPr marL="0" lvl="0" indent="0" rtl="0">
              <a:lnSpc>
                <a:spcPct val="100000"/>
              </a:lnSpc>
              <a:spcBef>
                <a:spcPts val="0"/>
              </a:spcBef>
              <a:spcAft>
                <a:spcPts val="0"/>
              </a:spcAft>
              <a:buClr>
                <a:schemeClr val="dk1"/>
              </a:buClr>
              <a:buSzPts val="1100"/>
              <a:buFont typeface="Arial"/>
              <a:buNone/>
            </a:pPr>
            <a:endParaRPr/>
          </a:p>
          <a:p>
            <a:pPr marL="0" lvl="0" indent="0" rtl="0">
              <a:lnSpc>
                <a:spcPct val="100000"/>
              </a:lnSpc>
              <a:spcBef>
                <a:spcPts val="0"/>
              </a:spcBef>
              <a:spcAft>
                <a:spcPts val="0"/>
              </a:spcAft>
              <a:buClr>
                <a:schemeClr val="dk1"/>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Clr>
                <a:schemeClr val="dk1"/>
              </a:buClr>
              <a:buSzPts val="1200"/>
              <a:buFont typeface="Calibri"/>
              <a:buChar char="●"/>
            </a:pPr>
            <a:r>
              <a:rPr lang="en-US"/>
              <a:t>There are two versions of the </a:t>
            </a:r>
            <a:r>
              <a:rPr lang="en-US" b="1"/>
              <a:t>two-voice poem planner</a:t>
            </a:r>
            <a:r>
              <a:rPr lang="en-US" b="0"/>
              <a:t>:</a:t>
            </a:r>
            <a:r>
              <a:rPr lang="en-US"/>
              <a:t> one with more scaffolding and one with less. Consider providing the more </a:t>
            </a:r>
            <a:r>
              <a:rPr lang="en-US" err="1"/>
              <a:t>scaffolded</a:t>
            </a:r>
            <a:r>
              <a:rPr lang="en-US"/>
              <a:t> planner to students who need support.</a:t>
            </a:r>
            <a:endParaRPr i="0" u="none" strike="noStrike" cap="none">
              <a:solidFill>
                <a:schemeClr val="dk1"/>
              </a:solidFill>
            </a:endParaRPr>
          </a:p>
        </p:txBody>
      </p:sp>
      <p:sp>
        <p:nvSpPr>
          <p:cNvPr id="224" name="Google Shape;224;g3e20dc1cb9_0_1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2207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e20dc1cb9_0_4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g3e20dc1cb9_0_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b="1">
                <a:solidFill>
                  <a:schemeClr val="dk1"/>
                </a:solidFill>
              </a:rPr>
              <a:t>Suggested slide pacing: 5-7 minutes</a:t>
            </a:r>
            <a:endParaRPr b="1">
              <a:solidFill>
                <a:schemeClr val="dk1"/>
              </a:solidFill>
            </a:endParaRPr>
          </a:p>
          <a:p>
            <a:pPr marL="0" lvl="0" indent="0" rtl="0">
              <a:spcBef>
                <a:spcPts val="0"/>
              </a:spcBef>
              <a:spcAft>
                <a:spcPts val="0"/>
              </a:spcAft>
              <a:buNone/>
            </a:pPr>
            <a:r>
              <a:rPr lang="en-US" b="1">
                <a:solidFill>
                  <a:schemeClr val="dk1"/>
                </a:solidFill>
              </a:rPr>
              <a:t>Grouping: Whole group</a:t>
            </a:r>
            <a:endParaRPr b="1">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US">
                <a:solidFill>
                  <a:schemeClr val="dk1"/>
                </a:solidFill>
              </a:rPr>
              <a:t>Teaching </a:t>
            </a:r>
            <a:r>
              <a:rPr lang="en-US"/>
              <a:t>N</a:t>
            </a:r>
            <a:r>
              <a:rPr lang="en-US">
                <a:solidFill>
                  <a:schemeClr val="dk1"/>
                </a:solidFill>
              </a:rPr>
              <a:t>otes: </a:t>
            </a:r>
            <a:r>
              <a:rPr lang="en-US"/>
              <a:t>N</a:t>
            </a:r>
            <a:r>
              <a:rPr lang="en-US">
                <a:solidFill>
                  <a:schemeClr val="dk1"/>
                </a:solidFill>
              </a:rPr>
              <a:t>one</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US">
                <a:solidFill>
                  <a:schemeClr val="dk1"/>
                </a:solidFill>
              </a:rPr>
              <a:t>Teacher Actions:</a:t>
            </a:r>
            <a:endParaRPr>
              <a:solidFill>
                <a:schemeClr val="dk1"/>
              </a:solidFill>
            </a:endParaRPr>
          </a:p>
          <a:p>
            <a:pPr marL="457200" lvl="0" indent="-304800" rtl="0">
              <a:spcBef>
                <a:spcPts val="0"/>
              </a:spcBef>
              <a:spcAft>
                <a:spcPts val="0"/>
              </a:spcAft>
              <a:buClr>
                <a:schemeClr val="dk1"/>
              </a:buClr>
              <a:buSzPts val="1200"/>
              <a:buFont typeface="+mj-lt"/>
              <a:buAutoNum type="arabicPeriod"/>
            </a:pPr>
            <a:r>
              <a:rPr lang="en-US">
                <a:solidFill>
                  <a:schemeClr val="dk1"/>
                </a:solidFill>
              </a:rPr>
              <a:t>Distribute exit ticket and ask students to do what’s listed on the slide they see.</a:t>
            </a:r>
            <a:endParaRPr>
              <a:solidFill>
                <a:schemeClr val="dk1"/>
              </a:solidFill>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Clr>
                <a:srgbClr val="000000"/>
              </a:buClr>
              <a:buSzPts val="1100"/>
              <a:buFont typeface="Arial"/>
              <a:buNone/>
            </a:pPr>
            <a:r>
              <a:rPr lang="en-US" i="0" u="none" strike="noStrike" cap="none">
                <a:solidFill>
                  <a:schemeClr val="dk1"/>
                </a:solidFill>
              </a:rPr>
              <a:t>Student Look-</a:t>
            </a:r>
            <a:r>
              <a:rPr lang="en-US" i="0" u="none" strike="noStrike" cap="none" err="1">
                <a:solidFill>
                  <a:schemeClr val="dk1"/>
                </a:solidFill>
              </a:rPr>
              <a:t>fors</a:t>
            </a:r>
            <a:r>
              <a:rPr lang="en-US" i="0" u="none" strike="noStrike" cap="none">
                <a:solidFill>
                  <a:schemeClr val="dk1"/>
                </a:solidFill>
              </a:rPr>
              <a:t>/Listen-</a:t>
            </a:r>
            <a:r>
              <a:rPr lang="en-US" i="0" u="none" strike="noStrike" cap="none" err="1">
                <a:solidFill>
                  <a:schemeClr val="dk1"/>
                </a:solidFill>
              </a:rPr>
              <a:t>fors</a:t>
            </a:r>
            <a:r>
              <a:rPr lang="en-US" i="0" u="none" strike="noStrike" cap="none">
                <a:solidFill>
                  <a:schemeClr val="dk1"/>
                </a:solidFill>
              </a:rPr>
              <a:t>:</a:t>
            </a:r>
            <a:r>
              <a:rPr lang="en-US"/>
              <a:t> </a:t>
            </a:r>
            <a:r>
              <a:rPr lang="en-US" i="0" u="none" strike="noStrike" cap="none">
                <a:solidFill>
                  <a:schemeClr val="dk1"/>
                </a:solidFill>
              </a:rPr>
              <a:t>None</a:t>
            </a:r>
            <a:endParaRPr/>
          </a:p>
          <a:p>
            <a:pPr marL="171450" marR="0" lvl="0" indent="-101600" algn="l" rtl="0">
              <a:lnSpc>
                <a:spcPct val="100000"/>
              </a:lnSpc>
              <a:spcBef>
                <a:spcPts val="0"/>
              </a:spcBef>
              <a:spcAft>
                <a:spcPts val="0"/>
              </a:spcAft>
              <a:buClr>
                <a:srgbClr val="000000"/>
              </a:buClr>
              <a:buSzPts val="1100"/>
              <a:buFont typeface="Arial"/>
              <a:buNone/>
            </a:pPr>
            <a:endParaRPr i="0" u="none" strike="noStrike" cap="none">
              <a:solidFill>
                <a:schemeClr val="dk1"/>
              </a:solidFill>
            </a:endParaRPr>
          </a:p>
          <a:p>
            <a:pPr marL="0" marR="0" lvl="0" indent="0" algn="l" rtl="0">
              <a:lnSpc>
                <a:spcPct val="100000"/>
              </a:lnSpc>
              <a:spcBef>
                <a:spcPts val="0"/>
              </a:spcBef>
              <a:spcAft>
                <a:spcPts val="0"/>
              </a:spcAft>
              <a:buClr>
                <a:srgbClr val="000000"/>
              </a:buClr>
              <a:buSzPts val="1100"/>
              <a:buFont typeface="Arial"/>
              <a:buNone/>
            </a:pPr>
            <a:r>
              <a:rPr lang="en-US" i="0" u="none" strike="noStrike" cap="none">
                <a:solidFill>
                  <a:schemeClr val="dk1"/>
                </a:solidFill>
              </a:rPr>
              <a:t>Support for Any Students Who Need It:</a:t>
            </a:r>
            <a:r>
              <a:rPr lang="en-US"/>
              <a:t> </a:t>
            </a:r>
            <a:r>
              <a:rPr lang="en-US" i="0" u="none" strike="noStrike" cap="none">
                <a:solidFill>
                  <a:schemeClr val="dk1"/>
                </a:solidFill>
              </a:rPr>
              <a:t>None</a:t>
            </a:r>
            <a:endParaRPr i="0" u="none" strike="noStrike" cap="none">
              <a:solidFill>
                <a:srgbClr val="000000"/>
              </a:solidFill>
            </a:endParaRPr>
          </a:p>
          <a:p>
            <a:pPr marL="457200" marR="0" lvl="0" indent="-298450" algn="l" rtl="0">
              <a:lnSpc>
                <a:spcPct val="100000"/>
              </a:lnSpc>
              <a:spcBef>
                <a:spcPts val="0"/>
              </a:spcBef>
              <a:spcAft>
                <a:spcPts val="0"/>
              </a:spcAft>
              <a:buClr>
                <a:srgbClr val="000000"/>
              </a:buClr>
              <a:buSzPts val="1100"/>
              <a:buFont typeface="Arial"/>
              <a:buNone/>
            </a:pPr>
            <a:endParaRPr i="0" u="none" strike="noStrike" cap="none">
              <a:solidFill>
                <a:srgbClr val="000000"/>
              </a:solidFill>
            </a:endParaRPr>
          </a:p>
          <a:p>
            <a:pPr marL="457200" marR="0" lvl="0" indent="-298450" algn="l" rtl="0">
              <a:lnSpc>
                <a:spcPct val="100000"/>
              </a:lnSpc>
              <a:spcBef>
                <a:spcPts val="0"/>
              </a:spcBef>
              <a:spcAft>
                <a:spcPts val="0"/>
              </a:spcAft>
              <a:buClr>
                <a:srgbClr val="000000"/>
              </a:buClr>
              <a:buSzPts val="1100"/>
              <a:buFont typeface="Arial"/>
              <a:buNone/>
            </a:pPr>
            <a:endParaRPr i="0" u="none" strike="noStrike" cap="none">
              <a:solidFill>
                <a:srgbClr val="000000"/>
              </a:solidFill>
            </a:endParaRPr>
          </a:p>
        </p:txBody>
      </p:sp>
    </p:spTree>
    <p:extLst>
      <p:ext uri="{BB962C8B-B14F-4D97-AF65-F5344CB8AC3E}">
        <p14:creationId xmlns:p14="http://schemas.microsoft.com/office/powerpoint/2010/main" val="4260944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8" name="Google Shape;238;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a:t>Suggested slide pacing: 1-3 minutes</a:t>
            </a:r>
            <a:endParaRPr/>
          </a:p>
          <a:p>
            <a:pPr marL="0" lvl="0" indent="0">
              <a:spcBef>
                <a:spcPts val="0"/>
              </a:spcBef>
              <a:spcAft>
                <a:spcPts val="0"/>
              </a:spcAft>
              <a:buClr>
                <a:schemeClr val="dk1"/>
              </a:buClr>
              <a:buSzPts val="1100"/>
              <a:buFont typeface="Arial"/>
              <a:buNone/>
            </a:pPr>
            <a:r>
              <a:rPr lang="en-US" b="1"/>
              <a:t>Student Grouping: Whole Group</a:t>
            </a:r>
            <a:endParaRPr/>
          </a:p>
          <a:p>
            <a:pPr marL="0" lvl="0" indent="0">
              <a:spcBef>
                <a:spcPts val="0"/>
              </a:spcBef>
              <a:spcAft>
                <a:spcPts val="0"/>
              </a:spcAft>
              <a:buClr>
                <a:schemeClr val="dk1"/>
              </a:buClr>
              <a:buSzPts val="1100"/>
              <a:buFont typeface="Arial"/>
              <a:buNone/>
            </a:pPr>
            <a:endParaRPr b="1"/>
          </a:p>
          <a:p>
            <a:pPr marL="0" lvl="0" indent="0">
              <a:spcBef>
                <a:spcPts val="0"/>
              </a:spcBef>
              <a:spcAft>
                <a:spcPts val="0"/>
              </a:spcAft>
              <a:buClr>
                <a:schemeClr val="dk1"/>
              </a:buClr>
              <a:buSzPts val="1100"/>
              <a:buFont typeface="Arial"/>
              <a:buNone/>
            </a:pPr>
            <a:r>
              <a:rPr lang="en-US"/>
              <a:t>Teaching Notes: </a:t>
            </a:r>
            <a:endParaRPr/>
          </a:p>
          <a:p>
            <a:pPr marL="0" lvl="0" indent="0">
              <a:spcBef>
                <a:spcPts val="0"/>
              </a:spcBef>
              <a:spcAft>
                <a:spcPts val="0"/>
              </a:spcAft>
              <a:buClr>
                <a:schemeClr val="dk1"/>
              </a:buClr>
              <a:buSzPts val="1100"/>
              <a:buFont typeface="Arial"/>
              <a:buNone/>
            </a:pPr>
            <a:endParaRPr b="1"/>
          </a:p>
          <a:p>
            <a:pPr marL="0" lvl="0" indent="0">
              <a:spcBef>
                <a:spcPts val="0"/>
              </a:spcBef>
              <a:spcAft>
                <a:spcPts val="0"/>
              </a:spcAft>
              <a:buClr>
                <a:schemeClr val="dk1"/>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and make sure everyone understands the assignment.</a:t>
            </a:r>
            <a:endParaRPr/>
          </a:p>
          <a:p>
            <a:pPr marL="457200" lvl="0" indent="0" rtl="0">
              <a:spcBef>
                <a:spcPts val="0"/>
              </a:spcBef>
              <a:spcAft>
                <a:spcPts val="0"/>
              </a:spcAft>
              <a:buNone/>
            </a:pPr>
            <a:endParaRPr/>
          </a:p>
          <a:p>
            <a:pPr marL="0" lvl="0" indent="0">
              <a:spcBef>
                <a:spcPts val="0"/>
              </a:spcBef>
              <a:spcAft>
                <a:spcPts val="0"/>
              </a:spcAft>
              <a:buClr>
                <a:schemeClr val="dk1"/>
              </a:buClr>
              <a:buSzPts val="1100"/>
              <a:buFont typeface="Arial"/>
              <a:buNone/>
            </a:pPr>
            <a:r>
              <a:rPr lang="en-US"/>
              <a:t>Student Look-</a:t>
            </a:r>
            <a:r>
              <a:rPr lang="en-US" err="1"/>
              <a:t>fors</a:t>
            </a:r>
            <a:r>
              <a:rPr lang="en-US"/>
              <a:t>/Listen-</a:t>
            </a:r>
            <a:r>
              <a:rPr lang="en-US" err="1"/>
              <a:t>fors</a:t>
            </a:r>
            <a:r>
              <a:rPr lang="en-US"/>
              <a:t>:</a:t>
            </a:r>
            <a:endParaRPr/>
          </a:p>
          <a:p>
            <a:pPr marL="457200" lvl="0" indent="-304800" rtl="0">
              <a:spcBef>
                <a:spcPts val="0"/>
              </a:spcBef>
              <a:spcAft>
                <a:spcPts val="0"/>
              </a:spcAft>
              <a:buClr>
                <a:schemeClr val="dk1"/>
              </a:buClr>
              <a:buSzPts val="1200"/>
              <a:buFont typeface="Calibri"/>
              <a:buChar char="●"/>
            </a:pPr>
            <a:r>
              <a:rPr lang="en-US"/>
              <a:t>Students will focus their attention on the slide.</a:t>
            </a:r>
            <a:endParaRPr/>
          </a:p>
          <a:p>
            <a:pPr marL="0" lvl="0" indent="0">
              <a:spcBef>
                <a:spcPts val="0"/>
              </a:spcBef>
              <a:spcAft>
                <a:spcPts val="0"/>
              </a:spcAft>
              <a:buClr>
                <a:schemeClr val="dk1"/>
              </a:buClr>
              <a:buSzPts val="1100"/>
              <a:buFont typeface="Arial"/>
              <a:buNone/>
            </a:pPr>
            <a:endParaRPr/>
          </a:p>
          <a:p>
            <a:pPr marL="0" lvl="0" indent="0">
              <a:spcBef>
                <a:spcPts val="0"/>
              </a:spcBef>
              <a:spcAft>
                <a:spcPts val="0"/>
              </a:spcAft>
              <a:buClr>
                <a:schemeClr val="dk1"/>
              </a:buClr>
              <a:buSzPts val="1100"/>
              <a:buFont typeface="Arial"/>
              <a:buNone/>
            </a:pPr>
            <a:r>
              <a:rPr lang="en-US"/>
              <a:t>Support for Any Students Who Need It: None</a:t>
            </a:r>
            <a:endParaRPr/>
          </a:p>
        </p:txBody>
      </p:sp>
      <p:sp>
        <p:nvSpPr>
          <p:cNvPr id="239" name="Google Shape;239;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2167368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9688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701570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2981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2516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None/>
            </a:pPr>
            <a:r>
              <a:rPr lang="en-US"/>
              <a:t>New Materials to Prepare in Advance: </a:t>
            </a:r>
            <a:endParaRPr/>
          </a:p>
          <a:p>
            <a:pPr marL="457200" lvl="0" indent="-304800" rtl="0">
              <a:spcBef>
                <a:spcPts val="0"/>
              </a:spcBef>
              <a:spcAft>
                <a:spcPts val="0"/>
              </a:spcAft>
              <a:buSzPts val="1200"/>
              <a:buChar char="●"/>
            </a:pPr>
            <a:r>
              <a:rPr lang="en-US" b="1"/>
              <a:t>Works cited page </a:t>
            </a:r>
            <a:r>
              <a:rPr lang="en-US"/>
              <a:t>(one per student)</a:t>
            </a:r>
            <a:endParaRPr/>
          </a:p>
          <a:p>
            <a:pPr marL="457200" lvl="0" indent="-304800" rtl="0">
              <a:spcBef>
                <a:spcPts val="0"/>
              </a:spcBef>
              <a:spcAft>
                <a:spcPts val="0"/>
              </a:spcAft>
              <a:buSzPts val="1200"/>
              <a:buChar char="●"/>
            </a:pPr>
            <a:r>
              <a:rPr lang="en-US" b="1"/>
              <a:t>Entry task </a:t>
            </a:r>
            <a:r>
              <a:rPr lang="en-US"/>
              <a:t>(one per students)</a:t>
            </a:r>
            <a:endParaRPr/>
          </a:p>
          <a:p>
            <a:pPr marL="457200" lvl="0" indent="-304800" rtl="0">
              <a:spcBef>
                <a:spcPts val="0"/>
              </a:spcBef>
              <a:spcAft>
                <a:spcPts val="0"/>
              </a:spcAft>
              <a:buSzPts val="1200"/>
              <a:buChar char="●"/>
            </a:pPr>
            <a:r>
              <a:rPr lang="en-US" b="1"/>
              <a:t>Two-voice poem rubric </a:t>
            </a:r>
            <a:r>
              <a:rPr lang="en-US"/>
              <a:t>(one per student)</a:t>
            </a:r>
            <a:endParaRPr/>
          </a:p>
          <a:p>
            <a:pPr marL="457200" lvl="0" indent="-304800" rtl="0">
              <a:spcBef>
                <a:spcPts val="0"/>
              </a:spcBef>
              <a:spcAft>
                <a:spcPts val="0"/>
              </a:spcAft>
              <a:buSzPts val="1200"/>
              <a:buChar char="●"/>
            </a:pPr>
            <a:r>
              <a:rPr lang="en-US" b="1"/>
              <a:t>Two-voice poem planner: Model poem </a:t>
            </a:r>
            <a:r>
              <a:rPr lang="en-US"/>
              <a:t>(one per student)</a:t>
            </a:r>
            <a:endParaRPr/>
          </a:p>
          <a:p>
            <a:pPr marL="457200" lvl="0" indent="-304800" rtl="0">
              <a:spcBef>
                <a:spcPts val="0"/>
              </a:spcBef>
              <a:spcAft>
                <a:spcPts val="0"/>
              </a:spcAft>
              <a:buSzPts val="1200"/>
              <a:buChar char="●"/>
            </a:pPr>
            <a:r>
              <a:rPr lang="en-US" b="1"/>
              <a:t>Two-voice poem planner</a:t>
            </a:r>
            <a:r>
              <a:rPr lang="en-US"/>
              <a:t> (one per student)</a:t>
            </a:r>
            <a:endParaRPr/>
          </a:p>
          <a:p>
            <a:pPr marL="457200" lvl="0" indent="-304800">
              <a:spcBef>
                <a:spcPts val="0"/>
              </a:spcBef>
              <a:spcAft>
                <a:spcPts val="0"/>
              </a:spcAft>
              <a:buSzPts val="1200"/>
              <a:buChar char="●"/>
            </a:pPr>
            <a:r>
              <a:rPr lang="en-US"/>
              <a:t>Exit ticket (one per student)</a:t>
            </a:r>
            <a:endParaRPr/>
          </a:p>
          <a:p>
            <a:pPr marL="0" lvl="0" indent="0">
              <a:spcBef>
                <a:spcPts val="0"/>
              </a:spcBef>
              <a:spcAft>
                <a:spcPts val="0"/>
              </a:spcAft>
              <a:buNone/>
            </a:pPr>
            <a:endParaRPr/>
          </a:p>
          <a:p>
            <a:pPr marL="0" lvl="0" indent="0">
              <a:spcBef>
                <a:spcPts val="0"/>
              </a:spcBef>
              <a:spcAft>
                <a:spcPts val="0"/>
              </a:spcAft>
              <a:buNone/>
            </a:pPr>
            <a:r>
              <a:rPr lang="en-US"/>
              <a:t>Materials to Gather from Previous Lessons:</a:t>
            </a:r>
            <a:endParaRPr/>
          </a:p>
          <a:p>
            <a:pPr marL="457200" lvl="0" indent="-304800" rtl="0">
              <a:spcBef>
                <a:spcPts val="0"/>
              </a:spcBef>
              <a:spcAft>
                <a:spcPts val="0"/>
              </a:spcAft>
              <a:buSzPts val="1200"/>
              <a:buChar char="●"/>
            </a:pPr>
            <a:r>
              <a:rPr lang="en-US" b="1"/>
              <a:t>Model Two-voice poem “I Would Do Anything” </a:t>
            </a:r>
            <a:r>
              <a:rPr lang="en-US"/>
              <a:t>from unit 2 lesson 17</a:t>
            </a:r>
            <a:endParaRPr/>
          </a:p>
          <a:p>
            <a:pPr marL="457200" lvl="0" indent="-304800">
              <a:spcBef>
                <a:spcPts val="0"/>
              </a:spcBef>
              <a:spcAft>
                <a:spcPts val="0"/>
              </a:spcAft>
              <a:buSzPts val="1200"/>
              <a:buChar char="●"/>
            </a:pPr>
            <a:r>
              <a:rPr lang="en-US"/>
              <a:t>Document camera</a:t>
            </a:r>
            <a:endParaRPr/>
          </a:p>
          <a:p>
            <a:pPr marL="457200" lvl="0" indent="-304800" rtl="0">
              <a:spcBef>
                <a:spcPts val="0"/>
              </a:spcBef>
              <a:spcAft>
                <a:spcPts val="0"/>
              </a:spcAft>
              <a:buSzPts val="1200"/>
              <a:buChar char="●"/>
            </a:pPr>
            <a:r>
              <a:rPr lang="en-US"/>
              <a:t>Document camera</a:t>
            </a:r>
            <a:endParaRPr/>
          </a:p>
          <a:p>
            <a:pPr marL="457200" lvl="0" indent="-304800" rtl="0">
              <a:spcBef>
                <a:spcPts val="0"/>
              </a:spcBef>
              <a:spcAft>
                <a:spcPts val="0"/>
              </a:spcAft>
              <a:buClr>
                <a:schemeClr val="dk1"/>
              </a:buClr>
              <a:buSzPts val="1200"/>
              <a:buChar char="●"/>
            </a:pPr>
            <a:r>
              <a:rPr lang="en-US" i="1"/>
              <a:t>A Long Walk to Water </a:t>
            </a:r>
            <a:r>
              <a:rPr lang="en-US"/>
              <a:t>(book; one per student)</a:t>
            </a:r>
            <a:endParaRPr/>
          </a:p>
          <a:p>
            <a:pPr marL="457200" lvl="0" indent="-304800" rtl="0">
              <a:spcBef>
                <a:spcPts val="0"/>
              </a:spcBef>
              <a:spcAft>
                <a:spcPts val="0"/>
              </a:spcAft>
              <a:buSzPts val="1200"/>
              <a:buChar char="●"/>
            </a:pPr>
            <a:r>
              <a:rPr lang="en-US"/>
              <a:t>Discussion Appointments in </a:t>
            </a:r>
            <a:r>
              <a:rPr lang="en-US" err="1"/>
              <a:t>Salva’s</a:t>
            </a:r>
            <a:r>
              <a:rPr lang="en-US"/>
              <a:t> Africa (from Lesson 1)</a:t>
            </a:r>
            <a:endParaRPr/>
          </a:p>
          <a:p>
            <a:pPr marL="457200" lvl="0" indent="-304800" rtl="0">
              <a:spcBef>
                <a:spcPts val="0"/>
              </a:spcBef>
              <a:spcAft>
                <a:spcPts val="0"/>
              </a:spcAft>
              <a:buSzPts val="1200"/>
              <a:buChar char="●"/>
            </a:pPr>
            <a:r>
              <a:rPr lang="en-US" b="1"/>
              <a:t>Reading Closely: Guiding Questions handout </a:t>
            </a:r>
            <a:r>
              <a:rPr lang="en-US"/>
              <a:t>(from Lesson 2)</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None/>
            </a:pPr>
            <a:r>
              <a:rPr lang="en-US"/>
              <a:t>Protocols to review:  Seat Partners</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i="0" u="none" strike="noStrike" cap="none">
                <a:solidFill>
                  <a:schemeClr val="dk1"/>
                </a:solidFill>
              </a:rPr>
              <a:t>Prepare classroom systems for active learning:</a:t>
            </a:r>
            <a:endParaRPr i="0" u="none" strike="noStrike" cap="none">
              <a:solidFill>
                <a:schemeClr val="dk1"/>
              </a:solidFill>
            </a:endParaRPr>
          </a:p>
          <a:p>
            <a:pPr marL="457200" lvl="0" indent="-304800" rtl="0">
              <a:spcBef>
                <a:spcPts val="0"/>
              </a:spcBef>
              <a:spcAft>
                <a:spcPts val="0"/>
              </a:spcAft>
              <a:buClr>
                <a:schemeClr val="dk1"/>
              </a:buClr>
              <a:buSzPts val="1200"/>
              <a:buFont typeface="Calibri"/>
              <a:buChar char="●"/>
            </a:pPr>
            <a:r>
              <a:rPr lang="en-US"/>
              <a:t>Classroom divided into three sections, with each having enough room for one-third of the class to sit at tables in small groups of three (triads)</a:t>
            </a:r>
            <a:endParaRPr/>
          </a:p>
          <a:p>
            <a:pPr marL="457200" lvl="0" indent="-304800" rtl="0">
              <a:spcBef>
                <a:spcPts val="1000"/>
              </a:spcBef>
              <a:spcAft>
                <a:spcPts val="0"/>
              </a:spcAft>
              <a:buClr>
                <a:schemeClr val="dk1"/>
              </a:buClr>
              <a:buSzPts val="1200"/>
              <a:buFont typeface="Calibri"/>
              <a:buChar char="●"/>
            </a:pPr>
            <a:r>
              <a:rPr lang="en-US"/>
              <a:t>Table card prompts (with tables in each section having the same question and each section having a different question)</a:t>
            </a:r>
            <a:endParaRPr/>
          </a:p>
          <a:p>
            <a:pPr marL="457200" lvl="0" indent="-304800" rtl="0">
              <a:spcBef>
                <a:spcPts val="1000"/>
              </a:spcBef>
              <a:spcAft>
                <a:spcPts val="0"/>
              </a:spcAft>
              <a:buClr>
                <a:schemeClr val="dk1"/>
              </a:buClr>
              <a:buSzPts val="1200"/>
              <a:buFont typeface="Calibri"/>
              <a:buChar char="●"/>
            </a:pPr>
            <a:r>
              <a:rPr lang="en-US"/>
              <a:t>One recording chart and marker for each triad</a:t>
            </a:r>
            <a:endParaRPr sz="1400">
              <a:latin typeface="Century Gothic"/>
              <a:ea typeface="Century Gothic"/>
              <a:cs typeface="Century Gothic"/>
              <a:sym typeface="Century Gothic"/>
            </a:endParaRPr>
          </a:p>
          <a:p>
            <a:pPr marL="457200" lvl="0" indent="0" rtl="0">
              <a:spcBef>
                <a:spcPts val="1000"/>
              </a:spcBef>
              <a:spcAft>
                <a:spcPts val="0"/>
              </a:spcAft>
              <a:buNone/>
            </a:pPr>
            <a:endParaRPr/>
          </a:p>
        </p:txBody>
      </p:sp>
      <p:sp>
        <p:nvSpPr>
          <p:cNvPr id="138" name="Google Shape;13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64581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0262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 name="Google Shape;144;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45" name="Google Shape;145;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647114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Student Grouping: Whole Group</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a:t>Teaching Notes</a:t>
            </a:r>
            <a:r>
              <a:rPr lang="en-US" sz="1200" i="0" u="none" strike="noStrike" cap="none">
                <a:solidFill>
                  <a:schemeClr val="dk1"/>
                </a:solidFill>
              </a:rPr>
              <a:t>:</a:t>
            </a:r>
            <a:r>
              <a:rPr lang="en-US"/>
              <a:t> None</a:t>
            </a:r>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a:solidFill>
                  <a:schemeClr val="dk1"/>
                </a:solidFill>
              </a:rPr>
              <a:t>Teacher Actions:</a:t>
            </a:r>
            <a:endParaRPr sz="1200" i="0" u="none" strike="noStrike" cap="none">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a:solidFill>
                  <a:schemeClr val="dk1"/>
                </a:solidFill>
                <a:latin typeface="Calibri"/>
                <a:ea typeface="Calibri"/>
                <a:cs typeface="Calibri"/>
                <a:sym typeface="Calibri"/>
              </a:rPr>
              <a:t>Read the slide aloud – explain as needed.</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a:t>Student Look-</a:t>
            </a:r>
            <a:r>
              <a:rPr lang="en-US" err="1"/>
              <a:t>fors</a:t>
            </a:r>
            <a:r>
              <a:rPr lang="en-US"/>
              <a:t>/Listen-</a:t>
            </a:r>
            <a:r>
              <a:rPr lang="en-US" err="1"/>
              <a:t>fors</a:t>
            </a:r>
            <a:r>
              <a:rPr lang="en-US" sz="1200" i="0" u="none" strike="noStrike" cap="none">
                <a:solidFill>
                  <a:schemeClr val="dk1"/>
                </a:solidFill>
              </a:rPr>
              <a:t>:</a:t>
            </a:r>
            <a:r>
              <a:rPr lang="en-US"/>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will direct their attention towards the slide. </a:t>
            </a:r>
            <a:r>
              <a:rPr lang="en-US"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a:p>
        </p:txBody>
      </p:sp>
      <p:sp>
        <p:nvSpPr>
          <p:cNvPr id="151" name="Google Shape;15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55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d06a5354b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g3d06a5354b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2-3  </a:t>
            </a:r>
            <a:r>
              <a:rPr lang="en-US" b="1" i="0" u="none" strike="noStrike" cap="none">
                <a:solidFill>
                  <a:schemeClr val="dk1"/>
                </a:solidFill>
              </a:rPr>
              <a:t>minutes </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Group/seat partner</a:t>
            </a: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b="1"/>
              <a:t>Entry Task</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i="0" u="none" strike="noStrike" cap="none">
              <a:solidFill>
                <a:schemeClr val="dk1"/>
              </a:solidFill>
            </a:endParaRPr>
          </a:p>
          <a:p>
            <a:pPr marL="457200" marR="0" lvl="0" indent="-304800" algn="l" rtl="0">
              <a:lnSpc>
                <a:spcPct val="100000"/>
              </a:lnSpc>
              <a:spcBef>
                <a:spcPts val="0"/>
              </a:spcBef>
              <a:spcAft>
                <a:spcPts val="0"/>
              </a:spcAft>
              <a:buSzPts val="1200"/>
              <a:buChar char="●"/>
            </a:pPr>
            <a:r>
              <a:rPr lang="en-US"/>
              <a:t>Use this slide to address the vocabulary word “cite.” </a:t>
            </a:r>
            <a:endParaRPr/>
          </a:p>
          <a:p>
            <a:pPr marL="457200" marR="0" lvl="0" indent="-304800" algn="l" rtl="0">
              <a:lnSpc>
                <a:spcPct val="100000"/>
              </a:lnSpc>
              <a:spcBef>
                <a:spcPts val="0"/>
              </a:spcBef>
              <a:spcAft>
                <a:spcPts val="0"/>
              </a:spcAft>
              <a:buSzPts val="1200"/>
              <a:buChar char="●"/>
            </a:pPr>
            <a:r>
              <a:rPr lang="en-US"/>
              <a:t>Then, for the second activity of starring evidence, model using the next two slides.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As students enter, give them the </a:t>
            </a:r>
            <a:r>
              <a:rPr lang="en-US" b="1"/>
              <a:t>entry task.</a:t>
            </a:r>
            <a:endParaRPr/>
          </a:p>
          <a:p>
            <a:pPr marL="457200" marR="0" lvl="0" indent="-304800" algn="l" rtl="0">
              <a:lnSpc>
                <a:spcPct val="100000"/>
              </a:lnSpc>
              <a:spcBef>
                <a:spcPts val="0"/>
              </a:spcBef>
              <a:spcAft>
                <a:spcPts val="0"/>
              </a:spcAft>
              <a:buSzPts val="1200"/>
              <a:buFont typeface="Calibri"/>
              <a:buAutoNum type="arabicPeriod"/>
            </a:pPr>
            <a:r>
              <a:rPr lang="en-US"/>
              <a:t>Give students about 5 minutes to complete it individually. </a:t>
            </a:r>
            <a:endParaRPr/>
          </a:p>
          <a:p>
            <a:pPr marL="457200" marR="0" lvl="0" indent="-304800" algn="l" rtl="0">
              <a:lnSpc>
                <a:spcPct val="100000"/>
              </a:lnSpc>
              <a:spcBef>
                <a:spcPts val="0"/>
              </a:spcBef>
              <a:spcAft>
                <a:spcPts val="0"/>
              </a:spcAft>
              <a:buSzPts val="1200"/>
              <a:buFont typeface="Calibri"/>
              <a:buAutoNum type="arabicPeriod"/>
            </a:pPr>
            <a:r>
              <a:rPr lang="en-US"/>
              <a:t>Invite students to share their thinking with their seat partner.</a:t>
            </a:r>
            <a:endParaRPr/>
          </a:p>
          <a:p>
            <a:pPr marL="457200" marR="0" lvl="0" indent="-304800" algn="l" rtl="0">
              <a:lnSpc>
                <a:spcPct val="100000"/>
              </a:lnSpc>
              <a:spcBef>
                <a:spcPts val="0"/>
              </a:spcBef>
              <a:spcAft>
                <a:spcPts val="0"/>
              </a:spcAft>
              <a:buSzPts val="1200"/>
              <a:buFont typeface="Calibri"/>
              <a:buAutoNum type="arabicPeriod"/>
            </a:pPr>
            <a:r>
              <a:rPr lang="en-US"/>
              <a:t>Cold call one or two pairs to define the word </a:t>
            </a:r>
            <a:r>
              <a:rPr lang="en-US" i="1"/>
              <a:t>cite</a:t>
            </a:r>
            <a:r>
              <a:rPr lang="en-US"/>
              <a:t>. Call on students to share words.</a:t>
            </a:r>
            <a:endParaRPr/>
          </a:p>
          <a:p>
            <a:pPr marL="457200" marR="0" lvl="0" indent="-304800" algn="l" rtl="0">
              <a:lnSpc>
                <a:spcPct val="100000"/>
              </a:lnSpc>
              <a:spcBef>
                <a:spcPts val="0"/>
              </a:spcBef>
              <a:spcAft>
                <a:spcPts val="0"/>
              </a:spcAft>
              <a:buSzPts val="1200"/>
              <a:buFont typeface="Calibri"/>
              <a:buAutoNum type="arabicPeriod"/>
            </a:pPr>
            <a:r>
              <a:rPr lang="en-US"/>
              <a:t>Encourage them to turn to their partner and think of other words with “cite” in them</a:t>
            </a:r>
            <a:endParaRPr/>
          </a:p>
          <a:p>
            <a:pPr marL="457200" marR="0" lvl="0" indent="-304800" algn="l" rtl="0">
              <a:lnSpc>
                <a:spcPct val="100000"/>
              </a:lnSpc>
              <a:spcBef>
                <a:spcPts val="0"/>
              </a:spcBef>
              <a:spcAft>
                <a:spcPts val="0"/>
              </a:spcAft>
              <a:buSzPts val="1200"/>
              <a:buFont typeface="Calibri"/>
              <a:buAutoNum type="arabicPeriod"/>
            </a:pPr>
            <a:r>
              <a:rPr lang="en-US"/>
              <a:t>Tell students that all those words have the same root: </a:t>
            </a:r>
            <a:r>
              <a:rPr lang="en-US" i="1" err="1"/>
              <a:t>cit</a:t>
            </a:r>
            <a:r>
              <a:rPr lang="en-US"/>
              <a:t>, which in Latin means “to call or summon.” </a:t>
            </a:r>
            <a:endParaRPr/>
          </a:p>
          <a:p>
            <a:pPr marL="457200" marR="0" lvl="0" indent="-304800" algn="l" rtl="0">
              <a:lnSpc>
                <a:spcPct val="100000"/>
              </a:lnSpc>
              <a:spcBef>
                <a:spcPts val="0"/>
              </a:spcBef>
              <a:spcAft>
                <a:spcPts val="0"/>
              </a:spcAft>
              <a:buSzPts val="1200"/>
              <a:buFont typeface="Calibri"/>
              <a:buAutoNum type="arabicPeriod"/>
            </a:pPr>
            <a:r>
              <a:rPr lang="en-US"/>
              <a:t>Go to next slide to complete second activity of starring evidence.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a:t>Student Look-</a:t>
            </a:r>
            <a:r>
              <a:rPr lang="en-US" err="1"/>
              <a:t>fors</a:t>
            </a:r>
            <a:r>
              <a:rPr lang="en-US"/>
              <a:t>/Listen-</a:t>
            </a:r>
            <a:r>
              <a:rPr lang="en-US" err="1"/>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Circulate and observe-Listen for: “To cite is to show where your information came from.” If students don’t come to a correct definition, provide it for them.</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i="0" u="none" strike="noStrike" cap="none">
              <a:solidFill>
                <a:schemeClr val="dk1"/>
              </a:solidFill>
            </a:endParaRPr>
          </a:p>
        </p:txBody>
      </p:sp>
      <p:sp>
        <p:nvSpPr>
          <p:cNvPr id="159" name="Google Shape;159;g3d06a5354b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2502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e20dc1cb9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e20dc1cb9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5 </a:t>
            </a:r>
            <a:r>
              <a:rPr lang="en-US" b="1" i="0" u="none" strike="noStrike" cap="none">
                <a:solidFill>
                  <a:schemeClr val="dk1"/>
                </a:solidFill>
              </a:rPr>
              <a:t>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Group/seat partner</a:t>
            </a: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b="1"/>
              <a:t>Entry Task</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r>
              <a:rPr lang="en-US"/>
              <a:t> N</a:t>
            </a:r>
            <a:r>
              <a:rPr lang="en-US" i="0" u="none" strike="noStrike" cap="none">
                <a:solidFill>
                  <a:schemeClr val="dk1"/>
                </a:solidFill>
              </a:rPr>
              <a:t>one</a:t>
            </a: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Read the slide</a:t>
            </a:r>
            <a:endParaRPr/>
          </a:p>
          <a:p>
            <a:pPr marL="457200" marR="0" lvl="0" indent="-304800" algn="l" rtl="0">
              <a:lnSpc>
                <a:spcPct val="100000"/>
              </a:lnSpc>
              <a:spcBef>
                <a:spcPts val="0"/>
              </a:spcBef>
              <a:spcAft>
                <a:spcPts val="0"/>
              </a:spcAft>
              <a:buSzPts val="1200"/>
              <a:buFont typeface="Calibri"/>
              <a:buAutoNum type="arabicPeriod"/>
            </a:pPr>
            <a:r>
              <a:rPr lang="en-US"/>
              <a:t>Model one example of evidence for students- Direct quotes from column 3, row 2 would be one.</a:t>
            </a:r>
            <a:endParaRPr/>
          </a:p>
          <a:p>
            <a:pPr marL="457200" marR="0" lvl="0" indent="-304800" algn="l" rtl="0">
              <a:lnSpc>
                <a:spcPct val="100000"/>
              </a:lnSpc>
              <a:spcBef>
                <a:spcPts val="0"/>
              </a:spcBef>
              <a:spcAft>
                <a:spcPts val="0"/>
              </a:spcAft>
              <a:buSzPts val="1200"/>
              <a:buFont typeface="Calibri"/>
              <a:buAutoNum type="arabicPeriod"/>
            </a:pPr>
            <a:r>
              <a:rPr lang="en-US"/>
              <a:t>Have students put a star by any evidence that is cited.</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a:t>Student Look-</a:t>
            </a:r>
            <a:r>
              <a:rPr lang="en-US" err="1"/>
              <a:t>fors</a:t>
            </a:r>
            <a:r>
              <a:rPr lang="en-US"/>
              <a:t>/Listen-</a:t>
            </a:r>
            <a:r>
              <a:rPr lang="en-US" err="1"/>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Circulate and observe.</a:t>
            </a:r>
            <a:endParaRPr/>
          </a:p>
          <a:p>
            <a:pPr marL="457200" marR="0" lvl="0" indent="-304800" algn="l" rtl="0">
              <a:lnSpc>
                <a:spcPct val="100000"/>
              </a:lnSpc>
              <a:spcBef>
                <a:spcPts val="0"/>
              </a:spcBef>
              <a:spcAft>
                <a:spcPts val="0"/>
              </a:spcAft>
              <a:buClr>
                <a:schemeClr val="dk1"/>
              </a:buClr>
              <a:buSzPts val="1200"/>
              <a:buFont typeface="Calibri"/>
              <a:buChar char="●"/>
            </a:pPr>
            <a:r>
              <a:rPr lang="en-US"/>
              <a:t>Listen for: “To cite is to show where your information came from.” If students don’t come to a correct definition, provide it for them.</a:t>
            </a:r>
            <a:endParaRPr/>
          </a:p>
          <a:p>
            <a:pPr marL="457200" lvl="0" indent="-304800" rtl="0">
              <a:spcBef>
                <a:spcPts val="0"/>
              </a:spcBef>
              <a:spcAft>
                <a:spcPts val="0"/>
              </a:spcAft>
              <a:buClr>
                <a:schemeClr val="dk1"/>
              </a:buClr>
              <a:buSzPts val="1200"/>
              <a:buChar char="●"/>
            </a:pPr>
            <a:r>
              <a:rPr lang="en-US"/>
              <a:t>Students show direct quotes from column 1, row 5.</a:t>
            </a:r>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i="0" u="none" strike="noStrike" cap="none">
              <a:solidFill>
                <a:schemeClr val="dk1"/>
              </a:solidFill>
            </a:endParaRPr>
          </a:p>
        </p:txBody>
      </p:sp>
      <p:sp>
        <p:nvSpPr>
          <p:cNvPr id="167" name="Google Shape;167;g3e20dc1cb9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9624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Google Shape;175;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a:t>Suggested slide pacing: 2-3 minutes</a:t>
            </a:r>
            <a:endParaRPr/>
          </a:p>
          <a:p>
            <a:pPr marL="0" lvl="0" indent="0">
              <a:spcBef>
                <a:spcPts val="0"/>
              </a:spcBef>
              <a:spcAft>
                <a:spcPts val="0"/>
              </a:spcAft>
              <a:buClr>
                <a:schemeClr val="dk1"/>
              </a:buClr>
              <a:buSzPts val="1100"/>
              <a:buFont typeface="Arial"/>
              <a:buNone/>
            </a:pPr>
            <a:r>
              <a:rPr lang="en-US" b="1"/>
              <a:t>Student Grouping: Whole Group</a:t>
            </a:r>
            <a:endParaRPr b="1"/>
          </a:p>
          <a:p>
            <a:pPr marL="0" lvl="0" indent="0">
              <a:spcBef>
                <a:spcPts val="0"/>
              </a:spcBef>
              <a:spcAft>
                <a:spcPts val="0"/>
              </a:spcAft>
              <a:buClr>
                <a:schemeClr val="dk1"/>
              </a:buClr>
              <a:buSzPts val="1100"/>
              <a:buFont typeface="Arial"/>
              <a:buNone/>
            </a:pPr>
            <a:endParaRPr b="1"/>
          </a:p>
          <a:p>
            <a:pPr marL="0" lvl="0" indent="0">
              <a:spcBef>
                <a:spcPts val="0"/>
              </a:spcBef>
              <a:spcAft>
                <a:spcPts val="0"/>
              </a:spcAft>
              <a:buClr>
                <a:schemeClr val="dk1"/>
              </a:buClr>
              <a:buSzPts val="1200"/>
              <a:buFont typeface="Calibri"/>
              <a:buNone/>
            </a:pPr>
            <a:r>
              <a:rPr lang="en-US" b="1"/>
              <a:t>Opening  A. Introducing Learning Targets  </a:t>
            </a:r>
            <a:endParaRPr/>
          </a:p>
          <a:p>
            <a:pPr marL="0" lvl="0" indent="0">
              <a:spcBef>
                <a:spcPts val="0"/>
              </a:spcBef>
              <a:spcAft>
                <a:spcPts val="0"/>
              </a:spcAft>
              <a:buClr>
                <a:schemeClr val="dk1"/>
              </a:buClr>
              <a:buSzPts val="1200"/>
              <a:buFont typeface="Calibri"/>
              <a:buNone/>
            </a:pPr>
            <a:endParaRPr b="1"/>
          </a:p>
          <a:p>
            <a:pPr marL="0" lvl="0" indent="0">
              <a:spcBef>
                <a:spcPts val="0"/>
              </a:spcBef>
              <a:spcAft>
                <a:spcPts val="0"/>
              </a:spcAft>
              <a:buClr>
                <a:schemeClr val="dk1"/>
              </a:buClr>
              <a:buSzPts val="1200"/>
              <a:buFont typeface="Calibri"/>
              <a:buNone/>
            </a:pPr>
            <a:r>
              <a:rPr lang="en-US"/>
              <a:t>Teacher Notes: None</a:t>
            </a:r>
            <a:endParaRPr/>
          </a:p>
          <a:p>
            <a:pPr marL="457200" lvl="0" indent="0" rtl="0">
              <a:spcBef>
                <a:spcPts val="0"/>
              </a:spcBef>
              <a:spcAft>
                <a:spcPts val="0"/>
              </a:spcAft>
              <a:buNone/>
            </a:pPr>
            <a:r>
              <a:rPr lang="en-US"/>
              <a:t> </a:t>
            </a:r>
            <a:endParaRPr/>
          </a:p>
          <a:p>
            <a:pPr marL="0" lvl="0" indent="0" rtl="0">
              <a:spcBef>
                <a:spcPts val="0"/>
              </a:spcBef>
              <a:spcAft>
                <a:spcPts val="0"/>
              </a:spcAft>
              <a:buNone/>
            </a:pPr>
            <a:r>
              <a:rPr lang="en-US"/>
              <a:t>Teacher Actions:</a:t>
            </a:r>
            <a:endParaRPr/>
          </a:p>
          <a:p>
            <a:pPr marL="457200" lvl="0" indent="-304800" rtl="0">
              <a:spcBef>
                <a:spcPts val="0"/>
              </a:spcBef>
              <a:spcAft>
                <a:spcPts val="0"/>
              </a:spcAft>
              <a:buSzPts val="1200"/>
              <a:buFont typeface="Calibri"/>
              <a:buAutoNum type="arabicPeriod"/>
            </a:pPr>
            <a:r>
              <a:rPr lang="en-US"/>
              <a:t>Read the slide.</a:t>
            </a:r>
            <a:endParaRPr/>
          </a:p>
          <a:p>
            <a:pPr marL="457200" lvl="0" indent="-304800" rtl="0">
              <a:spcBef>
                <a:spcPts val="0"/>
              </a:spcBef>
              <a:spcAft>
                <a:spcPts val="0"/>
              </a:spcAft>
              <a:buSzPts val="1200"/>
              <a:buFont typeface="Calibri"/>
              <a:buAutoNum type="arabicPeriod"/>
            </a:pPr>
            <a:r>
              <a:rPr lang="en-US"/>
              <a:t>Point out that </a:t>
            </a:r>
            <a:r>
              <a:rPr lang="en-US" i="1"/>
              <a:t>cite </a:t>
            </a:r>
            <a:r>
              <a:rPr lang="en-US"/>
              <a:t>is the verb in the first learning target and that students will be citing sources in their own two-voice poem.</a:t>
            </a:r>
            <a:endParaRPr/>
          </a:p>
          <a:p>
            <a:pPr marL="457200" lvl="0" indent="-304800" rtl="0">
              <a:spcBef>
                <a:spcPts val="0"/>
              </a:spcBef>
              <a:spcAft>
                <a:spcPts val="0"/>
              </a:spcAft>
              <a:buSzPts val="1200"/>
              <a:buFont typeface="Calibri"/>
              <a:buAutoNum type="arabicPeriod"/>
            </a:pPr>
            <a:r>
              <a:rPr lang="en-US"/>
              <a:t>Ask students to raise their hand if they remember another time that they used a rubric to analyze writing, and call on one or two students.</a:t>
            </a:r>
            <a:endParaRPr/>
          </a:p>
          <a:p>
            <a:pPr marL="457200" lvl="0" indent="-304800" rtl="0">
              <a:spcBef>
                <a:spcPts val="0"/>
              </a:spcBef>
              <a:spcAft>
                <a:spcPts val="0"/>
              </a:spcAft>
              <a:buSzPts val="1200"/>
              <a:buFont typeface="Calibri"/>
              <a:buAutoNum type="arabicPeriod"/>
            </a:pPr>
            <a:r>
              <a:rPr lang="en-US"/>
              <a:t>Tell students that today they’ll be analyzing their two-voice poem with the rubric, but that they will see many similarities with the essay rubric. This is because the poem rubric is based on the </a:t>
            </a:r>
            <a:r>
              <a:rPr lang="en-US" b="1"/>
              <a:t>New York Expository Writing rubric</a:t>
            </a:r>
            <a:r>
              <a:rPr lang="en-US"/>
              <a:t>. </a:t>
            </a:r>
            <a:endParaRPr/>
          </a:p>
          <a:p>
            <a:pPr marL="457200" lvl="0" indent="0" rtl="0">
              <a:spcBef>
                <a:spcPts val="0"/>
              </a:spcBef>
              <a:spcAft>
                <a:spcPts val="0"/>
              </a:spcAft>
              <a:buNone/>
            </a:pPr>
            <a:r>
              <a:rPr lang="en-US"/>
              <a:t> </a:t>
            </a:r>
            <a:endParaRPr/>
          </a:p>
          <a:p>
            <a:pPr marL="0" lvl="0" indent="0">
              <a:spcBef>
                <a:spcPts val="0"/>
              </a:spcBef>
              <a:spcAft>
                <a:spcPts val="0"/>
              </a:spcAft>
              <a:buClr>
                <a:schemeClr val="dk1"/>
              </a:buClr>
              <a:buSzPts val="1200"/>
              <a:buFont typeface="Calibri"/>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Students will focus their attention on the slide.</a:t>
            </a:r>
            <a:endParaRPr/>
          </a:p>
          <a:p>
            <a:pPr marL="457200" lvl="0" indent="-304800" rtl="0">
              <a:spcBef>
                <a:spcPts val="0"/>
              </a:spcBef>
              <a:spcAft>
                <a:spcPts val="0"/>
              </a:spcAft>
              <a:buClr>
                <a:schemeClr val="dk1"/>
              </a:buClr>
              <a:buSzPts val="1200"/>
              <a:buChar char="●"/>
            </a:pPr>
            <a:r>
              <a:rPr lang="en-US"/>
              <a:t>Listen for them to say: “We analyzed a model essay with the rubric.”</a:t>
            </a:r>
            <a:endParaRPr/>
          </a:p>
          <a:p>
            <a:pPr marL="0" lvl="0" indent="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p:txBody>
      </p:sp>
      <p:sp>
        <p:nvSpPr>
          <p:cNvPr id="176" name="Google Shape;176;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646160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5-7</a:t>
            </a:r>
            <a:r>
              <a:rPr lang="en-US" b="1" i="0" u="none" strike="noStrike" cap="none">
                <a:solidFill>
                  <a:schemeClr val="dk1"/>
                </a:solidFill>
              </a:rPr>
              <a:t> minutes slides </a:t>
            </a:r>
            <a:r>
              <a:rPr lang="en-US" b="1"/>
              <a:t>8</a:t>
            </a:r>
            <a:r>
              <a:rPr lang="en-US" b="1" i="0" u="none" strike="noStrike" cap="none">
                <a:solidFill>
                  <a:schemeClr val="dk1"/>
                </a:solidFill>
              </a:rPr>
              <a:t> &amp; </a:t>
            </a:r>
            <a:r>
              <a:rPr lang="en-US" b="1"/>
              <a:t>9</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A:</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r>
              <a:rPr lang="en-US"/>
              <a:t> </a:t>
            </a:r>
            <a:endParaRPr/>
          </a:p>
          <a:p>
            <a:pPr marL="457200" marR="0" lvl="0" indent="-304800" algn="l" rtl="0">
              <a:lnSpc>
                <a:spcPct val="100000"/>
              </a:lnSpc>
              <a:spcBef>
                <a:spcPts val="0"/>
              </a:spcBef>
              <a:spcAft>
                <a:spcPts val="0"/>
              </a:spcAft>
              <a:buSzPts val="1200"/>
              <a:buFont typeface="Calibri"/>
              <a:buChar char="●"/>
            </a:pPr>
            <a:r>
              <a:rPr lang="en-US"/>
              <a:t>Students will have their own copy of the works cited in front of them.</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a:p>
          <a:p>
            <a:pPr marL="457200" marR="0" lvl="0" indent="-304800" algn="l" rtl="0">
              <a:lnSpc>
                <a:spcPct val="100000"/>
              </a:lnSpc>
              <a:spcBef>
                <a:spcPts val="0"/>
              </a:spcBef>
              <a:spcAft>
                <a:spcPts val="0"/>
              </a:spcAft>
              <a:buSzPts val="1200"/>
              <a:buFont typeface="Calibri"/>
              <a:buAutoNum type="arabicPeriod"/>
            </a:pPr>
            <a:r>
              <a:rPr lang="en-US"/>
              <a:t>Ask students to look at their </a:t>
            </a:r>
            <a:r>
              <a:rPr lang="en-US" b="1"/>
              <a:t>Model Two-Voice Poem: “I Would Do Anything”</a:t>
            </a:r>
            <a:r>
              <a:rPr lang="en-US"/>
              <a:t> (from Unit 2, Lesson 17) again. </a:t>
            </a:r>
            <a:endParaRPr/>
          </a:p>
          <a:p>
            <a:pPr marL="457200" marR="0" lvl="0" indent="-304800" algn="l" rtl="0">
              <a:lnSpc>
                <a:spcPct val="100000"/>
              </a:lnSpc>
              <a:spcBef>
                <a:spcPts val="0"/>
              </a:spcBef>
              <a:spcAft>
                <a:spcPts val="0"/>
              </a:spcAft>
              <a:buSzPts val="1200"/>
              <a:buFont typeface="Calibri"/>
              <a:buAutoNum type="arabicPeriod"/>
            </a:pPr>
            <a:r>
              <a:rPr lang="en-US"/>
              <a:t>Point out the </a:t>
            </a:r>
            <a:r>
              <a:rPr lang="en-US" b="1"/>
              <a:t>Works Cited list </a:t>
            </a:r>
            <a:r>
              <a:rPr lang="en-US"/>
              <a:t>after the end of the poem. Ask </a:t>
            </a:r>
            <a:r>
              <a:rPr lang="en-US" i="1"/>
              <a:t>“What do you think the </a:t>
            </a:r>
            <a:r>
              <a:rPr lang="en-US" b="0" i="1"/>
              <a:t>Works Cited list </a:t>
            </a:r>
            <a:r>
              <a:rPr lang="en-US" i="1"/>
              <a:t>is?”</a:t>
            </a:r>
            <a:endParaRPr i="1"/>
          </a:p>
          <a:p>
            <a:pPr marL="457200" marR="0" lvl="0" indent="-304800" algn="l" rtl="0">
              <a:lnSpc>
                <a:spcPct val="100000"/>
              </a:lnSpc>
              <a:spcBef>
                <a:spcPts val="0"/>
              </a:spcBef>
              <a:spcAft>
                <a:spcPts val="0"/>
              </a:spcAft>
              <a:buSzPts val="1200"/>
              <a:buFont typeface="Calibri"/>
              <a:buAutoNum type="arabicPeriod"/>
            </a:pPr>
            <a:r>
              <a:rPr lang="en-US"/>
              <a:t>Invite students to Think-Pair-Share. </a:t>
            </a:r>
            <a:endParaRPr/>
          </a:p>
          <a:p>
            <a:pPr marL="457200" marR="0" lvl="0" indent="-304800" algn="l" rtl="0">
              <a:lnSpc>
                <a:spcPct val="100000"/>
              </a:lnSpc>
              <a:spcBef>
                <a:spcPts val="0"/>
              </a:spcBef>
              <a:spcAft>
                <a:spcPts val="0"/>
              </a:spcAft>
              <a:buSzPts val="1200"/>
              <a:buFont typeface="Calibri"/>
              <a:buAutoNum type="arabicPeriod"/>
            </a:pPr>
            <a:r>
              <a:rPr lang="en-US"/>
              <a:t>Cold call one or two pairs to share their thinking. </a:t>
            </a:r>
            <a:endParaRPr/>
          </a:p>
          <a:p>
            <a:pPr marL="457200" marR="0" lvl="0" indent="-304800" algn="l" rtl="0">
              <a:lnSpc>
                <a:spcPct val="100000"/>
              </a:lnSpc>
              <a:spcBef>
                <a:spcPts val="0"/>
              </a:spcBef>
              <a:spcAft>
                <a:spcPts val="0"/>
              </a:spcAft>
              <a:buSzPts val="1200"/>
              <a:buFont typeface="Calibri"/>
              <a:buAutoNum type="arabicPeriod"/>
            </a:pPr>
            <a:r>
              <a:rPr lang="en-US"/>
              <a:t>Explain that it is important to include your sources in a </a:t>
            </a:r>
            <a:r>
              <a:rPr lang="en-US" b="0"/>
              <a:t>Works Cited list </a:t>
            </a:r>
            <a:r>
              <a:rPr lang="en-US"/>
              <a:t>because you need to give credit to other people’s ideas. If you don’t, that is </a:t>
            </a:r>
            <a:r>
              <a:rPr lang="en-US" i="1"/>
              <a:t>plagiarism</a:t>
            </a:r>
            <a:r>
              <a:rPr lang="en-US"/>
              <a:t>. Plagiarism is using someone else’s idea without giving them credit. It is easy to avoid by doing two things: 1.  Include your sources in a “Works Cited” list. 2.  After quotes from a source, you need to give some information in parentheses about the source.</a:t>
            </a:r>
            <a:endParaRPr/>
          </a:p>
          <a:p>
            <a:pPr marL="457200" marR="0" lvl="0" indent="-304800" algn="l" rtl="0">
              <a:lnSpc>
                <a:spcPct val="100000"/>
              </a:lnSpc>
              <a:spcBef>
                <a:spcPts val="0"/>
              </a:spcBef>
              <a:spcAft>
                <a:spcPts val="0"/>
              </a:spcAft>
              <a:buSzPts val="1200"/>
              <a:buFont typeface="Calibri"/>
              <a:buAutoNum type="arabicPeriod"/>
            </a:pPr>
            <a:r>
              <a:rPr lang="en-US"/>
              <a:t>Remind students that in Unit 2, Lesson 17, they considered what it means to write a research-based two-voice poem, including how it allows them to synthesize the literary and informational texts they read and juxtapose </a:t>
            </a:r>
            <a:r>
              <a:rPr lang="en-US" err="1"/>
              <a:t>Salva</a:t>
            </a:r>
            <a:r>
              <a:rPr lang="en-US"/>
              <a:t> and Nya. </a:t>
            </a:r>
            <a:endParaRPr/>
          </a:p>
          <a:p>
            <a:pPr marL="457200" marR="0" lvl="0" indent="-304800" algn="l" rtl="0">
              <a:lnSpc>
                <a:spcPct val="100000"/>
              </a:lnSpc>
              <a:spcBef>
                <a:spcPts val="0"/>
              </a:spcBef>
              <a:spcAft>
                <a:spcPts val="0"/>
              </a:spcAft>
              <a:buSzPts val="1200"/>
              <a:buFont typeface="Calibri"/>
              <a:buAutoNum type="arabicPeriod"/>
            </a:pPr>
            <a:r>
              <a:rPr lang="en-US"/>
              <a:t>Tell them that they will analyze the model two-voice poem today and will discover how a poem can use information from sources effectively. Since they will be including quotes from other sources, it will be important to cite them in their research-based poem.</a:t>
            </a:r>
            <a:endParaRPr/>
          </a:p>
          <a:p>
            <a:pPr marL="457200" marR="0" lvl="0" indent="-304800" algn="l" rtl="0">
              <a:lnSpc>
                <a:spcPct val="100000"/>
              </a:lnSpc>
              <a:spcBef>
                <a:spcPts val="0"/>
              </a:spcBef>
              <a:spcAft>
                <a:spcPts val="0"/>
              </a:spcAft>
              <a:buSzPts val="1200"/>
              <a:buFont typeface="Calibri"/>
              <a:buAutoNum type="arabicPeriod"/>
            </a:pPr>
            <a:r>
              <a:rPr lang="en-US"/>
              <a:t>Remind students that, in their essays, they included the page number in </a:t>
            </a:r>
            <a:r>
              <a:rPr lang="en-US" i="1"/>
              <a:t>A Long Walk to Water</a:t>
            </a:r>
            <a:r>
              <a:rPr lang="en-US"/>
              <a:t> where their quotes came from. They will continue to do that in their poem. Since they will also include quotes from informational sources, they will need to put the title in parentheses. Instruct students to look at the model poem and notice that the titles are in quotation marks. </a:t>
            </a:r>
            <a:endParaRPr/>
          </a:p>
          <a:p>
            <a:pPr marL="457200" marR="0" lvl="0" indent="-304800" algn="l" rtl="0">
              <a:lnSpc>
                <a:spcPct val="100000"/>
              </a:lnSpc>
              <a:spcBef>
                <a:spcPts val="0"/>
              </a:spcBef>
              <a:spcAft>
                <a:spcPts val="0"/>
              </a:spcAft>
              <a:buSzPts val="1200"/>
              <a:buFont typeface="Calibri"/>
              <a:buAutoNum type="arabicPeriod"/>
            </a:pPr>
            <a:r>
              <a:rPr lang="en-US"/>
              <a:t>Emphasize that it is important for students to use quotation marks around the title of an article.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Student Look-</a:t>
            </a:r>
            <a:r>
              <a:rPr lang="en-US" err="1"/>
              <a:t>fors</a:t>
            </a:r>
            <a:r>
              <a:rPr lang="en-US"/>
              <a:t>/Listen-</a:t>
            </a:r>
            <a:r>
              <a:rPr lang="en-US" err="1"/>
              <a:t>fors</a:t>
            </a:r>
            <a:r>
              <a:rPr lang="en-US"/>
              <a:t>: </a:t>
            </a:r>
            <a:endParaRPr/>
          </a:p>
          <a:p>
            <a:pPr marL="457200" marR="0" lvl="0" indent="-304800" algn="l" rtl="0">
              <a:lnSpc>
                <a:spcPct val="100000"/>
              </a:lnSpc>
              <a:spcBef>
                <a:spcPts val="0"/>
              </a:spcBef>
              <a:spcAft>
                <a:spcPts val="0"/>
              </a:spcAft>
              <a:buSzPts val="1200"/>
              <a:buChar char="●"/>
            </a:pPr>
            <a:r>
              <a:rPr lang="en-US"/>
              <a:t>Listen for a student to say: “A list of the sources or texts used in the poem.” </a:t>
            </a:r>
            <a:endParaRPr/>
          </a:p>
          <a:p>
            <a:pPr marL="0" marR="0" lvl="0" indent="0" algn="l" rtl="0">
              <a:lnSpc>
                <a:spcPct val="100000"/>
              </a:lnSpc>
              <a:spcBef>
                <a:spcPts val="0"/>
              </a:spcBef>
              <a:spcAft>
                <a:spcPts val="0"/>
              </a:spcAft>
              <a:buClr>
                <a:schemeClr val="dk1"/>
              </a:buClr>
              <a:buSzPts val="1200"/>
              <a:buFont typeface="Calibri"/>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i="0" u="none" strike="noStrike" cap="none">
              <a:solidFill>
                <a:schemeClr val="dk1"/>
              </a:solidFill>
            </a:endParaRPr>
          </a:p>
        </p:txBody>
      </p:sp>
      <p:sp>
        <p:nvSpPr>
          <p:cNvPr id="184" name="Google Shape;18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6707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e20dc1cb9_0_3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g3e20dc1cb9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5-7</a:t>
            </a:r>
            <a:r>
              <a:rPr lang="en-US" b="1" i="0" u="none" strike="noStrike" cap="none">
                <a:solidFill>
                  <a:schemeClr val="dk1"/>
                </a:solidFill>
              </a:rPr>
              <a:t> minutes s</a:t>
            </a:r>
            <a:r>
              <a:rPr lang="en-US" b="1"/>
              <a:t>lides 8 and 9</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A: continued</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r>
              <a:rPr lang="en-US"/>
              <a:t> Students will have their own copy of the works cited in front of them.</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a:p>
          <a:p>
            <a:pPr marL="457200" marR="0" lvl="0" indent="-304800" algn="l" rtl="0">
              <a:lnSpc>
                <a:spcPct val="100000"/>
              </a:lnSpc>
              <a:spcBef>
                <a:spcPts val="0"/>
              </a:spcBef>
              <a:spcAft>
                <a:spcPts val="0"/>
              </a:spcAft>
              <a:buSzPts val="1200"/>
              <a:buFont typeface="Calibri"/>
              <a:buAutoNum type="arabicPeriod"/>
            </a:pPr>
            <a:r>
              <a:rPr lang="en-US"/>
              <a:t>Tell students that for their poem, they will not create a Works Cited list. Instead, provide them with the </a:t>
            </a:r>
            <a:r>
              <a:rPr lang="en-US" b="1"/>
              <a:t>Works Cited page</a:t>
            </a:r>
            <a:r>
              <a:rPr lang="en-US" b="0" baseline="0"/>
              <a:t> </a:t>
            </a:r>
            <a:r>
              <a:rPr lang="en-US" b="0"/>
              <a:t>(see slide above).</a:t>
            </a:r>
            <a:endParaRPr b="0"/>
          </a:p>
          <a:p>
            <a:pPr marL="457200" marR="0" lvl="0" indent="-304800" algn="l" rtl="0">
              <a:lnSpc>
                <a:spcPct val="100000"/>
              </a:lnSpc>
              <a:spcBef>
                <a:spcPts val="0"/>
              </a:spcBef>
              <a:spcAft>
                <a:spcPts val="0"/>
              </a:spcAft>
              <a:buSzPts val="1200"/>
              <a:buFont typeface="Calibri"/>
              <a:buAutoNum type="arabicPeriod"/>
            </a:pPr>
            <a:r>
              <a:rPr lang="en-US"/>
              <a:t>If you collected students’ </a:t>
            </a:r>
            <a:r>
              <a:rPr lang="en-US" b="1"/>
              <a:t>Two-Voice Poem: Gathering Evidence graphic organizers </a:t>
            </a:r>
            <a:r>
              <a:rPr lang="en-US"/>
              <a:t>at the end of Unit 3, Lesson 2, return them now.</a:t>
            </a:r>
            <a:endParaRPr/>
          </a:p>
          <a:p>
            <a:pPr marL="457200" marR="0" lvl="0" indent="-304800" algn="l" rtl="0">
              <a:lnSpc>
                <a:spcPct val="100000"/>
              </a:lnSpc>
              <a:spcBef>
                <a:spcPts val="0"/>
              </a:spcBef>
              <a:spcAft>
                <a:spcPts val="0"/>
              </a:spcAft>
              <a:buSzPts val="1200"/>
              <a:buFont typeface="Calibri"/>
              <a:buAutoNum type="arabicPeriod"/>
            </a:pPr>
            <a:r>
              <a:rPr lang="en-US"/>
              <a:t>Otherwise, ask students to get them out and put a star next to any sources on the </a:t>
            </a:r>
            <a:r>
              <a:rPr lang="en-US" b="1"/>
              <a:t>Works Cited page</a:t>
            </a:r>
            <a:r>
              <a:rPr lang="en-US"/>
              <a:t> that they gathered evidence from. </a:t>
            </a:r>
            <a:endParaRPr/>
          </a:p>
          <a:p>
            <a:pPr marL="457200" marR="0" lvl="0" indent="-304800" algn="l" rtl="0">
              <a:lnSpc>
                <a:spcPct val="100000"/>
              </a:lnSpc>
              <a:spcBef>
                <a:spcPts val="0"/>
              </a:spcBef>
              <a:spcAft>
                <a:spcPts val="0"/>
              </a:spcAft>
              <a:buSzPts val="1200"/>
              <a:buFont typeface="Calibri"/>
              <a:buAutoNum type="arabicPeriod"/>
            </a:pPr>
            <a:r>
              <a:rPr lang="en-US"/>
              <a:t>Tell students that when they hand in their final two-voice poem, they will need to hand in a </a:t>
            </a:r>
            <a:r>
              <a:rPr lang="en-US" b="1"/>
              <a:t>Works Cited </a:t>
            </a:r>
            <a:r>
              <a:rPr lang="en-US"/>
              <a:t>page with their sources starred.</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a:t>Student Look-</a:t>
            </a:r>
            <a:r>
              <a:rPr lang="en-US" err="1"/>
              <a:t>fors</a:t>
            </a:r>
            <a:r>
              <a:rPr lang="en-US"/>
              <a:t>/Listen-</a:t>
            </a:r>
            <a:r>
              <a:rPr lang="en-US" err="1"/>
              <a:t>fors</a:t>
            </a:r>
            <a:r>
              <a:rPr lang="en-US"/>
              <a:t>:  </a:t>
            </a:r>
            <a:endParaRPr/>
          </a:p>
          <a:p>
            <a:pPr marL="457200" marR="0" lvl="0" indent="-304800" algn="l" rtl="0">
              <a:lnSpc>
                <a:spcPct val="100000"/>
              </a:lnSpc>
              <a:spcBef>
                <a:spcPts val="0"/>
              </a:spcBef>
              <a:spcAft>
                <a:spcPts val="0"/>
              </a:spcAft>
              <a:buSzPts val="1200"/>
              <a:buChar char="●"/>
            </a:pPr>
            <a:r>
              <a:rPr lang="en-US"/>
              <a:t>Monitor that they are starring the correct source from their evidence chart.</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i="0" u="none" strike="noStrike" cap="none">
              <a:solidFill>
                <a:schemeClr val="dk1"/>
              </a:solidFill>
            </a:endParaRPr>
          </a:p>
        </p:txBody>
      </p:sp>
      <p:sp>
        <p:nvSpPr>
          <p:cNvPr id="192" name="Google Shape;192;g3e20dc1cb9_0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4241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8"/>
        <p:cNvGrpSpPr/>
        <p:nvPr/>
      </p:nvGrpSpPr>
      <p:grpSpPr>
        <a:xfrm>
          <a:off x="0" y="0"/>
          <a:ext cx="0" cy="0"/>
          <a:chOff x="0" y="0"/>
          <a:chExt cx="0" cy="0"/>
        </a:xfrm>
      </p:grpSpPr>
      <p:sp>
        <p:nvSpPr>
          <p:cNvPr id="89" name="Google Shape;89;p1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0" name="Google Shape;90;p1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91" name="Google Shape;91;p1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2"/>
        <p:cNvGrpSpPr/>
        <p:nvPr/>
      </p:nvGrpSpPr>
      <p:grpSpPr>
        <a:xfrm>
          <a:off x="0" y="0"/>
          <a:ext cx="0" cy="0"/>
          <a:chOff x="0" y="0"/>
          <a:chExt cx="0" cy="0"/>
        </a:xfrm>
      </p:grpSpPr>
      <p:sp>
        <p:nvSpPr>
          <p:cNvPr id="93" name="Google Shape;93;p15"/>
          <p:cNvSpPr txBox="1">
            <a:spLocks noGrp="1"/>
          </p:cNvSpPr>
          <p:nvPr>
            <p:ph type="ctrTitle"/>
          </p:nvPr>
        </p:nvSpPr>
        <p:spPr>
          <a:xfrm>
            <a:off x="415611" y="992767"/>
            <a:ext cx="11360700" cy="27369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6900"/>
              <a:buFont typeface="Century Gothic"/>
              <a:buNone/>
              <a:defRPr sz="69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9pPr>
          </a:lstStyle>
          <a:p>
            <a:endParaRPr/>
          </a:p>
        </p:txBody>
      </p:sp>
      <p:sp>
        <p:nvSpPr>
          <p:cNvPr id="94" name="Google Shape;94;p15"/>
          <p:cNvSpPr txBox="1">
            <a:spLocks noGrp="1"/>
          </p:cNvSpPr>
          <p:nvPr>
            <p:ph type="subTitle" idx="1"/>
          </p:nvPr>
        </p:nvSpPr>
        <p:spPr>
          <a:xfrm>
            <a:off x="415600" y="3778833"/>
            <a:ext cx="11360700" cy="1056900"/>
          </a:xfrm>
          <a:prstGeom prst="rect">
            <a:avLst/>
          </a:prstGeom>
          <a:noFill/>
          <a:ln>
            <a:noFill/>
          </a:ln>
        </p:spPr>
        <p:txBody>
          <a:bodyPr spcFirstLastPara="1" wrap="square" lIns="121900" tIns="121900" rIns="121900" bIns="121900" anchor="t" anchorCtr="0"/>
          <a:lstStyle>
            <a:lvl1pPr marR="0" lvl="0"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9pPr>
          </a:lstStyle>
          <a:p>
            <a:endParaRPr/>
          </a:p>
        </p:txBody>
      </p:sp>
      <p:sp>
        <p:nvSpPr>
          <p:cNvPr id="95" name="Google Shape;95;p1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415600" y="2867800"/>
            <a:ext cx="11360700" cy="1122300"/>
          </a:xfrm>
          <a:prstGeom prst="rect">
            <a:avLst/>
          </a:prstGeom>
          <a:noFill/>
          <a:ln>
            <a:noFill/>
          </a:ln>
        </p:spPr>
        <p:txBody>
          <a:bodyPr spcFirstLastPara="1" wrap="square" lIns="121900" tIns="121900" rIns="121900" bIns="121900" anchor="ctr" anchorCtr="0"/>
          <a:lstStyle>
            <a:lvl1pPr marR="0" lvl="0" algn="ctr"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98" name="Google Shape;98;p1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9"/>
        <p:cNvGrpSpPr/>
        <p:nvPr/>
      </p:nvGrpSpPr>
      <p:grpSpPr>
        <a:xfrm>
          <a:off x="0" y="0"/>
          <a:ext cx="0" cy="0"/>
          <a:chOff x="0" y="0"/>
          <a:chExt cx="0" cy="0"/>
        </a:xfrm>
      </p:grpSpPr>
      <p:sp>
        <p:nvSpPr>
          <p:cNvPr id="100" name="Google Shape;100;p17"/>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01" name="Google Shape;101;p17"/>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02" name="Google Shape;102;p17"/>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03" name="Google Shape;103;p17"/>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4"/>
        <p:cNvGrpSpPr/>
        <p:nvPr/>
      </p:nvGrpSpPr>
      <p:grpSpPr>
        <a:xfrm>
          <a:off x="0" y="0"/>
          <a:ext cx="0" cy="0"/>
          <a:chOff x="0" y="0"/>
          <a:chExt cx="0" cy="0"/>
        </a:xfrm>
      </p:grpSpPr>
      <p:sp>
        <p:nvSpPr>
          <p:cNvPr id="105" name="Google Shape;105;p18"/>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06" name="Google Shape;106;p18"/>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7"/>
        <p:cNvGrpSpPr/>
        <p:nvPr/>
      </p:nvGrpSpPr>
      <p:grpSpPr>
        <a:xfrm>
          <a:off x="0" y="0"/>
          <a:ext cx="0" cy="0"/>
          <a:chOff x="0" y="0"/>
          <a:chExt cx="0" cy="0"/>
        </a:xfrm>
      </p:grpSpPr>
      <p:sp>
        <p:nvSpPr>
          <p:cNvPr id="108" name="Google Shape;108;p19"/>
          <p:cNvSpPr txBox="1">
            <a:spLocks noGrp="1"/>
          </p:cNvSpPr>
          <p:nvPr>
            <p:ph type="title"/>
          </p:nvPr>
        </p:nvSpPr>
        <p:spPr>
          <a:xfrm>
            <a:off x="415600" y="740800"/>
            <a:ext cx="3744000" cy="1007700"/>
          </a:xfrm>
          <a:prstGeom prst="rect">
            <a:avLst/>
          </a:prstGeom>
          <a:noFill/>
          <a:ln>
            <a:noFill/>
          </a:ln>
        </p:spPr>
        <p:txBody>
          <a:bodyPr spcFirstLastPara="1" wrap="square" lIns="121900" tIns="121900" rIns="121900" bIns="121900" anchor="b" anchorCtr="0"/>
          <a:lstStyle>
            <a:lvl1pPr marR="0" lvl="0" algn="l" rtl="0">
              <a:lnSpc>
                <a:spcPct val="10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9pPr>
          </a:lstStyle>
          <a:p>
            <a:endParaRPr/>
          </a:p>
        </p:txBody>
      </p:sp>
      <p:sp>
        <p:nvSpPr>
          <p:cNvPr id="109" name="Google Shape;109;p19"/>
          <p:cNvSpPr txBox="1">
            <a:spLocks noGrp="1"/>
          </p:cNvSpPr>
          <p:nvPr>
            <p:ph type="body" idx="1"/>
          </p:nvPr>
        </p:nvSpPr>
        <p:spPr>
          <a:xfrm>
            <a:off x="415600" y="1852800"/>
            <a:ext cx="3744000" cy="4239300"/>
          </a:xfrm>
          <a:prstGeom prst="rect">
            <a:avLst/>
          </a:prstGeom>
          <a:noFill/>
          <a:ln>
            <a:noFill/>
          </a:ln>
        </p:spPr>
        <p:txBody>
          <a:bodyPr spcFirstLastPara="1" wrap="square" lIns="121900" tIns="121900" rIns="121900" bIns="121900" anchor="t" anchorCtr="0"/>
          <a:lstStyle>
            <a:lvl1pPr marL="457200" marR="0" lvl="0" indent="-330200" algn="l" rtl="0">
              <a:lnSpc>
                <a:spcPct val="115000"/>
              </a:lnSpc>
              <a:spcBef>
                <a:spcPts val="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10" name="Google Shape;110;p19"/>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1"/>
        <p:cNvGrpSpPr/>
        <p:nvPr/>
      </p:nvGrpSpPr>
      <p:grpSpPr>
        <a:xfrm>
          <a:off x="0" y="0"/>
          <a:ext cx="0" cy="0"/>
          <a:chOff x="0" y="0"/>
          <a:chExt cx="0" cy="0"/>
        </a:xfrm>
      </p:grpSpPr>
      <p:sp>
        <p:nvSpPr>
          <p:cNvPr id="112" name="Google Shape;112;p20"/>
          <p:cNvSpPr txBox="1">
            <a:spLocks noGrp="1"/>
          </p:cNvSpPr>
          <p:nvPr>
            <p:ph type="title"/>
          </p:nvPr>
        </p:nvSpPr>
        <p:spPr>
          <a:xfrm>
            <a:off x="653667" y="600200"/>
            <a:ext cx="8490300" cy="5454300"/>
          </a:xfrm>
          <a:prstGeom prst="rect">
            <a:avLst/>
          </a:prstGeom>
          <a:noFill/>
          <a:ln>
            <a:noFill/>
          </a:ln>
        </p:spPr>
        <p:txBody>
          <a:bodyPr spcFirstLastPara="1" wrap="square" lIns="121900" tIns="121900" rIns="121900" bIns="121900" anchor="ctr" anchorCtr="0"/>
          <a:lstStyle>
            <a:lvl1pPr marR="0" lvl="0" algn="l" rtl="0">
              <a:lnSpc>
                <a:spcPct val="100000"/>
              </a:lnSpc>
              <a:spcBef>
                <a:spcPts val="0"/>
              </a:spcBef>
              <a:spcAft>
                <a:spcPts val="0"/>
              </a:spcAft>
              <a:buClr>
                <a:schemeClr val="dk1"/>
              </a:buClr>
              <a:buSzPts val="6400"/>
              <a:buFont typeface="Century Gothic"/>
              <a:buNone/>
              <a:defRPr sz="6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9pPr>
          </a:lstStyle>
          <a:p>
            <a:endParaRPr/>
          </a:p>
        </p:txBody>
      </p:sp>
      <p:sp>
        <p:nvSpPr>
          <p:cNvPr id="113" name="Google Shape;113;p20"/>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4"/>
        <p:cNvGrpSpPr/>
        <p:nvPr/>
      </p:nvGrpSpPr>
      <p:grpSpPr>
        <a:xfrm>
          <a:off x="0" y="0"/>
          <a:ext cx="0" cy="0"/>
          <a:chOff x="0" y="0"/>
          <a:chExt cx="0" cy="0"/>
        </a:xfrm>
      </p:grpSpPr>
      <p:sp>
        <p:nvSpPr>
          <p:cNvPr id="115" name="Google Shape;115;p21"/>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16" name="Google Shape;116;p21"/>
          <p:cNvSpPr txBox="1">
            <a:spLocks noGrp="1"/>
          </p:cNvSpPr>
          <p:nvPr>
            <p:ph type="title"/>
          </p:nvPr>
        </p:nvSpPr>
        <p:spPr>
          <a:xfrm>
            <a:off x="354000" y="1644233"/>
            <a:ext cx="5393700" cy="19764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5600"/>
              <a:buFont typeface="Century Gothic"/>
              <a:buNone/>
              <a:defRPr sz="5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9pPr>
          </a:lstStyle>
          <a:p>
            <a:endParaRPr/>
          </a:p>
        </p:txBody>
      </p:sp>
      <p:sp>
        <p:nvSpPr>
          <p:cNvPr id="117" name="Google Shape;117;p21"/>
          <p:cNvSpPr txBox="1">
            <a:spLocks noGrp="1"/>
          </p:cNvSpPr>
          <p:nvPr>
            <p:ph type="subTitle" idx="1"/>
          </p:nvPr>
        </p:nvSpPr>
        <p:spPr>
          <a:xfrm>
            <a:off x="354000" y="3737433"/>
            <a:ext cx="5393700" cy="1646700"/>
          </a:xfrm>
          <a:prstGeom prst="rect">
            <a:avLst/>
          </a:prstGeom>
          <a:noFill/>
          <a:ln>
            <a:noFill/>
          </a:ln>
        </p:spPr>
        <p:txBody>
          <a:bodyPr spcFirstLastPara="1" wrap="square" lIns="121900" tIns="121900" rIns="121900" bIns="121900"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18" name="Google Shape;118;p21"/>
          <p:cNvSpPr txBox="1">
            <a:spLocks noGrp="1"/>
          </p:cNvSpPr>
          <p:nvPr>
            <p:ph type="body" idx="2"/>
          </p:nvPr>
        </p:nvSpPr>
        <p:spPr>
          <a:xfrm>
            <a:off x="6586000" y="965433"/>
            <a:ext cx="5115900" cy="4926900"/>
          </a:xfrm>
          <a:prstGeom prst="rect">
            <a:avLst/>
          </a:prstGeom>
          <a:noFill/>
          <a:ln>
            <a:noFill/>
          </a:ln>
        </p:spPr>
        <p:txBody>
          <a:bodyPr spcFirstLastPara="1" wrap="square" lIns="121900" tIns="121900" rIns="121900" bIns="121900" anchor="ctr" anchorCtr="0"/>
          <a:lstStyle>
            <a:lvl1pPr marL="457200" marR="0" lvl="0" indent="-381000" algn="l"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19" name="Google Shape;119;p21"/>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0"/>
        <p:cNvGrpSpPr/>
        <p:nvPr/>
      </p:nvGrpSpPr>
      <p:grpSpPr>
        <a:xfrm>
          <a:off x="0" y="0"/>
          <a:ext cx="0" cy="0"/>
          <a:chOff x="0" y="0"/>
          <a:chExt cx="0" cy="0"/>
        </a:xfrm>
      </p:grpSpPr>
      <p:sp>
        <p:nvSpPr>
          <p:cNvPr id="121" name="Google Shape;121;p22"/>
          <p:cNvSpPr txBox="1">
            <a:spLocks noGrp="1"/>
          </p:cNvSpPr>
          <p:nvPr>
            <p:ph type="body" idx="1"/>
          </p:nvPr>
        </p:nvSpPr>
        <p:spPr>
          <a:xfrm>
            <a:off x="415600" y="5640767"/>
            <a:ext cx="7998300" cy="806700"/>
          </a:xfrm>
          <a:prstGeom prst="rect">
            <a:avLst/>
          </a:prstGeom>
          <a:noFill/>
          <a:ln>
            <a:noFill/>
          </a:ln>
        </p:spPr>
        <p:txBody>
          <a:bodyPr spcFirstLastPara="1" wrap="square" lIns="121900" tIns="121900" rIns="121900" bIns="121900" anchor="ctr" anchorCtr="0"/>
          <a:lstStyle>
            <a:lvl1pPr marL="457200" marR="0" lvl="0" indent="-228600" algn="l" rtl="0">
              <a:lnSpc>
                <a:spcPct val="100000"/>
              </a:lnSpc>
              <a:spcBef>
                <a:spcPts val="0"/>
              </a:spcBef>
              <a:spcAft>
                <a:spcPts val="0"/>
              </a:spcAft>
              <a:buClr>
                <a:srgbClr val="000000"/>
              </a:buClr>
              <a:buSzPts val="2400"/>
              <a:buFont typeface="Century Gothic"/>
              <a:buNone/>
              <a:defRPr sz="2400" b="0" i="0" u="none" strike="noStrike" cap="none">
                <a:solidFill>
                  <a:srgbClr val="000000"/>
                </a:solidFill>
                <a:latin typeface="Century Gothic"/>
                <a:ea typeface="Century Gothic"/>
                <a:cs typeface="Century Gothic"/>
                <a:sym typeface="Century Gothic"/>
              </a:defRPr>
            </a:lvl1pPr>
          </a:lstStyle>
          <a:p>
            <a:endParaRPr/>
          </a:p>
        </p:txBody>
      </p:sp>
      <p:sp>
        <p:nvSpPr>
          <p:cNvPr id="122" name="Google Shape;122;p22"/>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3"/>
        <p:cNvGrpSpPr/>
        <p:nvPr/>
      </p:nvGrpSpPr>
      <p:grpSpPr>
        <a:xfrm>
          <a:off x="0" y="0"/>
          <a:ext cx="0" cy="0"/>
          <a:chOff x="0" y="0"/>
          <a:chExt cx="0" cy="0"/>
        </a:xfrm>
      </p:grpSpPr>
      <p:sp>
        <p:nvSpPr>
          <p:cNvPr id="124" name="Google Shape;124;p23"/>
          <p:cNvSpPr txBox="1">
            <a:spLocks noGrp="1"/>
          </p:cNvSpPr>
          <p:nvPr>
            <p:ph type="title" hasCustomPrompt="1"/>
          </p:nvPr>
        </p:nvSpPr>
        <p:spPr>
          <a:xfrm>
            <a:off x="415600" y="1474833"/>
            <a:ext cx="11360700" cy="26181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16000"/>
              <a:buFont typeface="Century Gothic"/>
              <a:buNone/>
              <a:defRPr sz="16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9pPr>
          </a:lstStyle>
          <a:p>
            <a:r>
              <a:t>xx%</a:t>
            </a:r>
          </a:p>
        </p:txBody>
      </p:sp>
      <p:sp>
        <p:nvSpPr>
          <p:cNvPr id="125" name="Google Shape;125;p23"/>
          <p:cNvSpPr txBox="1">
            <a:spLocks noGrp="1"/>
          </p:cNvSpPr>
          <p:nvPr>
            <p:ph type="body" idx="1"/>
          </p:nvPr>
        </p:nvSpPr>
        <p:spPr>
          <a:xfrm>
            <a:off x="415600" y="4202967"/>
            <a:ext cx="11360700" cy="1734300"/>
          </a:xfrm>
          <a:prstGeom prst="rect">
            <a:avLst/>
          </a:prstGeom>
          <a:noFill/>
          <a:ln>
            <a:noFill/>
          </a:ln>
        </p:spPr>
        <p:txBody>
          <a:bodyPr spcFirstLastPara="1" wrap="square" lIns="121900" tIns="121900" rIns="121900" bIns="121900" anchor="t" anchorCtr="0"/>
          <a:lstStyle>
            <a:lvl1pPr marL="457200" marR="0" lvl="0" indent="-381000" algn="ctr"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ctr"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26" name="Google Shape;126;p2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7"/>
        <p:cNvGrpSpPr/>
        <p:nvPr/>
      </p:nvGrpSpPr>
      <p:grpSpPr>
        <a:xfrm>
          <a:off x="0" y="0"/>
          <a:ext cx="0" cy="0"/>
          <a:chOff x="0" y="0"/>
          <a:chExt cx="0" cy="0"/>
        </a:xfrm>
      </p:grpSpPr>
      <p:sp>
        <p:nvSpPr>
          <p:cNvPr id="128" name="Google Shape;128;p2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2B45A45D-B913-47AC-A9CE-C78DA820774C}"/>
              </a:ext>
            </a:extLst>
          </p:cNvPr>
          <p:cNvPicPr>
            <a:picLocks noChangeAspect="1"/>
          </p:cNvPicPr>
          <p:nvPr userDrawn="1"/>
        </p:nvPicPr>
        <p:blipFill>
          <a:blip r:embed="rId13"/>
          <a:stretch>
            <a:fillRect/>
          </a:stretch>
        </p:blipFill>
        <p:spPr>
          <a:xfrm>
            <a:off x="10682416" y="6650037"/>
            <a:ext cx="762000" cy="142875"/>
          </a:xfrm>
          <a:prstGeom prst="rect">
            <a:avLst/>
          </a:prstGeom>
        </p:spPr>
      </p:pic>
      <p:pic>
        <p:nvPicPr>
          <p:cNvPr id="5" name="Picture 4">
            <a:extLst>
              <a:ext uri="{FF2B5EF4-FFF2-40B4-BE49-F238E27FC236}">
                <a16:creationId xmlns:a16="http://schemas.microsoft.com/office/drawing/2014/main" id="{F5E10C1E-46B4-4B24-B914-FF12D891D972}"/>
              </a:ext>
            </a:extLst>
          </p:cNvPr>
          <p:cNvPicPr>
            <a:picLocks noChangeAspect="1"/>
          </p:cNvPicPr>
          <p:nvPr userDrawn="1"/>
        </p:nvPicPr>
        <p:blipFill>
          <a:blip r:embed="rId14"/>
          <a:stretch>
            <a:fillRect/>
          </a:stretch>
        </p:blipFill>
        <p:spPr>
          <a:xfrm>
            <a:off x="5780903" y="6267750"/>
            <a:ext cx="630194" cy="525162"/>
          </a:xfrm>
          <a:prstGeom prst="rect">
            <a:avLst/>
          </a:prstGeom>
        </p:spPr>
      </p:pic>
      <p:pic>
        <p:nvPicPr>
          <p:cNvPr id="7" name="Picture 6">
            <a:extLst>
              <a:ext uri="{FF2B5EF4-FFF2-40B4-BE49-F238E27FC236}">
                <a16:creationId xmlns:a16="http://schemas.microsoft.com/office/drawing/2014/main" id="{69310EBE-EEBF-46D0-A1DC-C25FE7B1AAFA}"/>
              </a:ext>
            </a:extLst>
          </p:cNvPr>
          <p:cNvPicPr>
            <a:picLocks noChangeAspect="1"/>
          </p:cNvPicPr>
          <p:nvPr userDrawn="1"/>
        </p:nvPicPr>
        <p:blipFill>
          <a:blip r:embed="rId15"/>
          <a:stretch>
            <a:fillRect/>
          </a:stretch>
        </p:blipFill>
        <p:spPr>
          <a:xfrm>
            <a:off x="0"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86" name="Google Shape;86;p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87" name="Google Shape;87;p1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D6ECBBA2-855D-445C-9C4D-74BD77F43E51}"/>
              </a:ext>
            </a:extLst>
          </p:cNvPr>
          <p:cNvPicPr>
            <a:picLocks noChangeAspect="1"/>
          </p:cNvPicPr>
          <p:nvPr userDrawn="1"/>
        </p:nvPicPr>
        <p:blipFill>
          <a:blip r:embed="rId13"/>
          <a:stretch>
            <a:fillRect/>
          </a:stretch>
        </p:blipFill>
        <p:spPr>
          <a:xfrm>
            <a:off x="11296610" y="6599448"/>
            <a:ext cx="762000" cy="142875"/>
          </a:xfrm>
          <a:prstGeom prst="rect">
            <a:avLst/>
          </a:prstGeom>
        </p:spPr>
      </p:pic>
      <p:pic>
        <p:nvPicPr>
          <p:cNvPr id="5" name="Picture 4">
            <a:extLst>
              <a:ext uri="{FF2B5EF4-FFF2-40B4-BE49-F238E27FC236}">
                <a16:creationId xmlns:a16="http://schemas.microsoft.com/office/drawing/2014/main" id="{707D22F8-9099-4EF5-8648-061F1AFE2681}"/>
              </a:ext>
            </a:extLst>
          </p:cNvPr>
          <p:cNvPicPr>
            <a:picLocks noChangeAspect="1"/>
          </p:cNvPicPr>
          <p:nvPr userDrawn="1"/>
        </p:nvPicPr>
        <p:blipFill>
          <a:blip r:embed="rId14"/>
          <a:stretch>
            <a:fillRect/>
          </a:stretch>
        </p:blipFill>
        <p:spPr>
          <a:xfrm>
            <a:off x="5836578" y="6425630"/>
            <a:ext cx="518844" cy="432370"/>
          </a:xfrm>
          <a:prstGeom prst="rect">
            <a:avLst/>
          </a:prstGeom>
        </p:spPr>
      </p:pic>
      <p:pic>
        <p:nvPicPr>
          <p:cNvPr id="7" name="Picture 6">
            <a:extLst>
              <a:ext uri="{FF2B5EF4-FFF2-40B4-BE49-F238E27FC236}">
                <a16:creationId xmlns:a16="http://schemas.microsoft.com/office/drawing/2014/main" id="{16F329AF-CCAF-4987-BB35-3E65F09E2C2A}"/>
              </a:ext>
            </a:extLst>
          </p:cNvPr>
          <p:cNvPicPr>
            <a:picLocks noChangeAspect="1"/>
          </p:cNvPicPr>
          <p:nvPr userDrawn="1"/>
        </p:nvPicPr>
        <p:blipFill>
          <a:blip r:embed="rId15"/>
          <a:stretch>
            <a:fillRect/>
          </a:stretch>
        </p:blipFill>
        <p:spPr>
          <a:xfrm>
            <a:off x="0" y="6236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5"/>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3: Lesson 3</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34" name="Google Shape;134;p25"/>
          <p:cNvSpPr txBox="1">
            <a:spLocks noGrp="1"/>
          </p:cNvSpPr>
          <p:nvPr>
            <p:ph type="body" idx="1"/>
          </p:nvPr>
        </p:nvSpPr>
        <p:spPr>
          <a:xfrm>
            <a:off x="706850" y="1760875"/>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a:solidFill>
                  <a:schemeClr val="dk1"/>
                </a:solidFill>
                <a:latin typeface="Century Gothic"/>
                <a:ea typeface="Century Gothic"/>
                <a:cs typeface="Century Gothic"/>
                <a:sym typeface="Century Gothic"/>
              </a:rPr>
              <a:t>This lesson will take approximately </a:t>
            </a:r>
            <a:r>
              <a:rPr lang="en-US" sz="2600">
                <a:latin typeface="Century Gothic"/>
                <a:ea typeface="Century Gothic"/>
                <a:cs typeface="Century Gothic"/>
                <a:sym typeface="Century Gothic"/>
              </a:rPr>
              <a:t>50-55</a:t>
            </a:r>
            <a:r>
              <a:rPr lang="en-US" sz="2600" i="0" u="none" strike="noStrike" cap="none">
                <a:solidFill>
                  <a:schemeClr val="dk1"/>
                </a:solidFill>
                <a:latin typeface="Century Gothic"/>
                <a:ea typeface="Century Gothic"/>
                <a:cs typeface="Century Gothic"/>
                <a:sym typeface="Century Gothic"/>
              </a:rPr>
              <a:t> minutes to complete. </a:t>
            </a:r>
            <a:endParaRPr sz="2600" i="0" u="none" strike="noStrike" cap="none">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a:solidFill>
                  <a:schemeClr val="dk1"/>
                </a:solidFill>
                <a:latin typeface="Century Gothic"/>
                <a:ea typeface="Century Gothic"/>
                <a:cs typeface="Century Gothic"/>
                <a:sym typeface="Century Gothic"/>
              </a:rPr>
              <a:t>The purpose of today’s lesson i</a:t>
            </a:r>
            <a:r>
              <a:rPr lang="en-US" sz="2600">
                <a:latin typeface="Century Gothic"/>
                <a:ea typeface="Century Gothic"/>
                <a:cs typeface="Century Gothic"/>
                <a:sym typeface="Century Gothic"/>
              </a:rPr>
              <a:t>s to review the model “Two voice” poem, apply the rubric, and have students begin planning their own “Two Voice” poem.</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lang="en-US" sz="24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b="1" i="0" u="none" strike="noStrike" cap="none">
                <a:solidFill>
                  <a:schemeClr val="dk1"/>
                </a:solidFill>
                <a:latin typeface="Century Gothic"/>
                <a:ea typeface="Century Gothic"/>
                <a:cs typeface="Century Gothic"/>
                <a:sym typeface="Century Gothic"/>
              </a:rPr>
              <a:t>The Learning Targets</a:t>
            </a:r>
            <a:r>
              <a:rPr lang="en-US" sz="2400" b="1">
                <a:latin typeface="Century Gothic"/>
                <a:ea typeface="Century Gothic"/>
                <a:cs typeface="Century Gothic"/>
                <a:sym typeface="Century Gothic"/>
              </a:rPr>
              <a:t> </a:t>
            </a:r>
            <a:r>
              <a:rPr lang="en-US" sz="2400" b="1" i="0" u="none" strike="noStrike" cap="none">
                <a:solidFill>
                  <a:schemeClr val="dk1"/>
                </a:solidFill>
                <a:latin typeface="Century Gothic"/>
                <a:ea typeface="Century Gothic"/>
                <a:cs typeface="Century Gothic"/>
                <a:sym typeface="Century Gothic"/>
              </a:rPr>
              <a:t>for students today </a:t>
            </a:r>
            <a:r>
              <a:rPr lang="en-US" sz="2400" b="1">
                <a:latin typeface="Century Gothic"/>
                <a:ea typeface="Century Gothic"/>
                <a:cs typeface="Century Gothic"/>
                <a:sym typeface="Century Gothic"/>
              </a:rPr>
              <a:t>are</a:t>
            </a:r>
            <a:r>
              <a:rPr lang="en-US" sz="2400" b="1" i="0" u="none" strike="noStrike" cap="none">
                <a:solidFill>
                  <a:schemeClr val="dk1"/>
                </a:solidFill>
                <a:latin typeface="Century Gothic"/>
                <a:ea typeface="Century Gothic"/>
                <a:cs typeface="Century Gothic"/>
                <a:sym typeface="Century Gothic"/>
              </a:rPr>
              <a:t>:</a:t>
            </a:r>
          </a:p>
          <a:p>
            <a:pPr lvl="0" indent="-393700">
              <a:spcBef>
                <a:spcPts val="0"/>
              </a:spcBef>
              <a:buClr>
                <a:srgbClr val="000000"/>
              </a:buClr>
              <a:buSzPts val="2600"/>
              <a:buFont typeface="Century Gothic"/>
              <a:buChar char="•"/>
            </a:pPr>
            <a:r>
              <a:rPr lang="en-US" sz="2400">
                <a:latin typeface="Century Gothic"/>
                <a:ea typeface="Century Gothic"/>
                <a:cs typeface="Century Gothic"/>
                <a:sym typeface="Century Gothic"/>
              </a:rPr>
              <a:t>I can cite text-based evidence to support the comparison and contrasting of </a:t>
            </a:r>
            <a:r>
              <a:rPr lang="en-US" sz="2400" err="1">
                <a:latin typeface="Century Gothic"/>
                <a:ea typeface="Century Gothic"/>
                <a:cs typeface="Century Gothic"/>
                <a:sym typeface="Century Gothic"/>
              </a:rPr>
              <a:t>Salva</a:t>
            </a:r>
            <a:r>
              <a:rPr lang="en-US" sz="2400">
                <a:latin typeface="Century Gothic"/>
                <a:ea typeface="Century Gothic"/>
                <a:cs typeface="Century Gothic"/>
                <a:sym typeface="Century Gothic"/>
              </a:rPr>
              <a:t> and Nya in my two-voice poem.</a:t>
            </a:r>
          </a:p>
          <a:p>
            <a:pPr lvl="0" indent="-393700">
              <a:spcBef>
                <a:spcPts val="0"/>
              </a:spcBef>
              <a:buClr>
                <a:srgbClr val="000000"/>
              </a:buClr>
              <a:buSzPts val="2600"/>
              <a:buFont typeface="Century Gothic"/>
              <a:buChar char="•"/>
            </a:pPr>
            <a:r>
              <a:rPr lang="en-US" sz="2400">
                <a:latin typeface="Century Gothic"/>
                <a:ea typeface="Century Gothic"/>
                <a:cs typeface="Century Gothic"/>
                <a:sym typeface="Century Gothic"/>
              </a:rPr>
              <a:t>I can analyze a model two-voice poem using a rubric.</a:t>
            </a:r>
          </a:p>
          <a:p>
            <a:pPr lvl="0" indent="-393700">
              <a:spcBef>
                <a:spcPts val="0"/>
              </a:spcBef>
              <a:buClr>
                <a:srgbClr val="000000"/>
              </a:buClr>
              <a:buSzPts val="2600"/>
              <a:buFont typeface="Century Gothic"/>
              <a:buChar char="•"/>
            </a:pPr>
            <a:r>
              <a:rPr lang="en-US" sz="2400">
                <a:latin typeface="Century Gothic"/>
                <a:ea typeface="Century Gothic"/>
                <a:cs typeface="Century Gothic"/>
                <a:sym typeface="Century Gothic"/>
              </a:rPr>
              <a:t>I can plan my two-voice poem.  </a:t>
            </a:r>
            <a:endParaRPr sz="24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4"/>
          <p:cNvSpPr txBox="1">
            <a:spLocks noGrp="1"/>
          </p:cNvSpPr>
          <p:nvPr>
            <p:ph type="title"/>
          </p:nvPr>
        </p:nvSpPr>
        <p:spPr>
          <a:xfrm>
            <a:off x="51737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look at our Two-Voice poem rubric</a:t>
            </a:r>
            <a:endParaRPr sz="3600" i="0" u="none" strike="noStrike" cap="none">
              <a:solidFill>
                <a:schemeClr val="dk1"/>
              </a:solidFill>
              <a:latin typeface="Century Gothic"/>
              <a:ea typeface="Century Gothic"/>
              <a:cs typeface="Century Gothic"/>
              <a:sym typeface="Century Gothic"/>
            </a:endParaRPr>
          </a:p>
        </p:txBody>
      </p:sp>
      <p:sp>
        <p:nvSpPr>
          <p:cNvPr id="203" name="Google Shape;203;p34"/>
          <p:cNvSpPr txBox="1">
            <a:spLocks noGrp="1"/>
          </p:cNvSpPr>
          <p:nvPr>
            <p:ph type="body" idx="1"/>
          </p:nvPr>
        </p:nvSpPr>
        <p:spPr>
          <a:xfrm>
            <a:off x="517375" y="1466100"/>
            <a:ext cx="11525100" cy="4934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3000" b="1">
                <a:solidFill>
                  <a:srgbClr val="000000"/>
                </a:solidFill>
                <a:latin typeface="Century Gothic"/>
                <a:ea typeface="Century Gothic"/>
                <a:cs typeface="Century Gothic"/>
                <a:sym typeface="Century Gothic"/>
              </a:rPr>
              <a:t>Directions:</a:t>
            </a:r>
            <a:endParaRPr sz="3000" b="1">
              <a:solidFill>
                <a:srgbClr val="000000"/>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3000" b="1">
                <a:solidFill>
                  <a:srgbClr val="000000"/>
                </a:solidFill>
                <a:latin typeface="Century Gothic"/>
                <a:ea typeface="Century Gothic"/>
                <a:cs typeface="Century Gothic"/>
                <a:sym typeface="Century Gothic"/>
              </a:rPr>
              <a:t>Have out your rubric and model Two-Voice poem.</a:t>
            </a:r>
            <a:endParaRPr sz="3000" b="1">
              <a:solidFill>
                <a:srgbClr val="000000"/>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3000">
                <a:latin typeface="Century Gothic"/>
                <a:ea typeface="Century Gothic"/>
                <a:cs typeface="Century Gothic"/>
                <a:sym typeface="Century Gothic"/>
              </a:rPr>
              <a:t>Look at the text in italics and the text in bold</a:t>
            </a:r>
            <a:endParaRPr sz="30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3000" b="1">
                <a:latin typeface="Century Gothic"/>
                <a:ea typeface="Century Gothic"/>
                <a:cs typeface="Century Gothic"/>
                <a:sym typeface="Century Gothic"/>
              </a:rPr>
              <a:t>What do you notice about this rubric?</a:t>
            </a:r>
            <a:endParaRPr sz="30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30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3000">
                <a:latin typeface="Century Gothic"/>
                <a:ea typeface="Century Gothic"/>
                <a:cs typeface="Century Gothic"/>
                <a:sym typeface="Century Gothic"/>
              </a:rPr>
              <a:t>Your teacher is  going to demonstrate how to analyze the model poem using the rubric. </a:t>
            </a:r>
            <a:endParaRPr sz="30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3000">
                <a:latin typeface="Century Gothic"/>
                <a:ea typeface="Century Gothic"/>
                <a:cs typeface="Century Gothic"/>
                <a:sym typeface="Century Gothic"/>
              </a:rPr>
              <a:t>You will focus on the organization of the poem.</a:t>
            </a:r>
            <a:endParaRPr sz="30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3000">
              <a:latin typeface="Century Gothic"/>
              <a:ea typeface="Century Gothic"/>
              <a:cs typeface="Century Gothic"/>
              <a:sym typeface="Century Gothic"/>
            </a:endParaRPr>
          </a:p>
        </p:txBody>
      </p:sp>
      <p:pic>
        <p:nvPicPr>
          <p:cNvPr id="204" name="Google Shape;204;p34"/>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look at column 3 on our rubric!</a:t>
            </a:r>
            <a:endParaRPr sz="3600" i="0" u="none" strike="noStrike" cap="none">
              <a:solidFill>
                <a:schemeClr val="dk1"/>
              </a:solidFill>
              <a:latin typeface="Century Gothic"/>
              <a:ea typeface="Century Gothic"/>
              <a:cs typeface="Century Gothic"/>
              <a:sym typeface="Century Gothic"/>
            </a:endParaRPr>
          </a:p>
        </p:txBody>
      </p:sp>
      <p:sp>
        <p:nvSpPr>
          <p:cNvPr id="211" name="Google Shape;211;p35"/>
          <p:cNvSpPr txBox="1"/>
          <p:nvPr/>
        </p:nvSpPr>
        <p:spPr>
          <a:xfrm>
            <a:off x="1128825" y="1385950"/>
            <a:ext cx="9234300" cy="5283900"/>
          </a:xfrm>
          <a:prstGeom prst="rect">
            <a:avLst/>
          </a:prstGeom>
          <a:noFill/>
          <a:ln w="9525" cap="flat" cmpd="sng">
            <a:solidFill>
              <a:srgbClr val="0000FF"/>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90000"/>
              </a:lnSpc>
              <a:spcBef>
                <a:spcPts val="100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Column 3</a:t>
            </a:r>
            <a:endParaRPr sz="2400" b="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i="1">
                <a:solidFill>
                  <a:schemeClr val="dk1"/>
                </a:solidFill>
                <a:latin typeface="Century Gothic"/>
                <a:ea typeface="Century Gothic"/>
                <a:cs typeface="Century Gothic"/>
                <a:sym typeface="Century Gothic"/>
              </a:rPr>
              <a:t>exhibit clear organization, with</a:t>
            </a:r>
            <a:endParaRPr sz="2400" i="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i="1">
                <a:solidFill>
                  <a:schemeClr val="dk1"/>
                </a:solidFill>
                <a:latin typeface="Century Gothic"/>
                <a:ea typeface="Century Gothic"/>
                <a:cs typeface="Century Gothic"/>
                <a:sym typeface="Century Gothic"/>
              </a:rPr>
              <a:t>the use of appropriate transitions</a:t>
            </a:r>
            <a:endParaRPr sz="2400" i="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i="1">
                <a:solidFill>
                  <a:schemeClr val="dk1"/>
                </a:solidFill>
                <a:latin typeface="Century Gothic"/>
                <a:ea typeface="Century Gothic"/>
                <a:cs typeface="Century Gothic"/>
                <a:sym typeface="Century Gothic"/>
              </a:rPr>
              <a:t>to create a unified whole:</a:t>
            </a:r>
            <a:endParaRPr sz="2400" i="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The poem has a beginning, middle </a:t>
            </a:r>
            <a:endParaRPr sz="2400" b="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and end that connect to each other</a:t>
            </a:r>
            <a:endParaRPr sz="2400" b="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to create a unified poem. </a:t>
            </a:r>
            <a:endParaRPr sz="2400" b="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 </a:t>
            </a:r>
            <a:endParaRPr sz="2400" b="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i="1">
                <a:solidFill>
                  <a:schemeClr val="dk1"/>
                </a:solidFill>
                <a:latin typeface="Century Gothic"/>
                <a:ea typeface="Century Gothic"/>
                <a:cs typeface="Century Gothic"/>
                <a:sym typeface="Century Gothic"/>
              </a:rPr>
              <a:t>establish and maintain a formal style </a:t>
            </a:r>
            <a:endParaRPr sz="2400" i="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i="1">
                <a:solidFill>
                  <a:schemeClr val="dk1"/>
                </a:solidFill>
                <a:latin typeface="Century Gothic"/>
                <a:ea typeface="Century Gothic"/>
                <a:cs typeface="Century Gothic"/>
                <a:sym typeface="Century Gothic"/>
              </a:rPr>
              <a:t>using precise language and domain-</a:t>
            </a:r>
            <a:endParaRPr sz="2400" i="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i="1">
                <a:solidFill>
                  <a:schemeClr val="dk1"/>
                </a:solidFill>
                <a:latin typeface="Century Gothic"/>
                <a:ea typeface="Century Gothic"/>
                <a:cs typeface="Century Gothic"/>
                <a:sym typeface="Century Gothic"/>
              </a:rPr>
              <a:t>specific vocabulary:</a:t>
            </a:r>
            <a:endParaRPr sz="2400" i="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The style and language of the </a:t>
            </a:r>
            <a:endParaRPr sz="2400" b="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poem are consistent and appropriate.</a:t>
            </a:r>
            <a:endParaRPr sz="2400" b="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 </a:t>
            </a:r>
            <a:endParaRPr sz="2400" b="1">
              <a:solidFill>
                <a:schemeClr val="dk1"/>
              </a:solidFill>
              <a:latin typeface="Century Gothic"/>
              <a:ea typeface="Century Gothic"/>
              <a:cs typeface="Century Gothic"/>
              <a:sym typeface="Century Gothic"/>
            </a:endParaRPr>
          </a:p>
          <a:p>
            <a:pPr marL="0" lvl="0" indent="0" algn="ctr">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 </a:t>
            </a:r>
            <a:endParaRPr sz="2400">
              <a:solidFill>
                <a:schemeClr val="dk1"/>
              </a:solidFill>
              <a:latin typeface="Century Gothic"/>
              <a:ea typeface="Century Gothic"/>
              <a:cs typeface="Century Gothic"/>
              <a:sym typeface="Century Gothic"/>
            </a:endParaRPr>
          </a:p>
          <a:p>
            <a:pPr marL="0" lvl="0" indent="0" algn="ctr">
              <a:spcBef>
                <a:spcPts val="0"/>
              </a:spcBef>
              <a:spcAft>
                <a:spcPts val="0"/>
              </a:spcAft>
              <a:buNone/>
            </a:pPr>
            <a:endParaRPr sz="2400">
              <a:latin typeface="Century Gothic"/>
              <a:ea typeface="Century Gothic"/>
              <a:cs typeface="Century Gothic"/>
              <a:sym typeface="Century Gothic"/>
            </a:endParaRPr>
          </a:p>
        </p:txBody>
      </p:sp>
      <p:pic>
        <p:nvPicPr>
          <p:cNvPr id="212" name="Google Shape;212;p35"/>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Now it’s your turn to analyze the poem!</a:t>
            </a:r>
            <a:endParaRPr sz="3600" i="0" u="none" strike="noStrike" cap="none">
              <a:solidFill>
                <a:schemeClr val="dk1"/>
              </a:solidFill>
              <a:latin typeface="Century Gothic"/>
              <a:ea typeface="Century Gothic"/>
              <a:cs typeface="Century Gothic"/>
              <a:sym typeface="Century Gothic"/>
            </a:endParaRPr>
          </a:p>
        </p:txBody>
      </p:sp>
      <p:sp>
        <p:nvSpPr>
          <p:cNvPr id="219" name="Google Shape;219;p36"/>
          <p:cNvSpPr txBox="1">
            <a:spLocks noGrp="1"/>
          </p:cNvSpPr>
          <p:nvPr>
            <p:ph type="body" idx="1"/>
          </p:nvPr>
        </p:nvSpPr>
        <p:spPr>
          <a:xfrm>
            <a:off x="693225" y="1700051"/>
            <a:ext cx="10911600" cy="4892838"/>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r>
              <a:rPr lang="en-US" sz="3000">
                <a:latin typeface="Century Gothic"/>
                <a:ea typeface="Century Gothic"/>
                <a:cs typeface="Century Gothic"/>
                <a:sym typeface="Century Gothic"/>
              </a:rPr>
              <a:t>Directions:</a:t>
            </a:r>
          </a:p>
          <a:p>
            <a:pPr marL="0" lvl="0" indent="0">
              <a:spcBef>
                <a:spcPts val="1000"/>
              </a:spcBef>
              <a:spcAft>
                <a:spcPts val="0"/>
              </a:spcAft>
              <a:buNone/>
            </a:pPr>
            <a:endParaRPr sz="3000">
              <a:latin typeface="Century Gothic"/>
              <a:ea typeface="Century Gothic"/>
              <a:cs typeface="Century Gothic"/>
              <a:sym typeface="Century Gothic"/>
            </a:endParaRPr>
          </a:p>
          <a:p>
            <a:pPr marL="457200" lvl="0" indent="-419100" rtl="0">
              <a:spcBef>
                <a:spcPts val="1000"/>
              </a:spcBef>
              <a:spcAft>
                <a:spcPts val="0"/>
              </a:spcAft>
              <a:buSzPts val="3000"/>
              <a:buFont typeface="Century Gothic"/>
              <a:buAutoNum type="arabicPeriod"/>
            </a:pPr>
            <a:r>
              <a:rPr lang="en-US" sz="3000">
                <a:latin typeface="Century Gothic"/>
                <a:ea typeface="Century Gothic"/>
                <a:cs typeface="Century Gothic"/>
                <a:sym typeface="Century Gothic"/>
              </a:rPr>
              <a:t>Work with your seat partner to analyze the poem using the rest of the rubric.</a:t>
            </a:r>
          </a:p>
          <a:p>
            <a:pPr marL="457200" lvl="0" indent="-419100" rtl="0">
              <a:spcBef>
                <a:spcPts val="1000"/>
              </a:spcBef>
              <a:spcAft>
                <a:spcPts val="0"/>
              </a:spcAft>
              <a:buSzPts val="3000"/>
              <a:buFont typeface="Century Gothic"/>
              <a:buAutoNum type="arabicPeriod"/>
            </a:pPr>
            <a:r>
              <a:rPr lang="en-US" sz="3000">
                <a:latin typeface="Century Gothic"/>
                <a:ea typeface="Century Gothic"/>
                <a:cs typeface="Century Gothic"/>
                <a:sym typeface="Century Gothic"/>
              </a:rPr>
              <a:t>Your teacher  modeled how to analyze the poem with the rubric using only part of the row titled “Cohesion, Organization, and Style.”  Be sure to look at the rest of that row as well. </a:t>
            </a:r>
          </a:p>
          <a:p>
            <a:pPr marL="457200" lvl="0" indent="-419100" rtl="0">
              <a:spcBef>
                <a:spcPts val="1000"/>
              </a:spcBef>
              <a:spcAft>
                <a:spcPts val="0"/>
              </a:spcAft>
              <a:buSzPts val="3000"/>
              <a:buFont typeface="Century Gothic"/>
              <a:buAutoNum type="arabicPeriod"/>
            </a:pPr>
            <a:r>
              <a:rPr lang="en-US" sz="3000">
                <a:latin typeface="Century Gothic"/>
                <a:ea typeface="Century Gothic"/>
                <a:cs typeface="Century Gothic"/>
                <a:sym typeface="Century Gothic"/>
              </a:rPr>
              <a:t>Score the poem using 0-4 scale on the rubric.</a:t>
            </a:r>
            <a:endParaRPr sz="3000">
              <a:latin typeface="Century Gothic"/>
              <a:ea typeface="Century Gothic"/>
              <a:cs typeface="Century Gothic"/>
              <a:sym typeface="Century Gothic"/>
            </a:endParaRPr>
          </a:p>
        </p:txBody>
      </p:sp>
      <p:pic>
        <p:nvPicPr>
          <p:cNvPr id="220" name="Google Shape;220;p3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plan our own poem!</a:t>
            </a:r>
            <a:endParaRPr sz="3600" i="0" u="none" strike="noStrike" cap="none">
              <a:solidFill>
                <a:schemeClr val="dk1"/>
              </a:solidFill>
              <a:latin typeface="Century Gothic"/>
              <a:ea typeface="Century Gothic"/>
              <a:cs typeface="Century Gothic"/>
              <a:sym typeface="Century Gothic"/>
            </a:endParaRPr>
          </a:p>
        </p:txBody>
      </p:sp>
      <p:sp>
        <p:nvSpPr>
          <p:cNvPr id="227" name="Google Shape;227;p37"/>
          <p:cNvSpPr txBox="1">
            <a:spLocks noGrp="1"/>
          </p:cNvSpPr>
          <p:nvPr>
            <p:ph type="body" idx="1"/>
          </p:nvPr>
        </p:nvSpPr>
        <p:spPr>
          <a:xfrm>
            <a:off x="640200" y="1700050"/>
            <a:ext cx="10911600" cy="4917549"/>
          </a:xfrm>
          <a:prstGeom prst="rect">
            <a:avLst/>
          </a:prstGeom>
          <a:noFill/>
          <a:ln>
            <a:noFill/>
          </a:ln>
        </p:spPr>
        <p:txBody>
          <a:bodyPr spcFirstLastPara="1" wrap="square" lIns="91425" tIns="45700" rIns="91425" bIns="45700" anchor="t" anchorCtr="0">
            <a:noAutofit/>
          </a:bodyPr>
          <a:lstStyle/>
          <a:p>
            <a:pPr marL="457200" lvl="0" indent="-457200" rtl="0">
              <a:spcBef>
                <a:spcPts val="1000"/>
              </a:spcBef>
              <a:spcAft>
                <a:spcPts val="0"/>
              </a:spcAft>
              <a:buSzPct val="100000"/>
              <a:buFont typeface="Century Gothic"/>
              <a:buAutoNum type="arabicPeriod"/>
            </a:pPr>
            <a:r>
              <a:rPr lang="en-US" sz="3200">
                <a:latin typeface="Century Gothic"/>
                <a:ea typeface="Century Gothic"/>
                <a:cs typeface="Century Gothic"/>
                <a:sym typeface="Century Gothic"/>
              </a:rPr>
              <a:t>Have out your </a:t>
            </a:r>
            <a:r>
              <a:rPr lang="en-US" sz="3200" b="1">
                <a:latin typeface="Century Gothic"/>
                <a:ea typeface="Century Gothic"/>
                <a:cs typeface="Century Gothic"/>
                <a:sym typeface="Century Gothic"/>
              </a:rPr>
              <a:t>model poem</a:t>
            </a:r>
            <a:r>
              <a:rPr lang="en-US" sz="3200">
                <a:latin typeface="Century Gothic"/>
                <a:ea typeface="Century Gothic"/>
                <a:cs typeface="Century Gothic"/>
                <a:sym typeface="Century Gothic"/>
              </a:rPr>
              <a:t>, </a:t>
            </a:r>
            <a:r>
              <a:rPr lang="en-US" sz="3200" b="1">
                <a:latin typeface="Century Gothic"/>
                <a:ea typeface="Century Gothic"/>
                <a:cs typeface="Century Gothic"/>
                <a:sym typeface="Century Gothic"/>
              </a:rPr>
              <a:t>rubric</a:t>
            </a:r>
            <a:r>
              <a:rPr lang="en-US" sz="3200">
                <a:latin typeface="Century Gothic"/>
                <a:ea typeface="Century Gothic"/>
                <a:cs typeface="Century Gothic"/>
                <a:sym typeface="Century Gothic"/>
              </a:rPr>
              <a:t> and </a:t>
            </a:r>
            <a:r>
              <a:rPr lang="en-US" sz="3200" b="1">
                <a:latin typeface="Century Gothic"/>
                <a:ea typeface="Century Gothic"/>
                <a:cs typeface="Century Gothic"/>
                <a:sym typeface="Century Gothic"/>
              </a:rPr>
              <a:t>Gathering Evidence graphic organizer</a:t>
            </a:r>
            <a:r>
              <a:rPr lang="en-US" sz="3200">
                <a:latin typeface="Century Gothic"/>
                <a:ea typeface="Century Gothic"/>
                <a:cs typeface="Century Gothic"/>
                <a:sym typeface="Century Gothic"/>
              </a:rPr>
              <a:t>.</a:t>
            </a:r>
          </a:p>
          <a:p>
            <a:pPr marL="457200" lvl="0" indent="-457200" rtl="0">
              <a:spcBef>
                <a:spcPts val="1000"/>
              </a:spcBef>
              <a:spcAft>
                <a:spcPts val="0"/>
              </a:spcAft>
              <a:buSzPct val="100000"/>
              <a:buFont typeface="Century Gothic"/>
              <a:buAutoNum type="arabicPeriod"/>
            </a:pPr>
            <a:endParaRPr lang="en-US" sz="3200">
              <a:latin typeface="Century Gothic"/>
              <a:ea typeface="Century Gothic"/>
              <a:cs typeface="Century Gothic"/>
              <a:sym typeface="Century Gothic"/>
            </a:endParaRPr>
          </a:p>
          <a:p>
            <a:pPr marL="457200" lvl="0" indent="-457200" rtl="0">
              <a:spcBef>
                <a:spcPts val="1000"/>
              </a:spcBef>
              <a:spcAft>
                <a:spcPts val="0"/>
              </a:spcAft>
              <a:buSzPct val="100000"/>
              <a:buFont typeface="Century Gothic"/>
              <a:buAutoNum type="arabicPeriod"/>
            </a:pPr>
            <a:r>
              <a:rPr lang="en-US" sz="3200">
                <a:latin typeface="Century Gothic"/>
                <a:ea typeface="Century Gothic"/>
                <a:cs typeface="Century Gothic"/>
                <a:sym typeface="Century Gothic"/>
              </a:rPr>
              <a:t>Using these three resources to help you, begin planning your own Two-voice poem.</a:t>
            </a:r>
          </a:p>
          <a:p>
            <a:pPr marL="457200" lvl="0" indent="-457200" rtl="0">
              <a:spcBef>
                <a:spcPts val="1000"/>
              </a:spcBef>
              <a:spcAft>
                <a:spcPts val="0"/>
              </a:spcAft>
              <a:buSzPct val="100000"/>
              <a:buFont typeface="Century Gothic"/>
              <a:buAutoNum type="arabicPeriod"/>
            </a:pPr>
            <a:endParaRPr lang="en-US" sz="3200">
              <a:latin typeface="Century Gothic"/>
              <a:ea typeface="Century Gothic"/>
              <a:cs typeface="Century Gothic"/>
              <a:sym typeface="Century Gothic"/>
            </a:endParaRPr>
          </a:p>
          <a:p>
            <a:pPr marL="457200" lvl="0" indent="-457200" rtl="0">
              <a:spcBef>
                <a:spcPts val="1000"/>
              </a:spcBef>
              <a:spcAft>
                <a:spcPts val="0"/>
              </a:spcAft>
              <a:buSzPct val="100000"/>
              <a:buFont typeface="Century Gothic"/>
              <a:buAutoNum type="arabicPeriod"/>
            </a:pPr>
            <a:r>
              <a:rPr lang="en-US" sz="3200">
                <a:latin typeface="Century Gothic"/>
                <a:ea typeface="Century Gothic"/>
                <a:cs typeface="Century Gothic"/>
                <a:sym typeface="Century Gothic"/>
              </a:rPr>
              <a:t>Work independently and ask questions as needed.</a:t>
            </a:r>
            <a:endParaRPr sz="3200">
              <a:latin typeface="Century Gothic"/>
              <a:ea typeface="Century Gothic"/>
              <a:cs typeface="Century Gothic"/>
              <a:sym typeface="Century Gothic"/>
            </a:endParaRPr>
          </a:p>
        </p:txBody>
      </p:sp>
      <p:pic>
        <p:nvPicPr>
          <p:cNvPr id="228" name="Google Shape;228;p37"/>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8"/>
          <p:cNvSpPr txBox="1">
            <a:spLocks noGrp="1"/>
          </p:cNvSpPr>
          <p:nvPr>
            <p:ph type="title"/>
          </p:nvPr>
        </p:nvSpPr>
        <p:spPr>
          <a:xfrm>
            <a:off x="629963" y="448105"/>
            <a:ext cx="11360700" cy="7635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chemeClr val="dk1"/>
              </a:buClr>
              <a:buSzPts val="4500"/>
              <a:buFont typeface="Century Gothic"/>
              <a:buNone/>
            </a:pPr>
            <a:r>
              <a:rPr lang="en-US" sz="4500" b="0" i="0" u="none" strike="noStrike" cap="none">
                <a:solidFill>
                  <a:schemeClr val="dk1"/>
                </a:solidFill>
                <a:latin typeface="Century Gothic"/>
                <a:ea typeface="Century Gothic"/>
                <a:cs typeface="Century Gothic"/>
                <a:sym typeface="Century Gothic"/>
              </a:rPr>
              <a:t>Exit Ticket</a:t>
            </a:r>
            <a:endParaRPr sz="4500" b="0" i="0" u="none" strike="noStrike" cap="none">
              <a:solidFill>
                <a:schemeClr val="dk1"/>
              </a:solidFill>
              <a:latin typeface="Century Gothic"/>
              <a:ea typeface="Century Gothic"/>
              <a:cs typeface="Century Gothic"/>
              <a:sym typeface="Century Gothic"/>
            </a:endParaRPr>
          </a:p>
        </p:txBody>
      </p:sp>
      <p:pic>
        <p:nvPicPr>
          <p:cNvPr id="234" name="Google Shape;234;p38" descr="elated image"/>
          <p:cNvPicPr preferRelativeResize="0"/>
          <p:nvPr/>
        </p:nvPicPr>
        <p:blipFill rotWithShape="1">
          <a:blip r:embed="rId3">
            <a:alphaModFix/>
          </a:blip>
          <a:srcRect/>
          <a:stretch/>
        </p:blipFill>
        <p:spPr>
          <a:xfrm>
            <a:off x="8397575" y="286992"/>
            <a:ext cx="3169925" cy="1420600"/>
          </a:xfrm>
          <a:prstGeom prst="rect">
            <a:avLst/>
          </a:prstGeom>
          <a:noFill/>
          <a:ln>
            <a:noFill/>
          </a:ln>
        </p:spPr>
      </p:pic>
      <p:sp>
        <p:nvSpPr>
          <p:cNvPr id="235" name="Google Shape;235;p38"/>
          <p:cNvSpPr txBox="1"/>
          <p:nvPr/>
        </p:nvSpPr>
        <p:spPr>
          <a:xfrm>
            <a:off x="415650" y="1824782"/>
            <a:ext cx="11360700" cy="4440900"/>
          </a:xfrm>
          <a:prstGeom prst="rect">
            <a:avLst/>
          </a:prstGeom>
          <a:noFill/>
          <a:ln>
            <a:noFill/>
          </a:ln>
        </p:spPr>
        <p:txBody>
          <a:bodyPr spcFirstLastPara="1" wrap="square" lIns="121900" tIns="60925" rIns="121900" bIns="60925" anchor="t" anchorCtr="0">
            <a:noAutofit/>
          </a:bodyPr>
          <a:lstStyle/>
          <a:p>
            <a:pPr marL="514350" marR="0" lvl="0" indent="-514350" algn="l" rtl="0">
              <a:lnSpc>
                <a:spcPct val="100000"/>
              </a:lnSpc>
              <a:spcBef>
                <a:spcPts val="0"/>
              </a:spcBef>
              <a:spcAft>
                <a:spcPts val="0"/>
              </a:spcAft>
              <a:buFont typeface="+mj-lt"/>
              <a:buAutoNum type="arabicPeriod"/>
            </a:pPr>
            <a:r>
              <a:rPr lang="en-US" sz="3000">
                <a:solidFill>
                  <a:schemeClr val="dk1"/>
                </a:solidFill>
                <a:latin typeface="Century Gothic"/>
                <a:ea typeface="Century Gothic"/>
                <a:cs typeface="Century Gothic"/>
                <a:sym typeface="Century Gothic"/>
              </a:rPr>
              <a:t>What does it mean to cite your sources?</a:t>
            </a:r>
          </a:p>
          <a:p>
            <a:pPr marL="514350" marR="0" lvl="0" indent="-514350" algn="l" rtl="0">
              <a:lnSpc>
                <a:spcPct val="100000"/>
              </a:lnSpc>
              <a:spcBef>
                <a:spcPts val="0"/>
              </a:spcBef>
              <a:spcAft>
                <a:spcPts val="0"/>
              </a:spcAft>
              <a:buFont typeface="+mj-lt"/>
              <a:buAutoNum type="arabicPeriod"/>
            </a:pPr>
            <a:endParaRPr lang="en-US" sz="3000">
              <a:solidFill>
                <a:schemeClr val="dk1"/>
              </a:solidFill>
              <a:latin typeface="Century Gothic"/>
              <a:ea typeface="Century Gothic"/>
              <a:cs typeface="Century Gothic"/>
              <a:sym typeface="Century Gothic"/>
            </a:endParaRPr>
          </a:p>
          <a:p>
            <a:pPr marL="514350" marR="0" lvl="0" indent="-514350" algn="l" rtl="0">
              <a:lnSpc>
                <a:spcPct val="100000"/>
              </a:lnSpc>
              <a:spcBef>
                <a:spcPts val="0"/>
              </a:spcBef>
              <a:spcAft>
                <a:spcPts val="0"/>
              </a:spcAft>
              <a:buFont typeface="+mj-lt"/>
              <a:buAutoNum type="arabicPeriod"/>
            </a:pPr>
            <a:r>
              <a:rPr lang="en-US" sz="3000">
                <a:solidFill>
                  <a:schemeClr val="dk1"/>
                </a:solidFill>
                <a:latin typeface="Century Gothic"/>
                <a:ea typeface="Century Gothic"/>
                <a:cs typeface="Century Gothic"/>
                <a:sym typeface="Century Gothic"/>
              </a:rPr>
              <a:t>Why is it important to cite your sources?</a:t>
            </a:r>
          </a:p>
          <a:p>
            <a:pPr marL="514350" marR="0" lvl="0" indent="-514350" algn="l" rtl="0">
              <a:lnSpc>
                <a:spcPct val="100000"/>
              </a:lnSpc>
              <a:spcBef>
                <a:spcPts val="0"/>
              </a:spcBef>
              <a:spcAft>
                <a:spcPts val="0"/>
              </a:spcAft>
              <a:buFont typeface="+mj-lt"/>
              <a:buAutoNum type="arabicPeriod"/>
            </a:pPr>
            <a:endParaRPr lang="en-US" sz="3000">
              <a:solidFill>
                <a:schemeClr val="dk1"/>
              </a:solidFill>
              <a:latin typeface="Century Gothic"/>
              <a:ea typeface="Century Gothic"/>
              <a:cs typeface="Century Gothic"/>
              <a:sym typeface="Century Gothic"/>
            </a:endParaRPr>
          </a:p>
          <a:p>
            <a:pPr marL="514350" marR="0" lvl="0" indent="-514350" algn="l" rtl="0">
              <a:lnSpc>
                <a:spcPct val="100000"/>
              </a:lnSpc>
              <a:spcBef>
                <a:spcPts val="0"/>
              </a:spcBef>
              <a:spcAft>
                <a:spcPts val="0"/>
              </a:spcAft>
              <a:buFont typeface="+mj-lt"/>
              <a:buAutoNum type="arabicPeriod"/>
            </a:pPr>
            <a:r>
              <a:rPr lang="en-US" sz="3000">
                <a:solidFill>
                  <a:schemeClr val="dk1"/>
                </a:solidFill>
                <a:latin typeface="Century Gothic"/>
                <a:ea typeface="Century Gothic"/>
                <a:cs typeface="Century Gothic"/>
                <a:sym typeface="Century Gothic"/>
              </a:rPr>
              <a:t>What two things do you need to do to cite your sources correctly?</a:t>
            </a:r>
            <a:endParaRPr sz="300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US" sz="3600" b="1">
                <a:solidFill>
                  <a:schemeClr val="dk1"/>
                </a:solidFill>
                <a:latin typeface="Century Gothic"/>
                <a:ea typeface="Century Gothic"/>
                <a:cs typeface="Century Gothic"/>
                <a:sym typeface="Century Gothic"/>
              </a:rPr>
              <a:t>Answer the above questions on your ticket and hand in to your teacher!</a:t>
            </a:r>
            <a:endParaRPr sz="3600" b="1">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3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42" name="Google Shape;242;p3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Homework</a:t>
            </a:r>
            <a:endParaRPr sz="3600" i="0" u="none" strike="noStrike" cap="none">
              <a:solidFill>
                <a:schemeClr val="dk1"/>
              </a:solidFill>
              <a:latin typeface="Century Gothic"/>
              <a:ea typeface="Century Gothic"/>
              <a:cs typeface="Century Gothic"/>
              <a:sym typeface="Century Gothic"/>
            </a:endParaRPr>
          </a:p>
        </p:txBody>
      </p:sp>
      <p:sp>
        <p:nvSpPr>
          <p:cNvPr id="243" name="Google Shape;243;p39"/>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600">
                <a:solidFill>
                  <a:schemeClr val="dk1"/>
                </a:solidFill>
                <a:latin typeface="Century Gothic"/>
                <a:ea typeface="Century Gothic"/>
                <a:cs typeface="Century Gothic"/>
                <a:sym typeface="Century Gothic"/>
              </a:rPr>
              <a:t>Finish </a:t>
            </a:r>
            <a:r>
              <a:rPr lang="en-US" sz="3600" b="1">
                <a:solidFill>
                  <a:schemeClr val="dk1"/>
                </a:solidFill>
                <a:latin typeface="Century Gothic"/>
                <a:ea typeface="Century Gothic"/>
                <a:cs typeface="Century Gothic"/>
                <a:sym typeface="Century Gothic"/>
              </a:rPr>
              <a:t>poem planner </a:t>
            </a:r>
            <a:r>
              <a:rPr lang="en-US" sz="3600">
                <a:solidFill>
                  <a:schemeClr val="dk1"/>
                </a:solidFill>
                <a:latin typeface="Century Gothic"/>
                <a:ea typeface="Century Gothic"/>
                <a:cs typeface="Century Gothic"/>
                <a:sym typeface="Century Gothic"/>
              </a:rPr>
              <a:t>and </a:t>
            </a:r>
            <a:r>
              <a:rPr lang="en-US" sz="3600" b="1">
                <a:solidFill>
                  <a:schemeClr val="dk1"/>
                </a:solidFill>
                <a:latin typeface="Century Gothic"/>
                <a:ea typeface="Century Gothic"/>
                <a:cs typeface="Century Gothic"/>
                <a:sym typeface="Century Gothic"/>
              </a:rPr>
              <a:t>Works Cited list</a:t>
            </a:r>
            <a:r>
              <a:rPr lang="en-US" sz="3600">
                <a:solidFill>
                  <a:schemeClr val="dk1"/>
                </a:solidFill>
                <a:latin typeface="Century Gothic"/>
                <a:ea typeface="Century Gothic"/>
                <a:cs typeface="Century Gothic"/>
                <a:sym typeface="Century Gothic"/>
              </a:rPr>
              <a:t>.</a:t>
            </a:r>
            <a:endParaRPr sz="3600">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789043"/>
            <a:ext cx="10515600" cy="1065474"/>
          </a:xfrm>
          <a:prstGeom prst="rect">
            <a:avLst/>
          </a:prstGeom>
          <a:noFill/>
          <a:ln>
            <a:noFill/>
          </a:ln>
        </p:spPr>
        <p:txBody>
          <a:bodyPr spcFirstLastPara="1" wrap="square" lIns="91433" tIns="45700" rIns="91433" bIns="45700" anchor="b" anchorCtr="0">
            <a:noAutofit/>
          </a:bodyPr>
          <a:lstStyle/>
          <a:p>
            <a:pPr algn="ctr">
              <a:buSzPts val="4500"/>
            </a:pPr>
            <a:r>
              <a:rPr lang="en" sz="5067">
                <a:latin typeface="Century Gothic"/>
                <a:ea typeface="Century Gothic"/>
                <a:cs typeface="Century Gothic"/>
                <a:sym typeface="Century Gothic"/>
              </a:rPr>
              <a:t>Small Group Block</a:t>
            </a:r>
            <a:endParaRPr sz="5067">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315693"/>
            <a:ext cx="10515600" cy="1296063"/>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a:solidFill>
                  <a:schemeClr val="dk1"/>
                </a:solidFill>
                <a:latin typeface="Century Gothic"/>
                <a:ea typeface="Century Gothic"/>
                <a:cs typeface="Century Gothic"/>
                <a:sym typeface="Century Gothic"/>
              </a:rPr>
              <a:t>Fluency, Reading Ahead and Independent Reading</a:t>
            </a:r>
            <a:endParaRPr sz="4267" b="1">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200F4E1B-49A5-44CF-BD36-0CEF1AA88C06}"/>
              </a:ext>
            </a:extLst>
          </p:cNvPr>
          <p:cNvPicPr>
            <a:picLocks noChangeAspect="1"/>
          </p:cNvPicPr>
          <p:nvPr/>
        </p:nvPicPr>
        <p:blipFill>
          <a:blip r:embed="rId3"/>
          <a:stretch>
            <a:fillRect/>
          </a:stretch>
        </p:blipFill>
        <p:spPr>
          <a:xfrm>
            <a:off x="5094209" y="164861"/>
            <a:ext cx="2183669" cy="1003605"/>
          </a:xfrm>
          <a:prstGeom prst="rect">
            <a:avLst/>
          </a:prstGeom>
        </p:spPr>
      </p:pic>
    </p:spTree>
    <p:extLst>
      <p:ext uri="{BB962C8B-B14F-4D97-AF65-F5344CB8AC3E}">
        <p14:creationId xmlns:p14="http://schemas.microsoft.com/office/powerpoint/2010/main" val="1079799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a:latin typeface="Century Gothic"/>
                <a:ea typeface="Century Gothic"/>
                <a:cs typeface="Century Gothic"/>
                <a:sym typeface="Century Gothic"/>
              </a:rPr>
              <a:t>Your teacher is going to be placing you into smaller, rotating groups. </a:t>
            </a:r>
            <a:endParaRPr sz="2667">
              <a:latin typeface="Century Gothic"/>
              <a:ea typeface="Century Gothic"/>
              <a:cs typeface="Century Gothic"/>
              <a:sym typeface="Century Gothic"/>
            </a:endParaRPr>
          </a:p>
          <a:p>
            <a:pPr indent="-474121">
              <a:spcBef>
                <a:spcPts val="1067"/>
              </a:spcBef>
              <a:buSzPts val="2000"/>
              <a:buFont typeface="Century Gothic"/>
              <a:buAutoNum type="arabicPeriod"/>
            </a:pPr>
            <a:r>
              <a:rPr lang="en" sz="2667">
                <a:latin typeface="Century Gothic"/>
                <a:ea typeface="Century Gothic"/>
                <a:cs typeface="Century Gothic"/>
                <a:sym typeface="Century Gothic"/>
              </a:rPr>
              <a:t>One group will still be working on fluency for much of the small group time. </a:t>
            </a:r>
            <a:endParaRPr sz="2667">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a:latin typeface="Century Gothic"/>
                <a:ea typeface="Century Gothic"/>
                <a:cs typeface="Century Gothic"/>
                <a:sym typeface="Century Gothic"/>
              </a:rPr>
              <a:t>Another group will read the selection for the next class to yourselves.</a:t>
            </a:r>
            <a:endParaRPr sz="2667">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a:latin typeface="Century Gothic"/>
                <a:ea typeface="Century Gothic"/>
                <a:cs typeface="Century Gothic"/>
                <a:sym typeface="Century Gothic"/>
              </a:rPr>
              <a:t>Another group will be choosing and reading the Scholastic Library books connected to what you’ve been studying.</a:t>
            </a:r>
            <a:endParaRPr sz="2667">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a:latin typeface="Century Gothic"/>
                <a:ea typeface="Century Gothic"/>
                <a:cs typeface="Century Gothic"/>
                <a:sym typeface="Century Gothic"/>
              </a:rPr>
              <a:t>Groups will start to rotate through two of these activities daily.</a:t>
            </a:r>
            <a:endParaRPr sz="2667">
              <a:latin typeface="Century Gothic"/>
              <a:ea typeface="Century Gothic"/>
              <a:cs typeface="Century Gothic"/>
              <a:sym typeface="Century Gothic"/>
            </a:endParaRPr>
          </a:p>
        </p:txBody>
      </p:sp>
    </p:spTree>
    <p:extLst>
      <p:ext uri="{BB962C8B-B14F-4D97-AF65-F5344CB8AC3E}">
        <p14:creationId xmlns:p14="http://schemas.microsoft.com/office/powerpoint/2010/main" val="2414286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733371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Then, let’s talk as a group about that gist of the passage.</a:t>
            </a: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We’ll get as much of the reading done for next class as we can.</a:t>
            </a:r>
            <a:endParaRPr sz="2667">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802E0304-17F3-4CEC-8EF0-B46EFD7B4C41}"/>
              </a:ext>
            </a:extLst>
          </p:cNvPr>
          <p:cNvPicPr>
            <a:picLocks noChangeAspect="1"/>
          </p:cNvPicPr>
          <p:nvPr/>
        </p:nvPicPr>
        <p:blipFill>
          <a:blip r:embed="rId3"/>
          <a:stretch>
            <a:fillRect/>
          </a:stretch>
        </p:blipFill>
        <p:spPr>
          <a:xfrm>
            <a:off x="11101387" y="6012087"/>
            <a:ext cx="767301" cy="757722"/>
          </a:xfrm>
          <a:prstGeom prst="rect">
            <a:avLst/>
          </a:prstGeom>
        </p:spPr>
      </p:pic>
    </p:spTree>
    <p:extLst>
      <p:ext uri="{BB962C8B-B14F-4D97-AF65-F5344CB8AC3E}">
        <p14:creationId xmlns:p14="http://schemas.microsoft.com/office/powerpoint/2010/main" val="12500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6"/>
          <p:cNvSpPr txBox="1">
            <a:spLocks noGrp="1"/>
          </p:cNvSpPr>
          <p:nvPr>
            <p:ph type="subTitle" idx="1"/>
          </p:nvPr>
        </p:nvSpPr>
        <p:spPr>
          <a:xfrm>
            <a:off x="238692" y="1747709"/>
            <a:ext cx="11699100" cy="480549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b="1" i="0" u="none" strike="noStrike" cap="none">
                <a:solidFill>
                  <a:schemeClr val="dk1"/>
                </a:solidFill>
                <a:latin typeface="Century Gothic"/>
                <a:ea typeface="Century Gothic"/>
                <a:cs typeface="Century Gothic"/>
                <a:sym typeface="Century Gothic"/>
              </a:rPr>
              <a:t>Preparing for Unit</a:t>
            </a:r>
            <a:r>
              <a:rPr lang="en-US" b="1">
                <a:latin typeface="Century Gothic"/>
                <a:ea typeface="Century Gothic"/>
                <a:cs typeface="Century Gothic"/>
                <a:sym typeface="Century Gothic"/>
              </a:rPr>
              <a:t> 3:</a:t>
            </a:r>
            <a:r>
              <a:rPr lang="en-US" b="1" i="0" u="none" strike="noStrike" cap="none">
                <a:solidFill>
                  <a:schemeClr val="dk1"/>
                </a:solidFill>
                <a:latin typeface="Century Gothic"/>
                <a:ea typeface="Century Gothic"/>
                <a:cs typeface="Century Gothic"/>
                <a:sym typeface="Century Gothic"/>
              </a:rPr>
              <a:t> Lesson </a:t>
            </a:r>
            <a:r>
              <a:rPr lang="en-US" b="1">
                <a:latin typeface="Century Gothic"/>
                <a:ea typeface="Century Gothic"/>
                <a:cs typeface="Century Gothic"/>
                <a:sym typeface="Century Gothic"/>
              </a:rPr>
              <a:t>3</a:t>
            </a:r>
            <a:r>
              <a:rPr lang="en-US" b="1" i="0" u="none" strike="noStrike" cap="none">
                <a:solidFill>
                  <a:schemeClr val="dk1"/>
                </a:solidFill>
                <a:latin typeface="Century Gothic"/>
                <a:ea typeface="Century Gothic"/>
                <a:cs typeface="Century Gothic"/>
                <a:sym typeface="Century Gothic"/>
              </a:rPr>
              <a:t>: </a:t>
            </a:r>
            <a:r>
              <a:rPr lang="en-US" i="1" u="none" strike="noStrike" cap="none">
                <a:solidFill>
                  <a:schemeClr val="dk1"/>
                </a:solidFill>
                <a:latin typeface="Century Gothic"/>
                <a:ea typeface="Century Gothic"/>
                <a:cs typeface="Century Gothic"/>
                <a:sym typeface="Century Gothic"/>
              </a:rPr>
              <a:t>Materials and Student Pairings</a:t>
            </a:r>
            <a:endParaRPr i="0" u="none" strike="noStrike" cap="none">
              <a:solidFill>
                <a:schemeClr val="dk1"/>
              </a:solidFill>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b="1">
                <a:latin typeface="Century Gothic"/>
                <a:ea typeface="Century Gothic"/>
                <a:cs typeface="Century Gothic"/>
                <a:sym typeface="Century Gothic"/>
              </a:rPr>
              <a:t>Entry task </a:t>
            </a:r>
            <a:r>
              <a:rPr lang="en-US">
                <a:latin typeface="Century Gothic"/>
                <a:ea typeface="Century Gothic"/>
                <a:cs typeface="Century Gothic"/>
                <a:sym typeface="Century Gothic"/>
              </a:rPr>
              <a:t>(one per student)</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b="1">
                <a:latin typeface="Century Gothic"/>
                <a:ea typeface="Century Gothic"/>
                <a:cs typeface="Century Gothic"/>
                <a:sym typeface="Century Gothic"/>
              </a:rPr>
              <a:t>Model Two-voice Poem: “I Would Do Anything” </a:t>
            </a:r>
            <a:r>
              <a:rPr lang="en-US">
                <a:latin typeface="Century Gothic"/>
                <a:ea typeface="Century Gothic"/>
                <a:cs typeface="Century Gothic"/>
                <a:sym typeface="Century Gothic"/>
              </a:rPr>
              <a:t>(one per student; from Unit 2, Lesson 17)</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b="1">
                <a:latin typeface="Century Gothic"/>
                <a:ea typeface="Century Gothic"/>
                <a:cs typeface="Century Gothic"/>
                <a:sym typeface="Century Gothic"/>
              </a:rPr>
              <a:t>Works Cited page </a:t>
            </a:r>
            <a:r>
              <a:rPr lang="en-US">
                <a:latin typeface="Century Gothic"/>
                <a:ea typeface="Century Gothic"/>
                <a:cs typeface="Century Gothic"/>
                <a:sym typeface="Century Gothic"/>
              </a:rPr>
              <a:t>(one per student)</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a:latin typeface="Century Gothic"/>
                <a:ea typeface="Century Gothic"/>
                <a:cs typeface="Century Gothic"/>
                <a:sym typeface="Century Gothic"/>
              </a:rPr>
              <a:t>Document camera</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b="1">
                <a:latin typeface="Century Gothic"/>
                <a:ea typeface="Century Gothic"/>
                <a:cs typeface="Century Gothic"/>
                <a:sym typeface="Century Gothic"/>
              </a:rPr>
              <a:t>Two-voice poem rubric </a:t>
            </a:r>
            <a:r>
              <a:rPr lang="en-US">
                <a:latin typeface="Century Gothic"/>
                <a:ea typeface="Century Gothic"/>
                <a:cs typeface="Century Gothic"/>
                <a:sym typeface="Century Gothic"/>
              </a:rPr>
              <a:t>(one per student)</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b="1">
                <a:latin typeface="Century Gothic"/>
                <a:ea typeface="Century Gothic"/>
                <a:cs typeface="Century Gothic"/>
                <a:sym typeface="Century Gothic"/>
              </a:rPr>
              <a:t>Two-voice Poem Planner: Model Poem “I Would Do Anything” </a:t>
            </a:r>
            <a:r>
              <a:rPr lang="en-US">
                <a:latin typeface="Century Gothic"/>
                <a:ea typeface="Century Gothic"/>
                <a:cs typeface="Century Gothic"/>
                <a:sym typeface="Century Gothic"/>
              </a:rPr>
              <a:t>(one per student)</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b="1">
                <a:latin typeface="Century Gothic"/>
                <a:ea typeface="Century Gothic"/>
                <a:cs typeface="Century Gothic"/>
                <a:sym typeface="Century Gothic"/>
              </a:rPr>
              <a:t>Two-voice Poem Planner </a:t>
            </a:r>
            <a:r>
              <a:rPr lang="en-US">
                <a:latin typeface="Century Gothic"/>
                <a:ea typeface="Century Gothic"/>
                <a:cs typeface="Century Gothic"/>
                <a:sym typeface="Century Gothic"/>
              </a:rPr>
              <a:t>(one per student)</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a:latin typeface="Century Gothic"/>
                <a:ea typeface="Century Gothic"/>
                <a:cs typeface="Century Gothic"/>
                <a:sym typeface="Century Gothic"/>
              </a:rPr>
              <a:t>Exit ticket (one per student)</a:t>
            </a:r>
            <a:endParaRPr>
              <a:latin typeface="Century Gothic"/>
              <a:ea typeface="Century Gothic"/>
              <a:cs typeface="Century Gothic"/>
              <a:sym typeface="Century Gothic"/>
            </a:endParaRPr>
          </a:p>
        </p:txBody>
      </p:sp>
      <p:sp>
        <p:nvSpPr>
          <p:cNvPr id="141" name="Google Shape;141;p2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3: Lesson 3</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579476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a:t>A Long Walk to Water:  Based on a True Story, by Linda Sue Park </a:t>
            </a:r>
          </a:p>
          <a:p>
            <a:r>
              <a:rPr lang="en-US"/>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1792714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a:t>A Long Walk to Water:  Based on a True Story, by Linda Sue Park </a:t>
            </a:r>
          </a:p>
          <a:p>
            <a:r>
              <a:rPr lang="en-US"/>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472151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7"/>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3: Lesson 3</a:t>
            </a:r>
            <a:endParaRPr sz="5600" b="1"/>
          </a:p>
        </p:txBody>
      </p:sp>
      <p:pic>
        <p:nvPicPr>
          <p:cNvPr id="3" name="Picture 2">
            <a:extLst>
              <a:ext uri="{FF2B5EF4-FFF2-40B4-BE49-F238E27FC236}">
                <a16:creationId xmlns:a16="http://schemas.microsoft.com/office/drawing/2014/main" id="{C52DE6B6-6463-4702-94B8-97966B9C3D76}"/>
              </a:ext>
            </a:extLst>
          </p:cNvPr>
          <p:cNvPicPr>
            <a:picLocks noChangeAspect="1"/>
          </p:cNvPicPr>
          <p:nvPr/>
        </p:nvPicPr>
        <p:blipFill>
          <a:blip r:embed="rId3"/>
          <a:stretch>
            <a:fillRect/>
          </a:stretch>
        </p:blipFill>
        <p:spPr>
          <a:xfrm>
            <a:off x="5081985" y="282720"/>
            <a:ext cx="2028030" cy="93207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54" name="Google Shape;154;p28"/>
          <p:cNvSpPr txBox="1">
            <a:spLocks noGrp="1"/>
          </p:cNvSpPr>
          <p:nvPr>
            <p:ph type="subTitle" idx="1"/>
          </p:nvPr>
        </p:nvSpPr>
        <p:spPr>
          <a:xfrm>
            <a:off x="551475" y="1722425"/>
            <a:ext cx="11053500" cy="4810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Today you will have the opportunity to review our model Two-Voice poem, look at the state rubric for poetry writing and begin to plan your own Two-voice poem.</a:t>
            </a:r>
            <a:endParaRPr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Entry Task “Cite”</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Review learning targets for this lesson</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Understand Works Cited </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Analyze model Two-Voice poem</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Plan your own Two-Voice poem</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55" name="Google Shape;155;p2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connect with our Entry Task</a:t>
            </a:r>
            <a:endParaRPr sz="3600" i="0" u="none" strike="noStrike" cap="none">
              <a:solidFill>
                <a:schemeClr val="dk1"/>
              </a:solidFill>
              <a:latin typeface="Century Gothic"/>
              <a:ea typeface="Century Gothic"/>
              <a:cs typeface="Century Gothic"/>
              <a:sym typeface="Century Gothic"/>
            </a:endParaRPr>
          </a:p>
        </p:txBody>
      </p:sp>
      <p:sp>
        <p:nvSpPr>
          <p:cNvPr id="162" name="Google Shape;162;p29"/>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endParaRPr sz="2600">
              <a:latin typeface="Century Gothic"/>
              <a:ea typeface="Century Gothic"/>
              <a:cs typeface="Century Gothic"/>
              <a:sym typeface="Century Gothic"/>
            </a:endParaRPr>
          </a:p>
          <a:p>
            <a:pPr marL="0" lvl="0" indent="0">
              <a:spcBef>
                <a:spcPts val="1000"/>
              </a:spcBef>
              <a:spcAft>
                <a:spcPts val="0"/>
              </a:spcAft>
              <a:buNone/>
            </a:pPr>
            <a:r>
              <a:rPr lang="en-US" sz="2600">
                <a:latin typeface="Century Gothic"/>
                <a:ea typeface="Century Gothic"/>
                <a:cs typeface="Century Gothic"/>
                <a:sym typeface="Century Gothic"/>
              </a:rPr>
              <a:t>Turn and talk to your partner about the questions below:</a:t>
            </a:r>
            <a:endParaRPr sz="2600">
              <a:latin typeface="Century Gothic"/>
              <a:ea typeface="Century Gothic"/>
              <a:cs typeface="Century Gothic"/>
              <a:sym typeface="Century Gothic"/>
            </a:endParaRPr>
          </a:p>
          <a:p>
            <a:pPr marL="0" lvl="0" indent="0">
              <a:spcBef>
                <a:spcPts val="1000"/>
              </a:spcBef>
              <a:spcAft>
                <a:spcPts val="0"/>
              </a:spcAft>
              <a:buNone/>
            </a:pPr>
            <a:endParaRPr sz="2600">
              <a:latin typeface="Century Gothic"/>
              <a:ea typeface="Century Gothic"/>
              <a:cs typeface="Century Gothic"/>
              <a:sym typeface="Century Gothic"/>
            </a:endParaRPr>
          </a:p>
          <a:p>
            <a:pPr marL="0" lvl="0" indent="0">
              <a:spcBef>
                <a:spcPts val="1000"/>
              </a:spcBef>
              <a:spcAft>
                <a:spcPts val="0"/>
              </a:spcAft>
              <a:buNone/>
            </a:pPr>
            <a:r>
              <a:rPr lang="en-US" sz="2600">
                <a:latin typeface="Century Gothic"/>
                <a:ea typeface="Century Gothic"/>
                <a:cs typeface="Century Gothic"/>
                <a:sym typeface="Century Gothic"/>
              </a:rPr>
              <a:t>  What do you think the word </a:t>
            </a:r>
            <a:r>
              <a:rPr lang="en-US" sz="2600" i="1">
                <a:latin typeface="Century Gothic"/>
                <a:ea typeface="Century Gothic"/>
                <a:cs typeface="Century Gothic"/>
                <a:sym typeface="Century Gothic"/>
              </a:rPr>
              <a:t>cite</a:t>
            </a:r>
            <a:r>
              <a:rPr lang="en-US" sz="2600">
                <a:latin typeface="Century Gothic"/>
                <a:ea typeface="Century Gothic"/>
                <a:cs typeface="Century Gothic"/>
                <a:sym typeface="Century Gothic"/>
              </a:rPr>
              <a:t> means?</a:t>
            </a:r>
            <a:endParaRPr sz="2600">
              <a:latin typeface="Century Gothic"/>
              <a:ea typeface="Century Gothic"/>
              <a:cs typeface="Century Gothic"/>
              <a:sym typeface="Century Gothic"/>
            </a:endParaRPr>
          </a:p>
          <a:p>
            <a:pPr marL="0" lvl="0" indent="0">
              <a:spcBef>
                <a:spcPts val="1000"/>
              </a:spcBef>
              <a:spcAft>
                <a:spcPts val="0"/>
              </a:spcAft>
              <a:buClr>
                <a:schemeClr val="dk1"/>
              </a:buClr>
              <a:buSzPts val="1100"/>
              <a:buFont typeface="Arial"/>
              <a:buNone/>
            </a:pPr>
            <a:endParaRPr sz="2600">
              <a:latin typeface="Century Gothic"/>
              <a:ea typeface="Century Gothic"/>
              <a:cs typeface="Century Gothic"/>
              <a:sym typeface="Century Gothic"/>
            </a:endParaRPr>
          </a:p>
          <a:p>
            <a:pPr marL="0" lvl="0" indent="0">
              <a:spcBef>
                <a:spcPts val="1000"/>
              </a:spcBef>
              <a:spcAft>
                <a:spcPts val="0"/>
              </a:spcAft>
              <a:buClr>
                <a:schemeClr val="dk1"/>
              </a:buClr>
              <a:buSzPts val="1100"/>
              <a:buFont typeface="Arial"/>
              <a:buNone/>
            </a:pPr>
            <a:r>
              <a:rPr lang="en-US" sz="2600">
                <a:latin typeface="Century Gothic"/>
                <a:ea typeface="Century Gothic"/>
                <a:cs typeface="Century Gothic"/>
                <a:sym typeface="Century Gothic"/>
              </a:rPr>
              <a:t>*   Reread the model Two-Voice poem and put a star by any evidence that is </a:t>
            </a:r>
            <a:r>
              <a:rPr lang="en-US" sz="2600" i="1">
                <a:latin typeface="Century Gothic"/>
                <a:ea typeface="Century Gothic"/>
                <a:cs typeface="Century Gothic"/>
                <a:sym typeface="Century Gothic"/>
              </a:rPr>
              <a:t>cited.</a:t>
            </a:r>
            <a:endParaRPr sz="2600" i="1">
              <a:latin typeface="Century Gothic"/>
              <a:ea typeface="Century Gothic"/>
              <a:cs typeface="Century Gothic"/>
              <a:sym typeface="Century Gothic"/>
            </a:endParaRPr>
          </a:p>
        </p:txBody>
      </p:sp>
      <p:pic>
        <p:nvPicPr>
          <p:cNvPr id="163" name="Google Shape;163;p2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802E0304-17F3-4CEC-8EF0-B46EFD7B4C41}"/>
              </a:ext>
            </a:extLst>
          </p:cNvPr>
          <p:cNvPicPr>
            <a:picLocks noChangeAspect="1"/>
          </p:cNvPicPr>
          <p:nvPr/>
        </p:nvPicPr>
        <p:blipFill>
          <a:blip r:embed="rId4"/>
          <a:stretch>
            <a:fillRect/>
          </a:stretch>
        </p:blipFill>
        <p:spPr>
          <a:xfrm>
            <a:off x="11101387" y="6012087"/>
            <a:ext cx="767301" cy="75772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93225" y="392387"/>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Here’s your Model Two-Voice poem</a:t>
            </a:r>
            <a:endParaRPr sz="3600" i="0" u="none" strike="noStrike" cap="none">
              <a:solidFill>
                <a:schemeClr val="dk1"/>
              </a:solidFill>
              <a:latin typeface="Century Gothic"/>
              <a:ea typeface="Century Gothic"/>
              <a:cs typeface="Century Gothic"/>
              <a:sym typeface="Century Gothic"/>
            </a:endParaRPr>
          </a:p>
        </p:txBody>
      </p:sp>
      <p:sp>
        <p:nvSpPr>
          <p:cNvPr id="170" name="Google Shape;170;p30"/>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None/>
            </a:pPr>
            <a:endParaRPr sz="24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r>
              <a:rPr lang="en-US"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171" name="Google Shape;171;p30"/>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172" name="Google Shape;172;p30"/>
          <p:cNvGraphicFramePr/>
          <p:nvPr>
            <p:extLst>
              <p:ext uri="{D42A27DB-BD31-4B8C-83A1-F6EECF244321}">
                <p14:modId xmlns:p14="http://schemas.microsoft.com/office/powerpoint/2010/main" val="4273988490"/>
              </p:ext>
            </p:extLst>
          </p:nvPr>
        </p:nvGraphicFramePr>
        <p:xfrm>
          <a:off x="391488" y="1581679"/>
          <a:ext cx="11195075" cy="5130950"/>
        </p:xfrm>
        <a:graphic>
          <a:graphicData uri="http://schemas.openxmlformats.org/drawingml/2006/table">
            <a:tbl>
              <a:tblPr>
                <a:noFill/>
                <a:tableStyleId>{D97F74C0-949B-4B51-B7D3-B5DB0933E7B3}</a:tableStyleId>
              </a:tblPr>
              <a:tblGrid>
                <a:gridCol w="3742625">
                  <a:extLst>
                    <a:ext uri="{9D8B030D-6E8A-4147-A177-3AD203B41FA5}">
                      <a16:colId xmlns:a16="http://schemas.microsoft.com/office/drawing/2014/main" val="20000"/>
                    </a:ext>
                  </a:extLst>
                </a:gridCol>
                <a:gridCol w="4030825">
                  <a:extLst>
                    <a:ext uri="{9D8B030D-6E8A-4147-A177-3AD203B41FA5}">
                      <a16:colId xmlns:a16="http://schemas.microsoft.com/office/drawing/2014/main" val="20001"/>
                    </a:ext>
                  </a:extLst>
                </a:gridCol>
                <a:gridCol w="3421625">
                  <a:extLst>
                    <a:ext uri="{9D8B030D-6E8A-4147-A177-3AD203B41FA5}">
                      <a16:colId xmlns:a16="http://schemas.microsoft.com/office/drawing/2014/main" val="20002"/>
                    </a:ext>
                  </a:extLst>
                </a:gridCol>
              </a:tblGrid>
              <a:tr h="457825">
                <a:tc>
                  <a:txBody>
                    <a:bodyPr/>
                    <a:lstStyle/>
                    <a:p>
                      <a:pPr marL="0" lvl="0" indent="0" algn="ctr"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Uncle </a:t>
                      </a:r>
                      <a:r>
                        <a:rPr lang="en-US" sz="1400" err="1">
                          <a:latin typeface="Century Gothic" panose="020B0502020202020204" pitchFamily="34" charset="0"/>
                          <a:ea typeface="Calibri"/>
                          <a:cs typeface="Calibri"/>
                          <a:sym typeface="Calibri"/>
                        </a:rPr>
                        <a:t>Jewiir</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Both</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Nya’s Uncle</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55450">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Life challenges us…</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…here in Sudan</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093325">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“Every year when the rains stopped and the pond near the village dried up,”(26)</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75575">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My people were forced to leave our village…</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55450">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…running for their lives.</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…to find water.</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1093325">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“More than 4 million people were forced to flee their homes” (“Time Trip: Sudan’s Civil War”).</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400">
                          <a:latin typeface="Century Gothic" panose="020B0502020202020204" pitchFamily="34" charset="0"/>
                          <a:ea typeface="Calibri"/>
                          <a:cs typeface="Calibri"/>
                          <a:sym typeface="Calibri"/>
                        </a:rPr>
                        <a:t> </a:t>
                      </a:r>
                      <a:endParaRPr sz="1400">
                        <a:latin typeface="Century Gothic" panose="020B0502020202020204" pitchFamily="34" charset="0"/>
                        <a:ea typeface="Calibri"/>
                        <a:cs typeface="Calibri"/>
                        <a:sym typeface="Calibri"/>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1"/>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Let’s look at our learning targets</a:t>
            </a:r>
            <a:endParaRPr sz="3600" i="0" u="none" strike="noStrike" cap="none">
              <a:solidFill>
                <a:schemeClr val="dk1"/>
              </a:solidFill>
              <a:latin typeface="Century Gothic"/>
              <a:ea typeface="Century Gothic"/>
              <a:cs typeface="Century Gothic"/>
              <a:sym typeface="Century Gothic"/>
            </a:endParaRPr>
          </a:p>
        </p:txBody>
      </p:sp>
      <p:sp>
        <p:nvSpPr>
          <p:cNvPr id="179" name="Google Shape;179;p31"/>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indent="-457200"/>
            <a:r>
              <a:rPr lang="en-US" sz="3000">
                <a:latin typeface="Century Gothic"/>
                <a:ea typeface="Century Gothic"/>
                <a:cs typeface="Century Gothic"/>
                <a:sym typeface="Century Gothic"/>
              </a:rPr>
              <a:t>I can cite text-based evidence to support the comparison and contrasting of </a:t>
            </a:r>
            <a:r>
              <a:rPr lang="en-US" sz="3000" err="1">
                <a:latin typeface="Century Gothic"/>
                <a:ea typeface="Century Gothic"/>
                <a:cs typeface="Century Gothic"/>
                <a:sym typeface="Century Gothic"/>
              </a:rPr>
              <a:t>Salva</a:t>
            </a:r>
            <a:r>
              <a:rPr lang="en-US" sz="3000">
                <a:latin typeface="Century Gothic"/>
                <a:ea typeface="Century Gothic"/>
                <a:cs typeface="Century Gothic"/>
                <a:sym typeface="Century Gothic"/>
              </a:rPr>
              <a:t> and Nya in my two-voice poem.</a:t>
            </a:r>
          </a:p>
          <a:p>
            <a:pPr indent="-457200"/>
            <a:endParaRPr lang="en-US" sz="3000">
              <a:latin typeface="Century Gothic"/>
              <a:ea typeface="Century Gothic"/>
              <a:cs typeface="Century Gothic"/>
              <a:sym typeface="Century Gothic"/>
            </a:endParaRPr>
          </a:p>
          <a:p>
            <a:pPr indent="-457200"/>
            <a:r>
              <a:rPr lang="en-US" sz="3000">
                <a:latin typeface="Century Gothic"/>
                <a:ea typeface="Century Gothic"/>
                <a:cs typeface="Century Gothic"/>
                <a:sym typeface="Century Gothic"/>
              </a:rPr>
              <a:t>I can analyze a model two-voice poem using a rubric.</a:t>
            </a:r>
          </a:p>
          <a:p>
            <a:pPr indent="-457200"/>
            <a:endParaRPr lang="en-US" sz="3000">
              <a:latin typeface="Century Gothic"/>
              <a:ea typeface="Century Gothic"/>
              <a:cs typeface="Century Gothic"/>
              <a:sym typeface="Century Gothic"/>
            </a:endParaRPr>
          </a:p>
          <a:p>
            <a:pPr indent="-457200"/>
            <a:r>
              <a:rPr lang="en-US" sz="3000">
                <a:latin typeface="Century Gothic"/>
                <a:ea typeface="Century Gothic"/>
                <a:cs typeface="Century Gothic"/>
                <a:sym typeface="Century Gothic"/>
              </a:rPr>
              <a:t>I can plan my two-voice poem.  </a:t>
            </a:r>
            <a:endParaRPr sz="3000">
              <a:latin typeface="Century Gothic"/>
              <a:ea typeface="Century Gothic"/>
              <a:cs typeface="Century Gothic"/>
              <a:sym typeface="Century Gothic"/>
            </a:endParaRPr>
          </a:p>
        </p:txBody>
      </p:sp>
      <p:pic>
        <p:nvPicPr>
          <p:cNvPr id="180" name="Google Shape;180;p31"/>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289AE4D9-912C-49D1-BCBD-E636071DF349}"/>
              </a:ext>
            </a:extLst>
          </p:cNvPr>
          <p:cNvPicPr>
            <a:picLocks noChangeAspect="1"/>
          </p:cNvPicPr>
          <p:nvPr/>
        </p:nvPicPr>
        <p:blipFill>
          <a:blip r:embed="rId4"/>
          <a:stretch>
            <a:fillRect/>
          </a:stretch>
        </p:blipFill>
        <p:spPr>
          <a:xfrm>
            <a:off x="11060459" y="5983882"/>
            <a:ext cx="827866" cy="64546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What do you think the Works Cited list is? Let’s look!</a:t>
            </a:r>
            <a:endParaRPr sz="3600" i="0" u="none" strike="noStrike" cap="none">
              <a:solidFill>
                <a:schemeClr val="dk1"/>
              </a:solidFill>
              <a:latin typeface="Century Gothic"/>
              <a:ea typeface="Century Gothic"/>
              <a:cs typeface="Century Gothic"/>
              <a:sym typeface="Century Gothic"/>
            </a:endParaRPr>
          </a:p>
        </p:txBody>
      </p:sp>
      <p:sp>
        <p:nvSpPr>
          <p:cNvPr id="187" name="Google Shape;187;p32"/>
          <p:cNvSpPr txBox="1">
            <a:spLocks noGrp="1"/>
          </p:cNvSpPr>
          <p:nvPr>
            <p:ph type="body" idx="1"/>
          </p:nvPr>
        </p:nvSpPr>
        <p:spPr>
          <a:xfrm>
            <a:off x="693225" y="1895780"/>
            <a:ext cx="11195100" cy="44406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r>
              <a:rPr lang="en-US" sz="1800" b="1">
                <a:latin typeface="Century Gothic"/>
                <a:ea typeface="Century Gothic"/>
                <a:cs typeface="Century Gothic"/>
                <a:sym typeface="Century Gothic"/>
              </a:rPr>
              <a:t>Works Cited</a:t>
            </a:r>
            <a:endParaRPr sz="180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1800">
                <a:latin typeface="Century Gothic"/>
                <a:ea typeface="Century Gothic"/>
                <a:cs typeface="Century Gothic"/>
                <a:sym typeface="Century Gothic"/>
              </a:rPr>
              <a:t>“Life and Death in Darfur: Sudan’s Refugee Crisis Continues,” in </a:t>
            </a:r>
            <a:r>
              <a:rPr lang="en-US" sz="1800" i="1">
                <a:latin typeface="Century Gothic"/>
                <a:ea typeface="Century Gothic"/>
                <a:cs typeface="Century Gothic"/>
                <a:sym typeface="Century Gothic"/>
              </a:rPr>
              <a:t>Current Events</a:t>
            </a:r>
            <a:r>
              <a:rPr lang="en-US" sz="1800">
                <a:latin typeface="Century Gothic"/>
                <a:ea typeface="Century Gothic"/>
                <a:cs typeface="Century Gothic"/>
                <a:sym typeface="Century Gothic"/>
              </a:rPr>
              <a:t>, April 7, 2006, 2. From JUNIOR SCHOLASTIC </a:t>
            </a:r>
            <a:r>
              <a:rPr lang="en-US" sz="1800" i="1">
                <a:latin typeface="Century Gothic"/>
                <a:ea typeface="Century Gothic"/>
                <a:cs typeface="Century Gothic"/>
                <a:sym typeface="Century Gothic"/>
              </a:rPr>
              <a:t>CURRENT EVENTS</a:t>
            </a:r>
            <a:r>
              <a:rPr lang="en-US" sz="1800">
                <a:latin typeface="Century Gothic"/>
                <a:ea typeface="Century Gothic"/>
                <a:cs typeface="Century Gothic"/>
                <a:sym typeface="Century Gothic"/>
              </a:rPr>
              <a:t>, April 7, 2006. Copyright © 2006 by Scholastic Inc. Reprinted by permission of Scholastic Inc.</a:t>
            </a:r>
            <a:endParaRPr sz="180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800">
                <a:latin typeface="Century Gothic"/>
                <a:ea typeface="Century Gothic"/>
                <a:cs typeface="Century Gothic"/>
                <a:sym typeface="Century Gothic"/>
              </a:rPr>
              <a:t>Park, Linda Sue. </a:t>
            </a:r>
            <a:r>
              <a:rPr lang="en-US" sz="1800" i="1">
                <a:latin typeface="Century Gothic"/>
                <a:ea typeface="Century Gothic"/>
                <a:cs typeface="Century Gothic"/>
                <a:sym typeface="Century Gothic"/>
              </a:rPr>
              <a:t>A Long Walk to Water</a:t>
            </a:r>
            <a:r>
              <a:rPr lang="en-US" sz="1800">
                <a:latin typeface="Century Gothic"/>
                <a:ea typeface="Century Gothic"/>
                <a:cs typeface="Century Gothic"/>
                <a:sym typeface="Century Gothic"/>
              </a:rPr>
              <a:t>. New York: Clarion Books, 2010.</a:t>
            </a:r>
            <a:endParaRPr sz="180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1800">
                <a:latin typeface="Century Gothic"/>
                <a:ea typeface="Century Gothic"/>
                <a:cs typeface="Century Gothic"/>
                <a:sym typeface="Century Gothic"/>
              </a:rPr>
              <a:t>“Water for South Sudan: Schools.” © Water for South Sudan, Inc. Used by permission.</a:t>
            </a:r>
            <a:endParaRPr sz="1800">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spcBef>
                <a:spcPts val="1000"/>
              </a:spcBef>
              <a:spcAft>
                <a:spcPts val="0"/>
              </a:spcAft>
              <a:buClr>
                <a:schemeClr val="dk1"/>
              </a:buClr>
              <a:buSzPts val="1100"/>
              <a:buFont typeface="Arial"/>
              <a:buNone/>
            </a:pPr>
            <a:endParaRPr sz="1200">
              <a:latin typeface="Arial"/>
              <a:ea typeface="Arial"/>
              <a:cs typeface="Arial"/>
              <a:sym typeface="Arial"/>
            </a:endParaRPr>
          </a:p>
          <a:p>
            <a:pPr marL="0" lvl="0" indent="0">
              <a:spcBef>
                <a:spcPts val="1000"/>
              </a:spcBef>
              <a:spcAft>
                <a:spcPts val="0"/>
              </a:spcAft>
              <a:buClr>
                <a:schemeClr val="dk1"/>
              </a:buClr>
              <a:buSzPts val="1100"/>
              <a:buFont typeface="Arial"/>
              <a:buNone/>
            </a:pPr>
            <a:endParaRPr sz="1200">
              <a:latin typeface="Arial"/>
              <a:ea typeface="Arial"/>
              <a:cs typeface="Arial"/>
              <a:sym typeface="Arial"/>
            </a:endParaRPr>
          </a:p>
          <a:p>
            <a:pPr marL="0" lvl="0" indent="0" rtl="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r>
              <a:rPr lang="en-US"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a:spcBef>
                <a:spcPts val="1000"/>
              </a:spcBef>
              <a:spcAft>
                <a:spcPts val="0"/>
              </a:spcAft>
              <a:buNone/>
            </a:pPr>
            <a:endParaRPr sz="2400">
              <a:latin typeface="Century Gothic"/>
              <a:ea typeface="Century Gothic"/>
              <a:cs typeface="Century Gothic"/>
              <a:sym typeface="Century Gothic"/>
            </a:endParaRPr>
          </a:p>
          <a:p>
            <a:pPr marL="0" lvl="0" indent="0" rtl="0">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188" name="Google Shape;188;p32"/>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3"/>
          <p:cNvSpPr txBox="1">
            <a:spLocks noGrp="1"/>
          </p:cNvSpPr>
          <p:nvPr>
            <p:ph type="title"/>
          </p:nvPr>
        </p:nvSpPr>
        <p:spPr>
          <a:xfrm>
            <a:off x="498450" y="509252"/>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a:latin typeface="Century Gothic"/>
                <a:ea typeface="Century Gothic"/>
                <a:cs typeface="Century Gothic"/>
                <a:sym typeface="Century Gothic"/>
              </a:rPr>
              <a:t>Here is the Works Cited for your own poem!</a:t>
            </a:r>
            <a:endParaRPr sz="3600" i="0" u="none" strike="noStrike" cap="none">
              <a:solidFill>
                <a:schemeClr val="dk1"/>
              </a:solidFill>
              <a:latin typeface="Century Gothic"/>
              <a:ea typeface="Century Gothic"/>
              <a:cs typeface="Century Gothic"/>
              <a:sym typeface="Century Gothic"/>
            </a:endParaRPr>
          </a:p>
        </p:txBody>
      </p:sp>
      <p:sp>
        <p:nvSpPr>
          <p:cNvPr id="195" name="Google Shape;195;p33"/>
          <p:cNvSpPr txBox="1">
            <a:spLocks noGrp="1"/>
          </p:cNvSpPr>
          <p:nvPr>
            <p:ph type="body" idx="1"/>
          </p:nvPr>
        </p:nvSpPr>
        <p:spPr>
          <a:xfrm>
            <a:off x="498450" y="2094525"/>
            <a:ext cx="11195100" cy="4306275"/>
          </a:xfrm>
          <a:prstGeom prst="rect">
            <a:avLst/>
          </a:prstGeom>
          <a:noFill/>
          <a:ln>
            <a:noFill/>
          </a:ln>
        </p:spPr>
        <p:txBody>
          <a:bodyPr spcFirstLastPara="1" wrap="square" lIns="91425" tIns="45700" rIns="91425" bIns="45700" anchor="t" anchorCtr="0">
            <a:noAutofit/>
          </a:bodyPr>
          <a:lstStyle/>
          <a:p>
            <a:pPr lvl="0" indent="-457200" rtl="0">
              <a:spcBef>
                <a:spcPts val="600"/>
              </a:spcBef>
              <a:spcAft>
                <a:spcPts val="600"/>
              </a:spcAft>
              <a:buSzPct val="100000"/>
              <a:buFont typeface="+mj-lt"/>
              <a:buAutoNum type="arabicPeriod"/>
            </a:pPr>
            <a:r>
              <a:rPr lang="en-US" sz="2400">
                <a:latin typeface="Century Gothic"/>
                <a:ea typeface="Century Gothic"/>
                <a:cs typeface="Century Gothic"/>
                <a:sym typeface="Century Gothic"/>
              </a:rPr>
              <a:t>Stephen Buckley, “Loss of Culturally Vital Cattle Leaves Dinka Tribe Adrift in Refugee Camps,” in </a:t>
            </a:r>
            <a:r>
              <a:rPr lang="en-US" sz="2400" i="1">
                <a:latin typeface="Century Gothic"/>
                <a:ea typeface="Century Gothic"/>
                <a:cs typeface="Century Gothic"/>
                <a:sym typeface="Century Gothic"/>
              </a:rPr>
              <a:t>Washington Post</a:t>
            </a:r>
            <a:r>
              <a:rPr lang="en-US" sz="2400">
                <a:latin typeface="Century Gothic"/>
                <a:ea typeface="Century Gothic"/>
                <a:cs typeface="Century Gothic"/>
                <a:sym typeface="Century Gothic"/>
              </a:rPr>
              <a:t>, August 24, 1997, A1.</a:t>
            </a:r>
          </a:p>
          <a:p>
            <a:pPr lvl="0" indent="-457200" rtl="0">
              <a:spcBef>
                <a:spcPts val="600"/>
              </a:spcBef>
              <a:spcAft>
                <a:spcPts val="600"/>
              </a:spcAft>
              <a:buSzPct val="100000"/>
              <a:buFont typeface="+mj-lt"/>
              <a:buAutoNum type="arabicPeriod"/>
            </a:pPr>
            <a:r>
              <a:rPr lang="en-US" sz="2400">
                <a:latin typeface="Century Gothic"/>
                <a:ea typeface="Century Gothic"/>
                <a:cs typeface="Century Gothic"/>
                <a:sym typeface="Century Gothic"/>
              </a:rPr>
              <a:t>“Life and Death in Darfur: Sudan’s Refugee Crisis Continues,” </a:t>
            </a:r>
            <a:r>
              <a:rPr lang="en-US" sz="2400" i="1">
                <a:latin typeface="Century Gothic"/>
                <a:ea typeface="Century Gothic"/>
                <a:cs typeface="Century Gothic"/>
                <a:sym typeface="Century Gothic"/>
              </a:rPr>
              <a:t>Current Events</a:t>
            </a:r>
            <a:r>
              <a:rPr lang="en-US" sz="2400">
                <a:latin typeface="Century Gothic"/>
                <a:ea typeface="Century Gothic"/>
                <a:cs typeface="Century Gothic"/>
                <a:sym typeface="Century Gothic"/>
              </a:rPr>
              <a:t>, April 7, 2006, 2.</a:t>
            </a:r>
          </a:p>
          <a:p>
            <a:pPr lvl="0" indent="-457200" rtl="0">
              <a:spcBef>
                <a:spcPts val="600"/>
              </a:spcBef>
              <a:spcAft>
                <a:spcPts val="600"/>
              </a:spcAft>
              <a:buSzPct val="100000"/>
              <a:buFont typeface="+mj-lt"/>
              <a:buAutoNum type="arabicPeriod"/>
            </a:pPr>
            <a:r>
              <a:rPr lang="en-US" sz="2400">
                <a:latin typeface="Century Gothic"/>
                <a:ea typeface="Century Gothic"/>
                <a:cs typeface="Century Gothic"/>
                <a:sym typeface="Century Gothic"/>
              </a:rPr>
              <a:t>Linda Sue Park. </a:t>
            </a:r>
            <a:r>
              <a:rPr lang="en-US" sz="2400" i="1">
                <a:latin typeface="Century Gothic"/>
                <a:ea typeface="Century Gothic"/>
                <a:cs typeface="Century Gothic"/>
                <a:sym typeface="Century Gothic"/>
              </a:rPr>
              <a:t>A Long Walk to Water</a:t>
            </a:r>
            <a:r>
              <a:rPr lang="en-US" sz="2400">
                <a:latin typeface="Century Gothic"/>
                <a:ea typeface="Century Gothic"/>
                <a:cs typeface="Century Gothic"/>
                <a:sym typeface="Century Gothic"/>
              </a:rPr>
              <a:t>. Boston: Sandpiper by Houghton Mifflin Harcourt, 2010.</a:t>
            </a:r>
          </a:p>
          <a:p>
            <a:pPr lvl="0" indent="-457200" rtl="0">
              <a:spcBef>
                <a:spcPts val="600"/>
              </a:spcBef>
              <a:spcAft>
                <a:spcPts val="600"/>
              </a:spcAft>
              <a:buSzPct val="100000"/>
              <a:buFont typeface="+mj-lt"/>
              <a:buAutoNum type="arabicPeriod"/>
            </a:pPr>
            <a:r>
              <a:rPr lang="en-US" sz="2400">
                <a:latin typeface="Century Gothic"/>
                <a:ea typeface="Century Gothic"/>
                <a:cs typeface="Century Gothic"/>
                <a:sym typeface="Century Gothic"/>
              </a:rPr>
              <a:t>Vick, Karl. “Sudanese Tribes Confront Modern War.” </a:t>
            </a:r>
            <a:r>
              <a:rPr lang="en-US" sz="2400" i="1">
                <a:latin typeface="Century Gothic"/>
                <a:ea typeface="Century Gothic"/>
                <a:cs typeface="Century Gothic"/>
                <a:sym typeface="Century Gothic"/>
              </a:rPr>
              <a:t>Washington Post Foreign Service</a:t>
            </a:r>
            <a:r>
              <a:rPr lang="en-US" sz="2400">
                <a:latin typeface="Century Gothic"/>
                <a:ea typeface="Century Gothic"/>
                <a:cs typeface="Century Gothic"/>
                <a:sym typeface="Century Gothic"/>
              </a:rPr>
              <a:t> 7 Jul. 1999, A1.</a:t>
            </a:r>
          </a:p>
          <a:p>
            <a:pPr lvl="0" indent="-457200" rtl="0">
              <a:spcBef>
                <a:spcPts val="600"/>
              </a:spcBef>
              <a:spcAft>
                <a:spcPts val="600"/>
              </a:spcAft>
              <a:buSzPct val="100000"/>
              <a:buFont typeface="+mj-lt"/>
              <a:buAutoNum type="arabicPeriod"/>
            </a:pPr>
            <a:r>
              <a:rPr lang="en-US" sz="2400">
                <a:latin typeface="Century Gothic"/>
                <a:ea typeface="Century Gothic"/>
                <a:cs typeface="Century Gothic"/>
                <a:sym typeface="Century Gothic"/>
              </a:rPr>
              <a:t>Water for South Sudan website, waterforsouthsudan.org.</a:t>
            </a:r>
            <a:endParaRPr sz="2400">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a:spcBef>
                <a:spcPts val="1000"/>
              </a:spcBef>
              <a:spcAft>
                <a:spcPts val="0"/>
              </a:spcAft>
              <a:buClr>
                <a:schemeClr val="dk1"/>
              </a:buClr>
              <a:buSzPts val="1100"/>
              <a:buFont typeface="Arial"/>
              <a:buNone/>
            </a:pPr>
            <a:r>
              <a:rPr lang="en-US" sz="1100">
                <a:latin typeface="Arial"/>
                <a:ea typeface="Arial"/>
                <a:cs typeface="Arial"/>
                <a:sym typeface="Arial"/>
              </a:rPr>
              <a:t> </a:t>
            </a: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r>
              <a:rPr lang="en-US" sz="1100">
                <a:latin typeface="Arial"/>
                <a:ea typeface="Arial"/>
                <a:cs typeface="Arial"/>
                <a:sym typeface="Arial"/>
              </a:rPr>
              <a:t> </a:t>
            </a: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r>
              <a:rPr lang="en-US" sz="1100">
                <a:latin typeface="Arial"/>
                <a:ea typeface="Arial"/>
                <a:cs typeface="Arial"/>
                <a:sym typeface="Arial"/>
              </a:rPr>
              <a:t> </a:t>
            </a: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r>
              <a:rPr lang="en-US" sz="1100">
                <a:latin typeface="Arial"/>
                <a:ea typeface="Arial"/>
                <a:cs typeface="Arial"/>
                <a:sym typeface="Arial"/>
              </a:rPr>
              <a:t> </a:t>
            </a: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r>
              <a:rPr lang="en-US" sz="1100">
                <a:latin typeface="Arial"/>
                <a:ea typeface="Arial"/>
                <a:cs typeface="Arial"/>
                <a:sym typeface="Arial"/>
              </a:rPr>
              <a:t>                                                                                                                                	</a:t>
            </a: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rtl="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rtl="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rtl="0">
              <a:spcBef>
                <a:spcPts val="1000"/>
              </a:spcBef>
              <a:spcAft>
                <a:spcPts val="0"/>
              </a:spcAft>
              <a:buNone/>
            </a:pPr>
            <a:endParaRPr sz="2400">
              <a:latin typeface="Century Gothic"/>
              <a:ea typeface="Century Gothic"/>
              <a:cs typeface="Century Gothic"/>
              <a:sym typeface="Century Gothic"/>
            </a:endParaRPr>
          </a:p>
          <a:p>
            <a:pPr marL="0" lvl="0" indent="0" rtl="0">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196" name="Google Shape;196;p33"/>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870EF0-7BDC-4F58-B1A6-6D265A251171}">
  <ds:schemaRefs>
    <ds:schemaRef ds:uri="02a6a75b-8925-4bc7-8b21-b87d4a90d0a3"/>
    <ds:schemaRef ds:uri="a1502afc-75e6-4a80-976c-76583f90c7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6D1D69D-61BC-4DFD-A214-808F3B75129C}"/>
</file>

<file path=customXml/itemProps3.xml><?xml version="1.0" encoding="utf-8"?>
<ds:datastoreItem xmlns:ds="http://schemas.openxmlformats.org/officeDocument/2006/customXml" ds:itemID="{172F3D27-7D47-4D89-8516-DC1E54CD62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22</Slides>
  <Notes>20</Notes>
  <HiddenSlides>0</HiddenSlide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Office Theme</vt:lpstr>
      <vt:lpstr>Simple Light</vt:lpstr>
      <vt:lpstr>Grade 7: Module 1: Unit 3: Lesson 3 Teacher slide, before teaching.</vt:lpstr>
      <vt:lpstr>Grade 7: Module 1: Unit 3: Lesson 3 Teacher slide, before teaching.</vt:lpstr>
      <vt:lpstr>Grade 7: Module 1:  Unit 3: Lesson 3</vt:lpstr>
      <vt:lpstr>Hello, Students!</vt:lpstr>
      <vt:lpstr>Let’s connect with our Entry Task</vt:lpstr>
      <vt:lpstr>Here’s your Model Two-Voice poem</vt:lpstr>
      <vt:lpstr>Let’s look at our learning targets</vt:lpstr>
      <vt:lpstr>What do you think the Works Cited list is? Let’s look!</vt:lpstr>
      <vt:lpstr>Here is the Works Cited for your own poem!</vt:lpstr>
      <vt:lpstr>Let’s look at our Two-Voice poem rubric</vt:lpstr>
      <vt:lpstr>Let’s look at column 3 on our rubric!</vt:lpstr>
      <vt:lpstr>Now it’s your turn to analyze the poem!</vt:lpstr>
      <vt:lpstr>Let’s plan our own poem!</vt:lpstr>
      <vt:lpstr>Exit Ticket</vt:lpstr>
      <vt:lpstr>Homework</vt:lpstr>
      <vt:lpstr>Small Group Block</vt:lpstr>
      <vt:lpstr>Small Group Block - Doing the Work We Each Need to Do </vt:lpstr>
      <vt:lpstr>Fluent Reading Work</vt:lpstr>
      <vt:lpstr>Fluent Reading Work</vt:lpstr>
      <vt:lpstr>Fluent Reading Work</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3: Lesson 3 Teacher slide, before teaching.</dc:title>
  <dc:creator>nbravo</dc:creator>
  <cp:revision>1</cp:revision>
  <dcterms:modified xsi:type="dcterms:W3CDTF">2019-03-26T00:40:53Z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y fmtid="{D5CDD505-2E9C-101B-9397-08002B2CF9AE}" pid="4" name="AuthorIds_UIVersion_1536">
    <vt:lpwstr>14</vt:lpwstr>
  </property>
</Properties>
</file>