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18"/>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06EA920-635F-4F40-B39C-4BD505889B86}">
  <a:tblStyle styleId="{506EA920-635F-4F40-B39C-4BD505889B8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4890" autoAdjust="0"/>
  </p:normalViewPr>
  <p:slideViewPr>
    <p:cSldViewPr snapToGrid="0">
      <p:cViewPr varScale="1">
        <p:scale>
          <a:sx n="44" d="100"/>
          <a:sy n="44" d="100"/>
        </p:scale>
        <p:origin x="-1424" y="-112"/>
      </p:cViewPr>
      <p:guideLst>
        <p:guide orient="horz" pos="1620"/>
        <p:guide pos="2880"/>
      </p:guideLst>
    </p:cSldViewPr>
  </p:slideViewPr>
  <p:notesTextViewPr>
    <p:cViewPr>
      <p:scale>
        <a:sx n="1" d="1"/>
        <a:sy n="1" d="1"/>
      </p:scale>
      <p:origin x="0" y="181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6.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A5B42356-3796-C531-7FA7-8B0EB468CC63}"/>
    <pc:docChg chg="modSld">
      <pc:chgData name="Natalie Ivey" userId="S::natalie.ivey@detroitk12.org::2c81a4b0-7596-4a42-b4da-e7aac4dfeff9" providerId="AD" clId="Web-{A5B42356-3796-C531-7FA7-8B0EB468CC63}" dt="2019-03-25T19:23:59.780" v="2" actId="20577"/>
      <pc:docMkLst>
        <pc:docMk/>
      </pc:docMkLst>
      <pc:sldChg chg="modSp">
        <pc:chgData name="Natalie Ivey" userId="S::natalie.ivey@detroitk12.org::2c81a4b0-7596-4a42-b4da-e7aac4dfeff9" providerId="AD" clId="Web-{A5B42356-3796-C531-7FA7-8B0EB468CC63}" dt="2019-03-25T19:23:59.780" v="2" actId="20577"/>
        <pc:sldMkLst>
          <pc:docMk/>
          <pc:sldMk cId="244840833" sldId="268"/>
        </pc:sldMkLst>
        <pc:spChg chg="mod">
          <ac:chgData name="Natalie Ivey" userId="S::natalie.ivey@detroitk12.org::2c81a4b0-7596-4a42-b4da-e7aac4dfeff9" providerId="AD" clId="Web-{A5B42356-3796-C531-7FA7-8B0EB468CC63}" dt="2019-03-25T19:23:59.780" v="2" actId="20577"/>
          <ac:spMkLst>
            <pc:docMk/>
            <pc:sldMk cId="244840833" sldId="268"/>
            <ac:spMk id="2" creationId="{1F8E6D8D-A288-46C7-ACB4-67748FDC8529}"/>
          </ac:spMkLst>
        </pc:spChg>
      </pc:sldChg>
    </pc:docChg>
  </pc:docChgLst>
  <pc:docChgLst>
    <pc:chgData name="Jennifer Snapp" userId="S::jennifer.snapp@detroitk12.org::42622253-5fe4-47d2-9c8f-1ef2d995c939" providerId="AD" clId="Web-{95366E8A-31E9-F8D8-EB66-A44B5CC6B770}"/>
    <pc:docChg chg="addSld modSld">
      <pc:chgData name="Jennifer Snapp" userId="S::jennifer.snapp@detroitk12.org::42622253-5fe4-47d2-9c8f-1ef2d995c939" providerId="AD" clId="Web-{95366E8A-31E9-F8D8-EB66-A44B5CC6B770}" dt="2019-03-25T09:25:46.096" v="1" actId="20577"/>
      <pc:docMkLst>
        <pc:docMk/>
      </pc:docMkLst>
      <pc:sldChg chg="modSp add">
        <pc:chgData name="Jennifer Snapp" userId="S::jennifer.snapp@detroitk12.org::42622253-5fe4-47d2-9c8f-1ef2d995c939" providerId="AD" clId="Web-{95366E8A-31E9-F8D8-EB66-A44B5CC6B770}" dt="2019-03-25T09:25:46.096" v="1" actId="20577"/>
        <pc:sldMkLst>
          <pc:docMk/>
          <pc:sldMk cId="244840833" sldId="268"/>
        </pc:sldMkLst>
        <pc:spChg chg="mod">
          <ac:chgData name="Jennifer Snapp" userId="S::jennifer.snapp@detroitk12.org::42622253-5fe4-47d2-9c8f-1ef2d995c939" providerId="AD" clId="Web-{95366E8A-31E9-F8D8-EB66-A44B5CC6B770}" dt="2019-03-25T09:25:46.096" v="1" actId="20577"/>
          <ac:spMkLst>
            <pc:docMk/>
            <pc:sldMk cId="244840833" sldId="268"/>
            <ac:spMk id="2" creationId="{1F8E6D8D-A288-46C7-ACB4-67748FDC8529}"/>
          </ac:spMkLst>
        </pc:spChg>
      </pc:sldChg>
      <pc:sldMasterChg chg="addSldLayout">
        <pc:chgData name="Jennifer Snapp" userId="S::jennifer.snapp@detroitk12.org::42622253-5fe4-47d2-9c8f-1ef2d995c939" providerId="AD" clId="Web-{95366E8A-31E9-F8D8-EB66-A44B5CC6B770}" dt="2019-03-25T09:25:23.267" v="0"/>
        <pc:sldMasterMkLst>
          <pc:docMk/>
          <pc:sldMasterMk cId="0" sldId="2147483671"/>
        </pc:sldMasterMkLst>
        <pc:sldLayoutChg chg="add replId">
          <pc:chgData name="Jennifer Snapp" userId="S::jennifer.snapp@detroitk12.org::42622253-5fe4-47d2-9c8f-1ef2d995c939" providerId="AD" clId="Web-{95366E8A-31E9-F8D8-EB66-A44B5CC6B770}" dt="2019-03-25T09:25:23.267" v="0"/>
          <pc:sldLayoutMkLst>
            <pc:docMk/>
            <pc:sldMasterMk cId="0" sldId="2147483671"/>
            <pc:sldLayoutMk cId="821976846"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74576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plan their children’s books and prepare for Part 1 of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first part of 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is a group discussion called a Writer’s Roundtable (see Lesson 4 Teaching Notes). To prepare for that, students return to their excerpt analysis triads from Unit 2 and practice speaking in small groups today as they discuss the children’s book they studied in Lesson 2 of this unit. Be sure to have the Children’s Book Scavenger Hunt worksheets from Lesson 2 ready to hand back.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 their plans for their children’s book and work on creating that plan for the bulk of this lesson. Assure students that this plan will guide their writing but will not dictate what they write on every page. They will have multiple chances to revise their thinking.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2 of 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is centered on L.1a, b, and c, and will be assessed in Lesson 5. The homework assigned today will help students prepare for that portion of the assessment.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you share a </a:t>
            </a:r>
            <a:r>
              <a:rPr lang="en" sz="1200" b="1" dirty="0">
                <a:solidFill>
                  <a:schemeClr val="dk1"/>
                </a:solidFill>
                <a:latin typeface="Calibri"/>
                <a:ea typeface="Calibri"/>
                <a:cs typeface="Calibri"/>
                <a:sym typeface="Calibri"/>
              </a:rPr>
              <a:t>Ladder to Success anchor chart </a:t>
            </a:r>
            <a:r>
              <a:rPr lang="en" sz="1200" dirty="0">
                <a:solidFill>
                  <a:schemeClr val="dk1"/>
                </a:solidFill>
                <a:latin typeface="Calibri"/>
                <a:ea typeface="Calibri"/>
                <a:cs typeface="Calibri"/>
                <a:sym typeface="Calibri"/>
              </a:rPr>
              <a:t>with the students. This will make the scaffolding for the final children’s book project clear and help students see how all of the assignments and handouts are leading to the end project. Consider posting this anchor chart for the duration of the unit so that you can reference it during lessons. You could also have students write their names on sticky notes and post them on whatever step they have completed. In this way you can see each student’s progress.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can see each step linked to specific lessons on the Ladder to Success Rationale in the supporting materials. If you feel your students need more time, consider doing more in-class work with independent reading or moving on to the introductory lessons of the next module to give students more time outside class to finish their books. This may be particularly useful when the students are working on their illustrated, final versions.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Ladder to Success anchor chart </a:t>
            </a:r>
            <a:r>
              <a:rPr lang="en" sz="1200" dirty="0">
                <a:solidFill>
                  <a:schemeClr val="dk1"/>
                </a:solidFill>
                <a:latin typeface="Calibri"/>
                <a:ea typeface="Calibri"/>
                <a:cs typeface="Calibri"/>
                <a:sym typeface="Calibri"/>
              </a:rPr>
              <a:t>will also help you keep track of the various papers this scaffolding generates. Consider how you can support your students with their organization and help them keep track of their drafts and revision sheets. Many teachers like to set up a filing system in the classroom where students can keep their working papers.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the end of class today, students hand in their </a:t>
            </a:r>
            <a:r>
              <a:rPr lang="en" sz="1200" b="1" dirty="0">
                <a:solidFill>
                  <a:schemeClr val="dk1"/>
                </a:solidFill>
                <a:latin typeface="Calibri"/>
                <a:ea typeface="Calibri"/>
                <a:cs typeface="Calibri"/>
                <a:sym typeface="Calibri"/>
              </a:rPr>
              <a:t>My Children’s Book Plan</a:t>
            </a:r>
            <a:r>
              <a:rPr lang="en" sz="1200" dirty="0">
                <a:solidFill>
                  <a:schemeClr val="dk1"/>
                </a:solidFill>
                <a:latin typeface="Calibri"/>
                <a:ea typeface="Calibri"/>
                <a:cs typeface="Calibri"/>
                <a:sym typeface="Calibri"/>
              </a:rPr>
              <a:t>. Use this, along with the exit ticket, to identify students who may need additional time or support in this important first step.</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a:t>
            </a:r>
            <a:r>
              <a:rPr lang="en" sz="1200" b="1" dirty="0">
                <a:solidFill>
                  <a:schemeClr val="dk1"/>
                </a:solidFill>
                <a:latin typeface="Calibri"/>
                <a:ea typeface="Calibri"/>
                <a:cs typeface="Calibri"/>
                <a:sym typeface="Calibri"/>
              </a:rPr>
              <a:t>My Children’s Book Plan </a:t>
            </a:r>
            <a:r>
              <a:rPr lang="en" sz="1200" dirty="0">
                <a:solidFill>
                  <a:schemeClr val="dk1"/>
                </a:solidFill>
                <a:latin typeface="Calibri"/>
                <a:ea typeface="Calibri"/>
                <a:cs typeface="Calibri"/>
                <a:sym typeface="Calibri"/>
              </a:rPr>
              <a:t>and the exit ticket, looking for strong candidates for the Fishbowl discussion in Lesson 4.</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homework of this lesson helps students practice L.7.1. Consider pulling errors (i.e., sentence fragments, run-ons, or misplaced modifiers) from the students’ work to include as an additional worksheet. The homework for this lesson is due in Lesson 5.</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does not use </a:t>
            </a:r>
            <a:r>
              <a:rPr lang="en" sz="1200" i="1" dirty="0">
                <a:solidFill>
                  <a:schemeClr val="dk1"/>
                </a:solidFill>
                <a:latin typeface="Calibri"/>
                <a:ea typeface="Calibri"/>
                <a:cs typeface="Calibri"/>
                <a:sym typeface="Calibri"/>
              </a:rPr>
              <a:t>Frederick Douglass: The Last Day of Slavery</a:t>
            </a:r>
            <a:r>
              <a:rPr lang="en" sz="1200" dirty="0">
                <a:solidFill>
                  <a:schemeClr val="dk1"/>
                </a:solidFill>
                <a:latin typeface="Calibri"/>
                <a:ea typeface="Calibri"/>
                <a:cs typeface="Calibri"/>
                <a:sym typeface="Calibri"/>
              </a:rPr>
              <a:t> directly, but the supporting material </a:t>
            </a:r>
            <a:r>
              <a:rPr lang="en" sz="1200" b="1" dirty="0">
                <a:solidFill>
                  <a:schemeClr val="dk1"/>
                </a:solidFill>
                <a:latin typeface="Calibri"/>
                <a:ea typeface="Calibri"/>
                <a:cs typeface="Calibri"/>
                <a:sym typeface="Calibri"/>
              </a:rPr>
              <a:t>My Children’s Book Plan </a:t>
            </a:r>
            <a:r>
              <a:rPr lang="en" sz="1200" dirty="0">
                <a:solidFill>
                  <a:schemeClr val="dk1"/>
                </a:solidFill>
                <a:latin typeface="Calibri"/>
                <a:ea typeface="Calibri"/>
                <a:cs typeface="Calibri"/>
                <a:sym typeface="Calibri"/>
              </a:rPr>
              <a:t>refers to it. If you used the alternate text, the lesson structure stays the same, but you will need to use </a:t>
            </a:r>
            <a:r>
              <a:rPr lang="en" sz="1200" b="1" dirty="0">
                <a:solidFill>
                  <a:schemeClr val="dk1"/>
                </a:solidFill>
                <a:latin typeface="Calibri"/>
                <a:ea typeface="Calibri"/>
                <a:cs typeface="Calibri"/>
                <a:sym typeface="Calibri"/>
              </a:rPr>
              <a:t>My Children’s Book Plan (alternate) </a:t>
            </a:r>
            <a:r>
              <a:rPr lang="en" sz="1200" dirty="0">
                <a:solidFill>
                  <a:schemeClr val="dk1"/>
                </a:solidFill>
                <a:latin typeface="Calibri"/>
                <a:ea typeface="Calibri"/>
                <a:cs typeface="Calibri"/>
                <a:sym typeface="Calibri"/>
              </a:rPr>
              <a:t>from the file of alternate materials that accompanies the book.</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7329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676df7302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Exit Ticket: Planning for the Mid-Unit Assessment Part 1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b="1" dirty="0">
                <a:solidFill>
                  <a:schemeClr val="dk1"/>
                </a:solidFill>
              </a:rPr>
              <a:t>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exit ticket will help the teacher know where the class needs additional whole class instruction and where individual students need assistance.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the Exit Ticket: Planning for the Mid-Unit Assessment Part 1 and instruct students to fill it out before they leave.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 and preview the Sentence Practice homework.</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all students to complete the exit ticket.</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09" name="Google Shape;209;g4676df7302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5798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336c6d68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18" name="Google Shape;218;g4336c6d68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59239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26" name="Google Shape;226;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280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Preparing for the Mid-Unit Assessment Part 1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Ladder to Success anchor chart</a:t>
            </a:r>
            <a:r>
              <a:rPr lang="en" sz="1200" dirty="0">
                <a:solidFill>
                  <a:schemeClr val="dk1"/>
                </a:solidFill>
                <a:latin typeface="Calibri"/>
                <a:ea typeface="Calibri"/>
                <a:cs typeface="Calibri"/>
                <a:sym typeface="Calibri"/>
              </a:rPr>
              <a:t> (one per student and/or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Ladder to Success Rationale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My Children’s Book Plan</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Planning for the Mid-Unit Assessment Part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Practice homework (one per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Children’s Book Scavenger Hunt worksheets </a:t>
            </a:r>
            <a:r>
              <a:rPr lang="en" sz="1200" dirty="0">
                <a:solidFill>
                  <a:schemeClr val="dk1"/>
                </a:solidFill>
                <a:latin typeface="Calibri"/>
                <a:ea typeface="Calibri"/>
                <a:cs typeface="Calibri"/>
                <a:sym typeface="Calibri"/>
              </a:rPr>
              <a:t>(from Lesson 2; returned this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29587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mid-assessment</a:t>
            </a:r>
            <a:r>
              <a:rPr lang="en" sz="1200" dirty="0">
                <a:solidFill>
                  <a:schemeClr val="dk1"/>
                </a:solidFill>
                <a:latin typeface="Calibri"/>
                <a:ea typeface="Calibri"/>
                <a:cs typeface="Calibri"/>
                <a:sym typeface="Calibri"/>
              </a:rPr>
              <a:t> in lesson 4</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 new protocols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5616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74157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0079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6761244d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Opening A. Entry Task: Preparing for the Mid-Unit Assessment Part 1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Having students </a:t>
            </a:r>
            <a:r>
              <a:rPr lang="en" sz="1200" b="0" dirty="0">
                <a:solidFill>
                  <a:schemeClr val="dk1"/>
                </a:solidFill>
                <a:latin typeface="Calibri"/>
                <a:ea typeface="Calibri"/>
                <a:cs typeface="Calibri"/>
                <a:sym typeface="Calibri"/>
              </a:rPr>
              <a:t>complete the Entry Task individually </a:t>
            </a:r>
            <a:r>
              <a:rPr lang="en" sz="1200" dirty="0">
                <a:solidFill>
                  <a:schemeClr val="dk1"/>
                </a:solidFill>
                <a:latin typeface="Calibri"/>
                <a:ea typeface="Calibri"/>
                <a:cs typeface="Calibri"/>
                <a:sym typeface="Calibri"/>
              </a:rPr>
              <a:t>allows for each student to prepare for the assessment.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 Preparing for the Mid-Unit Assessment Part 1</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work on it individually.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ask a handful of students to share out their ideas. Clarify any questions about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Be sure to explain that 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has two parts: The first part will be the Writer’s Roundtable; the second part will be a short grammar test on sentences.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filling out the </a:t>
            </a:r>
            <a:r>
              <a:rPr lang="en" sz="1200" b="0" dirty="0">
                <a:solidFill>
                  <a:schemeClr val="dk1"/>
                </a:solidFill>
                <a:latin typeface="Calibri"/>
                <a:ea typeface="Calibri"/>
                <a:cs typeface="Calibri"/>
                <a:sym typeface="Calibri"/>
              </a:rPr>
              <a:t>Entry Task.</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6761244d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4334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4676df7302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Work Time A. Tell a Friend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students will benefit from having the time available for this activity displayed via a visible timer or stopwatch.</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Children’s Book Scavenger Hunt worksheets </a:t>
            </a:r>
            <a:r>
              <a:rPr lang="en" sz="1200" dirty="0">
                <a:solidFill>
                  <a:schemeClr val="dk1"/>
                </a:solidFill>
                <a:latin typeface="Calibri"/>
                <a:ea typeface="Calibri"/>
                <a:cs typeface="Calibri"/>
                <a:sym typeface="Calibri"/>
              </a:rPr>
              <a:t>(from Lesson 2). Arrange the students in their expert analysis triads from Unit 2.</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 students’ attention to Section IV of the </a:t>
            </a:r>
            <a:r>
              <a:rPr lang="en" sz="1200" b="1" dirty="0">
                <a:solidFill>
                  <a:schemeClr val="dk1"/>
                </a:solidFill>
                <a:latin typeface="Calibri"/>
                <a:ea typeface="Calibri"/>
                <a:cs typeface="Calibri"/>
                <a:sym typeface="Calibri"/>
              </a:rPr>
              <a:t>Children’s Book Scavenger Hunt</a:t>
            </a:r>
            <a:r>
              <a:rPr lang="en" sz="1200" dirty="0">
                <a:solidFill>
                  <a:schemeClr val="dk1"/>
                </a:solidFill>
                <a:latin typeface="Calibri"/>
                <a:ea typeface="Calibri"/>
                <a:cs typeface="Calibri"/>
                <a:sym typeface="Calibri"/>
              </a:rPr>
              <a:t>. Point out that 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will use the same sentence stems. Encourage students to use this discussion as a “dress rehearsal” for tomorrow. Tell them that their goal in the discussion today is not to share all the information they gathered yesterday. Rather, it’s to get everyone involved in an interesting and engaging discussion about what makes a good children’s book.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 students to begin their discussion. Circulate to help as needed.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refer to the </a:t>
            </a:r>
            <a:r>
              <a:rPr lang="en" sz="1200" b="1" dirty="0">
                <a:solidFill>
                  <a:schemeClr val="dk1"/>
                </a:solidFill>
                <a:latin typeface="Calibri"/>
                <a:ea typeface="Calibri"/>
                <a:cs typeface="Calibri"/>
                <a:sym typeface="Calibri"/>
              </a:rPr>
              <a:t>narrative tool anchor chart </a:t>
            </a:r>
            <a:r>
              <a:rPr lang="en" sz="1200" dirty="0">
                <a:solidFill>
                  <a:schemeClr val="dk1"/>
                </a:solidFill>
                <a:latin typeface="Calibri"/>
                <a:ea typeface="Calibri"/>
                <a:cs typeface="Calibri"/>
                <a:sym typeface="Calibri"/>
              </a:rPr>
              <a:t>items when discussing.</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83" name="Google Shape;183;g4676df7302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379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4676df730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20-25 minutes (this slide, 1-2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Writing My Children’s Book Plan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Going over the </a:t>
            </a:r>
            <a:r>
              <a:rPr lang="en" sz="1200" b="0" dirty="0">
                <a:solidFill>
                  <a:schemeClr val="dk1"/>
                </a:solidFill>
                <a:latin typeface="Calibri"/>
                <a:ea typeface="Calibri"/>
                <a:cs typeface="Calibri"/>
                <a:sym typeface="Calibri"/>
              </a:rPr>
              <a:t>rungs of the Ladder to Success should build students’ confidence.</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class. Notice and name some of the specific comments you overheard during the discussion. Express your confidence in their ability to have a useful discussion on the assessment tomorrow.</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return to their seats and get out their homework.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and/or display the </a:t>
            </a:r>
            <a:r>
              <a:rPr lang="en" sz="1200" b="1" dirty="0">
                <a:solidFill>
                  <a:schemeClr val="dk1"/>
                </a:solidFill>
                <a:latin typeface="Calibri"/>
                <a:ea typeface="Calibri"/>
                <a:cs typeface="Calibri"/>
                <a:sym typeface="Calibri"/>
              </a:rPr>
              <a:t>Ladder to Success anchor chart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Tell students that you </a:t>
            </a:r>
            <a:r>
              <a:rPr lang="en-US" sz="1200" dirty="0">
                <a:solidFill>
                  <a:schemeClr val="dk1"/>
                </a:solidFill>
                <a:latin typeface="Calibri"/>
                <a:ea typeface="Calibri"/>
                <a:cs typeface="Calibri"/>
                <a:sym typeface="Calibri"/>
              </a:rPr>
              <a:t>u</a:t>
            </a:r>
            <a:r>
              <a:rPr lang="en" sz="1200" dirty="0">
                <a:solidFill>
                  <a:schemeClr val="dk1"/>
                </a:solidFill>
                <a:latin typeface="Calibri"/>
                <a:ea typeface="Calibri"/>
                <a:cs typeface="Calibri"/>
                <a:sym typeface="Calibri"/>
              </a:rPr>
              <a:t>se the </a:t>
            </a:r>
            <a:r>
              <a:rPr lang="en" sz="1200" b="0" dirty="0">
                <a:solidFill>
                  <a:schemeClr val="dk1"/>
                </a:solidFill>
                <a:latin typeface="Calibri"/>
                <a:ea typeface="Calibri"/>
                <a:cs typeface="Calibri"/>
                <a:sym typeface="Calibri"/>
              </a:rPr>
              <a:t>Ladder to Success Rationale </a:t>
            </a:r>
            <a:r>
              <a:rPr lang="en" sz="1200" dirty="0">
                <a:solidFill>
                  <a:schemeClr val="dk1"/>
                </a:solidFill>
                <a:latin typeface="Calibri"/>
                <a:ea typeface="Calibri"/>
                <a:cs typeface="Calibri"/>
                <a:sym typeface="Calibri"/>
              </a:rPr>
              <a:t>for your own reference.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students stepped on the first rung in Unit 2 when they filled out their </a:t>
            </a:r>
            <a:r>
              <a:rPr lang="en" sz="1200" b="1" dirty="0">
                <a:solidFill>
                  <a:schemeClr val="dk1"/>
                </a:solidFill>
                <a:latin typeface="Calibri"/>
                <a:ea typeface="Calibri"/>
                <a:cs typeface="Calibri"/>
                <a:sym typeface="Calibri"/>
              </a:rPr>
              <a:t>Excerpt Analysis note-catcher.</a:t>
            </a:r>
            <a:r>
              <a:rPr lang="en" sz="1200" dirty="0">
                <a:solidFill>
                  <a:schemeClr val="dk1"/>
                </a:solidFill>
                <a:latin typeface="Calibri"/>
                <a:ea typeface="Calibri"/>
                <a:cs typeface="Calibri"/>
                <a:sym typeface="Calibri"/>
              </a:rPr>
              <a:t> You may wish to have students put a checkmark on this rung on their personal sheets and/or put a sticky note for each student on the classroom copy (see Teaching Notes). Today they will step up to the second rung by making their </a:t>
            </a:r>
            <a:r>
              <a:rPr lang="en" sz="1200" b="1" dirty="0">
                <a:solidFill>
                  <a:schemeClr val="dk1"/>
                </a:solidFill>
                <a:latin typeface="Calibri"/>
                <a:ea typeface="Calibri"/>
                <a:cs typeface="Calibri"/>
                <a:sym typeface="Calibri"/>
              </a:rPr>
              <a:t>My Children’s Book Plan.</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tomorrow they will be stepping on the third rung and discussing their ideas for their children’s book. By getting those ideas down on paper ahead of time, they will have a more fruitful discussion.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My Children’s Book Plan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comfortable with the </a:t>
            </a:r>
            <a:r>
              <a:rPr lang="en" sz="1200" b="0" dirty="0">
                <a:solidFill>
                  <a:schemeClr val="dk1"/>
                </a:solidFill>
                <a:latin typeface="Calibri"/>
                <a:ea typeface="Calibri"/>
                <a:cs typeface="Calibri"/>
                <a:sym typeface="Calibri"/>
              </a:rPr>
              <a:t>Ladder to Success.</a:t>
            </a:r>
            <a:endParaRPr sz="1200" b="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91" name="Google Shape;191;g4676df730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9686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676df7302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20-25 minutes (this slide, 20-22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Individual</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Writing My Children’s Book Plan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planning step in the book writing process is critical to the success of the product.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over the directions and the model for the students. This model comes from the first page of </a:t>
            </a:r>
            <a:r>
              <a:rPr lang="en" sz="1200" i="1" dirty="0">
                <a:solidFill>
                  <a:schemeClr val="dk1"/>
                </a:solidFill>
                <a:latin typeface="Calibri"/>
                <a:ea typeface="Calibri"/>
                <a:cs typeface="Calibri"/>
                <a:sym typeface="Calibri"/>
              </a:rPr>
              <a:t>The Last Day of Slavery.</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should use last night’s homework to fill out this sheet. Clarify if there are any questions.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have the next 20 minutes to work on their plans. Point out that it may be easier to start from the end of the story and work backward.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comfortably engaged with planning their book.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another example to get students started.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help as needed.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00" name="Google Shape;200;g4676df7302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69128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21976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00"/>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45-55 minutes to complete. </a:t>
            </a:r>
            <a:endParaRPr sz="1800" dirty="0"/>
          </a:p>
          <a:p>
            <a:pPr marL="457200" lvl="0" indent="-342900" algn="l" rtl="0">
              <a:spcBef>
                <a:spcPts val="1000"/>
              </a:spcBef>
              <a:spcAft>
                <a:spcPts val="0"/>
              </a:spcAft>
              <a:buSzPts val="1800"/>
              <a:buFont typeface="Century Gothic"/>
              <a:buChar char="•"/>
            </a:pPr>
            <a:r>
              <a:rPr lang="en" sz="1800" dirty="0"/>
              <a:t>The main purpose of today’s lesson is to effectively plan a children’s book.</a:t>
            </a:r>
            <a:endParaRPr sz="1800" b="1" dirty="0"/>
          </a:p>
          <a:p>
            <a:pPr marL="0" lvl="0" indent="0" algn="l" rtl="0">
              <a:spcBef>
                <a:spcPts val="1000"/>
              </a:spcBef>
              <a:spcAft>
                <a:spcPts val="0"/>
              </a:spcAft>
              <a:buNone/>
            </a:pPr>
            <a:endParaRPr sz="1800" b="1" dirty="0"/>
          </a:p>
          <a:p>
            <a:pPr marL="0" lvl="0" indent="0" algn="l" rtl="0">
              <a:spcBef>
                <a:spcPts val="1000"/>
              </a:spcBef>
              <a:spcAft>
                <a:spcPts val="0"/>
              </a:spcAft>
              <a:buNone/>
            </a:pPr>
            <a:r>
              <a:rPr lang="en" sz="1800" b="1" dirty="0"/>
              <a:t>The Learning Target for students today are:</a:t>
            </a:r>
            <a:endParaRPr sz="1800" b="1" dirty="0"/>
          </a:p>
          <a:p>
            <a:pPr marL="457200" lvl="0" indent="-342900" algn="l" rtl="0">
              <a:spcBef>
                <a:spcPts val="1000"/>
              </a:spcBef>
              <a:spcAft>
                <a:spcPts val="0"/>
              </a:spcAft>
              <a:buSzPts val="1800"/>
              <a:buChar char="•"/>
            </a:pPr>
            <a:r>
              <a:rPr lang="en" sz="1800" dirty="0"/>
              <a:t>I can plan a children’s book that is organized in a way that makes sense to the reader.</a:t>
            </a:r>
            <a:endParaRPr sz="1800" dirty="0"/>
          </a:p>
          <a:p>
            <a:pPr marL="457200" lvl="0" indent="-342900" algn="l" rtl="0">
              <a:spcBef>
                <a:spcPts val="0"/>
              </a:spcBef>
              <a:spcAft>
                <a:spcPts val="0"/>
              </a:spcAft>
              <a:buSzPts val="1800"/>
              <a:buChar char="•"/>
            </a:pPr>
            <a:r>
              <a:rPr lang="en" sz="1800" dirty="0"/>
              <a:t>I can use narrative tools purposefully.</a:t>
            </a:r>
            <a:endParaRPr sz="1800" dirty="0"/>
          </a:p>
          <a:p>
            <a:pPr marL="457200" lvl="0" indent="0" algn="l" rtl="0">
              <a:spcBef>
                <a:spcPts val="800"/>
              </a:spcBef>
              <a:spcAft>
                <a:spcPts val="0"/>
              </a:spcAft>
              <a:buNone/>
            </a:pP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2" name="Google Shape;212;p34"/>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fill out an exit ticket</a:t>
            </a:r>
            <a:endParaRPr sz="3000">
              <a:latin typeface="Century Gothic"/>
              <a:ea typeface="Century Gothic"/>
              <a:cs typeface="Century Gothic"/>
              <a:sym typeface="Century Gothic"/>
            </a:endParaRPr>
          </a:p>
        </p:txBody>
      </p:sp>
      <p:sp>
        <p:nvSpPr>
          <p:cNvPr id="213" name="Google Shape;213;p34"/>
          <p:cNvSpPr txBox="1">
            <a:spLocks noGrp="1"/>
          </p:cNvSpPr>
          <p:nvPr>
            <p:ph type="body" idx="1"/>
          </p:nvPr>
        </p:nvSpPr>
        <p:spPr>
          <a:xfrm>
            <a:off x="311700" y="1559725"/>
            <a:ext cx="8618100" cy="3263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AutoNum type="arabicPeriod"/>
            </a:pPr>
            <a:r>
              <a:rPr lang="en" sz="2400" dirty="0"/>
              <a:t>How confident are you in your children’s book plan? Why?</a:t>
            </a:r>
          </a:p>
          <a:p>
            <a:pPr marL="457200" lvl="0" indent="-381000" algn="l" rtl="0">
              <a:spcBef>
                <a:spcPts val="800"/>
              </a:spcBef>
              <a:spcAft>
                <a:spcPts val="0"/>
              </a:spcAft>
              <a:buSzPts val="2400"/>
              <a:buAutoNum type="arabicPeriod"/>
            </a:pPr>
            <a:endParaRPr lang="en" sz="2400" dirty="0"/>
          </a:p>
          <a:p>
            <a:pPr marL="457200" lvl="0" indent="-381000" algn="l" rtl="0">
              <a:spcBef>
                <a:spcPts val="800"/>
              </a:spcBef>
              <a:spcAft>
                <a:spcPts val="0"/>
              </a:spcAft>
              <a:buSzPts val="2400"/>
              <a:buAutoNum type="arabicPeriod"/>
            </a:pPr>
            <a:r>
              <a:rPr lang="en" sz="2400" dirty="0"/>
              <a:t>What are you still unclear about? How could talking it over with your peers help address your concerns?</a:t>
            </a:r>
            <a:endParaRPr sz="2400" dirty="0"/>
          </a:p>
          <a:p>
            <a:pPr marL="457200" lvl="0" indent="0" algn="l" rtl="0">
              <a:spcBef>
                <a:spcPts val="800"/>
              </a:spcBef>
              <a:spcAft>
                <a:spcPts val="0"/>
              </a:spcAft>
              <a:buNone/>
            </a:pPr>
            <a:endParaRPr sz="2400" dirty="0"/>
          </a:p>
          <a:p>
            <a:pPr marL="0" lvl="0" indent="0" algn="l" rtl="0">
              <a:spcBef>
                <a:spcPts val="800"/>
              </a:spcBef>
              <a:spcAft>
                <a:spcPts val="0"/>
              </a:spcAft>
              <a:buNone/>
            </a:pPr>
            <a:endParaRPr sz="2400" dirty="0"/>
          </a:p>
          <a:p>
            <a:pPr marL="0" lvl="0" indent="0" algn="l" rtl="0">
              <a:spcBef>
                <a:spcPts val="800"/>
              </a:spcBef>
              <a:spcAft>
                <a:spcPts val="0"/>
              </a:spcAft>
              <a:buNone/>
            </a:pPr>
            <a:endParaRPr sz="2400" dirty="0"/>
          </a:p>
        </p:txBody>
      </p:sp>
      <p:pic>
        <p:nvPicPr>
          <p:cNvPr id="215" name="Google Shape;215;p34" descr="elated image"/>
          <p:cNvPicPr preferRelativeResize="0"/>
          <p:nvPr/>
        </p:nvPicPr>
        <p:blipFill>
          <a:blip r:embed="rId3">
            <a:alphaModFix/>
          </a:blip>
          <a:stretch>
            <a:fillRect/>
          </a:stretch>
        </p:blipFill>
        <p:spPr>
          <a:xfrm>
            <a:off x="4998725" y="335288"/>
            <a:ext cx="863625" cy="746163"/>
          </a:xfrm>
          <a:prstGeom prst="rect">
            <a:avLst/>
          </a:prstGeom>
          <a:noFill/>
          <a:ln>
            <a:noFill/>
          </a:ln>
        </p:spPr>
      </p:pic>
      <p:pic>
        <p:nvPicPr>
          <p:cNvPr id="7" name="Google Shape;169;p29"/>
          <p:cNvPicPr preferRelativeResize="0"/>
          <p:nvPr/>
        </p:nvPicPr>
        <p:blipFill>
          <a:blip r:embed="rId4">
            <a:alphaModFix/>
          </a:blip>
          <a:stretch>
            <a:fillRect/>
          </a:stretch>
        </p:blipFill>
        <p:spPr>
          <a:xfrm>
            <a:off x="8251371" y="104650"/>
            <a:ext cx="774730" cy="89543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1" name="Google Shape;221;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22" name="Google Shape;222;p35"/>
          <p:cNvSpPr txBox="1">
            <a:spLocks noGrp="1"/>
          </p:cNvSpPr>
          <p:nvPr>
            <p:ph type="body" idx="1"/>
          </p:nvPr>
        </p:nvSpPr>
        <p:spPr>
          <a:xfrm>
            <a:off x="311700" y="1265475"/>
            <a:ext cx="8520600" cy="344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dirty="0"/>
              <a:t>To help you prepare for the sentence-level questions on the </a:t>
            </a:r>
            <a:r>
              <a:rPr lang="en" sz="2400" b="1" dirty="0"/>
              <a:t>mid-unit assessment</a:t>
            </a:r>
            <a:r>
              <a:rPr lang="en" sz="2400" dirty="0"/>
              <a:t>, complete the Sentence Practice homework. This will be due in Lesson 5. </a:t>
            </a:r>
            <a:endParaRPr sz="2400" dirty="0"/>
          </a:p>
          <a:p>
            <a:pPr marL="0" lvl="0" indent="0" algn="l" rtl="0">
              <a:spcBef>
                <a:spcPts val="800"/>
              </a:spcBef>
              <a:spcAft>
                <a:spcPts val="0"/>
              </a:spcAft>
              <a:buClr>
                <a:schemeClr val="dk1"/>
              </a:buClr>
              <a:buSzPts val="1100"/>
              <a:buFont typeface="Arial"/>
              <a:buNone/>
            </a:pPr>
            <a:endParaRPr sz="2400" dirty="0"/>
          </a:p>
          <a:p>
            <a:pPr marL="0" lvl="0" indent="0" algn="l" rtl="0">
              <a:spcBef>
                <a:spcPts val="800"/>
              </a:spcBef>
              <a:spcAft>
                <a:spcPts val="0"/>
              </a:spcAft>
              <a:buClr>
                <a:schemeClr val="dk1"/>
              </a:buClr>
              <a:buSzPts val="1100"/>
              <a:buFont typeface="Arial"/>
              <a:buNone/>
            </a:pPr>
            <a:r>
              <a:rPr lang="en" sz="2400" dirty="0"/>
              <a:t>Read your independent reading book.</a:t>
            </a:r>
            <a:endParaRPr sz="2400" dirty="0"/>
          </a:p>
          <a:p>
            <a:pPr marL="0" lvl="0" indent="0" algn="l" rtl="0">
              <a:spcBef>
                <a:spcPts val="800"/>
              </a:spcBef>
              <a:spcAft>
                <a:spcPts val="0"/>
              </a:spcAft>
              <a:buNone/>
            </a:pPr>
            <a:endParaRPr sz="1200" dirty="0"/>
          </a:p>
          <a:p>
            <a:pPr marL="0" lvl="0" indent="0" algn="ctr" rtl="0">
              <a:spcBef>
                <a:spcPts val="800"/>
              </a:spcBef>
              <a:spcAft>
                <a:spcPts val="0"/>
              </a:spcAft>
              <a:buNone/>
            </a:pPr>
            <a:endParaRPr sz="2400" dirty="0">
              <a:latin typeface="Times New Roman"/>
              <a:ea typeface="Times New Roman"/>
              <a:cs typeface="Times New Roman"/>
              <a:sym typeface="Times New Roman"/>
            </a:endParaRPr>
          </a:p>
        </p:txBody>
      </p:sp>
      <p:pic>
        <p:nvPicPr>
          <p:cNvPr id="6" name="Google Shape;169;p29"/>
          <p:cNvPicPr preferRelativeResize="0"/>
          <p:nvPr/>
        </p:nvPicPr>
        <p:blipFill>
          <a:blip r:embed="rId3">
            <a:alphaModFix/>
          </a:blip>
          <a:stretch>
            <a:fillRect/>
          </a:stretch>
        </p:blipFill>
        <p:spPr>
          <a:xfrm>
            <a:off x="8251371" y="104650"/>
            <a:ext cx="774730" cy="89543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9" name="Google Shape;229;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30" name="Google Shape;230;p36"/>
          <p:cNvGraphicFramePr/>
          <p:nvPr/>
        </p:nvGraphicFramePr>
        <p:xfrm>
          <a:off x="577191" y="1248212"/>
          <a:ext cx="7989600" cy="3230175"/>
        </p:xfrm>
        <a:graphic>
          <a:graphicData uri="http://schemas.openxmlformats.org/drawingml/2006/table">
            <a:tbl>
              <a:tblPr firstRow="1" bandRow="1">
                <a:noFill/>
                <a:tableStyleId>{506EA920-635F-4F40-B39C-4BD505889B86}</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6D8D-A288-46C7-ACB4-67748FDC8529}"/>
              </a:ext>
            </a:extLst>
          </p:cNvPr>
          <p:cNvSpPr>
            <a:spLocks noGrp="1"/>
          </p:cNvSpPr>
          <p:nvPr>
            <p:ph type="title"/>
          </p:nvPr>
        </p:nvSpPr>
        <p:spPr>
          <a:xfrm>
            <a:off x="311700" y="1454660"/>
            <a:ext cx="8520600" cy="2410826"/>
          </a:xfrm>
        </p:spPr>
        <p:txBody>
          <a:bodyPr/>
          <a:lstStyle/>
          <a:p>
            <a:pPr algn="just"/>
            <a:r>
              <a:rPr lang="en-US" sz="3000" i="1">
                <a:latin typeface="Century Gothic"/>
              </a:rPr>
              <a:t>Frederick Douglass: Last Day  of </a:t>
            </a:r>
            <a:br>
              <a:rPr lang="en-US" sz="3000" i="1" dirty="0">
                <a:latin typeface="Century Gothic"/>
              </a:rPr>
            </a:br>
            <a:r>
              <a:rPr lang="en-US" sz="3000" i="1" dirty="0">
                <a:latin typeface="Century Gothic"/>
              </a:rPr>
              <a:t>Slavery, </a:t>
            </a:r>
            <a:r>
              <a:rPr lang="en-US" sz="3000" dirty="0">
                <a:latin typeface="Century Gothic"/>
              </a:rPr>
              <a:t>by William Miller and illustrated by Cedric Lucas, 1995.  </a:t>
            </a:r>
            <a:r>
              <a:rPr lang="en-US" sz="3000" i="1" dirty="0">
                <a:latin typeface="Century Gothic"/>
              </a:rPr>
              <a:t> P</a:t>
            </a:r>
            <a:r>
              <a:rPr lang="en-US" sz="3000" dirty="0">
                <a:latin typeface="Century Gothic"/>
              </a:rPr>
              <a:t>ermission has been arranged with LEE &amp; LOW BOOKS INC., 95 Madison Ave., New York, NY 10016.</a:t>
            </a:r>
            <a:endParaRPr lang="en-US">
              <a:latin typeface="Century Gothic"/>
            </a:endParaRPr>
          </a:p>
        </p:txBody>
      </p:sp>
    </p:spTree>
    <p:extLst>
      <p:ext uri="{BB962C8B-B14F-4D97-AF65-F5344CB8AC3E}">
        <p14:creationId xmlns:p14="http://schemas.microsoft.com/office/powerpoint/2010/main" val="244840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3</a:t>
            </a:r>
            <a:endParaRPr sz="1400" b="1"/>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5" name="Google Shape;145;p26"/>
          <p:cNvSpPr txBox="1"/>
          <p:nvPr/>
        </p:nvSpPr>
        <p:spPr>
          <a:xfrm>
            <a:off x="452175" y="1859850"/>
            <a:ext cx="8450400" cy="2904600"/>
          </a:xfrm>
          <a:prstGeom prst="rect">
            <a:avLst/>
          </a:prstGeom>
          <a:noFill/>
          <a:ln>
            <a:noFill/>
          </a:ln>
        </p:spPr>
        <p:txBody>
          <a:bodyPr spcFirstLastPara="1" wrap="square" lIns="91425" tIns="91425" rIns="91425" bIns="91425" anchor="ctr" anchorCtr="0">
            <a:noAutofit/>
          </a:bodyPr>
          <a:lstStyle/>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Entry Task: Preparing for the Mid-Unit Assessment Part 1 </a:t>
            </a:r>
            <a:r>
              <a:rPr lang="en" sz="1600" dirty="0">
                <a:solidFill>
                  <a:schemeClr val="dk1"/>
                </a:solidFill>
                <a:latin typeface="Century Gothic"/>
                <a:ea typeface="Century Gothic"/>
                <a:cs typeface="Century Gothic"/>
                <a:sym typeface="Century Gothic"/>
              </a:rPr>
              <a:t>(one per student)</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Children’s Book Scavenger Hunt worksheets </a:t>
            </a:r>
            <a:r>
              <a:rPr lang="en" sz="1600" dirty="0">
                <a:solidFill>
                  <a:schemeClr val="dk1"/>
                </a:solidFill>
                <a:latin typeface="Century Gothic"/>
                <a:ea typeface="Century Gothic"/>
                <a:cs typeface="Century Gothic"/>
                <a:sym typeface="Century Gothic"/>
              </a:rPr>
              <a:t>(from Lesson 2; returned this lesson)</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Ladder to Success anchor chart </a:t>
            </a:r>
            <a:r>
              <a:rPr lang="en" sz="1600" dirty="0">
                <a:solidFill>
                  <a:schemeClr val="dk1"/>
                </a:solidFill>
                <a:latin typeface="Century Gothic"/>
                <a:ea typeface="Century Gothic"/>
                <a:cs typeface="Century Gothic"/>
                <a:sym typeface="Century Gothic"/>
              </a:rPr>
              <a:t>(one per student and/or one to display)</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Ladder to Success Rationale (for teacher reference)</a:t>
            </a:r>
            <a:endParaRPr sz="1600" b="1"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My Children’s Book Plan</a:t>
            </a:r>
            <a:r>
              <a:rPr lang="en" sz="1600" dirty="0">
                <a:solidFill>
                  <a:schemeClr val="dk1"/>
                </a:solidFill>
                <a:latin typeface="Century Gothic"/>
                <a:ea typeface="Century Gothic"/>
                <a:cs typeface="Century Gothic"/>
                <a:sym typeface="Century Gothic"/>
              </a:rPr>
              <a:t> (one per student)</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Exit Ticket: Planning for the Mid-Unit Assessment Part 1 (one per student)</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Sentence Practice homework (one per student)</a:t>
            </a: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369225"/>
            <a:ext cx="8520600" cy="34962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3</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Before students come, please prepare by doing this:</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the </a:t>
            </a:r>
            <a:r>
              <a:rPr lang="en" sz="1800" b="1" dirty="0">
                <a:solidFill>
                  <a:schemeClr val="dk1"/>
                </a:solidFill>
                <a:latin typeface="Century Gothic"/>
                <a:ea typeface="Century Gothic"/>
                <a:cs typeface="Century Gothic"/>
                <a:sym typeface="Century Gothic"/>
              </a:rPr>
              <a:t>Mid-assessment</a:t>
            </a:r>
            <a:r>
              <a:rPr lang="en" sz="1800" dirty="0">
                <a:solidFill>
                  <a:schemeClr val="dk1"/>
                </a:solidFill>
                <a:latin typeface="Century Gothic"/>
                <a:ea typeface="Century Gothic"/>
                <a:cs typeface="Century Gothic"/>
                <a:sym typeface="Century Gothic"/>
              </a:rPr>
              <a:t> in lesson 4</a:t>
            </a:r>
            <a:r>
              <a:rPr lang="en-US"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b="1" dirty="0">
                <a:latin typeface="Century Gothic"/>
                <a:ea typeface="Century Gothic"/>
                <a:cs typeface="Century Gothic"/>
                <a:sym typeface="Century Gothic"/>
              </a:rPr>
              <a:t>Entry Task: Preparing for the Mid-Assessment Part 1</a:t>
            </a: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Tell a Friend</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Write Children’s Book Plan</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9144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251371" y="104650"/>
            <a:ext cx="774730" cy="89543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prepare for an assessment</a:t>
            </a:r>
            <a:endParaRPr sz="3000">
              <a:latin typeface="Century Gothic"/>
              <a:ea typeface="Century Gothic"/>
              <a:cs typeface="Century Gothic"/>
              <a:sym typeface="Century Gothic"/>
            </a:endParaRPr>
          </a:p>
        </p:txBody>
      </p:sp>
      <p:sp>
        <p:nvSpPr>
          <p:cNvPr id="176" name="Google Shape;176;p30"/>
          <p:cNvSpPr txBox="1">
            <a:spLocks noGrp="1"/>
          </p:cNvSpPr>
          <p:nvPr>
            <p:ph type="body" idx="1"/>
          </p:nvPr>
        </p:nvSpPr>
        <p:spPr>
          <a:xfrm>
            <a:off x="311700" y="1152325"/>
            <a:ext cx="8618100" cy="36708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Work on the Entry Task individually.</a:t>
            </a:r>
            <a:endParaRPr sz="2400"/>
          </a:p>
        </p:txBody>
      </p:sp>
      <p:pic>
        <p:nvPicPr>
          <p:cNvPr id="178" name="Google Shape;178;p30"/>
          <p:cNvPicPr preferRelativeResize="0"/>
          <p:nvPr/>
        </p:nvPicPr>
        <p:blipFill>
          <a:blip r:embed="rId3">
            <a:alphaModFix/>
          </a:blip>
          <a:stretch>
            <a:fillRect/>
          </a:stretch>
        </p:blipFill>
        <p:spPr>
          <a:xfrm>
            <a:off x="586050" y="1806350"/>
            <a:ext cx="2316500" cy="2889651"/>
          </a:xfrm>
          <a:prstGeom prst="rect">
            <a:avLst/>
          </a:prstGeom>
          <a:noFill/>
          <a:ln w="9525" cap="flat" cmpd="sng">
            <a:solidFill>
              <a:srgbClr val="000000"/>
            </a:solidFill>
            <a:prstDash val="solid"/>
            <a:round/>
            <a:headEnd type="none" w="sm" len="sm"/>
            <a:tailEnd type="none" w="sm" len="sm"/>
          </a:ln>
        </p:spPr>
      </p:pic>
      <p:pic>
        <p:nvPicPr>
          <p:cNvPr id="179" name="Google Shape;179;p30"/>
          <p:cNvPicPr preferRelativeResize="0"/>
          <p:nvPr/>
        </p:nvPicPr>
        <p:blipFill>
          <a:blip r:embed="rId4">
            <a:alphaModFix/>
          </a:blip>
          <a:stretch>
            <a:fillRect/>
          </a:stretch>
        </p:blipFill>
        <p:spPr>
          <a:xfrm>
            <a:off x="3424078" y="1806350"/>
            <a:ext cx="2253236" cy="2889650"/>
          </a:xfrm>
          <a:prstGeom prst="rect">
            <a:avLst/>
          </a:prstGeom>
          <a:noFill/>
          <a:ln w="9525" cap="flat" cmpd="sng">
            <a:solidFill>
              <a:srgbClr val="000000"/>
            </a:solidFill>
            <a:prstDash val="solid"/>
            <a:round/>
            <a:headEnd type="none" w="sm" len="sm"/>
            <a:tailEnd type="none" w="sm" len="sm"/>
          </a:ln>
        </p:spPr>
      </p:pic>
      <p:pic>
        <p:nvPicPr>
          <p:cNvPr id="180" name="Google Shape;180;p30"/>
          <p:cNvPicPr preferRelativeResize="0"/>
          <p:nvPr/>
        </p:nvPicPr>
        <p:blipFill rotWithShape="1">
          <a:blip r:embed="rId5">
            <a:alphaModFix/>
          </a:blip>
          <a:srcRect r="-2806" b="-82481"/>
          <a:stretch/>
        </p:blipFill>
        <p:spPr>
          <a:xfrm>
            <a:off x="6198850" y="1806343"/>
            <a:ext cx="2316500" cy="2889655"/>
          </a:xfrm>
          <a:prstGeom prst="rect">
            <a:avLst/>
          </a:prstGeom>
          <a:noFill/>
          <a:ln w="9525" cap="flat" cmpd="sng">
            <a:solidFill>
              <a:srgbClr val="000000"/>
            </a:solidFill>
            <a:prstDash val="solid"/>
            <a:round/>
            <a:headEnd type="none" w="sm" len="sm"/>
            <a:tailEnd type="none" w="sm" len="sm"/>
          </a:ln>
        </p:spPr>
      </p:pic>
      <p:pic>
        <p:nvPicPr>
          <p:cNvPr id="9" name="Google Shape;169;p29"/>
          <p:cNvPicPr preferRelativeResize="0"/>
          <p:nvPr/>
        </p:nvPicPr>
        <p:blipFill>
          <a:blip r:embed="rId6">
            <a:alphaModFix/>
          </a:blip>
          <a:stretch>
            <a:fillRect/>
          </a:stretch>
        </p:blipFill>
        <p:spPr>
          <a:xfrm>
            <a:off x="8251371" y="104650"/>
            <a:ext cx="774730" cy="89543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6" name="Google Shape;186;p31"/>
          <p:cNvSpPr txBox="1">
            <a:spLocks noGrp="1"/>
          </p:cNvSpPr>
          <p:nvPr>
            <p:ph type="title"/>
          </p:nvPr>
        </p:nvSpPr>
        <p:spPr>
          <a:xfrm>
            <a:off x="114800" y="422025"/>
            <a:ext cx="82491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discuss children’s books from last class</a:t>
            </a:r>
            <a:endParaRPr sz="3000">
              <a:latin typeface="Century Gothic"/>
              <a:ea typeface="Century Gothic"/>
              <a:cs typeface="Century Gothic"/>
              <a:sym typeface="Century Gothic"/>
            </a:endParaRPr>
          </a:p>
        </p:txBody>
      </p:sp>
      <p:sp>
        <p:nvSpPr>
          <p:cNvPr id="187" name="Google Shape;187;p31"/>
          <p:cNvSpPr txBox="1">
            <a:spLocks noGrp="1"/>
          </p:cNvSpPr>
          <p:nvPr>
            <p:ph type="body" idx="1"/>
          </p:nvPr>
        </p:nvSpPr>
        <p:spPr>
          <a:xfrm>
            <a:off x="311700" y="1152325"/>
            <a:ext cx="8618100" cy="36708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b="1"/>
              <a:t>Part IV. Directions:</a:t>
            </a:r>
            <a:r>
              <a:rPr lang="en" sz="2400"/>
              <a:t> Now share what you found with your small group. Start with these sentence stems:</a:t>
            </a:r>
            <a:endParaRPr sz="2400"/>
          </a:p>
          <a:p>
            <a:pPr marL="0" lvl="0" indent="0" algn="l" rtl="0">
              <a:spcBef>
                <a:spcPts val="800"/>
              </a:spcBef>
              <a:spcAft>
                <a:spcPts val="0"/>
              </a:spcAft>
              <a:buClr>
                <a:schemeClr val="dk1"/>
              </a:buClr>
              <a:buSzPts val="1100"/>
              <a:buFont typeface="Arial"/>
              <a:buNone/>
            </a:pPr>
            <a:r>
              <a:rPr lang="en" sz="2400"/>
              <a:t> </a:t>
            </a:r>
            <a:endParaRPr sz="2400"/>
          </a:p>
          <a:p>
            <a:pPr marL="0" lvl="0" indent="0" algn="l" rtl="0">
              <a:spcBef>
                <a:spcPts val="800"/>
              </a:spcBef>
              <a:spcAft>
                <a:spcPts val="0"/>
              </a:spcAft>
              <a:buClr>
                <a:schemeClr val="dk1"/>
              </a:buClr>
              <a:buSzPts val="1100"/>
              <a:buFont typeface="Arial"/>
              <a:buNone/>
            </a:pPr>
            <a:r>
              <a:rPr lang="en" sz="2400"/>
              <a:t>My story was powerful/was not powerful because …</a:t>
            </a:r>
            <a:endParaRPr sz="2400"/>
          </a:p>
          <a:p>
            <a:pPr marL="0" lvl="0" indent="0" algn="l" rtl="0">
              <a:spcBef>
                <a:spcPts val="800"/>
              </a:spcBef>
              <a:spcAft>
                <a:spcPts val="0"/>
              </a:spcAft>
              <a:buNone/>
            </a:pPr>
            <a:endParaRPr sz="2400"/>
          </a:p>
          <a:p>
            <a:pPr marL="0" lvl="0" indent="0" algn="l" rtl="0">
              <a:spcBef>
                <a:spcPts val="800"/>
              </a:spcBef>
              <a:spcAft>
                <a:spcPts val="0"/>
              </a:spcAft>
              <a:buNone/>
            </a:pPr>
            <a:endParaRPr sz="2400"/>
          </a:p>
          <a:p>
            <a:pPr marL="0" lvl="0" indent="0" algn="l" rtl="0">
              <a:spcBef>
                <a:spcPts val="800"/>
              </a:spcBef>
              <a:spcAft>
                <a:spcPts val="0"/>
              </a:spcAft>
              <a:buClr>
                <a:schemeClr val="dk1"/>
              </a:buClr>
              <a:buSzPts val="1100"/>
              <a:buFont typeface="Arial"/>
              <a:buNone/>
            </a:pPr>
            <a:r>
              <a:rPr lang="en" sz="2400"/>
              <a:t>I noticed that the author of this book …</a:t>
            </a:r>
            <a:endParaRPr sz="2400"/>
          </a:p>
          <a:p>
            <a:pPr marL="0" lvl="0" indent="0" algn="l" rtl="0">
              <a:spcBef>
                <a:spcPts val="800"/>
              </a:spcBef>
              <a:spcAft>
                <a:spcPts val="0"/>
              </a:spcAft>
              <a:buNone/>
            </a:pPr>
            <a:endParaRPr sz="2400"/>
          </a:p>
        </p:txBody>
      </p:sp>
      <p:pic>
        <p:nvPicPr>
          <p:cNvPr id="6" name="Google Shape;169;p29"/>
          <p:cNvPicPr preferRelativeResize="0"/>
          <p:nvPr/>
        </p:nvPicPr>
        <p:blipFill>
          <a:blip r:embed="rId3">
            <a:alphaModFix/>
          </a:blip>
          <a:stretch>
            <a:fillRect/>
          </a:stretch>
        </p:blipFill>
        <p:spPr>
          <a:xfrm>
            <a:off x="8251371" y="104650"/>
            <a:ext cx="774730" cy="89543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4" name="Google Shape;194;p32"/>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climb the Ladder to Success</a:t>
            </a:r>
            <a:endParaRPr sz="3000">
              <a:latin typeface="Century Gothic"/>
              <a:ea typeface="Century Gothic"/>
              <a:cs typeface="Century Gothic"/>
              <a:sym typeface="Century Gothic"/>
            </a:endParaRPr>
          </a:p>
        </p:txBody>
      </p:sp>
      <p:sp>
        <p:nvSpPr>
          <p:cNvPr id="195" name="Google Shape;195;p32"/>
          <p:cNvSpPr txBox="1">
            <a:spLocks noGrp="1"/>
          </p:cNvSpPr>
          <p:nvPr>
            <p:ph type="body" idx="1"/>
          </p:nvPr>
        </p:nvSpPr>
        <p:spPr>
          <a:xfrm>
            <a:off x="311700" y="1342675"/>
            <a:ext cx="5199300" cy="3398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a:t>We want everyone to be successful on this project, and you know you  will need to work hard to make that happen. </a:t>
            </a:r>
            <a:endParaRPr sz="1600"/>
          </a:p>
          <a:p>
            <a:pPr marL="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a:t>Just as you don’t expect someone to suddenly jump to the top of a ladder, we don’t expect students to suddenly write a fabulous children’s book without taking certain steps to be successful. </a:t>
            </a:r>
            <a:endParaRPr sz="1600"/>
          </a:p>
          <a:p>
            <a:pPr marL="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a:t>We  have provided rungs, or different assignments and checkpoints that will help you climb the ladder to success. If you use these steps, you all will be able to write a fantastic story!</a:t>
            </a:r>
            <a:endParaRPr sz="1600"/>
          </a:p>
        </p:txBody>
      </p:sp>
      <p:pic>
        <p:nvPicPr>
          <p:cNvPr id="197" name="Google Shape;197;p32"/>
          <p:cNvPicPr preferRelativeResize="0"/>
          <p:nvPr/>
        </p:nvPicPr>
        <p:blipFill>
          <a:blip r:embed="rId3">
            <a:alphaModFix/>
          </a:blip>
          <a:stretch>
            <a:fillRect/>
          </a:stretch>
        </p:blipFill>
        <p:spPr>
          <a:xfrm>
            <a:off x="6159025" y="1260775"/>
            <a:ext cx="2356326" cy="3480300"/>
          </a:xfrm>
          <a:prstGeom prst="rect">
            <a:avLst/>
          </a:prstGeom>
          <a:noFill/>
          <a:ln>
            <a:noFill/>
          </a:ln>
        </p:spPr>
      </p:pic>
      <p:pic>
        <p:nvPicPr>
          <p:cNvPr id="7" name="Google Shape;169;p29"/>
          <p:cNvPicPr preferRelativeResize="0"/>
          <p:nvPr/>
        </p:nvPicPr>
        <p:blipFill>
          <a:blip r:embed="rId4">
            <a:alphaModFix/>
          </a:blip>
          <a:stretch>
            <a:fillRect/>
          </a:stretch>
        </p:blipFill>
        <p:spPr>
          <a:xfrm>
            <a:off x="8251371" y="104650"/>
            <a:ext cx="774730" cy="89543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3" name="Google Shape;203;p33"/>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plan your narrative </a:t>
            </a:r>
            <a:endParaRPr sz="3000">
              <a:latin typeface="Century Gothic"/>
              <a:ea typeface="Century Gothic"/>
              <a:cs typeface="Century Gothic"/>
              <a:sym typeface="Century Gothic"/>
            </a:endParaRPr>
          </a:p>
        </p:txBody>
      </p:sp>
      <p:pic>
        <p:nvPicPr>
          <p:cNvPr id="205" name="Google Shape;205;p33"/>
          <p:cNvPicPr preferRelativeResize="0"/>
          <p:nvPr/>
        </p:nvPicPr>
        <p:blipFill>
          <a:blip r:embed="rId3">
            <a:alphaModFix/>
          </a:blip>
          <a:stretch>
            <a:fillRect/>
          </a:stretch>
        </p:blipFill>
        <p:spPr>
          <a:xfrm>
            <a:off x="2914175" y="1249675"/>
            <a:ext cx="5857326" cy="3382949"/>
          </a:xfrm>
          <a:prstGeom prst="rect">
            <a:avLst/>
          </a:prstGeom>
          <a:noFill/>
          <a:ln w="9525" cap="flat" cmpd="sng">
            <a:solidFill>
              <a:srgbClr val="000000"/>
            </a:solidFill>
            <a:prstDash val="solid"/>
            <a:round/>
            <a:headEnd type="none" w="sm" len="sm"/>
            <a:tailEnd type="none" w="sm" len="sm"/>
          </a:ln>
        </p:spPr>
      </p:pic>
      <p:sp>
        <p:nvSpPr>
          <p:cNvPr id="206" name="Google Shape;206;p33"/>
          <p:cNvSpPr txBox="1"/>
          <p:nvPr/>
        </p:nvSpPr>
        <p:spPr>
          <a:xfrm>
            <a:off x="393400" y="1301650"/>
            <a:ext cx="2287500" cy="333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Now you’ll have some time to use this planner to plan your own narrative.</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Although you still may make some changes when  you actually write, having this planner filled out will be a big help.</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The homework you did last night will be helpful.</a:t>
            </a:r>
            <a:endParaRPr>
              <a:latin typeface="Century Gothic"/>
              <a:ea typeface="Century Gothic"/>
              <a:cs typeface="Century Gothic"/>
              <a:sym typeface="Century Gothic"/>
            </a:endParaRPr>
          </a:p>
        </p:txBody>
      </p:sp>
      <p:pic>
        <p:nvPicPr>
          <p:cNvPr id="7" name="Google Shape;169;p29"/>
          <p:cNvPicPr preferRelativeResize="0"/>
          <p:nvPr/>
        </p:nvPicPr>
        <p:blipFill>
          <a:blip r:embed="rId4">
            <a:alphaModFix/>
          </a:blip>
          <a:stretch>
            <a:fillRect/>
          </a:stretch>
        </p:blipFill>
        <p:spPr>
          <a:xfrm>
            <a:off x="8251371" y="104650"/>
            <a:ext cx="774730" cy="89543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F66E81-C424-4555-A912-A058278A6D3D}">
  <ds:schemaRefs>
    <ds:schemaRef ds:uri="http://schemas.microsoft.com/sharepoint/v3/contenttype/forms"/>
  </ds:schemaRefs>
</ds:datastoreItem>
</file>

<file path=customXml/itemProps2.xml><?xml version="1.0" encoding="utf-8"?>
<ds:datastoreItem xmlns:ds="http://schemas.openxmlformats.org/officeDocument/2006/customXml" ds:itemID="{B74E09BD-3E43-4978-83DB-38EBCE0443B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E77AB45-2B76-4BE8-B501-DC83558768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TotalTime>
  <Words>2555</Words>
  <Application>Microsoft Office PowerPoint</Application>
  <PresentationFormat>On-screen Show (16:9)</PresentationFormat>
  <Paragraphs>237</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PowerPoint Presentation</vt:lpstr>
      <vt:lpstr>PowerPoint Presentation</vt:lpstr>
      <vt:lpstr>Grade 7: Module 3:  Unit 3: Lesson 3</vt:lpstr>
      <vt:lpstr>PowerPoint Presentation</vt:lpstr>
      <vt:lpstr>Let’s prepare for an assessment</vt:lpstr>
      <vt:lpstr>Let’s discuss children’s books from last class</vt:lpstr>
      <vt:lpstr>Let’s climb the Ladder to Success</vt:lpstr>
      <vt:lpstr>Let’s plan your narrative </vt:lpstr>
      <vt:lpstr>Let’s fill out an exit ticket</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10</cp:revision>
  <dcterms:modified xsi:type="dcterms:W3CDTF">2019-03-25T19:24:04Z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y fmtid="{D5CDD505-2E9C-101B-9397-08002B2CF9AE}" pid="4" name="AuthorIds_UIVersion_1024">
    <vt:lpwstr>625</vt:lpwstr>
  </property>
</Properties>
</file>