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F0A2F9C-AA20-4DCF-A4FC-C8F3F4851318}">
  <a:tblStyle styleId="{DF0A2F9C-AA20-4DCF-A4FC-C8F3F485131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95"/>
    <p:restoredTop sz="84568" autoAdjust="0"/>
  </p:normalViewPr>
  <p:slideViewPr>
    <p:cSldViewPr snapToGrid="0">
      <p:cViewPr varScale="1">
        <p:scale>
          <a:sx n="125" d="100"/>
          <a:sy n="125" d="100"/>
        </p:scale>
        <p:origin x="1440"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notesMaster" Target="notesMasters/notesMaster1.xml"/><Relationship Id="rId23" Type="http://schemas.openxmlformats.org/officeDocument/2006/relationships/commentAuthors" Target="commentAuthor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529416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6"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curriculum.eleducation.org/curriculum/ela/grade-4/module-2/unit-1/lesson-12"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curriculum.eleducation.org/curriculum/ela/grade-4/module-2/unit-1/lesson-12"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eleducation.org/resources/general-protocols-and-strategies-from-management-in-the-active-classroom"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387516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Direct students’ attention to the posted learning targets and ask for volunteers to read them aloud: </a:t>
            </a:r>
          </a:p>
          <a:p>
            <a:pPr marL="914400" lvl="1" indent="-304800" rtl="0">
              <a:spcBef>
                <a:spcPts val="0"/>
              </a:spcBef>
              <a:spcAft>
                <a:spcPts val="0"/>
              </a:spcAft>
              <a:buClr>
                <a:schemeClr val="dk1"/>
              </a:buClr>
              <a:buSzPts val="1200"/>
            </a:pPr>
            <a:r>
              <a:rPr lang="en" sz="1200" b="1" i="0" dirty="0">
                <a:solidFill>
                  <a:schemeClr val="dk1"/>
                </a:solidFill>
                <a:latin typeface="Calibri"/>
                <a:ea typeface="Calibri"/>
                <a:cs typeface="Calibri"/>
                <a:sym typeface="Calibri"/>
              </a:rPr>
              <a:t>“I can effectively participate in a Science Talk about animal defense mechanisms.”</a:t>
            </a:r>
          </a:p>
          <a:p>
            <a:pPr marL="914400" lvl="1" indent="-304800" rtl="0">
              <a:spcBef>
                <a:spcPts val="0"/>
              </a:spcBef>
              <a:spcAft>
                <a:spcPts val="0"/>
              </a:spcAft>
              <a:buClr>
                <a:schemeClr val="dk1"/>
              </a:buClr>
              <a:buSzPts val="1200"/>
            </a:pPr>
            <a:r>
              <a:rPr lang="en" sz="1200" b="1" i="0" dirty="0">
                <a:solidFill>
                  <a:schemeClr val="dk1"/>
                </a:solidFill>
                <a:latin typeface="Calibri"/>
                <a:ea typeface="Calibri"/>
                <a:cs typeface="Calibri"/>
                <a:sym typeface="Calibri"/>
              </a:rPr>
              <a:t>“I can ask questions so I am clear about what is being discussed and to build my understanding of the topic.”</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effectively</a:t>
            </a:r>
            <a:r>
              <a:rPr lang="en" sz="1200" dirty="0">
                <a:solidFill>
                  <a:schemeClr val="dk1"/>
                </a:solidFill>
                <a:latin typeface="Calibri"/>
                <a:ea typeface="Calibri"/>
                <a:cs typeface="Calibri"/>
                <a:sym typeface="Calibri"/>
              </a:rPr>
              <a:t>. Ask students to discuss with an elbow partner and cold call students to share their responses:</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“We have looked at this word recently when talking about summaries. What does effective mean?” </a:t>
            </a:r>
            <a:r>
              <a:rPr lang="en" sz="1200" b="1" dirty="0">
                <a:solidFill>
                  <a:schemeClr val="dk1"/>
                </a:solidFill>
                <a:latin typeface="Calibri"/>
                <a:ea typeface="Calibri"/>
                <a:cs typeface="Calibri"/>
                <a:sym typeface="Calibri"/>
              </a:rPr>
              <a:t>(successful)</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“Are there any affixes on this word? If so, what are they and how do they change the meaning of the word?”</a:t>
            </a:r>
            <a:r>
              <a:rPr lang="en" sz="1200" b="1" dirty="0">
                <a:solidFill>
                  <a:schemeClr val="dk1"/>
                </a:solidFill>
                <a:latin typeface="Calibri"/>
                <a:ea typeface="Calibri"/>
                <a:cs typeface="Calibri"/>
                <a:sym typeface="Calibri"/>
              </a:rPr>
              <a:t> (The suffix is -ly. It makes an adverb from an adjective.)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this lesson, they will participate in a Science Talk and that they started preparing for this talk in the previous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along during the discussion of the targets.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about the second learning target: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“What does build my understanding mean? What’s a different way to say that?”</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“What are we building our understanding of? Animal food?”</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“Have we built our understanding during this module? How?”</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i="1" dirty="0">
                <a:latin typeface="Calibri"/>
                <a:ea typeface="Calibri"/>
                <a:cs typeface="Calibri"/>
                <a:sym typeface="Calibri"/>
              </a:rPr>
              <a:t>“Why do we ask questions?”</a:t>
            </a:r>
            <a:endParaRPr sz="1200" i="1"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3353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Science Talk is a discussion about big or important questions scientists have. While scientists discuss these big questions with one another, it is important for them to create a set of rules, or norms, that they will all follow so everyone’s ideas can be heard and considered.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before students can participate in the Science Talk today, they need to spend a few minutes reviewing the notes they made on their </a:t>
            </a:r>
            <a:r>
              <a:rPr lang="en" sz="1200" b="1" dirty="0">
                <a:solidFill>
                  <a:schemeClr val="dk1"/>
                </a:solidFill>
                <a:latin typeface="Calibri"/>
                <a:ea typeface="Calibri"/>
                <a:cs typeface="Calibri"/>
                <a:sym typeface="Calibri"/>
              </a:rPr>
              <a:t>Animal Defense Mechanisms: Preparing for a Science Talk note-catcher</a:t>
            </a:r>
            <a:r>
              <a:rPr lang="en" sz="1200" dirty="0">
                <a:solidFill>
                  <a:schemeClr val="dk1"/>
                </a:solidFill>
                <a:latin typeface="Calibri"/>
                <a:ea typeface="Calibri"/>
                <a:cs typeface="Calibri"/>
                <a:sym typeface="Calibri"/>
              </a:rPr>
              <a:t> in Lesson 11.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spend allotted time reviewing notes they made in lesson 11.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additional support with information processing: Science Talks help students process their thinking verbally and learn from the thoughts of others. Invite students who may need it to verbally discuss their notes from the note-catcher with another student. </a:t>
            </a:r>
            <a:endParaRPr sz="1200" dirty="0">
              <a:latin typeface="Calibri"/>
              <a:ea typeface="Calibri"/>
              <a:cs typeface="Calibri"/>
              <a:sym typeface="Calibri"/>
            </a:endParaRPr>
          </a:p>
        </p:txBody>
      </p:sp>
    </p:spTree>
    <p:extLst>
      <p:ext uri="{BB962C8B-B14F-4D97-AF65-F5344CB8AC3E}">
        <p14:creationId xmlns:p14="http://schemas.microsoft.com/office/powerpoint/2010/main" val="1666047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Gather students on the rug. Invite them to bring their </a:t>
            </a:r>
            <a:r>
              <a:rPr lang="en" sz="1200" b="1" dirty="0">
                <a:solidFill>
                  <a:schemeClr val="dk1"/>
                </a:solidFill>
                <a:latin typeface="Calibri"/>
                <a:ea typeface="Calibri"/>
                <a:cs typeface="Calibri"/>
                <a:sym typeface="Calibri"/>
              </a:rPr>
              <a:t>Preparing for a Science Talk note-catcher</a:t>
            </a:r>
            <a:r>
              <a:rPr lang="en" sz="1200" dirty="0">
                <a:solidFill>
                  <a:schemeClr val="dk1"/>
                </a:solidFill>
                <a:latin typeface="Calibri"/>
                <a:ea typeface="Calibri"/>
                <a:cs typeface="Calibri"/>
                <a:sym typeface="Calibri"/>
              </a:rPr>
              <a:t>.  Display the </a:t>
            </a:r>
            <a:r>
              <a:rPr lang="en" sz="1200" b="1" dirty="0">
                <a:solidFill>
                  <a:schemeClr val="dk1"/>
                </a:solidFill>
                <a:latin typeface="Calibri"/>
                <a:ea typeface="Calibri"/>
                <a:cs typeface="Calibri"/>
                <a:sym typeface="Calibri"/>
              </a:rPr>
              <a:t>Participating in a Science Talk anchor chart</a:t>
            </a:r>
            <a:r>
              <a:rPr lang="en" sz="1200" dirty="0">
                <a:solidFill>
                  <a:schemeClr val="dk1"/>
                </a:solidFill>
                <a:latin typeface="Calibri"/>
                <a:ea typeface="Calibri"/>
                <a:cs typeface="Calibri"/>
                <a:sym typeface="Calibri"/>
              </a:rPr>
              <a:t>. Briefly review the anchor chart, and answer any clarifying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students that as they discuss their ideas with one another they may find they have different ideas and will need to be respectful of each other’s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talk to each other about what they have been learning. Explain that this will not be the same kind of conversation that they might have on the playground or at other times during the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might this conversation be different?” </a:t>
            </a:r>
            <a:r>
              <a:rPr lang="en" sz="1200" b="1" dirty="0">
                <a:solidFill>
                  <a:schemeClr val="dk1"/>
                </a:solidFill>
                <a:latin typeface="Calibri"/>
                <a:ea typeface="Calibri"/>
                <a:cs typeface="Calibri"/>
                <a:sym typeface="Calibri"/>
              </a:rPr>
              <a:t>(We are more formal with each other and talk to each other like we would talk to an adult.)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Science Talk Notes and Goals sheet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find the first section of their note-catcher labeled </a:t>
            </a:r>
            <a:r>
              <a:rPr lang="en" sz="1200" i="1" dirty="0">
                <a:solidFill>
                  <a:schemeClr val="dk1"/>
                </a:solidFill>
                <a:latin typeface="Calibri"/>
                <a:ea typeface="Calibri"/>
                <a:cs typeface="Calibri"/>
                <a:sym typeface="Calibri"/>
              </a:rPr>
              <a:t>“Ideas and Questions.”</a:t>
            </a:r>
            <a:r>
              <a:rPr lang="en" sz="1200" dirty="0">
                <a:solidFill>
                  <a:schemeClr val="dk1"/>
                </a:solidFill>
                <a:latin typeface="Calibri"/>
                <a:ea typeface="Calibri"/>
                <a:cs typeface="Calibri"/>
                <a:sym typeface="Calibri"/>
              </a:rPr>
              <a:t> Explain that this is where they will take notes during the Science Talk if they think of an idea or question they would like to share while waiting their turn to speak.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several </a:t>
            </a: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to each student in the outside circle to record observations of the norms on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 explicit with students that they are recording evidence of the norms of the whole group, not individual students, and that these comments should be kind, helpful, and specific so that the group can improve their performance in future class discussions.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a brief example of what students should write down on their sticky notes by saying something like: </a:t>
            </a:r>
            <a:r>
              <a:rPr lang="en" sz="1200" i="1" dirty="0">
                <a:solidFill>
                  <a:schemeClr val="dk1"/>
                </a:solidFill>
                <a:latin typeface="Calibri"/>
                <a:ea typeface="Calibri"/>
                <a:cs typeface="Calibri"/>
                <a:sym typeface="Calibri"/>
              </a:rPr>
              <a:t>“Pay attention to the group you are observing and notice how they use the norms of a Science Talk. You might write down something on your sticky note like: ‘Most students used evidence from Animal Behavior: Animal Defenses to support their thinking.’”</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begin the Science Talk Round 1. Use the </a:t>
            </a:r>
            <a:r>
              <a:rPr lang="en" sz="1200" b="1" dirty="0">
                <a:solidFill>
                  <a:schemeClr val="dk1"/>
                </a:solidFill>
                <a:latin typeface="Calibri"/>
                <a:ea typeface="Calibri"/>
                <a:cs typeface="Calibri"/>
                <a:sym typeface="Calibri"/>
              </a:rPr>
              <a:t>Grade 4 Collaborative Discussion checklist</a:t>
            </a:r>
            <a:r>
              <a:rPr lang="en" sz="1200" dirty="0">
                <a:solidFill>
                  <a:schemeClr val="dk1"/>
                </a:solidFill>
                <a:latin typeface="Calibri"/>
                <a:ea typeface="Calibri"/>
                <a:cs typeface="Calibri"/>
                <a:sym typeface="Calibri"/>
              </a:rPr>
              <a:t> during the discussion to monitor student progression toward the learning targets. Quickly redirect and support students as needed but avoid leading the conversation. Remind students that their questions and comments should be directed to one another, not the teacher.</a:t>
            </a:r>
            <a:endParaRPr sz="1200" dirty="0">
              <a:solidFill>
                <a:schemeClr val="dk1"/>
              </a:solidFill>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beginning the Science Talk, quickly demonstrate the student roles: the inside circle language, both circles’ protocols, and how to use the note-catchers and sticky notes so that students have another model.</a:t>
            </a:r>
            <a:endParaRPr sz="1200" dirty="0">
              <a:latin typeface="Calibri"/>
              <a:ea typeface="Calibri"/>
              <a:cs typeface="Calibri"/>
              <a:sym typeface="Calibri"/>
            </a:endParaRPr>
          </a:p>
        </p:txBody>
      </p:sp>
    </p:spTree>
    <p:extLst>
      <p:ext uri="{BB962C8B-B14F-4D97-AF65-F5344CB8AC3E}">
        <p14:creationId xmlns:p14="http://schemas.microsoft.com/office/powerpoint/2010/main" val="1516396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d94b0693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switch places with their partners so that those who were sitting in the outside circle are now sitting in the inside circle.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collaborative discussion norms and invite students to help you give feedback to the exiting group. Consider using the following prompts: </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What are two things this group did really well?</a:t>
            </a:r>
            <a:endParaRPr sz="1200" i="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What is one thing they could work on next time?</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strategies that might help the next group be more successful in this area.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several sticky notes to each student in the outside circle so they can record observations of collaborative discussion norms.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circulate and note which students are speaking and what ideas are being shared, make sure to record these observations on sticky notes. Refer back to these in future lessons.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begin the Science Talk Round 2. Use the </a:t>
            </a:r>
            <a:r>
              <a:rPr lang="en" sz="1200" b="1" dirty="0">
                <a:solidFill>
                  <a:schemeClr val="dk1"/>
                </a:solidFill>
                <a:latin typeface="Calibri"/>
                <a:ea typeface="Calibri"/>
                <a:cs typeface="Calibri"/>
                <a:sym typeface="Calibri"/>
              </a:rPr>
              <a:t>Science Talk Criteria checklist </a:t>
            </a:r>
            <a:r>
              <a:rPr lang="en" sz="1200" dirty="0">
                <a:solidFill>
                  <a:schemeClr val="dk1"/>
                </a:solidFill>
                <a:latin typeface="Calibri"/>
                <a:ea typeface="Calibri"/>
                <a:cs typeface="Calibri"/>
                <a:sym typeface="Calibri"/>
              </a:rPr>
              <a:t>during the discussion to monitor student progression toward the learning targets. Quickly redirect and support students as needed, but avoid leading the conversation. If productive, use </a:t>
            </a:r>
            <a:r>
              <a:rPr lang="en" sz="1200" b="1" dirty="0">
                <a:solidFill>
                  <a:schemeClr val="dk1"/>
                </a:solidFill>
                <a:latin typeface="Calibri"/>
                <a:ea typeface="Calibri"/>
                <a:cs typeface="Calibri"/>
                <a:sym typeface="Calibri"/>
              </a:rPr>
              <a:t>Goals 1 and 2 Conversation Cues</a:t>
            </a:r>
            <a:r>
              <a:rPr lang="en" sz="1200" dirty="0">
                <a:solidFill>
                  <a:schemeClr val="dk1"/>
                </a:solidFill>
                <a:latin typeface="Calibri"/>
                <a:ea typeface="Calibri"/>
                <a:cs typeface="Calibri"/>
                <a:sym typeface="Calibri"/>
              </a:rPr>
              <a:t> to cue students to expand the conversation, give an example, listen carefully and seek to understand. Remind students that their questions and comments should be directed to one another, not the teacher.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showed respect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which students are speaking, and what ideas are being shared.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interact, jot down samples of effective communication and common language errors (pervasive, stigmatizing, critical) from students on the </a:t>
            </a:r>
            <a:r>
              <a:rPr lang="en" sz="1200" b="1" dirty="0">
                <a:solidFill>
                  <a:schemeClr val="dk1"/>
                </a:solidFill>
                <a:latin typeface="Calibri"/>
                <a:ea typeface="Calibri"/>
                <a:cs typeface="Calibri"/>
                <a:sym typeface="Calibri"/>
              </a:rPr>
              <a:t>Science Talk Criteria checklist</a:t>
            </a:r>
            <a:r>
              <a:rPr lang="en" sz="1200" dirty="0">
                <a:solidFill>
                  <a:schemeClr val="dk1"/>
                </a:solidFill>
                <a:latin typeface="Calibri"/>
                <a:ea typeface="Calibri"/>
                <a:cs typeface="Calibri"/>
                <a:sym typeface="Calibri"/>
              </a:rPr>
              <a:t>. Share each of these with the class after the Science Talk or during the Closing and Assessment section, allowing students to take pride in the good communication and to correct the errors. </a:t>
            </a:r>
            <a:endParaRPr sz="1200" dirty="0">
              <a:latin typeface="Calibri"/>
              <a:ea typeface="Calibri"/>
              <a:cs typeface="Calibri"/>
              <a:sym typeface="Calibri"/>
            </a:endParaRPr>
          </a:p>
        </p:txBody>
      </p:sp>
    </p:spTree>
    <p:extLst>
      <p:ext uri="{BB962C8B-B14F-4D97-AF65-F5344CB8AC3E}">
        <p14:creationId xmlns:p14="http://schemas.microsoft.com/office/powerpoint/2010/main" val="1658574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d94b069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d94b069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group. Review each learning target and ask students to refer to the criteria on the </a:t>
            </a: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to consider two things they did well.  Invite students to share their successes with the person next to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i="1" dirty="0">
                <a:solidFill>
                  <a:schemeClr val="dk1"/>
                </a:solidFill>
                <a:latin typeface="Calibri"/>
                <a:ea typeface="Calibri"/>
                <a:cs typeface="Calibri"/>
                <a:sym typeface="Calibri"/>
              </a:rPr>
              <a:t>‘My Goals for the Next Science Talk’</a:t>
            </a:r>
            <a:r>
              <a:rPr lang="en" sz="1200" dirty="0">
                <a:solidFill>
                  <a:schemeClr val="dk1"/>
                </a:solidFill>
                <a:latin typeface="Calibri"/>
                <a:ea typeface="Calibri"/>
                <a:cs typeface="Calibri"/>
                <a:sym typeface="Calibri"/>
              </a:rPr>
              <a:t> section of their </a:t>
            </a:r>
            <a:r>
              <a:rPr lang="en" sz="1200" b="1" dirty="0">
                <a:solidFill>
                  <a:schemeClr val="dk1"/>
                </a:solidFill>
                <a:latin typeface="Calibri"/>
                <a:ea typeface="Calibri"/>
                <a:cs typeface="Calibri"/>
                <a:sym typeface="Calibri"/>
              </a:rPr>
              <a:t>Science Talk Notes and Goals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review the criteria on the</a:t>
            </a:r>
            <a:r>
              <a:rPr lang="en" sz="1200" b="1" dirty="0">
                <a:solidFill>
                  <a:schemeClr val="dk1"/>
                </a:solidFill>
                <a:latin typeface="Calibri"/>
                <a:ea typeface="Calibri"/>
                <a:cs typeface="Calibri"/>
                <a:sym typeface="Calibri"/>
              </a:rPr>
              <a:t> Discussion Norms anchor chart </a:t>
            </a:r>
            <a:r>
              <a:rPr lang="en" sz="1200" dirty="0">
                <a:solidFill>
                  <a:schemeClr val="dk1"/>
                </a:solidFill>
                <a:latin typeface="Calibri"/>
                <a:ea typeface="Calibri"/>
                <a:cs typeface="Calibri"/>
                <a:sym typeface="Calibri"/>
              </a:rPr>
              <a:t>to consider something they would like to do better the next time they do a Science Talk and how they might get better.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this with the person next to them before recording a goal on the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provide feedback.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770024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US" sz="1200" baseline="0" dirty="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718334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d834d5ecf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a:t>
            </a:r>
            <a:r>
              <a:rPr lang="en" sz="1200">
                <a:solidFill>
                  <a:schemeClr val="dk1"/>
                </a:solidFill>
                <a:uFill>
                  <a:noFill/>
                </a:uFill>
                <a:latin typeface="Calibri"/>
                <a:ea typeface="Calibri"/>
                <a:cs typeface="Calibri"/>
                <a:sym typeface="Calibri"/>
                <a:hlinkClick r:id="rId3"/>
              </a:rPr>
              <a:t> </a:t>
            </a:r>
            <a:r>
              <a:rPr lang="en" sz="1200" u="sng">
                <a:solidFill>
                  <a:srgbClr val="2200CC"/>
                </a:solidFill>
                <a:latin typeface="Calibri"/>
                <a:ea typeface="Calibri"/>
                <a:cs typeface="Calibri"/>
                <a:sym typeface="Calibri"/>
                <a:hlinkClick r:id="rId3"/>
              </a:rPr>
              <a:t>http://curriculum.eleducation.org/sites/default/files/g4m2u1_all-block_091417.pdf</a:t>
            </a: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Clr>
                <a:schemeClr val="dk1"/>
              </a:buClr>
              <a:buSzPts val="1100"/>
              <a:buFont typeface="Arial"/>
              <a:buNone/>
            </a:pPr>
            <a:endParaRPr sz="1200" u="sng">
              <a:solidFill>
                <a:srgbClr val="2200CC"/>
              </a:solidFill>
              <a:latin typeface="Calibri"/>
              <a:ea typeface="Calibri"/>
              <a:cs typeface="Calibri"/>
              <a:sym typeface="Calibri"/>
              <a:hlinkClick r:id="rId3"/>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230" name="Google Shape;230;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1514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fdd3738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dfdd3738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Throughout Module 1 and this unit, students have worked in groups of varying size to discuss and share ideas with classmates. This is a more formal and organized discussion, but it builds on the speaking and listening foundations students have already built.</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Continue to use Goals 1 and 2 Conversation Cues to promote productive and equitable conversation.</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Science Talks are discussions about big questions or scientific ideas. They give students the opportunity to collectively theorize and build on each other’s ideas. These talks provide a window into student’s thinking and help teachers see what students really know and what their misconceptions may be.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Additional Teacher Resources: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Teacher Supporting Materials Document for this lesson can be found here: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t>
            </a:r>
            <a:r>
              <a:rPr lang="en" sz="1200" u="sng">
                <a:solidFill>
                  <a:srgbClr val="2200CC"/>
                </a:solidFill>
                <a:latin typeface="Calibri"/>
                <a:ea typeface="Calibri"/>
                <a:cs typeface="Calibri"/>
                <a:sym typeface="Calibri"/>
                <a:hlinkClick r:id="rId3"/>
              </a:rPr>
              <a:t>http://curriculum.eleducation.org/curriculum/ela/grade-4/module-2/unit-1/lesson-12</a:t>
            </a:r>
            <a:endParaRPr sz="1200" u="sng">
              <a:solidFill>
                <a:srgbClr val="2200CC"/>
              </a:solidFill>
              <a:latin typeface="Calibri"/>
              <a:ea typeface="Calibri"/>
              <a:cs typeface="Calibri"/>
              <a:sym typeface="Calibri"/>
              <a:hlinkClick r:id="rId3"/>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Protocols descriptions can be found here:</a:t>
            </a:r>
            <a:r>
              <a:rPr lang="en" sz="1200">
                <a:solidFill>
                  <a:schemeClr val="dk1"/>
                </a:solidFill>
                <a:uFill>
                  <a:noFill/>
                </a:uFill>
                <a:latin typeface="Calibri"/>
                <a:ea typeface="Calibri"/>
                <a:cs typeface="Calibri"/>
                <a:sym typeface="Calibri"/>
                <a:hlinkClick r:id="rId4"/>
              </a:rPr>
              <a:t> </a:t>
            </a:r>
            <a:r>
              <a:rPr lang="en" sz="1200" u="sng">
                <a:solidFill>
                  <a:srgbClr val="6611CC"/>
                </a:solidFill>
                <a:latin typeface="Calibri"/>
                <a:ea typeface="Calibri"/>
                <a:cs typeface="Calibri"/>
                <a:sym typeface="Calibri"/>
                <a:hlinkClick r:id="rId4"/>
              </a:rPr>
              <a:t>https://eleducation.org/resources/el-education-classroom-protocols</a:t>
            </a:r>
            <a:endParaRPr sz="1200" u="sng">
              <a:solidFill>
                <a:srgbClr val="6611CC"/>
              </a:solidFill>
              <a:latin typeface="Calibri"/>
              <a:ea typeface="Calibri"/>
              <a:cs typeface="Calibri"/>
              <a:sym typeface="Calibri"/>
              <a:hlinkClick r:id="rId4"/>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Rubrics and checklists for writing can be found here:</a:t>
            </a:r>
            <a:r>
              <a:rPr lang="en" sz="1200">
                <a:solidFill>
                  <a:schemeClr val="dk1"/>
                </a:solidFill>
                <a:uFill>
                  <a:noFill/>
                </a:uFill>
                <a:latin typeface="Calibri"/>
                <a:ea typeface="Calibri"/>
                <a:cs typeface="Calibri"/>
                <a:sym typeface="Calibri"/>
                <a:hlinkClick r:id="rId5"/>
              </a:rPr>
              <a:t> </a:t>
            </a:r>
            <a:r>
              <a:rPr lang="en" sz="1200" u="sng">
                <a:solidFill>
                  <a:srgbClr val="24CBE5"/>
                </a:solidFill>
                <a:latin typeface="Calibri"/>
                <a:ea typeface="Calibri"/>
                <a:cs typeface="Calibri"/>
                <a:sym typeface="Calibri"/>
                <a:hlinkClick r:id="rId5"/>
              </a:rPr>
              <a:t>https://eleducation.org/resources/fifth-grade-writing-rubrics-and-checklists</a:t>
            </a:r>
            <a:endParaRPr sz="1200" u="sng">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u="sng">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u="sng">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u="sng">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u="sng">
              <a:solidFill>
                <a:srgbClr val="24CBE5"/>
              </a:solidFill>
              <a:latin typeface="Calibri"/>
              <a:ea typeface="Calibri"/>
              <a:cs typeface="Calibri"/>
              <a:sym typeface="Calibri"/>
              <a:hlinkClick r:id="rId5"/>
            </a:endParaRPr>
          </a:p>
          <a:p>
            <a:pPr marL="0" lvl="0" indent="0" rtl="0">
              <a:lnSpc>
                <a:spcPct val="100000"/>
              </a:lnSpc>
              <a:spcBef>
                <a:spcPts val="0"/>
              </a:spcBef>
              <a:spcAft>
                <a:spcPts val="0"/>
              </a:spcAft>
              <a:buClr>
                <a:schemeClr val="dk1"/>
              </a:buClr>
              <a:buSzPts val="1100"/>
              <a:buFont typeface="Arial"/>
              <a:buNone/>
            </a:pPr>
            <a:endParaRPr sz="1200" u="sng">
              <a:solidFill>
                <a:srgbClr val="24CBE5"/>
              </a:solidFill>
              <a:latin typeface="Calibri"/>
              <a:ea typeface="Calibri"/>
              <a:cs typeface="Calibri"/>
              <a:sym typeface="Calibri"/>
              <a:hlinkClick r:id="rId5"/>
            </a:endParaRPr>
          </a:p>
          <a:p>
            <a:pPr marL="0" lvl="0" indent="0">
              <a:lnSpc>
                <a:spcPct val="100000"/>
              </a:lnSpc>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9242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http://curriculum.eleducation.org/curriculum/ela/grade-4/module-2/unit-1/lesson-12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word cards</a:t>
            </a:r>
            <a:r>
              <a:rPr lang="en" sz="1200" dirty="0">
                <a:solidFill>
                  <a:schemeClr val="dk1"/>
                </a:solidFill>
                <a:latin typeface="Calibri"/>
                <a:ea typeface="Calibri"/>
                <a:cs typeface="Calibri"/>
                <a:sym typeface="Calibri"/>
              </a:rPr>
              <a:t> (one set per group of four)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Interactive Word Wall directions</a:t>
            </a:r>
            <a:r>
              <a:rPr lang="en" sz="1200" dirty="0">
                <a:solidFill>
                  <a:schemeClr val="dk1"/>
                </a:solidFill>
                <a:latin typeface="Calibri"/>
                <a:ea typeface="Calibri"/>
                <a:cs typeface="Calibri"/>
                <a:sym typeface="Calibri"/>
              </a:rPr>
              <a:t> (one for display)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Participating in a Science Talk anchor chart</a:t>
            </a:r>
            <a:r>
              <a:rPr lang="en" sz="1200" dirty="0">
                <a:solidFill>
                  <a:schemeClr val="dk1"/>
                </a:solidFill>
                <a:latin typeface="Calibri"/>
                <a:ea typeface="Calibri"/>
                <a:cs typeface="Calibri"/>
                <a:sym typeface="Calibri"/>
              </a:rPr>
              <a:t> (new; teacher-created;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Science Talk Notes and Goals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(three or four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 Mechanisms: Preparing for a Science Talk note-catcher</a:t>
            </a:r>
            <a:r>
              <a:rPr lang="en" sz="1200" dirty="0">
                <a:solidFill>
                  <a:schemeClr val="dk1"/>
                </a:solidFill>
                <a:latin typeface="Calibri"/>
                <a:ea typeface="Calibri"/>
                <a:cs typeface="Calibri"/>
                <a:sym typeface="Calibri"/>
              </a:rPr>
              <a:t> (from Lesson 11;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Grade 4 Collaborative Discussion checklist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place students into groups of four for Opening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8464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http://curriculum.eleducation.org/curriculum/ela/grade-4/module-2/unit-1/lesson-12</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3582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Science Talk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1164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fdd3738c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dfdd3738c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Additional Support Considerations: </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Some students may find it challenging to speak aloud to the rest of the group and may require adult or peer support to say their ideas aloud.</a:t>
            </a:r>
            <a:endParaRPr sz="1200">
              <a:latin typeface="Calibri"/>
              <a:ea typeface="Calibri"/>
              <a:cs typeface="Calibri"/>
              <a:sym typeface="Calibri"/>
            </a:endParaRPr>
          </a:p>
        </p:txBody>
      </p:sp>
    </p:spTree>
    <p:extLst>
      <p:ext uri="{BB962C8B-B14F-4D97-AF65-F5344CB8AC3E}">
        <p14:creationId xmlns:p14="http://schemas.microsoft.com/office/powerpoint/2010/main" val="2990853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58205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4066508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Groups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grouped in groups of four ahead of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purpose of this activity is to help students make connections between the meanings of vocabulary words related to animal defense mechanisms.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Post or display and review the </a:t>
            </a:r>
            <a:r>
              <a:rPr lang="en" sz="1200" b="1" dirty="0">
                <a:solidFill>
                  <a:schemeClr val="dk1"/>
                </a:solidFill>
                <a:latin typeface="Calibri"/>
                <a:ea typeface="Calibri"/>
                <a:cs typeface="Calibri"/>
                <a:sym typeface="Calibri"/>
              </a:rPr>
              <a:t>Interactive Word Wall directions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them aloud for the whole group and briefly model for students how to make and explain a connection. Think aloud:  </a:t>
            </a:r>
            <a:r>
              <a:rPr lang="en" sz="1200" i="1" dirty="0">
                <a:solidFill>
                  <a:schemeClr val="dk1"/>
                </a:solidFill>
                <a:latin typeface="Calibri"/>
                <a:ea typeface="Calibri"/>
                <a:cs typeface="Calibri"/>
                <a:sym typeface="Calibri"/>
              </a:rPr>
              <a:t>“I am going to connect the word </a:t>
            </a:r>
            <a:r>
              <a:rPr lang="en" sz="1200" dirty="0">
                <a:solidFill>
                  <a:schemeClr val="dk1"/>
                </a:solidFill>
                <a:latin typeface="Calibri"/>
                <a:ea typeface="Calibri"/>
                <a:cs typeface="Calibri"/>
                <a:sym typeface="Calibri"/>
              </a:rPr>
              <a:t>alert</a:t>
            </a:r>
            <a:r>
              <a:rPr lang="en" sz="1200" i="1" dirty="0">
                <a:solidFill>
                  <a:schemeClr val="dk1"/>
                </a:solidFill>
                <a:latin typeface="Calibri"/>
                <a:ea typeface="Calibri"/>
                <a:cs typeface="Calibri"/>
                <a:sym typeface="Calibri"/>
              </a:rPr>
              <a:t> to the word </a:t>
            </a:r>
            <a:r>
              <a:rPr lang="en" sz="1200" dirty="0">
                <a:solidFill>
                  <a:schemeClr val="dk1"/>
                </a:solidFill>
                <a:latin typeface="Calibri"/>
                <a:ea typeface="Calibri"/>
                <a:cs typeface="Calibri"/>
                <a:sym typeface="Calibri"/>
              </a:rPr>
              <a:t>escape</a:t>
            </a:r>
            <a:r>
              <a:rPr lang="en" sz="1200" i="1" dirty="0">
                <a:solidFill>
                  <a:schemeClr val="dk1"/>
                </a:solidFill>
                <a:latin typeface="Calibri"/>
                <a:ea typeface="Calibri"/>
                <a:cs typeface="Calibri"/>
                <a:sym typeface="Calibri"/>
              </a:rPr>
              <a:t>, because if an animal is </a:t>
            </a:r>
            <a:r>
              <a:rPr lang="en" sz="1200" dirty="0">
                <a:solidFill>
                  <a:schemeClr val="dk1"/>
                </a:solidFill>
                <a:latin typeface="Calibri"/>
                <a:ea typeface="Calibri"/>
                <a:cs typeface="Calibri"/>
                <a:sym typeface="Calibri"/>
              </a:rPr>
              <a:t>alert</a:t>
            </a:r>
            <a:r>
              <a:rPr lang="en" sz="1200" i="1" dirty="0">
                <a:solidFill>
                  <a:schemeClr val="dk1"/>
                </a:solidFill>
                <a:latin typeface="Calibri"/>
                <a:ea typeface="Calibri"/>
                <a:cs typeface="Calibri"/>
                <a:sym typeface="Calibri"/>
              </a:rPr>
              <a:t> and hears a predator coming, it has time to </a:t>
            </a:r>
            <a:r>
              <a:rPr lang="en" sz="1200" dirty="0">
                <a:solidFill>
                  <a:schemeClr val="dk1"/>
                </a:solidFill>
                <a:latin typeface="Calibri"/>
                <a:ea typeface="Calibri"/>
                <a:cs typeface="Calibri"/>
                <a:sym typeface="Calibri"/>
              </a:rPr>
              <a:t>escape</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each step of the directions and be sure students understand that words can be connected in multiple ways.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10 minutes to make connections. If they finish early, encourage them to start again and try to make new connections with their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each group to share one connection they made between words and why. Ask:  </a:t>
            </a:r>
            <a:r>
              <a:rPr lang="en" sz="1200" i="1" dirty="0">
                <a:solidFill>
                  <a:schemeClr val="dk1"/>
                </a:solidFill>
                <a:latin typeface="Calibri"/>
                <a:ea typeface="Calibri"/>
                <a:cs typeface="Calibri"/>
                <a:sym typeface="Calibri"/>
              </a:rPr>
              <a:t>“Why is it important for readers to make connections between words? How does it help us to become better readers?” </a:t>
            </a:r>
            <a:r>
              <a:rPr lang="en" sz="1200" b="1" dirty="0">
                <a:solidFill>
                  <a:schemeClr val="dk1"/>
                </a:solidFill>
                <a:latin typeface="Calibri"/>
                <a:ea typeface="Calibri"/>
                <a:cs typeface="Calibri"/>
                <a:sym typeface="Calibri"/>
              </a:rPr>
              <a:t>(It helps us to have a deeper understanding of the meaning of the word and how it is used.)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are similar to those in parenthesis during the Teacher actions section.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545198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2.jp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3.jpe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jpeg"/><Relationship Id="rId5" Type="http://schemas.openxmlformats.org/officeDocument/2006/relationships/image" Target="../media/image13.jpe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1/lesson-1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1</a:t>
            </a:r>
            <a:r>
              <a:rPr lang="en" sz="3400"/>
              <a:t>: Lesson </a:t>
            </a:r>
            <a:r>
              <a:rPr lang="en"/>
              <a:t>12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108000"/>
              </a:lnSpc>
              <a:spcBef>
                <a:spcPts val="0"/>
              </a:spcBef>
              <a:spcAft>
                <a:spcPts val="0"/>
              </a:spcAft>
              <a:buClr>
                <a:schemeClr val="dk1"/>
              </a:buClr>
              <a:buSzPts val="1600"/>
              <a:buChar char="●"/>
            </a:pPr>
            <a:r>
              <a:rPr lang="en" sz="1600">
                <a:solidFill>
                  <a:schemeClr val="dk1"/>
                </a:solidFill>
              </a:rPr>
              <a:t>Have students participate in a Science Talk to help them synthesize their learning about animal defenses from Unit 1.</a:t>
            </a: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effectively participate in a Science Talk about animal defense mechanisms. </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ask questions so I am clear about what is being discussed and to build my understanding of the topic.</a:t>
            </a:r>
            <a:endParaRPr>
              <a:solidFill>
                <a:schemeClr val="dk1"/>
              </a:solidFill>
            </a:endParaRPr>
          </a:p>
          <a:p>
            <a:pPr marL="0" lvl="0" indent="0" rtl="0">
              <a:lnSpc>
                <a:spcPct val="90000"/>
              </a:lnSpc>
              <a:spcBef>
                <a:spcPts val="1000"/>
              </a:spcBef>
              <a:spcAft>
                <a:spcPts val="0"/>
              </a:spcAft>
              <a:buNone/>
            </a:pPr>
            <a:endParaRPr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88" name="Google Shape;188;p34"/>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endParaRPr sz="2400" b="1" u="sng">
              <a:solidFill>
                <a:schemeClr val="dk1"/>
              </a:solidFill>
            </a:endParaRPr>
          </a:p>
          <a:p>
            <a:pPr marL="457200" lvl="0" indent="-381000" rtl="0">
              <a:lnSpc>
                <a:spcPct val="90000"/>
              </a:lnSpc>
              <a:spcBef>
                <a:spcPts val="1000"/>
              </a:spcBef>
              <a:spcAft>
                <a:spcPts val="0"/>
              </a:spcAft>
              <a:buClr>
                <a:schemeClr val="dk1"/>
              </a:buClr>
              <a:buSzPts val="2400"/>
              <a:buChar char="●"/>
            </a:pPr>
            <a:r>
              <a:rPr lang="en" sz="2400">
                <a:solidFill>
                  <a:schemeClr val="dk1"/>
                </a:solidFill>
              </a:rPr>
              <a:t>I can effectively participate in a Science Talk about animal defense mechanisms. </a:t>
            </a:r>
            <a:endParaRPr sz="2400">
              <a:solidFill>
                <a:schemeClr val="dk1"/>
              </a:solidFill>
            </a:endParaRPr>
          </a:p>
          <a:p>
            <a:pPr marL="457200" lvl="0" indent="-381000" rtl="0">
              <a:lnSpc>
                <a:spcPct val="90000"/>
              </a:lnSpc>
              <a:spcBef>
                <a:spcPts val="0"/>
              </a:spcBef>
              <a:spcAft>
                <a:spcPts val="0"/>
              </a:spcAft>
              <a:buClr>
                <a:schemeClr val="dk1"/>
              </a:buClr>
              <a:buSzPts val="2400"/>
              <a:buChar char="●"/>
            </a:pPr>
            <a:r>
              <a:rPr lang="en" sz="2400">
                <a:solidFill>
                  <a:schemeClr val="dk1"/>
                </a:solidFill>
              </a:rPr>
              <a:t>I can ask questions so I am clear about what is being discussed and to build my understanding of the topic.</a:t>
            </a:r>
            <a:endParaRPr sz="2400">
              <a:solidFill>
                <a:schemeClr val="dk1"/>
              </a:solidFill>
            </a:endParaRPr>
          </a:p>
          <a:p>
            <a:pPr marL="0" lvl="0" indent="0" rtl="0">
              <a:lnSpc>
                <a:spcPct val="90000"/>
              </a:lnSpc>
              <a:spcBef>
                <a:spcPts val="1000"/>
              </a:spcBef>
              <a:spcAft>
                <a:spcPts val="0"/>
              </a:spcAft>
              <a:buClr>
                <a:srgbClr val="000000"/>
              </a:buClr>
              <a:buSzPts val="1100"/>
              <a:buFont typeface="Arial"/>
              <a:buNone/>
            </a:pPr>
            <a:endParaRPr sz="2400" b="1">
              <a:solidFill>
                <a:schemeClr val="dk1"/>
              </a:solidFill>
            </a:endParaRPr>
          </a:p>
          <a:p>
            <a:pPr marL="0" lvl="0" indent="0" rtl="0">
              <a:lnSpc>
                <a:spcPct val="90000"/>
              </a:lnSpc>
              <a:spcBef>
                <a:spcPts val="1000"/>
              </a:spcBef>
              <a:spcAft>
                <a:spcPts val="0"/>
              </a:spcAft>
              <a:buNone/>
            </a:pPr>
            <a:endParaRPr sz="2400"/>
          </a:p>
        </p:txBody>
      </p:sp>
      <p:pic>
        <p:nvPicPr>
          <p:cNvPr id="189" name="Google Shape;189;p34"/>
          <p:cNvPicPr preferRelativeResize="0"/>
          <p:nvPr/>
        </p:nvPicPr>
        <p:blipFill>
          <a:blip r:embed="rId3">
            <a:alphaModFix/>
          </a:blip>
          <a:stretch>
            <a:fillRect/>
          </a:stretch>
        </p:blipFill>
        <p:spPr>
          <a:xfrm>
            <a:off x="8125239" y="4224941"/>
            <a:ext cx="707061" cy="56608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311701" y="1309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Preparing for a Science Talk </a:t>
            </a:r>
            <a:endParaRPr dirty="0"/>
          </a:p>
        </p:txBody>
      </p:sp>
      <p:pic>
        <p:nvPicPr>
          <p:cNvPr id="5" name="Picture 4">
            <a:extLst>
              <a:ext uri="{FF2B5EF4-FFF2-40B4-BE49-F238E27FC236}">
                <a16:creationId xmlns="" xmlns:a16="http://schemas.microsoft.com/office/drawing/2014/main" id="{0EAA0300-90DE-1A4E-9723-C9608BB19D16}"/>
              </a:ext>
            </a:extLst>
          </p:cNvPr>
          <p:cNvPicPr>
            <a:picLocks noChangeAspect="1"/>
          </p:cNvPicPr>
          <p:nvPr/>
        </p:nvPicPr>
        <p:blipFill>
          <a:blip r:embed="rId3"/>
          <a:stretch>
            <a:fillRect/>
          </a:stretch>
        </p:blipFill>
        <p:spPr>
          <a:xfrm>
            <a:off x="311701" y="736533"/>
            <a:ext cx="3414814" cy="3953549"/>
          </a:xfrm>
          <a:prstGeom prst="rect">
            <a:avLst/>
          </a:prstGeom>
        </p:spPr>
      </p:pic>
      <p:pic>
        <p:nvPicPr>
          <p:cNvPr id="3" name="Picture 2">
            <a:extLst>
              <a:ext uri="{FF2B5EF4-FFF2-40B4-BE49-F238E27FC236}">
                <a16:creationId xmlns="" xmlns:a16="http://schemas.microsoft.com/office/drawing/2014/main" id="{65906B15-0528-1447-9483-4C2DDC8755C4}"/>
              </a:ext>
            </a:extLst>
          </p:cNvPr>
          <p:cNvPicPr>
            <a:picLocks noChangeAspect="1"/>
          </p:cNvPicPr>
          <p:nvPr/>
        </p:nvPicPr>
        <p:blipFill rotWithShape="1">
          <a:blip r:embed="rId4"/>
          <a:srcRect l="1" r="2561" b="32081"/>
          <a:stretch/>
        </p:blipFill>
        <p:spPr>
          <a:xfrm>
            <a:off x="4572001" y="736533"/>
            <a:ext cx="3585497" cy="348898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72956" y="12081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Conducting a Science Talk: Round 1</a:t>
            </a:r>
            <a:endParaRPr dirty="0"/>
          </a:p>
        </p:txBody>
      </p:sp>
      <p:pic>
        <p:nvPicPr>
          <p:cNvPr id="203" name="Google Shape;203;p36"/>
          <p:cNvPicPr preferRelativeResize="0"/>
          <p:nvPr/>
        </p:nvPicPr>
        <p:blipFill>
          <a:blip r:embed="rId3">
            <a:alphaModFix/>
          </a:blip>
          <a:stretch>
            <a:fillRect/>
          </a:stretch>
        </p:blipFill>
        <p:spPr>
          <a:xfrm>
            <a:off x="8254274" y="4263667"/>
            <a:ext cx="750068" cy="631857"/>
          </a:xfrm>
          <a:prstGeom prst="rect">
            <a:avLst/>
          </a:prstGeom>
          <a:noFill/>
          <a:ln>
            <a:noFill/>
          </a:ln>
        </p:spPr>
      </p:pic>
      <p:pic>
        <p:nvPicPr>
          <p:cNvPr id="3" name="Picture 2">
            <a:extLst>
              <a:ext uri="{FF2B5EF4-FFF2-40B4-BE49-F238E27FC236}">
                <a16:creationId xmlns="" xmlns:a16="http://schemas.microsoft.com/office/drawing/2014/main" id="{99E8EE86-858D-CA49-B340-CBDC87A05A91}"/>
              </a:ext>
            </a:extLst>
          </p:cNvPr>
          <p:cNvPicPr>
            <a:picLocks noChangeAspect="1"/>
          </p:cNvPicPr>
          <p:nvPr/>
        </p:nvPicPr>
        <p:blipFill>
          <a:blip r:embed="rId4"/>
          <a:stretch>
            <a:fillRect/>
          </a:stretch>
        </p:blipFill>
        <p:spPr>
          <a:xfrm>
            <a:off x="3139581" y="693515"/>
            <a:ext cx="2814179" cy="388608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8" name="Picture 7">
            <a:extLst>
              <a:ext uri="{FF2B5EF4-FFF2-40B4-BE49-F238E27FC236}">
                <a16:creationId xmlns="" xmlns:a16="http://schemas.microsoft.com/office/drawing/2014/main" id="{9E2AE75A-8C8F-3B48-B4A0-38C7C7CB8A40}"/>
              </a:ext>
            </a:extLst>
          </p:cNvPr>
          <p:cNvPicPr>
            <a:picLocks noChangeAspect="1"/>
          </p:cNvPicPr>
          <p:nvPr/>
        </p:nvPicPr>
        <p:blipFill>
          <a:blip r:embed="rId3"/>
          <a:stretch>
            <a:fillRect/>
          </a:stretch>
        </p:blipFill>
        <p:spPr>
          <a:xfrm>
            <a:off x="5255134" y="970892"/>
            <a:ext cx="3414814" cy="3953549"/>
          </a:xfrm>
          <a:prstGeom prst="rect">
            <a:avLst/>
          </a:prstGeom>
        </p:spPr>
      </p:pic>
      <p:sp>
        <p:nvSpPr>
          <p:cNvPr id="208" name="Google Shape;208;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Conducting a Science Talk: Round 2</a:t>
            </a:r>
            <a:endParaRPr/>
          </a:p>
        </p:txBody>
      </p:sp>
      <p:sp>
        <p:nvSpPr>
          <p:cNvPr id="209" name="Google Shape;209;p37"/>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457200" lvl="0" indent="0" rtl="0">
              <a:spcBef>
                <a:spcPts val="0"/>
              </a:spcBef>
              <a:spcAft>
                <a:spcPts val="0"/>
              </a:spcAft>
              <a:buNone/>
            </a:pPr>
            <a:endParaRPr>
              <a:solidFill>
                <a:schemeClr val="dk1"/>
              </a:solidFill>
            </a:endParaRPr>
          </a:p>
        </p:txBody>
      </p:sp>
      <p:sp>
        <p:nvSpPr>
          <p:cNvPr id="211" name="Google Shape;211;p37"/>
          <p:cNvSpPr txBox="1"/>
          <p:nvPr/>
        </p:nvSpPr>
        <p:spPr>
          <a:xfrm>
            <a:off x="429175" y="906875"/>
            <a:ext cx="5060400" cy="2450700"/>
          </a:xfrm>
          <a:prstGeom prst="rect">
            <a:avLst/>
          </a:prstGeom>
          <a:noFill/>
          <a:ln>
            <a:noFill/>
          </a:ln>
        </p:spPr>
        <p:txBody>
          <a:bodyPr spcFirstLastPara="1" wrap="square" lIns="91425" tIns="91425" rIns="91425" bIns="91425" anchor="ctr" anchorCtr="0">
            <a:noAutofit/>
          </a:bodyPr>
          <a:lstStyle/>
          <a:p>
            <a:pPr marL="457200" lvl="0" indent="-381000" rtl="0">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What are two things this group did really well?</a:t>
            </a:r>
            <a:endParaRPr sz="240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What is one thing they could work on next time?</a:t>
            </a:r>
            <a:endParaRPr sz="2400">
              <a:solidFill>
                <a:schemeClr val="dk1"/>
              </a:solidFill>
              <a:latin typeface="Century Gothic"/>
              <a:ea typeface="Century Gothic"/>
              <a:cs typeface="Century Gothic"/>
              <a:sym typeface="Century Gothic"/>
            </a:endParaRPr>
          </a:p>
        </p:txBody>
      </p:sp>
      <p:pic>
        <p:nvPicPr>
          <p:cNvPr id="7" name="Google Shape;203;p36"/>
          <p:cNvPicPr preferRelativeResize="0"/>
          <p:nvPr/>
        </p:nvPicPr>
        <p:blipFill>
          <a:blip r:embed="rId4">
            <a:alphaModFix/>
          </a:blip>
          <a:stretch>
            <a:fillRect/>
          </a:stretch>
        </p:blipFill>
        <p:spPr>
          <a:xfrm>
            <a:off x="8294914" y="4154439"/>
            <a:ext cx="750068" cy="6318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10049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Debrief </a:t>
            </a:r>
            <a:endParaRPr dirty="0"/>
          </a:p>
        </p:txBody>
      </p:sp>
      <p:pic>
        <p:nvPicPr>
          <p:cNvPr id="218" name="Google Shape;218;p38"/>
          <p:cNvPicPr preferRelativeResize="0"/>
          <p:nvPr/>
        </p:nvPicPr>
        <p:blipFill>
          <a:blip r:embed="rId3">
            <a:alphaModFix/>
          </a:blip>
          <a:stretch>
            <a:fillRect/>
          </a:stretch>
        </p:blipFill>
        <p:spPr>
          <a:xfrm>
            <a:off x="8394337" y="4278423"/>
            <a:ext cx="593243" cy="609625"/>
          </a:xfrm>
          <a:prstGeom prst="rect">
            <a:avLst/>
          </a:prstGeom>
          <a:noFill/>
          <a:ln>
            <a:noFill/>
          </a:ln>
        </p:spPr>
      </p:pic>
      <p:pic>
        <p:nvPicPr>
          <p:cNvPr id="6" name="Picture 5">
            <a:extLst>
              <a:ext uri="{FF2B5EF4-FFF2-40B4-BE49-F238E27FC236}">
                <a16:creationId xmlns="" xmlns:a16="http://schemas.microsoft.com/office/drawing/2014/main" id="{08C0669C-F51F-EA4E-880B-6A848F5070CC}"/>
              </a:ext>
            </a:extLst>
          </p:cNvPr>
          <p:cNvPicPr>
            <a:picLocks noChangeAspect="1"/>
          </p:cNvPicPr>
          <p:nvPr/>
        </p:nvPicPr>
        <p:blipFill>
          <a:blip r:embed="rId4"/>
          <a:stretch>
            <a:fillRect/>
          </a:stretch>
        </p:blipFill>
        <p:spPr>
          <a:xfrm>
            <a:off x="991540" y="673195"/>
            <a:ext cx="3414814" cy="3953549"/>
          </a:xfrm>
          <a:prstGeom prst="rect">
            <a:avLst/>
          </a:prstGeom>
        </p:spPr>
      </p:pic>
      <p:pic>
        <p:nvPicPr>
          <p:cNvPr id="7" name="Picture 6">
            <a:extLst>
              <a:ext uri="{FF2B5EF4-FFF2-40B4-BE49-F238E27FC236}">
                <a16:creationId xmlns="" xmlns:a16="http://schemas.microsoft.com/office/drawing/2014/main" id="{7247CE7E-2333-5847-8FA1-F4F41C9E3554}"/>
              </a:ext>
            </a:extLst>
          </p:cNvPr>
          <p:cNvPicPr>
            <a:picLocks noChangeAspect="1"/>
          </p:cNvPicPr>
          <p:nvPr/>
        </p:nvPicPr>
        <p:blipFill>
          <a:blip r:embed="rId5"/>
          <a:stretch>
            <a:fillRect/>
          </a:stretch>
        </p:blipFill>
        <p:spPr>
          <a:xfrm>
            <a:off x="4882993" y="240821"/>
            <a:ext cx="3239511" cy="447341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9"/>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 </a:t>
            </a:r>
            <a:r>
              <a:rPr lang="en" sz="2800"/>
              <a:t>Accountable Research Reading</a:t>
            </a:r>
            <a:endParaRPr sz="2800" dirty="0"/>
          </a:p>
        </p:txBody>
      </p:sp>
      <p:sp>
        <p:nvSpPr>
          <p:cNvPr id="226" name="Google Shape;226;p39"/>
          <p:cNvSpPr txBox="1">
            <a:spLocks noGrp="1"/>
          </p:cNvSpPr>
          <p:nvPr>
            <p:ph type="body" idx="1"/>
          </p:nvPr>
        </p:nvSpPr>
        <p:spPr>
          <a:xfrm>
            <a:off x="392980" y="480155"/>
            <a:ext cx="8520600" cy="4153500"/>
          </a:xfrm>
          <a:prstGeom prst="rect">
            <a:avLst/>
          </a:prstGeom>
        </p:spPr>
        <p:txBody>
          <a:bodyPr spcFirstLastPara="1" wrap="square" lIns="91425" tIns="91425" rIns="91425" bIns="91425" anchor="t" anchorCtr="0">
            <a:noAutofit/>
          </a:bodyPr>
          <a:lstStyle/>
          <a:p>
            <a:pPr marL="457200" lvl="0" indent="-298450" rtl="0">
              <a:lnSpc>
                <a:spcPct val="120000"/>
              </a:lnSpc>
              <a:spcBef>
                <a:spcPts val="0"/>
              </a:spcBef>
              <a:spcAft>
                <a:spcPts val="0"/>
              </a:spcAft>
              <a:buClr>
                <a:schemeClr val="dk1"/>
              </a:buClr>
              <a:buSzPts val="1100"/>
              <a:buFont typeface="Century Gothic"/>
              <a:buAutoNum type="arabicPeriod"/>
            </a:pPr>
            <a:r>
              <a:rPr lang="en" sz="1100" dirty="0">
                <a:solidFill>
                  <a:schemeClr val="dk1"/>
                </a:solidFill>
              </a:rPr>
              <a:t>Take out Independent Reading Journal.</a:t>
            </a:r>
            <a:endParaRPr sz="1100" dirty="0">
              <a:solidFill>
                <a:schemeClr val="dk1"/>
              </a:solidFill>
            </a:endParaRPr>
          </a:p>
          <a:p>
            <a:pPr marL="457200" lvl="0" indent="-298450" rtl="0">
              <a:lnSpc>
                <a:spcPct val="120000"/>
              </a:lnSpc>
              <a:spcBef>
                <a:spcPts val="0"/>
              </a:spcBef>
              <a:spcAft>
                <a:spcPts val="0"/>
              </a:spcAft>
              <a:buClr>
                <a:schemeClr val="dk1"/>
              </a:buClr>
              <a:buSzPts val="1100"/>
              <a:buFont typeface="Century Gothic"/>
              <a:buAutoNum type="arabicPeriod"/>
            </a:pPr>
            <a:r>
              <a:rPr lang="en" sz="1100" dirty="0">
                <a:solidFill>
                  <a:schemeClr val="dk1"/>
                </a:solidFill>
              </a:rPr>
              <a:t>Select a prompt.</a:t>
            </a:r>
            <a:endParaRPr sz="1100" dirty="0">
              <a:solidFill>
                <a:schemeClr val="dk1"/>
              </a:solidFill>
            </a:endParaRPr>
          </a:p>
          <a:p>
            <a:pPr marL="457200" lvl="0" indent="-298450" rtl="0">
              <a:lnSpc>
                <a:spcPct val="120000"/>
              </a:lnSpc>
              <a:spcBef>
                <a:spcPts val="0"/>
              </a:spcBef>
              <a:spcAft>
                <a:spcPts val="0"/>
              </a:spcAft>
              <a:buClr>
                <a:schemeClr val="dk1"/>
              </a:buClr>
              <a:buSzPts val="1100"/>
              <a:buFont typeface="Century Gothic"/>
              <a:buAutoNum type="arabicPeriod"/>
            </a:pPr>
            <a:r>
              <a:rPr lang="en" sz="1100" dirty="0">
                <a:solidFill>
                  <a:schemeClr val="dk1"/>
                </a:solidFill>
              </a:rPr>
              <a:t>Copy prompt into front of independent reading journal.</a:t>
            </a:r>
            <a:endParaRPr sz="1100" dirty="0">
              <a:solidFill>
                <a:schemeClr val="dk1"/>
              </a:solidFill>
            </a:endParaRPr>
          </a:p>
          <a:p>
            <a:pPr marL="457200" lvl="0" indent="-298450" rtl="0">
              <a:lnSpc>
                <a:spcPct val="120000"/>
              </a:lnSpc>
              <a:spcBef>
                <a:spcPts val="0"/>
              </a:spcBef>
              <a:spcAft>
                <a:spcPts val="0"/>
              </a:spcAft>
              <a:buClr>
                <a:schemeClr val="dk1"/>
              </a:buClr>
              <a:buSzPts val="1100"/>
              <a:buFont typeface="Century Gothic"/>
              <a:buAutoNum type="arabicPeriod"/>
            </a:pPr>
            <a:r>
              <a:rPr lang="en" sz="1100" dirty="0">
                <a:solidFill>
                  <a:schemeClr val="dk1"/>
                </a:solidFill>
              </a:rPr>
              <a:t>Respond to prompt for HW.</a:t>
            </a:r>
            <a:endParaRPr sz="1100" dirty="0">
              <a:solidFill>
                <a:schemeClr val="dk1"/>
              </a:solidFill>
            </a:endParaRPr>
          </a:p>
          <a:p>
            <a:pPr marL="0" lvl="0" indent="0" algn="ctr" rtl="0">
              <a:lnSpc>
                <a:spcPct val="120000"/>
              </a:lnSpc>
              <a:spcBef>
                <a:spcPts val="0"/>
              </a:spcBef>
              <a:spcAft>
                <a:spcPts val="0"/>
              </a:spcAft>
              <a:buClr>
                <a:srgbClr val="000000"/>
              </a:buClr>
              <a:buSzPts val="1100"/>
              <a:buFont typeface="Arial"/>
              <a:buNone/>
            </a:pPr>
            <a:r>
              <a:rPr lang="en" sz="1300" b="1" dirty="0">
                <a:solidFill>
                  <a:schemeClr val="dk1"/>
                </a:solidFill>
              </a:rPr>
              <a:t>Module 2: Journal Prompts</a:t>
            </a:r>
            <a:endParaRPr sz="1300" b="1" dirty="0">
              <a:solidFill>
                <a:schemeClr val="dk1"/>
              </a:solidFill>
            </a:endParaRPr>
          </a:p>
          <a:p>
            <a:pPr marL="457200" lvl="0" indent="-292100" rtl="0">
              <a:lnSpc>
                <a:spcPct val="138000"/>
              </a:lnSpc>
              <a:spcBef>
                <a:spcPts val="900"/>
              </a:spcBef>
              <a:spcAft>
                <a:spcPts val="0"/>
              </a:spcAft>
              <a:buClr>
                <a:schemeClr val="dk1"/>
              </a:buClr>
              <a:buSzPts val="1000"/>
              <a:buFont typeface="Century Gothic"/>
              <a:buChar char="●"/>
            </a:pPr>
            <a:r>
              <a:rPr lang="en" sz="1000" dirty="0">
                <a:solidFill>
                  <a:schemeClr val="dk1"/>
                </a:solidFill>
              </a:rPr>
              <a:t>Record 2–3 facts in your own words about animals or animal defenses that you found out in your research reading today.</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What questions do you have about animals or animal defenses after reading?</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What would you like to research further after reading? Why?</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your research reading today in no more than 4 sentences.</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How would you describe the setting of the particular part of the</a:t>
            </a:r>
            <a:br>
              <a:rPr lang="en" sz="1000" dirty="0">
                <a:solidFill>
                  <a:schemeClr val="dk1"/>
                </a:solidFill>
              </a:rPr>
            </a:br>
            <a:r>
              <a:rPr lang="en" sz="1000" dirty="0">
                <a:solidFill>
                  <a:schemeClr val="dk1"/>
                </a:solidFill>
              </a:rPr>
              <a:t>text you read?</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What do you think is going to happen next? Why?</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the pages you just read in no more than 4 sentences.</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What is the main idea of the part of the text you just read?</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Think about the title of your text. Why do you think the author</a:t>
            </a:r>
            <a:br>
              <a:rPr lang="en" sz="1000" dirty="0">
                <a:solidFill>
                  <a:schemeClr val="dk1"/>
                </a:solidFill>
              </a:rPr>
            </a:br>
            <a:r>
              <a:rPr lang="en" sz="1000" dirty="0">
                <a:solidFill>
                  <a:schemeClr val="dk1"/>
                </a:solidFill>
              </a:rPr>
              <a:t>chose this title?</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What are two new words you learned in this text? Tell about the</a:t>
            </a:r>
            <a:br>
              <a:rPr lang="en" sz="1000" dirty="0">
                <a:solidFill>
                  <a:schemeClr val="dk1"/>
                </a:solidFill>
              </a:rPr>
            </a:br>
            <a:r>
              <a:rPr lang="en" sz="1000" dirty="0">
                <a:solidFill>
                  <a:schemeClr val="dk1"/>
                </a:solidFill>
              </a:rPr>
              <a:t>Words.</a:t>
            </a:r>
            <a:endParaRPr sz="1000" dirty="0">
              <a:solidFill>
                <a:schemeClr val="dk1"/>
              </a:solidFill>
            </a:endParaRPr>
          </a:p>
          <a:p>
            <a:pPr marL="457200" lvl="0" indent="-292100" rtl="0">
              <a:lnSpc>
                <a:spcPct val="138000"/>
              </a:lnSpc>
              <a:spcBef>
                <a:spcPts val="0"/>
              </a:spcBef>
              <a:spcAft>
                <a:spcPts val="0"/>
              </a:spcAft>
              <a:buClr>
                <a:schemeClr val="dk1"/>
              </a:buClr>
              <a:buSzPts val="1000"/>
              <a:buFont typeface="Century Gothic"/>
              <a:buChar char="●"/>
            </a:pPr>
            <a:r>
              <a:rPr lang="en" sz="1000" dirty="0">
                <a:solidFill>
                  <a:schemeClr val="dk1"/>
                </a:solidFill>
              </a:rPr>
              <a:t>Choose a picture, chart, graph, or diagram from your text. Explain why you chose it.</a:t>
            </a:r>
            <a:br>
              <a:rPr lang="en" sz="1000" dirty="0">
                <a:solidFill>
                  <a:schemeClr val="dk1"/>
                </a:solidFill>
              </a:rPr>
            </a:br>
            <a:endParaRPr sz="1000"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spcBef>
                <a:spcPts val="0"/>
              </a:spcBef>
              <a:spcAft>
                <a:spcPts val="0"/>
              </a:spcAft>
              <a:buClr>
                <a:schemeClr val="dk1"/>
              </a:buClr>
              <a:buSzPts val="1100"/>
              <a:buFont typeface="Arial"/>
              <a:buNone/>
            </a:pPr>
            <a:endParaRPr sz="1100" dirty="0">
              <a:solidFill>
                <a:schemeClr val="dk1"/>
              </a:solidFill>
            </a:endParaRPr>
          </a:p>
          <a:p>
            <a:pPr marL="0" lvl="0" indent="0" rtl="0">
              <a:spcBef>
                <a:spcPts val="0"/>
              </a:spcBef>
              <a:spcAft>
                <a:spcPts val="0"/>
              </a:spcAft>
              <a:buNone/>
            </a:pPr>
            <a:endParaRPr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3" name="Google Shape;233;p40"/>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4" name="Google Shape;234;p40"/>
          <p:cNvGraphicFramePr/>
          <p:nvPr>
            <p:extLst>
              <p:ext uri="{D42A27DB-BD31-4B8C-83A1-F6EECF244321}">
                <p14:modId xmlns:p14="http://schemas.microsoft.com/office/powerpoint/2010/main" val="31112372"/>
              </p:ext>
            </p:extLst>
          </p:nvPr>
        </p:nvGraphicFramePr>
        <p:xfrm>
          <a:off x="783935" y="3128570"/>
          <a:ext cx="7239000" cy="1471550"/>
        </p:xfrm>
        <a:graphic>
          <a:graphicData uri="http://schemas.openxmlformats.org/drawingml/2006/table">
            <a:tbl>
              <a:tblPr>
                <a:noFill/>
                <a:tableStyleId>{DF0A2F9C-AA20-4DCF-A4FC-C8F3F4851318}</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432125">
                <a:tc>
                  <a:txBody>
                    <a:bodyPr/>
                    <a:lstStyle/>
                    <a:p>
                      <a:pPr marL="0" lvl="0" indent="0"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1039425">
                <a:tc>
                  <a:txBody>
                    <a:bodyPr/>
                    <a:lstStyle/>
                    <a:p>
                      <a:pPr marL="0" lvl="0" indent="0"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12</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spcBef>
                <a:spcPts val="0"/>
              </a:spcBef>
              <a:spcAft>
                <a:spcPts val="0"/>
              </a:spcAft>
              <a:buNone/>
            </a:pPr>
            <a:endParaRPr/>
          </a:p>
        </p:txBody>
      </p:sp>
      <p:sp>
        <p:nvSpPr>
          <p:cNvPr id="136" name="Google Shape;136;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29600"/>
              </a:lnSpc>
              <a:spcBef>
                <a:spcPts val="0"/>
              </a:spcBef>
              <a:spcAft>
                <a:spcPts val="0"/>
              </a:spcAft>
              <a:buNone/>
            </a:pPr>
            <a:r>
              <a:rPr lang="en" b="1" dirty="0">
                <a:solidFill>
                  <a:schemeClr val="dk1"/>
                </a:solidFill>
              </a:rPr>
              <a:t>Preparing for Lesson 12: </a:t>
            </a:r>
            <a:r>
              <a:rPr lang="en" dirty="0">
                <a:solidFill>
                  <a:schemeClr val="dk1"/>
                </a:solidFill>
              </a:rPr>
              <a:t>Pre-Reading and Preparing</a:t>
            </a:r>
            <a:endParaRPr dirty="0">
              <a:solidFill>
                <a:schemeClr val="dk1"/>
              </a:solidFill>
            </a:endParaRPr>
          </a:p>
          <a:p>
            <a:pPr marL="457200" lvl="0" indent="-342900" rtl="0">
              <a:spcBef>
                <a:spcPts val="0"/>
              </a:spcBef>
              <a:spcAft>
                <a:spcPts val="0"/>
              </a:spcAft>
              <a:buSzPts val="1800"/>
              <a:buChar char="●"/>
            </a:pPr>
            <a:r>
              <a:rPr lang="en" dirty="0"/>
              <a:t>Read through Lesson 12 </a:t>
            </a:r>
            <a:r>
              <a:rPr lang="en" u="sng" dirty="0">
                <a:solidFill>
                  <a:schemeClr val="hlink"/>
                </a:solidFill>
                <a:hlinkClick r:id="rId3"/>
              </a:rPr>
              <a:t>here</a:t>
            </a:r>
            <a:r>
              <a:rPr lang="en" dirty="0"/>
              <a:t>.</a:t>
            </a:r>
            <a:endParaRPr dirty="0"/>
          </a:p>
          <a:p>
            <a:pPr marL="457200" lvl="0" indent="-342900" rtl="0">
              <a:spcBef>
                <a:spcPts val="0"/>
              </a:spcBef>
              <a:spcAft>
                <a:spcPts val="0"/>
              </a:spcAft>
              <a:buSzPts val="1800"/>
              <a:buChar char="●"/>
            </a:pPr>
            <a:r>
              <a:rPr lang="en" dirty="0"/>
              <a:t>Prepare the </a:t>
            </a:r>
            <a:r>
              <a:rPr lang="en" b="1" dirty="0"/>
              <a:t>Participating in a Science Talk anchor chart </a:t>
            </a:r>
            <a:r>
              <a:rPr lang="en" dirty="0"/>
              <a:t>(see Supporting Materials).</a:t>
            </a:r>
            <a:endParaRPr dirty="0"/>
          </a:p>
          <a:p>
            <a:pPr marL="457200" lvl="0" indent="-342900" rtl="0">
              <a:spcBef>
                <a:spcPts val="0"/>
              </a:spcBef>
              <a:spcAft>
                <a:spcPts val="0"/>
              </a:spcAft>
              <a:buSzPts val="1800"/>
              <a:buChar char="●"/>
            </a:pPr>
            <a:r>
              <a:rPr lang="en" dirty="0"/>
              <a:t>Review the Science Talk protocol (see Classroom Protocols).</a:t>
            </a:r>
            <a:endParaRPr dirty="0"/>
          </a:p>
          <a:p>
            <a:pPr marL="457200" lvl="0" indent="-342900" rtl="0">
              <a:spcBef>
                <a:spcPts val="0"/>
              </a:spcBef>
              <a:spcAft>
                <a:spcPts val="0"/>
              </a:spcAft>
              <a:buSzPts val="1800"/>
              <a:buChar char="●"/>
            </a:pPr>
            <a:r>
              <a:rPr lang="en" dirty="0"/>
              <a:t>Prepare vocabulary word cards.</a:t>
            </a:r>
            <a:endParaRPr dirty="0"/>
          </a:p>
          <a:p>
            <a:pPr marL="457200" lvl="0" indent="-342900" rtl="0">
              <a:spcBef>
                <a:spcPts val="0"/>
              </a:spcBef>
              <a:spcAft>
                <a:spcPts val="0"/>
              </a:spcAft>
              <a:buSzPts val="1800"/>
              <a:buChar char="●"/>
            </a:pPr>
            <a:r>
              <a:rPr lang="en" dirty="0"/>
              <a:t>Strategically place students into groups of four for Opening A.</a:t>
            </a:r>
            <a:endParaRPr dirty="0"/>
          </a:p>
          <a:p>
            <a:pPr marL="457200" lvl="0" indent="-342900" rtl="0">
              <a:spcBef>
                <a:spcPts val="0"/>
              </a:spcBef>
              <a:spcAft>
                <a:spcPts val="0"/>
              </a:spcAft>
              <a:buSzPts val="1800"/>
              <a:buChar char="●"/>
            </a:pPr>
            <a:r>
              <a:rPr lang="en" dirty="0"/>
              <a:t>Post: Learning targets.</a:t>
            </a:r>
            <a:endParaRPr dirty="0"/>
          </a:p>
          <a:p>
            <a:pPr marL="0" lvl="0" indent="0">
              <a:spcBef>
                <a:spcPts val="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12: </a:t>
            </a:r>
            <a:r>
              <a:rPr lang="en" i="1" dirty="0">
                <a:solidFill>
                  <a:schemeClr val="dk1"/>
                </a:solidFill>
              </a:rPr>
              <a:t>Materials and Student Pairings</a:t>
            </a:r>
            <a:endParaRPr i="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Vocabulary word cards </a:t>
            </a:r>
            <a:r>
              <a:rPr lang="en" dirty="0">
                <a:solidFill>
                  <a:schemeClr val="dk1"/>
                </a:solidFill>
              </a:rPr>
              <a:t>(one set per group of four)</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Interactive Word Wall directions </a:t>
            </a:r>
            <a:r>
              <a:rPr lang="en" dirty="0">
                <a:solidFill>
                  <a:schemeClr val="dk1"/>
                </a:solidFill>
              </a:rPr>
              <a:t>(one for display) </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Participating in a Science Talk anchor chart </a:t>
            </a:r>
            <a:r>
              <a:rPr lang="en" dirty="0">
                <a:solidFill>
                  <a:schemeClr val="dk1"/>
                </a:solidFill>
              </a:rPr>
              <a:t>(new; teacher-created; see supporting materials)</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Science Talk Notes and Goals </a:t>
            </a:r>
            <a:r>
              <a:rPr lang="en" dirty="0">
                <a:solidFill>
                  <a:schemeClr val="dk1"/>
                </a:solidFill>
              </a:rPr>
              <a:t>(one per student)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Sticky notes (three or four per student)</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9" name="Picture 8">
            <a:extLst>
              <a:ext uri="{FF2B5EF4-FFF2-40B4-BE49-F238E27FC236}">
                <a16:creationId xmlns="" xmlns:a16="http://schemas.microsoft.com/office/drawing/2014/main" id="{1FE54964-7468-BB48-B26A-7B52250042DC}"/>
              </a:ext>
            </a:extLst>
          </p:cNvPr>
          <p:cNvPicPr>
            <a:picLocks noChangeAspect="1"/>
          </p:cNvPicPr>
          <p:nvPr/>
        </p:nvPicPr>
        <p:blipFill>
          <a:blip r:embed="rId3"/>
          <a:stretch>
            <a:fillRect/>
          </a:stretch>
        </p:blipFill>
        <p:spPr>
          <a:xfrm>
            <a:off x="6267608" y="1097279"/>
            <a:ext cx="2683610" cy="3621889"/>
          </a:xfrm>
          <a:prstGeom prst="rect">
            <a:avLst/>
          </a:prstGeom>
        </p:spPr>
      </p:pic>
      <p:pic>
        <p:nvPicPr>
          <p:cNvPr id="7" name="Picture 6">
            <a:extLst>
              <a:ext uri="{FF2B5EF4-FFF2-40B4-BE49-F238E27FC236}">
                <a16:creationId xmlns="" xmlns:a16="http://schemas.microsoft.com/office/drawing/2014/main" id="{7BD30B4C-674F-DF48-AB52-8327E203C443}"/>
              </a:ext>
            </a:extLst>
          </p:cNvPr>
          <p:cNvPicPr>
            <a:picLocks noChangeAspect="1"/>
          </p:cNvPicPr>
          <p:nvPr/>
        </p:nvPicPr>
        <p:blipFill>
          <a:blip r:embed="rId4"/>
          <a:stretch>
            <a:fillRect/>
          </a:stretch>
        </p:blipFill>
        <p:spPr>
          <a:xfrm>
            <a:off x="3018527" y="2607012"/>
            <a:ext cx="3007982" cy="1719364"/>
          </a:xfrm>
          <a:prstGeom prst="rect">
            <a:avLst/>
          </a:prstGeom>
        </p:spPr>
      </p:pic>
      <p:sp>
        <p:nvSpPr>
          <p:cNvPr id="147" name="Google Shape;147;p28"/>
          <p:cNvSpPr txBox="1">
            <a:spLocks noGrp="1"/>
          </p:cNvSpPr>
          <p:nvPr>
            <p:ph type="title"/>
          </p:nvPr>
        </p:nvSpPr>
        <p:spPr>
          <a:xfrm>
            <a:off x="311700" y="65071"/>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12</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48" name="Google Shape;148;p28"/>
          <p:cNvSpPr txBox="1">
            <a:spLocks noGrp="1"/>
          </p:cNvSpPr>
          <p:nvPr>
            <p:ph type="body" idx="1"/>
          </p:nvPr>
        </p:nvSpPr>
        <p:spPr>
          <a:xfrm>
            <a:off x="321465" y="97027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12: </a:t>
            </a:r>
            <a:r>
              <a:rPr lang="en" i="1">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p:txBody>
      </p:sp>
      <p:pic>
        <p:nvPicPr>
          <p:cNvPr id="5" name="Picture 4">
            <a:extLst>
              <a:ext uri="{FF2B5EF4-FFF2-40B4-BE49-F238E27FC236}">
                <a16:creationId xmlns="" xmlns:a16="http://schemas.microsoft.com/office/drawing/2014/main" id="{5DD66FD0-DC7B-154A-8025-13FE87D8CB3B}"/>
              </a:ext>
            </a:extLst>
          </p:cNvPr>
          <p:cNvPicPr>
            <a:picLocks noChangeAspect="1"/>
          </p:cNvPicPr>
          <p:nvPr/>
        </p:nvPicPr>
        <p:blipFill>
          <a:blip r:embed="rId5"/>
          <a:stretch>
            <a:fillRect/>
          </a:stretch>
        </p:blipFill>
        <p:spPr>
          <a:xfrm>
            <a:off x="351464" y="1871631"/>
            <a:ext cx="2557910" cy="267805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1</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7" name="Google Shape;157;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12: </a:t>
            </a:r>
            <a:r>
              <a:rPr lang="en" i="1">
                <a:solidFill>
                  <a:schemeClr val="dk1"/>
                </a:solidFill>
              </a:rPr>
              <a:t>Pre-reading and Protocols</a:t>
            </a:r>
            <a:endParaRPr i="1">
              <a:solidFill>
                <a:schemeClr val="dk1"/>
              </a:solidFill>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457200" lvl="0" indent="-342900" rtl="0">
              <a:spcBef>
                <a:spcPts val="0"/>
              </a:spcBef>
              <a:spcAft>
                <a:spcPts val="0"/>
              </a:spcAft>
              <a:buClr>
                <a:schemeClr val="dk1"/>
              </a:buClr>
              <a:buSzPts val="1800"/>
              <a:buFont typeface="Century Gothic"/>
              <a:buChar char="●"/>
            </a:pPr>
            <a:r>
              <a:rPr lang="en">
                <a:solidFill>
                  <a:schemeClr val="dk1"/>
                </a:solidFill>
              </a:rPr>
              <a:t>Review these protocols before teaching. They are all (introduced) (used) in this lesson:</a:t>
            </a:r>
            <a:endParaRPr>
              <a:solidFill>
                <a:schemeClr val="dk1"/>
              </a:solidFill>
            </a:endParaRPr>
          </a:p>
          <a:p>
            <a:pPr marL="0" lvl="0" indent="0" rtl="0">
              <a:spcBef>
                <a:spcPts val="0"/>
              </a:spcBef>
              <a:spcAft>
                <a:spcPts val="0"/>
              </a:spcAft>
              <a:buNone/>
            </a:pPr>
            <a:endParaRPr>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Turn and Talk </a:t>
            </a:r>
            <a:endParaRPr sz="1800">
              <a:solidFill>
                <a:schemeClr val="dk1"/>
              </a:solidFill>
            </a:endParaRPr>
          </a:p>
          <a:p>
            <a:pPr marL="0" lvl="0" indent="0" rtl="0">
              <a:spcBef>
                <a:spcPts val="0"/>
              </a:spcBef>
              <a:spcAft>
                <a:spcPts val="0"/>
              </a:spcAft>
              <a:buNone/>
            </a:pPr>
            <a:endParaRPr sz="1800">
              <a:solidFill>
                <a:schemeClr val="dk1"/>
              </a:solidFill>
            </a:endParaRPr>
          </a:p>
          <a:p>
            <a:pPr marL="914400" lvl="1" indent="-342900" rtl="0">
              <a:spcBef>
                <a:spcPts val="0"/>
              </a:spcBef>
              <a:spcAft>
                <a:spcPts val="0"/>
              </a:spcAft>
              <a:buClr>
                <a:schemeClr val="dk1"/>
              </a:buClr>
              <a:buSzPts val="1800"/>
              <a:buFont typeface="Century Gothic"/>
              <a:buChar char="○"/>
            </a:pPr>
            <a:r>
              <a:rPr lang="en" sz="1800">
                <a:solidFill>
                  <a:schemeClr val="dk1"/>
                </a:solidFill>
              </a:rPr>
              <a:t>Science Talk </a:t>
            </a:r>
            <a:endParaRPr sz="1800">
              <a:solidFill>
                <a:schemeClr val="dk1"/>
              </a:solidFill>
            </a:endParaRPr>
          </a:p>
          <a:p>
            <a:pPr marL="0" lvl="0" indent="0" rtl="0">
              <a:spcBef>
                <a:spcPts val="0"/>
              </a:spcBef>
              <a:spcAft>
                <a:spcPts val="0"/>
              </a:spcAft>
              <a:buNone/>
            </a:pPr>
            <a:endParaRPr sz="1800">
              <a:solidFill>
                <a:schemeClr val="dk1"/>
              </a:solidFill>
            </a:endParaRPr>
          </a:p>
        </p:txBody>
      </p:sp>
      <p:pic>
        <p:nvPicPr>
          <p:cNvPr id="158" name="Google Shape;158;p29"/>
          <p:cNvPicPr preferRelativeResize="0"/>
          <p:nvPr/>
        </p:nvPicPr>
        <p:blipFill>
          <a:blip r:embed="rId3">
            <a:alphaModFix/>
          </a:blip>
          <a:stretch>
            <a:fillRect/>
          </a:stretch>
        </p:blipFill>
        <p:spPr>
          <a:xfrm>
            <a:off x="2960500" y="2746075"/>
            <a:ext cx="528750" cy="528750"/>
          </a:xfrm>
          <a:prstGeom prst="rect">
            <a:avLst/>
          </a:prstGeom>
          <a:noFill/>
          <a:ln>
            <a:noFill/>
          </a:ln>
        </p:spPr>
      </p:pic>
      <p:pic>
        <p:nvPicPr>
          <p:cNvPr id="159" name="Google Shape;159;p29"/>
          <p:cNvPicPr preferRelativeResize="0"/>
          <p:nvPr/>
        </p:nvPicPr>
        <p:blipFill>
          <a:blip r:embed="rId4">
            <a:alphaModFix/>
          </a:blip>
          <a:stretch>
            <a:fillRect/>
          </a:stretch>
        </p:blipFill>
        <p:spPr>
          <a:xfrm>
            <a:off x="2879188" y="3274829"/>
            <a:ext cx="691375" cy="60248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311700" y="16145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12</a:t>
            </a:r>
            <a:endParaRPr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a:p>
            <a:pPr marL="0" lvl="0" indent="0">
              <a:spcBef>
                <a:spcPts val="0"/>
              </a:spcBef>
              <a:spcAft>
                <a:spcPts val="0"/>
              </a:spcAft>
              <a:buNone/>
            </a:pPr>
            <a:endParaRPr dirty="0"/>
          </a:p>
        </p:txBody>
      </p:sp>
      <p:sp>
        <p:nvSpPr>
          <p:cNvPr id="165" name="Google Shape;165;p30"/>
          <p:cNvSpPr txBox="1">
            <a:spLocks noGrp="1"/>
          </p:cNvSpPr>
          <p:nvPr>
            <p:ph type="body" idx="1"/>
          </p:nvPr>
        </p:nvSpPr>
        <p:spPr>
          <a:xfrm>
            <a:off x="311700" y="979755"/>
            <a:ext cx="8520600" cy="3416400"/>
          </a:xfrm>
          <a:prstGeom prst="rect">
            <a:avLst/>
          </a:prstGeom>
        </p:spPr>
        <p:txBody>
          <a:bodyPr spcFirstLastPara="1" wrap="square" lIns="91425" tIns="91425" rIns="91425" bIns="91425" anchor="t" anchorCtr="0">
            <a:noAutofit/>
          </a:bodyPr>
          <a:lstStyle/>
          <a:p>
            <a:pPr marL="0" lvl="0" indent="0" rtl="0">
              <a:lnSpc>
                <a:spcPct val="144000"/>
              </a:lnSpc>
              <a:spcBef>
                <a:spcPts val="0"/>
              </a:spcBef>
              <a:spcAft>
                <a:spcPts val="0"/>
              </a:spcAft>
              <a:buClr>
                <a:schemeClr val="dk1"/>
              </a:buClr>
              <a:buSzPts val="1100"/>
              <a:buFont typeface="Arial"/>
              <a:buNone/>
            </a:pPr>
            <a:r>
              <a:rPr lang="en" b="1" dirty="0">
                <a:solidFill>
                  <a:schemeClr val="dk1"/>
                </a:solidFill>
              </a:rPr>
              <a:t>Preparing for Lesson 7:  </a:t>
            </a:r>
            <a:r>
              <a:rPr lang="en" dirty="0">
                <a:solidFill>
                  <a:schemeClr val="dk1"/>
                </a:solidFill>
              </a:rPr>
              <a:t>Support for Students Who Need It</a:t>
            </a:r>
            <a:endParaRPr dirty="0">
              <a:solidFill>
                <a:schemeClr val="dk1"/>
              </a:solidFill>
            </a:endParaRPr>
          </a:p>
          <a:p>
            <a:pPr marL="457200" lvl="0" indent="-317500" rtl="0">
              <a:spcBef>
                <a:spcPts val="0"/>
              </a:spcBef>
              <a:spcAft>
                <a:spcPts val="0"/>
              </a:spcAft>
              <a:buSzPts val="1400"/>
              <a:buChar char="●"/>
            </a:pPr>
            <a:r>
              <a:rPr lang="en" sz="1400" dirty="0">
                <a:solidFill>
                  <a:schemeClr val="dk1"/>
                </a:solidFill>
              </a:rPr>
              <a:t>Students needing support with auditory processing or organizing their ideas may find it difficult to record ideas and questions during the Science Talk, even with supports provided. Consider having these students partner with a strong note-taker after the lesson to compare ideas and questions.</a:t>
            </a:r>
            <a:endParaRPr sz="1400" dirty="0">
              <a:solidFill>
                <a:schemeClr val="dk1"/>
              </a:solidFill>
            </a:endParaRPr>
          </a:p>
          <a:p>
            <a:pPr marL="457200" lvl="0" indent="-317500" rtl="0">
              <a:spcBef>
                <a:spcPts val="0"/>
              </a:spcBef>
              <a:spcAft>
                <a:spcPts val="0"/>
              </a:spcAft>
              <a:buSzPts val="1400"/>
              <a:buChar char="●"/>
            </a:pPr>
            <a:r>
              <a:rPr lang="en" sz="1400" dirty="0">
                <a:solidFill>
                  <a:schemeClr val="dk1"/>
                </a:solidFill>
              </a:rPr>
              <a:t>Students who struggle with auditory processing or organizing their ideas will benefit from the scaffolds suggested above for recording their ideas and questions during the Science Talk. In order for them to best use these supports, meet with them in advance to explain what they will need to do during the Science Talk and model where to write or draw, providing examples.</a:t>
            </a:r>
            <a:endParaRPr sz="1400" dirty="0">
              <a:solidFill>
                <a:schemeClr val="dk1"/>
              </a:solidFill>
            </a:endParaRPr>
          </a:p>
          <a:p>
            <a:pPr marL="457200" lvl="0" indent="-317500" rtl="0">
              <a:spcBef>
                <a:spcPts val="0"/>
              </a:spcBef>
              <a:spcAft>
                <a:spcPts val="0"/>
              </a:spcAft>
              <a:buSzPts val="1400"/>
              <a:buChar char="●"/>
            </a:pPr>
            <a:r>
              <a:rPr lang="en" sz="1400" dirty="0">
                <a:solidFill>
                  <a:schemeClr val="dk1"/>
                </a:solidFill>
              </a:rPr>
              <a:t>Support sustained engagement and effort in this lesson by reminding students the goal for the work they are doing during the Science Talk. Many students benefit from consistent reminders of learning goals and their value or relevance. Students who may struggle with sustained effort and concentration are supported when these reminders are built into the learning environment.</a:t>
            </a:r>
            <a:endParaRPr sz="1400" dirty="0">
              <a:solidFill>
                <a:schemeClr val="dk1"/>
              </a:solidFill>
            </a:endParaRPr>
          </a:p>
          <a:p>
            <a:pPr marL="457200" lvl="0" indent="0">
              <a:spcBef>
                <a:spcPts val="0"/>
              </a:spcBef>
              <a:spcAft>
                <a:spcPts val="0"/>
              </a:spcAft>
              <a:buNone/>
            </a:pPr>
            <a:endParaRPr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12</a:t>
            </a:r>
            <a:endParaRPr sz="4000" b="1">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740" y="240021"/>
            <a:ext cx="3398520" cy="156537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76" name="Google Shape;176;p32"/>
          <p:cNvSpPr txBox="1">
            <a:spLocks noGrp="1"/>
          </p:cNvSpPr>
          <p:nvPr>
            <p:ph type="body" idx="1"/>
          </p:nvPr>
        </p:nvSpPr>
        <p:spPr>
          <a:xfrm>
            <a:off x="311775"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as we wrap up our first unit of Module 2. </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Connecting key vocabulary, </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Reviewing Learning Targets,</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Preparing and conducting a Science Talk, and</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Debrief.</a:t>
            </a:r>
            <a:endParaRPr>
              <a:solidFill>
                <a:schemeClr val="dk1"/>
              </a:solidFill>
            </a:endParaRPr>
          </a:p>
          <a:p>
            <a:pPr marL="0" lvl="0" indent="0">
              <a:lnSpc>
                <a:spcPct val="100000"/>
              </a:lnSpc>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Engaging the Reader:</a:t>
            </a:r>
            <a:r>
              <a:rPr lang="en" sz="2400"/>
              <a:t> Connecting Key Vocabulary</a:t>
            </a:r>
            <a:endParaRPr sz="2400"/>
          </a:p>
        </p:txBody>
      </p:sp>
      <p:pic>
        <p:nvPicPr>
          <p:cNvPr id="5" name="Picture 4">
            <a:extLst>
              <a:ext uri="{FF2B5EF4-FFF2-40B4-BE49-F238E27FC236}">
                <a16:creationId xmlns="" xmlns:a16="http://schemas.microsoft.com/office/drawing/2014/main" id="{A65272E8-6693-1548-B664-E33989DB387D}"/>
              </a:ext>
            </a:extLst>
          </p:cNvPr>
          <p:cNvPicPr>
            <a:picLocks noChangeAspect="1"/>
          </p:cNvPicPr>
          <p:nvPr/>
        </p:nvPicPr>
        <p:blipFill>
          <a:blip r:embed="rId3"/>
          <a:stretch>
            <a:fillRect/>
          </a:stretch>
        </p:blipFill>
        <p:spPr>
          <a:xfrm>
            <a:off x="1577335" y="1495120"/>
            <a:ext cx="5089354" cy="2909077"/>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F42430-C3A6-4829-91A5-1DCCFA5441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680336-4514-40A2-8B98-DD1C910F655E}">
  <ds:schemaRefs>
    <ds:schemaRef ds:uri="http://schemas.microsoft.com/sharepoint/v3/contenttype/forms"/>
  </ds:schemaRefs>
</ds:datastoreItem>
</file>

<file path=customXml/itemProps3.xml><?xml version="1.0" encoding="utf-8"?>
<ds:datastoreItem xmlns:ds="http://schemas.openxmlformats.org/officeDocument/2006/customXml" ds:itemID="{AAB2484C-05F2-4A81-B8A7-D38E17ADC19C}">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02a6a75b-8925-4bc7-8b21-b87d4a90d0a3"/>
    <ds:schemaRef ds:uri="http://purl.org/dc/elements/1.1/"/>
    <ds:schemaRef ds:uri="http://schemas.openxmlformats.org/package/2006/metadata/core-properties"/>
    <ds:schemaRef ds:uri="a1502afc-75e6-4a80-976c-76583f90c737"/>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42</TotalTime>
  <Words>3339</Words>
  <Application>Microsoft Macintosh PowerPoint</Application>
  <PresentationFormat>On-screen Show (16:9)</PresentationFormat>
  <Paragraphs>292</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Century Gothic</vt:lpstr>
      <vt:lpstr>Arial</vt:lpstr>
      <vt:lpstr>Overlock</vt:lpstr>
      <vt:lpstr>Simple Light</vt:lpstr>
      <vt:lpstr>Office Theme</vt:lpstr>
      <vt:lpstr>Grade 4: Module 2: Unit 1: Lesson 12 Teacher slide, before teaching.</vt:lpstr>
      <vt:lpstr>Grade 4: Module 2: Unit 1: Lesson 12 Teacher slide, before teaching. </vt:lpstr>
      <vt:lpstr>Grade 4: Module 2: Unit 1: Lesson 12 Teacher slide, before teaching.</vt:lpstr>
      <vt:lpstr>Grade 4: Module 2: Unit 1: Lesson 12 Teacher slide, before teaching.</vt:lpstr>
      <vt:lpstr>Grade 4: Module 2: Unit 1: Lesson 12 Teacher slide, before teaching.</vt:lpstr>
      <vt:lpstr>Grade 4: Module 2: Unit 1: Lesson 12 Teacher slide, before teaching. </vt:lpstr>
      <vt:lpstr>PowerPoint Presentation</vt:lpstr>
      <vt:lpstr>Hello, Students!</vt:lpstr>
      <vt:lpstr>Engaging the Reader: Connecting Key Vocabulary</vt:lpstr>
      <vt:lpstr>Reviewing Our Learning Targets</vt:lpstr>
      <vt:lpstr>Preparing for a Science Talk </vt:lpstr>
      <vt:lpstr>Conducting a Science Talk: Round 1</vt:lpstr>
      <vt:lpstr>Conducting a Science Talk: Round 2</vt:lpstr>
      <vt:lpstr>Debrief </vt:lpstr>
      <vt:lpstr>Homework: Accountable Research Reading</vt:lpstr>
      <vt:lpstr>Small Group Block /All Block </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12 Teacher slide, before teaching.</dc:title>
  <dc:creator>nbravo</dc:creator>
  <cp:lastModifiedBy>Deniescha Malone</cp:lastModifiedBy>
  <cp:revision>10</cp:revision>
  <dcterms:modified xsi:type="dcterms:W3CDTF">2018-09-25T01:54:56Z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