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F526F8-0C8F-4AE3-A45B-53B459D69CBF}" v="33" dt="2018-09-05T19:20:29.711"/>
  </p1510:revLst>
</p1510:revInfo>
</file>

<file path=ppt/tableStyles.xml><?xml version="1.0" encoding="utf-8"?>
<a:tblStyleLst xmlns:a="http://schemas.openxmlformats.org/drawingml/2006/main" def="{362EB4DA-3BBF-4A08-9606-287D4D26A64C}">
  <a:tblStyle styleId="{362EB4DA-3BBF-4A08-9606-287D4D26A64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792" autoAdjust="0"/>
  </p:normalViewPr>
  <p:slideViewPr>
    <p:cSldViewPr snapToGrid="0">
      <p:cViewPr varScale="1">
        <p:scale>
          <a:sx n="148" d="100"/>
          <a:sy n="148" d="100"/>
        </p:scale>
        <p:origin x="53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8FF526F8-0C8F-4AE3-A45B-53B459D69CBF}"/>
    <pc:docChg chg="undo modSld modMainMaster">
      <pc:chgData name="Natalie Ivey" userId="2c81a4b0-7596-4a42-b4da-e7aac4dfeff9" providerId="ADAL" clId="{8FF526F8-0C8F-4AE3-A45B-53B459D69CBF}" dt="2018-09-05T19:20:29.711" v="32" actId="1076"/>
      <pc:docMkLst>
        <pc:docMk/>
      </pc:docMkLst>
      <pc:sldChg chg="addSp modSp">
        <pc:chgData name="Natalie Ivey" userId="2c81a4b0-7596-4a42-b4da-e7aac4dfeff9" providerId="ADAL" clId="{8FF526F8-0C8F-4AE3-A45B-53B459D69CBF}" dt="2018-09-05T19:19:34.134" v="28" actId="1076"/>
        <pc:sldMkLst>
          <pc:docMk/>
          <pc:sldMk cId="0" sldId="259"/>
        </pc:sldMkLst>
        <pc:picChg chg="add mod">
          <ac:chgData name="Natalie Ivey" userId="2c81a4b0-7596-4a42-b4da-e7aac4dfeff9" providerId="ADAL" clId="{8FF526F8-0C8F-4AE3-A45B-53B459D69CBF}" dt="2018-09-05T19:19:34.134" v="28" actId="1076"/>
          <ac:picMkLst>
            <pc:docMk/>
            <pc:sldMk cId="0" sldId="259"/>
            <ac:picMk id="3" creationId="{6AE51E3A-9C6D-452D-B490-0C79CC172F9A}"/>
          </ac:picMkLst>
        </pc:picChg>
      </pc:sldChg>
      <pc:sldChg chg="modSp">
        <pc:chgData name="Natalie Ivey" userId="2c81a4b0-7596-4a42-b4da-e7aac4dfeff9" providerId="ADAL" clId="{8FF526F8-0C8F-4AE3-A45B-53B459D69CBF}" dt="2018-09-05T19:20:29.711" v="32" actId="1076"/>
        <pc:sldMkLst>
          <pc:docMk/>
          <pc:sldMk cId="0" sldId="262"/>
        </pc:sldMkLst>
        <pc:picChg chg="mod">
          <ac:chgData name="Natalie Ivey" userId="2c81a4b0-7596-4a42-b4da-e7aac4dfeff9" providerId="ADAL" clId="{8FF526F8-0C8F-4AE3-A45B-53B459D69CBF}" dt="2018-09-05T19:20:29.711" v="32" actId="1076"/>
          <ac:picMkLst>
            <pc:docMk/>
            <pc:sldMk cId="0" sldId="262"/>
            <ac:picMk id="169" creationId="{00000000-0000-0000-0000-000000000000}"/>
          </ac:picMkLst>
        </pc:picChg>
        <pc:picChg chg="mod">
          <ac:chgData name="Natalie Ivey" userId="2c81a4b0-7596-4a42-b4da-e7aac4dfeff9" providerId="ADAL" clId="{8FF526F8-0C8F-4AE3-A45B-53B459D69CBF}" dt="2018-09-05T19:20:08.358" v="31" actId="1076"/>
          <ac:picMkLst>
            <pc:docMk/>
            <pc:sldMk cId="0" sldId="262"/>
            <ac:picMk id="170" creationId="{00000000-0000-0000-0000-000000000000}"/>
          </ac:picMkLst>
        </pc:picChg>
      </pc:sldChg>
      <pc:sldChg chg="modSp">
        <pc:chgData name="Natalie Ivey" userId="2c81a4b0-7596-4a42-b4da-e7aac4dfeff9" providerId="ADAL" clId="{8FF526F8-0C8F-4AE3-A45B-53B459D69CBF}" dt="2018-09-05T19:19:50.846" v="29" actId="1076"/>
        <pc:sldMkLst>
          <pc:docMk/>
          <pc:sldMk cId="0" sldId="265"/>
        </pc:sldMkLst>
        <pc:picChg chg="mod">
          <ac:chgData name="Natalie Ivey" userId="2c81a4b0-7596-4a42-b4da-e7aac4dfeff9" providerId="ADAL" clId="{8FF526F8-0C8F-4AE3-A45B-53B459D69CBF}" dt="2018-09-05T19:19:50.846" v="29" actId="1076"/>
          <ac:picMkLst>
            <pc:docMk/>
            <pc:sldMk cId="0" sldId="265"/>
            <ac:picMk id="195" creationId="{00000000-0000-0000-0000-000000000000}"/>
          </ac:picMkLst>
        </pc:picChg>
      </pc:sldChg>
      <pc:sldMasterChg chg="addSp modSp">
        <pc:chgData name="Natalie Ivey" userId="2c81a4b0-7596-4a42-b4da-e7aac4dfeff9" providerId="ADAL" clId="{8FF526F8-0C8F-4AE3-A45B-53B459D69CBF}" dt="2018-09-05T18:14:38.005" v="6" actId="1076"/>
        <pc:sldMasterMkLst>
          <pc:docMk/>
          <pc:sldMasterMk cId="0" sldId="2147483670"/>
        </pc:sldMasterMkLst>
        <pc:picChg chg="add mod">
          <ac:chgData name="Natalie Ivey" userId="2c81a4b0-7596-4a42-b4da-e7aac4dfeff9" providerId="ADAL" clId="{8FF526F8-0C8F-4AE3-A45B-53B459D69CBF}" dt="2018-09-05T18:14:10.565" v="1" actId="1076"/>
          <ac:picMkLst>
            <pc:docMk/>
            <pc:sldMasterMk cId="0" sldId="2147483670"/>
            <ac:picMk id="3" creationId="{82729A08-6356-4A1B-999F-FFBFFC9BA31C}"/>
          </ac:picMkLst>
        </pc:picChg>
        <pc:picChg chg="add mod">
          <ac:chgData name="Natalie Ivey" userId="2c81a4b0-7596-4a42-b4da-e7aac4dfeff9" providerId="ADAL" clId="{8FF526F8-0C8F-4AE3-A45B-53B459D69CBF}" dt="2018-09-05T18:14:25.709" v="4" actId="1076"/>
          <ac:picMkLst>
            <pc:docMk/>
            <pc:sldMasterMk cId="0" sldId="2147483670"/>
            <ac:picMk id="5" creationId="{972E1692-60A5-4C43-90E8-D34FFAF1567E}"/>
          </ac:picMkLst>
        </pc:picChg>
        <pc:picChg chg="add mod">
          <ac:chgData name="Natalie Ivey" userId="2c81a4b0-7596-4a42-b4da-e7aac4dfeff9" providerId="ADAL" clId="{8FF526F8-0C8F-4AE3-A45B-53B459D69CBF}" dt="2018-09-05T18:14:38.005" v="6" actId="1076"/>
          <ac:picMkLst>
            <pc:docMk/>
            <pc:sldMasterMk cId="0" sldId="2147483670"/>
            <ac:picMk id="10" creationId="{BDA5F2F4-5096-45E9-A067-C256DD62223C}"/>
          </ac:picMkLst>
        </pc:picChg>
      </pc:sldMasterChg>
      <pc:sldMasterChg chg="addSp modSp modSldLayout">
        <pc:chgData name="Natalie Ivey" userId="2c81a4b0-7596-4a42-b4da-e7aac4dfeff9" providerId="ADAL" clId="{8FF526F8-0C8F-4AE3-A45B-53B459D69CBF}" dt="2018-09-05T19:18:57.762" v="24" actId="1076"/>
        <pc:sldMasterMkLst>
          <pc:docMk/>
          <pc:sldMasterMk cId="0" sldId="2147483671"/>
        </pc:sldMasterMkLst>
        <pc:picChg chg="add mod">
          <ac:chgData name="Natalie Ivey" userId="2c81a4b0-7596-4a42-b4da-e7aac4dfeff9" providerId="ADAL" clId="{8FF526F8-0C8F-4AE3-A45B-53B459D69CBF}" dt="2018-09-05T18:14:58.646" v="8" actId="1076"/>
          <ac:picMkLst>
            <pc:docMk/>
            <pc:sldMasterMk cId="0" sldId="2147483671"/>
            <ac:picMk id="3" creationId="{CCE50FFE-1F5C-442C-8649-609F4E4FBBBB}"/>
          </ac:picMkLst>
        </pc:picChg>
        <pc:picChg chg="add mod">
          <ac:chgData name="Natalie Ivey" userId="2c81a4b0-7596-4a42-b4da-e7aac4dfeff9" providerId="ADAL" clId="{8FF526F8-0C8F-4AE3-A45B-53B459D69CBF}" dt="2018-09-05T18:15:15.751" v="12" actId="1076"/>
          <ac:picMkLst>
            <pc:docMk/>
            <pc:sldMasterMk cId="0" sldId="2147483671"/>
            <ac:picMk id="5" creationId="{6A5BB1E1-E4EC-4763-9659-4DAAED708735}"/>
          </ac:picMkLst>
        </pc:picChg>
        <pc:picChg chg="add mod">
          <ac:chgData name="Natalie Ivey" userId="2c81a4b0-7596-4a42-b4da-e7aac4dfeff9" providerId="ADAL" clId="{8FF526F8-0C8F-4AE3-A45B-53B459D69CBF}" dt="2018-09-05T18:15:30.681" v="14" actId="1076"/>
          <ac:picMkLst>
            <pc:docMk/>
            <pc:sldMasterMk cId="0" sldId="2147483671"/>
            <ac:picMk id="7" creationId="{56E7A564-9221-4C32-8E19-5184722FCB27}"/>
          </ac:picMkLst>
        </pc:picChg>
        <pc:sldLayoutChg chg="modSp">
          <pc:chgData name="Natalie Ivey" userId="2c81a4b0-7596-4a42-b4da-e7aac4dfeff9" providerId="ADAL" clId="{8FF526F8-0C8F-4AE3-A45B-53B459D69CBF}" dt="2018-09-05T19:18:57.762" v="24" actId="1076"/>
          <pc:sldLayoutMkLst>
            <pc:docMk/>
            <pc:sldMasterMk cId="0" sldId="2147483671"/>
            <pc:sldLayoutMk cId="0" sldId="2147483669"/>
          </pc:sldLayoutMkLst>
          <pc:spChg chg="mod">
            <ac:chgData name="Natalie Ivey" userId="2c81a4b0-7596-4a42-b4da-e7aac4dfeff9" providerId="ADAL" clId="{8FF526F8-0C8F-4AE3-A45B-53B459D69CBF}" dt="2018-09-05T19:18:57.187" v="22" actId="1076"/>
            <ac:spMkLst>
              <pc:docMk/>
              <pc:sldMasterMk cId="0" sldId="2147483671"/>
              <pc:sldLayoutMk cId="0" sldId="2147483669"/>
              <ac:spMk id="121" creationId="{00000000-0000-0000-0000-000000000000}"/>
            </ac:spMkLst>
          </pc:spChg>
          <pc:spChg chg="mod">
            <ac:chgData name="Natalie Ivey" userId="2c81a4b0-7596-4a42-b4da-e7aac4dfeff9" providerId="ADAL" clId="{8FF526F8-0C8F-4AE3-A45B-53B459D69CBF}" dt="2018-09-05T19:18:57.762" v="24" actId="1076"/>
            <ac:spMkLst>
              <pc:docMk/>
              <pc:sldMasterMk cId="0" sldId="2147483671"/>
              <pc:sldLayoutMk cId="0" sldId="2147483669"/>
              <ac:spMk id="123"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3133976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11"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1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students write the first proof paragraph of their literary essays. They write the paragraph in pieces, saying each part aloud before writing. A template has also been provided for those students who may need it.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Before writing their first proof paragraphs, students participate in a mini lesson about recognizing and correcting fragments and run-on sentences, building on what they already know about writing complete sentences from the previous lesson.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who require an extension can write their own proof paragraph rather than using the sentence stems.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unit, the habit of character focus is on working to become an effective learner. The characteristic they collect in this lesson is perseverance, because this is their first time writing a full essay this school year.</a:t>
            </a:r>
            <a:endParaRPr sz="1200">
              <a:solidFill>
                <a:schemeClr val="dk1"/>
              </a:solidFill>
              <a:latin typeface="Calibri"/>
              <a:ea typeface="Calibri"/>
              <a:cs typeface="Calibri"/>
              <a:sym typeface="Calibri"/>
            </a:endParaRPr>
          </a:p>
          <a:p>
            <a:pPr marL="0" lvl="0" indent="0">
              <a:spcBef>
                <a:spcPts val="0"/>
              </a:spcBef>
              <a:spcAft>
                <a:spcPts val="0"/>
              </a:spcAft>
              <a:buNone/>
            </a:pPr>
            <a:endParaRPr>
              <a:solidFill>
                <a:schemeClr val="dk1"/>
              </a:solidFill>
            </a:endParaRPr>
          </a:p>
        </p:txBody>
      </p:sp>
    </p:spTree>
    <p:extLst>
      <p:ext uri="{BB962C8B-B14F-4D97-AF65-F5344CB8AC3E}">
        <p14:creationId xmlns:p14="http://schemas.microsoft.com/office/powerpoint/2010/main" val="4942025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12ad785b_0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Google Shape;190;g3e12ad785b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invite students to retrieve their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Remind them that this checklist is something they will use a lot in their English Language Arts work.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each of the following criteria, pausing after each one for students to turn and talk to their partner about what each one means in their own words. Then, invite students to mark these criteria on their checklist (using a different color or symbol from the one they used in Lesson 10).</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they were introduced to the final criterion in the previous lesson and that the task and purpose is a literary essay about what inspired their expert group poet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In</a:t>
            </a:r>
            <a:r>
              <a:rPr lang="en-US" sz="1200" baseline="0" dirty="0">
                <a:solidFill>
                  <a:schemeClr val="dk1"/>
                </a:solidFill>
                <a:latin typeface="Calibri"/>
                <a:ea typeface="Calibri"/>
                <a:cs typeface="Calibri"/>
                <a:sym typeface="Calibri"/>
              </a:rPr>
              <a:t> addition, t</a:t>
            </a:r>
            <a:r>
              <a:rPr lang="en" sz="1200" dirty="0">
                <a:solidFill>
                  <a:schemeClr val="dk1"/>
                </a:solidFill>
                <a:latin typeface="Calibri"/>
                <a:ea typeface="Calibri"/>
                <a:cs typeface="Calibri"/>
                <a:sym typeface="Calibri"/>
              </a:rPr>
              <a:t>heir audience is other students and teachers.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criterion:</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W.4.2a</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is the related information in Proof Paragraph 1?”</a:t>
            </a:r>
            <a:r>
              <a:rPr lang="en" sz="1200" b="1" dirty="0">
                <a:solidFill>
                  <a:schemeClr val="dk1"/>
                </a:solidFill>
                <a:latin typeface="Calibri"/>
                <a:ea typeface="Calibri"/>
                <a:cs typeface="Calibri"/>
                <a:sym typeface="Calibri"/>
              </a:rPr>
              <a:t> (what inspired our expert group’s poet)</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how to record this (using words or sketches) on the displayed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Invite students to do the same.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criterion:</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W.4.2b</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are the details we need to include to explain the idea? What text are we using to find these details? What details does the model literary essay include?” </a:t>
            </a:r>
            <a:r>
              <a:rPr lang="en" sz="1200" b="1" dirty="0">
                <a:solidFill>
                  <a:schemeClr val="dk1"/>
                </a:solidFill>
                <a:latin typeface="Calibri"/>
                <a:ea typeface="Calibri"/>
                <a:cs typeface="Calibri"/>
                <a:sym typeface="Calibri"/>
              </a:rPr>
              <a:t>(information about what inspired the poet; we are using our expert group poet’s biography to find this information)</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how to record this (using words or sketches) on the displayed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Invite students to do the same.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criterion:</a:t>
            </a:r>
            <a:endParaRPr sz="1200" dirty="0">
              <a:solidFill>
                <a:schemeClr val="dk1"/>
              </a:solidFill>
              <a:latin typeface="Calibri"/>
              <a:ea typeface="Calibri"/>
              <a:cs typeface="Calibri"/>
              <a:sym typeface="Calibri"/>
            </a:endParaRPr>
          </a:p>
          <a:p>
            <a:pPr marL="914400" lvl="1" indent="-298450" rtl="0">
              <a:lnSpc>
                <a:spcPct val="100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W.4.4</a:t>
            </a:r>
            <a:endParaRPr sz="1200" dirty="0">
              <a:solidFill>
                <a:schemeClr val="dk1"/>
              </a:solidFill>
              <a:latin typeface="Calibri"/>
              <a:ea typeface="Calibri"/>
              <a:cs typeface="Calibri"/>
              <a:sym typeface="Calibri"/>
            </a:endParaRPr>
          </a:p>
          <a:p>
            <a:pPr marL="914400" lvl="1" indent="-298450" rtl="0">
              <a:lnSpc>
                <a:spcPct val="100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“How can we make sure our writing is easy to understand?” </a:t>
            </a:r>
            <a:r>
              <a:rPr lang="en" sz="1200" b="1" dirty="0">
                <a:solidFill>
                  <a:schemeClr val="dk1"/>
                </a:solidFill>
                <a:latin typeface="Calibri"/>
                <a:ea typeface="Calibri"/>
                <a:cs typeface="Calibri"/>
                <a:sym typeface="Calibri"/>
              </a:rPr>
              <a:t>(We can put what we learned from the expert group poet’s biography in our own words; we can make sure to only include information about what inspired our poet in this paragraph.)</a:t>
            </a:r>
            <a:endParaRPr sz="1200" b="1" dirty="0">
              <a:solidFill>
                <a:schemeClr val="dk1"/>
              </a:solidFill>
              <a:latin typeface="Calibri"/>
              <a:ea typeface="Calibri"/>
              <a:cs typeface="Calibri"/>
              <a:sym typeface="Calibri"/>
            </a:endParaRPr>
          </a:p>
          <a:p>
            <a:pPr marL="914400" lvl="1" indent="-298450" rtl="0">
              <a:lnSpc>
                <a:spcPct val="100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Model how to record this (using words or sketches) on the displayed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Invite students to do the same.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a:t>
            </a:r>
            <a:r>
              <a:rPr lang="en" sz="1200" b="1" dirty="0">
                <a:solidFill>
                  <a:schemeClr val="dk1"/>
                </a:solidFill>
                <a:latin typeface="Calibri"/>
                <a:ea typeface="Calibri"/>
                <a:cs typeface="Calibri"/>
                <a:sym typeface="Calibri"/>
              </a:rPr>
              <a:t>expert group poet biographies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Close Read Note-catcher: Expert Group Poet</a:t>
            </a:r>
            <a:r>
              <a:rPr lang="en" sz="1200" dirty="0">
                <a:solidFill>
                  <a:schemeClr val="dk1"/>
                </a:solidFill>
                <a:latin typeface="Calibri"/>
                <a:ea typeface="Calibri"/>
                <a:cs typeface="Calibri"/>
                <a:sym typeface="Calibri"/>
              </a:rPr>
              <a:t> and move to sit with their expert groups.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following along as you ask for responses pertaining to each criterion.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filling out the appropriate section on their own checklist.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reviewing the checklist criteria, some students may need additional clarification about the language of each criterion. Example: </a:t>
            </a:r>
            <a:r>
              <a:rPr lang="en" sz="1200" i="1" dirty="0">
                <a:solidFill>
                  <a:schemeClr val="dk1"/>
                </a:solidFill>
                <a:latin typeface="Calibri"/>
                <a:ea typeface="Calibri"/>
                <a:cs typeface="Calibri"/>
                <a:sym typeface="Calibri"/>
              </a:rPr>
              <a:t>“What does it mean when writing is appropriate to the task, purpose, and audience?”</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(Everything I wrote is about the main idea of the essay. It is not about something else. It is written in a way that will help others understand it.) </a:t>
            </a:r>
            <a:endParaRPr sz="1200" b="1"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786205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9" name="Google Shape;199;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Expert Groups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a:t>
            </a:r>
            <a:r>
              <a:rPr lang="en" sz="1200" b="1" dirty="0">
                <a:solidFill>
                  <a:schemeClr val="dk1"/>
                </a:solidFill>
                <a:latin typeface="Calibri"/>
                <a:ea typeface="Calibri"/>
                <a:cs typeface="Calibri"/>
                <a:sym typeface="Calibri"/>
              </a:rPr>
              <a:t>expert group poet biographies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Close Read Note-catcher: Expert Group Poet</a:t>
            </a:r>
            <a:r>
              <a:rPr lang="en" sz="1200" dirty="0">
                <a:solidFill>
                  <a:schemeClr val="dk1"/>
                </a:solidFill>
                <a:latin typeface="Calibri"/>
                <a:ea typeface="Calibri"/>
                <a:cs typeface="Calibri"/>
                <a:sym typeface="Calibri"/>
              </a:rPr>
              <a:t> and move to sit with their expert groups.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a volunteer to read the focus question at the top of the </a:t>
            </a:r>
            <a:r>
              <a:rPr lang="en" sz="1200" b="1" dirty="0">
                <a:solidFill>
                  <a:schemeClr val="dk1"/>
                </a:solidFill>
                <a:latin typeface="Calibri"/>
                <a:ea typeface="Calibri"/>
                <a:cs typeface="Calibri"/>
                <a:sym typeface="Calibri"/>
              </a:rPr>
              <a:t>Close Read Note-catcher: Expert Group Poet</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inspired your expert group’s poet to write poetry, and where can you see evidence of this in his or her poetry?”</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focus statements with their expert groups.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Proof Paragraph 1 of their essay elaborates on point 1, or gives evidence and reasons to support what inspired their poet.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yellow markers</a:t>
            </a:r>
            <a:r>
              <a:rPr lang="en" sz="1200" dirty="0">
                <a:solidFill>
                  <a:schemeClr val="dk1"/>
                </a:solidFill>
                <a:latin typeface="Calibri"/>
                <a:ea typeface="Calibri"/>
                <a:cs typeface="Calibri"/>
                <a:sym typeface="Calibri"/>
              </a:rPr>
              <a:t>. Invite students to skim their </a:t>
            </a:r>
            <a:r>
              <a:rPr lang="en" sz="1200" b="1" dirty="0">
                <a:solidFill>
                  <a:schemeClr val="dk1"/>
                </a:solidFill>
                <a:latin typeface="Calibri"/>
                <a:ea typeface="Calibri"/>
                <a:cs typeface="Calibri"/>
                <a:sym typeface="Calibri"/>
              </a:rPr>
              <a:t>Close Read Note-catcher: Expert Group Poet </a:t>
            </a:r>
            <a:r>
              <a:rPr lang="en" sz="1200" dirty="0">
                <a:solidFill>
                  <a:schemeClr val="dk1"/>
                </a:solidFill>
                <a:latin typeface="Calibri"/>
                <a:ea typeface="Calibri"/>
                <a:cs typeface="Calibri"/>
                <a:sym typeface="Calibri"/>
              </a:rPr>
              <a:t>and underline information they will use in their first proof paragraph.</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Proof Paragraph 1 Writing template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criterion of Proof Paragraph 1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stem from the writing template: </a:t>
            </a:r>
            <a:r>
              <a:rPr lang="en" sz="1200" i="1" dirty="0">
                <a:solidFill>
                  <a:schemeClr val="dk1"/>
                </a:solidFill>
                <a:latin typeface="Calibri"/>
                <a:ea typeface="Calibri"/>
                <a:cs typeface="Calibri"/>
                <a:sym typeface="Calibri"/>
              </a:rPr>
              <a:t>“(Poet’s name) was inspired by _____.”</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an elbow partner in their expert group to say aloud their first sentence describing what inspired their poet using the sentence stem provided.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this sentence on their</a:t>
            </a:r>
            <a:r>
              <a:rPr lang="en" sz="1200" b="1" dirty="0">
                <a:solidFill>
                  <a:schemeClr val="dk1"/>
                </a:solidFill>
                <a:latin typeface="Calibri"/>
                <a:ea typeface="Calibri"/>
                <a:cs typeface="Calibri"/>
                <a:sym typeface="Calibri"/>
              </a:rPr>
              <a:t> Literary Essay draft</a:t>
            </a:r>
            <a:r>
              <a:rPr lang="en" sz="1200" dirty="0">
                <a:solidFill>
                  <a:schemeClr val="dk1"/>
                </a:solidFill>
                <a:latin typeface="Calibri"/>
                <a:ea typeface="Calibri"/>
                <a:cs typeface="Calibri"/>
                <a:sym typeface="Calibri"/>
              </a:rPr>
              <a:t>. Remind them that because this is a new paragraph, they will start on a new line, and remind them to leave lines between each line of writing.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the remaining criterion on the </a:t>
            </a:r>
            <a:r>
              <a:rPr lang="en" sz="1200" b="1" dirty="0">
                <a:solidFill>
                  <a:schemeClr val="dk1"/>
                </a:solidFill>
                <a:latin typeface="Calibri"/>
                <a:ea typeface="Calibri"/>
                <a:cs typeface="Calibri"/>
                <a:sym typeface="Calibri"/>
              </a:rPr>
              <a:t>Literary Essay anchor chart </a:t>
            </a:r>
            <a:r>
              <a:rPr lang="en" sz="1200" dirty="0">
                <a:solidFill>
                  <a:schemeClr val="dk1"/>
                </a:solidFill>
                <a:latin typeface="Calibri"/>
                <a:ea typeface="Calibri"/>
                <a:cs typeface="Calibri"/>
                <a:sym typeface="Calibri"/>
              </a:rPr>
              <a:t>with the sentence stem: </a:t>
            </a:r>
            <a:r>
              <a:rPr lang="en" sz="1200" i="1" dirty="0">
                <a:solidFill>
                  <a:schemeClr val="dk1"/>
                </a:solidFill>
                <a:latin typeface="Calibri"/>
                <a:ea typeface="Calibri"/>
                <a:cs typeface="Calibri"/>
                <a:sym typeface="Calibri"/>
              </a:rPr>
              <a:t>“This inspired him or her because _____.” “This shows _____.”</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the model literary essay, the criteria recorded on the</a:t>
            </a:r>
            <a:r>
              <a:rPr lang="en" sz="1200" b="1" dirty="0">
                <a:solidFill>
                  <a:schemeClr val="dk1"/>
                </a:solidFill>
                <a:latin typeface="Calibri"/>
                <a:ea typeface="Calibri"/>
                <a:cs typeface="Calibri"/>
                <a:sym typeface="Calibri"/>
              </a:rPr>
              <a:t> Literary Essay anchor chart</a:t>
            </a:r>
            <a:r>
              <a:rPr lang="en" sz="1200" dirty="0">
                <a:solidFill>
                  <a:schemeClr val="dk1"/>
                </a:solidFill>
                <a:latin typeface="Calibri"/>
                <a:ea typeface="Calibri"/>
                <a:cs typeface="Calibri"/>
                <a:sym typeface="Calibri"/>
              </a:rPr>
              <a:t>,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to write Proof Paragraph 1.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identifying the focus for the poet in their expert groups.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begin writing the introduction for their literary essay.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they begin writing, create a writing goal that is appropriate for the individual student (e.g., two pages). Place a star or a sticker at the goal point so that they can self-monitor their progress as they write.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0031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e15d39bb7_0_3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Google Shape;207;g3e15d39bb7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Tell students they are now going to participate in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reflect on their progress toward the first learning target. Remind them that they used this protocol in the first half of the unit and review as necessary.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 </a:t>
            </a:r>
            <a:r>
              <a:rPr lang="en" sz="1200" u="sng" dirty="0">
                <a:solidFill>
                  <a:schemeClr val="accent5"/>
                </a:solidFill>
                <a:latin typeface="Calibri"/>
                <a:ea typeface="Calibri"/>
                <a:cs typeface="Calibri"/>
                <a:sym typeface="Calibri"/>
                <a:hlinkClick r:id="rId3"/>
              </a:rPr>
              <a:t>https://eleducation.org/resources/el-education-classroom-protocols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using the first learning target.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persevered in this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‘Y’ for ‘Yes’ and the date in the final column of their</a:t>
            </a:r>
            <a:r>
              <a:rPr lang="en" sz="1200" b="1" dirty="0">
                <a:solidFill>
                  <a:schemeClr val="dk1"/>
                </a:solidFill>
                <a:latin typeface="Calibri"/>
                <a:ea typeface="Calibri"/>
                <a:cs typeface="Calibri"/>
                <a:sym typeface="Calibri"/>
              </a:rPr>
              <a:t> Informative Writing Checklist</a:t>
            </a:r>
            <a:r>
              <a:rPr lang="en" sz="1200" dirty="0">
                <a:solidFill>
                  <a:schemeClr val="dk1"/>
                </a:solidFill>
                <a:latin typeface="Calibri"/>
                <a:ea typeface="Calibri"/>
                <a:cs typeface="Calibri"/>
                <a:sym typeface="Calibri"/>
              </a:rPr>
              <a:t> if they feel the criteria marked on their checklists have been achieved in their writing in this lesson.</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Scan student responses and make a note of students who may need more support with this moving forward.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 Who Need It: None </a:t>
            </a: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030536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e12ad77bd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5" name="Google Shape;215;g3e12ad77bd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4- 5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Think-Write-Pair-Share</a:t>
            </a:r>
            <a:r>
              <a:rPr lang="en" sz="1200" dirty="0">
                <a:solidFill>
                  <a:schemeClr val="dk1"/>
                </a:solidFill>
                <a:latin typeface="Calibri"/>
                <a:ea typeface="Calibri"/>
                <a:cs typeface="Calibri"/>
                <a:sym typeface="Calibri"/>
              </a:rPr>
              <a:t>, leaving adequate time for each partner to think, ask each other the question, and share: </a:t>
            </a:r>
            <a:r>
              <a:rPr lang="en" sz="1200" i="1" dirty="0">
                <a:solidFill>
                  <a:schemeClr val="dk1"/>
                </a:solidFill>
                <a:latin typeface="Calibri"/>
                <a:ea typeface="Calibri"/>
                <a:cs typeface="Calibri"/>
                <a:sym typeface="Calibri"/>
              </a:rPr>
              <a:t>“Reread the draft of your essay, looking for any fragments or run-on sentences. Choose one and revise it so it is a complete sentence.”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out.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the room and observe student pairs as they work together to look for any fragments or run-ons needing corrected.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375348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2" name="Google Shape;222;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Suggested slide pacing: 1-2 minutes</a:t>
            </a: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Individual</a:t>
            </a: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Additional Support for Families resources are in the Module 1 Supporting Materials document.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homework with students.</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 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make a note of the homework.</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Supports for Students Who Need It: None</a:t>
            </a: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62651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d68dc4ca3_0_3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g3d68dc4ca3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29" name="Google Shape;229;g3d68dc4ca3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5038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Teacher resources and materials can be downloaded at: </a:t>
            </a:r>
            <a:r>
              <a:rPr lang="en" sz="1200" u="sng" dirty="0">
                <a:solidFill>
                  <a:schemeClr val="hlink"/>
                </a:solidFill>
                <a:latin typeface="Calibri"/>
                <a:ea typeface="Calibri"/>
                <a:cs typeface="Calibri"/>
                <a:sym typeface="Calibri"/>
                <a:hlinkClick r:id="rId3"/>
              </a:rPr>
              <a:t>http://curriculum.eleducation.org/curriculum/ela/grade-4/module-1/unit-2/lesson-11</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Organizing the Model: Proof Paragraph 1 strips</a:t>
            </a:r>
            <a:r>
              <a:rPr lang="en" sz="1200" dirty="0">
                <a:solidFill>
                  <a:schemeClr val="dk1"/>
                </a:solidFill>
                <a:latin typeface="Calibri"/>
                <a:ea typeface="Calibri"/>
                <a:cs typeface="Calibri"/>
                <a:sym typeface="Calibri"/>
              </a:rPr>
              <a:t> (one set per pair)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Yellow markers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Proof Paragraph 1 Writing Template </a:t>
            </a:r>
            <a:r>
              <a:rPr lang="en" sz="1200" dirty="0">
                <a:solidFill>
                  <a:schemeClr val="dk1"/>
                </a:solidFill>
                <a:latin typeface="Calibri"/>
                <a:ea typeface="Calibri"/>
                <a:cs typeface="Calibri"/>
                <a:sym typeface="Calibri"/>
              </a:rPr>
              <a:t>(for students needing additional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Painted Essay® template</a:t>
            </a:r>
            <a:r>
              <a:rPr lang="en" sz="1200" dirty="0">
                <a:solidFill>
                  <a:schemeClr val="dk1"/>
                </a:solidFill>
                <a:latin typeface="Calibri"/>
                <a:ea typeface="Calibri"/>
                <a:cs typeface="Calibri"/>
                <a:sym typeface="Calibri"/>
              </a:rPr>
              <a:t> (from Lesson 9;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literary essay</a:t>
            </a:r>
            <a:r>
              <a:rPr lang="en" sz="1200" dirty="0">
                <a:solidFill>
                  <a:schemeClr val="dk1"/>
                </a:solidFill>
                <a:latin typeface="Calibri"/>
                <a:ea typeface="Calibri"/>
                <a:cs typeface="Calibri"/>
                <a:sym typeface="Calibri"/>
              </a:rPr>
              <a:t> (from Lesson 9; one per student and one to display)</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(begun in Lesson 10; added to during Opening A)</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Literary Essay anchor chart </a:t>
            </a:r>
            <a:r>
              <a:rPr lang="en" sz="1200" dirty="0">
                <a:solidFill>
                  <a:schemeClr val="dk1"/>
                </a:solidFill>
                <a:latin typeface="Calibri"/>
                <a:ea typeface="Calibri"/>
                <a:cs typeface="Calibri"/>
                <a:sym typeface="Calibri"/>
              </a:rPr>
              <a:t>(example, for teacher reference in Module 1 Teacher Supporting Materials)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Essay Prompt: What Inspires Poets? </a:t>
            </a:r>
            <a:r>
              <a:rPr lang="en" sz="1200" dirty="0">
                <a:solidFill>
                  <a:schemeClr val="dk1"/>
                </a:solidFill>
                <a:latin typeface="Calibri"/>
                <a:ea typeface="Calibri"/>
                <a:cs typeface="Calibri"/>
                <a:sym typeface="Calibri"/>
              </a:rPr>
              <a:t>(from Lesson 6, one per student and one to display)</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Lesson 1)</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Complete Sentences handout </a:t>
            </a:r>
            <a:r>
              <a:rPr lang="en" sz="1200" dirty="0">
                <a:solidFill>
                  <a:schemeClr val="dk1"/>
                </a:solidFill>
                <a:latin typeface="Calibri"/>
                <a:ea typeface="Calibri"/>
                <a:cs typeface="Calibri"/>
                <a:sym typeface="Calibri"/>
              </a:rPr>
              <a:t>(from Lesson 10; one per student and one to display)</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Literary essay draft</a:t>
            </a:r>
            <a:r>
              <a:rPr lang="en" sz="1200" dirty="0">
                <a:solidFill>
                  <a:schemeClr val="dk1"/>
                </a:solidFill>
                <a:latin typeface="Calibri"/>
                <a:ea typeface="Calibri"/>
                <a:cs typeface="Calibri"/>
                <a:sym typeface="Calibri"/>
              </a:rPr>
              <a:t> (begun in Lesson 10; added to during Work Time B;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(from Lesson 9; one per student and one to display)</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poet biographies </a:t>
            </a:r>
            <a:r>
              <a:rPr lang="en" sz="1200" dirty="0">
                <a:solidFill>
                  <a:schemeClr val="dk1"/>
                </a:solidFill>
                <a:latin typeface="Calibri"/>
                <a:ea typeface="Calibri"/>
                <a:cs typeface="Calibri"/>
                <a:sym typeface="Calibri"/>
              </a:rPr>
              <a:t>(from Lesson 7; one per student in each expert group)</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 Note-catcher: Expert Group Poet</a:t>
            </a:r>
            <a:r>
              <a:rPr lang="en" sz="1200" dirty="0">
                <a:solidFill>
                  <a:schemeClr val="dk1"/>
                </a:solidFill>
                <a:latin typeface="Calibri"/>
                <a:ea typeface="Calibri"/>
                <a:cs typeface="Calibri"/>
                <a:sym typeface="Calibri"/>
              </a:rPr>
              <a:t> (from Lesson 7;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 specific word wall </a:t>
            </a:r>
            <a:r>
              <a:rPr lang="en" sz="1200" dirty="0">
                <a:solidFill>
                  <a:schemeClr val="dk1"/>
                </a:solidFill>
                <a:latin typeface="Calibri"/>
                <a:ea typeface="Calibri"/>
                <a:cs typeface="Calibri"/>
                <a:sym typeface="Calibri"/>
              </a:rPr>
              <a:t>(begun in Unit 1, Lesson 3) </a:t>
            </a:r>
            <a:endParaRPr sz="1200" dirty="0">
              <a:solidFill>
                <a:schemeClr val="dk1"/>
              </a:solidFill>
              <a:latin typeface="Calibri"/>
              <a:ea typeface="Calibri"/>
              <a:cs typeface="Calibri"/>
              <a:sym typeface="Calibri"/>
            </a:endParaRPr>
          </a:p>
          <a:p>
            <a:pPr marL="0" lvl="0" indent="0" rtl="0">
              <a:lnSpc>
                <a:spcPct val="9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9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work during Opening A, with at least one strong reader per pair.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Organizing the Model: Proof Paragraph 1 strips </a:t>
            </a:r>
            <a:r>
              <a:rPr lang="en" sz="1200" dirty="0">
                <a:solidFill>
                  <a:schemeClr val="dk1"/>
                </a:solidFill>
                <a:latin typeface="Calibri"/>
                <a:ea typeface="Calibri"/>
                <a:cs typeface="Calibri"/>
                <a:sym typeface="Calibri"/>
              </a:rPr>
              <a:t>(see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Learning Targets and </a:t>
            </a:r>
            <a:r>
              <a:rPr lang="en" sz="1200" b="1" dirty="0">
                <a:solidFill>
                  <a:schemeClr val="dk1"/>
                </a:solidFill>
                <a:latin typeface="Calibri"/>
                <a:ea typeface="Calibri"/>
                <a:cs typeface="Calibri"/>
                <a:sym typeface="Calibri"/>
              </a:rPr>
              <a:t>Literary Essay </a:t>
            </a:r>
            <a:r>
              <a:rPr lang="en-US" sz="1200" b="1" dirty="0">
                <a:solidFill>
                  <a:schemeClr val="dk1"/>
                </a:solidFill>
                <a:latin typeface="Calibri"/>
                <a:ea typeface="Calibri"/>
                <a:cs typeface="Calibri"/>
                <a:sym typeface="Calibri"/>
              </a:rPr>
              <a:t>a</a:t>
            </a:r>
            <a:r>
              <a:rPr lang="en" sz="1200" b="1" dirty="0">
                <a:solidFill>
                  <a:schemeClr val="dk1"/>
                </a:solidFill>
                <a:latin typeface="Calibri"/>
                <a:ea typeface="Calibri"/>
                <a:cs typeface="Calibri"/>
                <a:sym typeface="Calibri"/>
              </a:rPr>
              <a:t>nchor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hart </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8595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Organizing the Model: Proof Paragraph 1 strips</a:t>
            </a:r>
            <a:r>
              <a:rPr lang="en-US"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Full lesson can be found at: http://curriculum.eleducation.org/curriculum/ela/grade-4/module-1/unit-2/lesson-11</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Familiarize yourself with the following: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protocols can be found at the following url: </a:t>
            </a:r>
            <a:r>
              <a:rPr lang="en" sz="1200" u="sng" dirty="0">
                <a:solidFill>
                  <a:srgbClr val="0097A7"/>
                </a:solidFill>
                <a:latin typeface="Calibri"/>
                <a:ea typeface="Calibri"/>
                <a:cs typeface="Calibri"/>
                <a:sym typeface="Calibri"/>
                <a:hlinkClick r:id="rId3"/>
              </a:rPr>
              <a:t>https://eleducation.org/resources/el-education-classroom-protocols</a:t>
            </a:r>
            <a:endParaRPr sz="1200" u="sng" dirty="0">
              <a:solidFill>
                <a:srgbClr val="0097A7"/>
              </a:solidFill>
              <a:latin typeface="Calibri"/>
              <a:ea typeface="Calibri"/>
              <a:cs typeface="Calibri"/>
              <a:sym typeface="Calibri"/>
              <a:hlinkClick r:id="rId3"/>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480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932099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Teacher read the slide to the class or call on a student to read the content of the slide to the class.</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reading the content on the slide.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that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4682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e12ad785b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e12ad785b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placed into predetermined pairs.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Proof Paragraph 1 strips</a:t>
            </a:r>
            <a:r>
              <a:rPr lang="en" sz="1200" dirty="0">
                <a:solidFill>
                  <a:schemeClr val="dk1"/>
                </a:solidFill>
                <a:latin typeface="Calibri"/>
                <a:ea typeface="Calibri"/>
                <a:cs typeface="Calibri"/>
                <a:sym typeface="Calibri"/>
              </a:rPr>
              <a:t> can be found in the Module 1 Teacher Supporting Materials. Digital versions can be downloaded from: </a:t>
            </a:r>
            <a:r>
              <a:rPr lang="en" sz="1200" u="sng" dirty="0">
                <a:solidFill>
                  <a:schemeClr val="hlink"/>
                </a:solidFill>
                <a:latin typeface="Calibri"/>
                <a:ea typeface="Calibri"/>
                <a:cs typeface="Calibri"/>
                <a:sym typeface="Calibri"/>
                <a:hlinkClick r:id="rId3"/>
              </a:rPr>
              <a:t>http://curriculum.eleducation.org/curriculum/ela/grade-4/module-1/unit-2/lesson-11</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predetermined pairs.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Organizing the Model: Proof Paragraph 1 strips</a:t>
            </a:r>
            <a:r>
              <a:rPr lang="en" sz="1200" dirty="0">
                <a:solidFill>
                  <a:schemeClr val="dk1"/>
                </a:solidFill>
                <a:latin typeface="Calibri"/>
                <a:ea typeface="Calibri"/>
                <a:cs typeface="Calibri"/>
                <a:sym typeface="Calibri"/>
              </a:rPr>
              <a:t> and invite students to retrieve their </a:t>
            </a:r>
            <a:r>
              <a:rPr lang="en" sz="1200" b="1" dirty="0">
                <a:solidFill>
                  <a:schemeClr val="dk1"/>
                </a:solidFill>
                <a:latin typeface="Calibri"/>
                <a:ea typeface="Calibri"/>
                <a:cs typeface="Calibri"/>
                <a:sym typeface="Calibri"/>
              </a:rPr>
              <a:t>Painted Essay® template.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1 minute quickly reviewing where </a:t>
            </a:r>
            <a:r>
              <a:rPr lang="en" sz="1200" b="1" dirty="0">
                <a:solidFill>
                  <a:schemeClr val="dk1"/>
                </a:solidFill>
                <a:latin typeface="Calibri"/>
                <a:ea typeface="Calibri"/>
                <a:cs typeface="Calibri"/>
                <a:sym typeface="Calibri"/>
              </a:rPr>
              <a:t>Proof Paragraph 1</a:t>
            </a:r>
            <a:r>
              <a:rPr lang="en" sz="1200" dirty="0">
                <a:solidFill>
                  <a:schemeClr val="dk1"/>
                </a:solidFill>
                <a:latin typeface="Calibri"/>
                <a:ea typeface="Calibri"/>
                <a:cs typeface="Calibri"/>
                <a:sym typeface="Calibri"/>
              </a:rPr>
              <a:t> fits into the structure of the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read and organize the strips, putting them in the correct order for Proof Paragraph 1 of the model literary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when they have finished, they can check their work against the </a:t>
            </a:r>
            <a:r>
              <a:rPr lang="en" sz="1200" b="1" dirty="0">
                <a:solidFill>
                  <a:schemeClr val="dk1"/>
                </a:solidFill>
                <a:latin typeface="Calibri"/>
                <a:ea typeface="Calibri"/>
                <a:cs typeface="Calibri"/>
                <a:sym typeface="Calibri"/>
              </a:rPr>
              <a:t>model literary essay.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Invite students to help you record the parts of Proof Paragraph 1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Literary Essay anchor chart </a:t>
            </a:r>
            <a:r>
              <a:rPr lang="en" sz="1200" b="0" dirty="0">
                <a:solidFill>
                  <a:schemeClr val="dk1"/>
                </a:solidFill>
                <a:latin typeface="Calibri"/>
                <a:ea typeface="Calibri"/>
                <a:cs typeface="Calibri"/>
                <a:sym typeface="Calibri"/>
              </a:rPr>
              <a:t>(example, for teacher reference in Module 1 Teacher Supporting Materials)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within this proof paragraph, the author has elaborated on the focus of the writing, or explained how the evidence he or she has chosen supports the focus statement</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organize the sentence strips into a structure that makes sense for the paragraph.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that Need It: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 students with a partner who has more advanced or native language proficiency. The partner with greater language proficiency can serve as a model in the pair, initiating discussions and helping to interpret the meaning of each part of the Proof Paragraph 1.</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316211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Google Shape;16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fluent volunteer to read them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 the underlined words </a:t>
            </a:r>
            <a:r>
              <a:rPr lang="en" sz="1200" i="1" dirty="0">
                <a:solidFill>
                  <a:schemeClr val="dk1"/>
                </a:solidFill>
                <a:latin typeface="Calibri"/>
                <a:ea typeface="Calibri"/>
                <a:cs typeface="Calibri"/>
                <a:sym typeface="Calibri"/>
              </a:rPr>
              <a:t>proof paragraph</a:t>
            </a:r>
            <a:r>
              <a:rPr lang="en" sz="1200" dirty="0">
                <a:solidFill>
                  <a:schemeClr val="dk1"/>
                </a:solidFill>
                <a:latin typeface="Calibri"/>
                <a:ea typeface="Calibri"/>
                <a:cs typeface="Calibri"/>
                <a:sym typeface="Calibri"/>
              </a:rPr>
              <a:t>. Invite students to refer to their </a:t>
            </a:r>
            <a:r>
              <a:rPr lang="en" sz="1200" b="1" dirty="0">
                <a:solidFill>
                  <a:schemeClr val="dk1"/>
                </a:solidFill>
                <a:latin typeface="Calibri"/>
                <a:ea typeface="Calibri"/>
                <a:cs typeface="Calibri"/>
                <a:sym typeface="Calibri"/>
              </a:rPr>
              <a:t>Painted Essay® template </a:t>
            </a:r>
            <a:r>
              <a:rPr lang="en" sz="1200" dirty="0">
                <a:solidFill>
                  <a:schemeClr val="dk1"/>
                </a:solidFill>
                <a:latin typeface="Calibri"/>
                <a:ea typeface="Calibri"/>
                <a:cs typeface="Calibri"/>
                <a:sym typeface="Calibri"/>
              </a:rPr>
              <a:t>to see what it says about Proof Paragraph 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is the purpose of Proof Paragraph 1?” </a:t>
            </a:r>
            <a:r>
              <a:rPr lang="en" sz="1200" b="1" dirty="0">
                <a:solidFill>
                  <a:schemeClr val="dk1"/>
                </a:solidFill>
                <a:latin typeface="Calibri"/>
                <a:ea typeface="Calibri"/>
                <a:cs typeface="Calibri"/>
                <a:sym typeface="Calibri"/>
              </a:rPr>
              <a:t>(to give evidence and reasons to support point 1)</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bold words </a:t>
            </a:r>
            <a:r>
              <a:rPr lang="en" sz="1200" i="1" dirty="0">
                <a:solidFill>
                  <a:schemeClr val="dk1"/>
                </a:solidFill>
                <a:latin typeface="Calibri"/>
                <a:ea typeface="Calibri"/>
                <a:cs typeface="Calibri"/>
                <a:sym typeface="Calibri"/>
              </a:rPr>
              <a:t>fragments</a:t>
            </a:r>
            <a:r>
              <a:rPr lang="en" sz="1200" dirty="0">
                <a:solidFill>
                  <a:schemeClr val="dk1"/>
                </a:solidFill>
                <a:latin typeface="Calibri"/>
                <a:ea typeface="Calibri"/>
                <a:cs typeface="Calibri"/>
                <a:sym typeface="Calibri"/>
              </a:rPr>
              <a:t> and</a:t>
            </a:r>
            <a:r>
              <a:rPr lang="en" sz="1200" i="1" dirty="0">
                <a:solidFill>
                  <a:schemeClr val="dk1"/>
                </a:solidFill>
                <a:latin typeface="Calibri"/>
                <a:ea typeface="Calibri"/>
                <a:cs typeface="Calibri"/>
                <a:sym typeface="Calibri"/>
              </a:rPr>
              <a:t> run-on sentences</a:t>
            </a:r>
            <a:r>
              <a:rPr lang="en" sz="1200" dirty="0">
                <a:solidFill>
                  <a:schemeClr val="dk1"/>
                </a:solidFill>
                <a:latin typeface="Calibri"/>
                <a:ea typeface="Calibri"/>
                <a:cs typeface="Calibri"/>
                <a:sym typeface="Calibri"/>
              </a:rPr>
              <a:t>. Remind students that in the previous lesson they learned how to make sure a sentence was a complete sentence. Tell students that in this lesson they will learn to correct fragments, or incomplete sentences, and run-on sentences so they are complete sentences.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Informative Essay Prompt: What Inspires Poets?</a:t>
            </a:r>
            <a:r>
              <a:rPr lang="en-US" sz="1200" b="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of perseverance, as they will be working to plan and write an essay for the first time this year, which may be challenging.</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actively pay attention when you explain the targets.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respond to the question giving reasons to support point 1.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0362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 name="Google Shape;174;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invite students to retrieve their </a:t>
            </a:r>
            <a:r>
              <a:rPr lang="en" sz="1200" b="1" dirty="0">
                <a:solidFill>
                  <a:schemeClr val="dk1"/>
                </a:solidFill>
                <a:latin typeface="Calibri"/>
                <a:ea typeface="Calibri"/>
                <a:cs typeface="Calibri"/>
                <a:sym typeface="Calibri"/>
              </a:rPr>
              <a:t>Writing Complete Sentences handout</a:t>
            </a:r>
            <a:r>
              <a:rPr lang="en" sz="1200" dirty="0">
                <a:solidFill>
                  <a:schemeClr val="dk1"/>
                </a:solidFill>
                <a:latin typeface="Calibri"/>
                <a:ea typeface="Calibri"/>
                <a:cs typeface="Calibri"/>
                <a:sym typeface="Calibri"/>
              </a:rPr>
              <a:t> and review what a complete sentence is.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a:t>
            </a:r>
            <a:r>
              <a:rPr lang="en" sz="1200" b="1" dirty="0">
                <a:solidFill>
                  <a:schemeClr val="dk1"/>
                </a:solidFill>
                <a:latin typeface="Calibri"/>
                <a:ea typeface="Calibri"/>
                <a:cs typeface="Calibri"/>
                <a:sym typeface="Calibri"/>
              </a:rPr>
              <a:t>literary essay draft</a:t>
            </a:r>
            <a:r>
              <a:rPr lang="en" sz="1200" dirty="0">
                <a:solidFill>
                  <a:schemeClr val="dk1"/>
                </a:solidFill>
                <a:latin typeface="Calibri"/>
                <a:ea typeface="Calibri"/>
                <a:cs typeface="Calibri"/>
                <a:sym typeface="Calibri"/>
              </a:rPr>
              <a:t> and share a complete sentence with their partner, identifying the subject</a:t>
            </a:r>
            <a:r>
              <a:rPr lang="en-US" sz="1200" dirty="0">
                <a:solidFill>
                  <a:schemeClr val="dk1"/>
                </a:solidFill>
                <a:latin typeface="Calibri"/>
                <a:ea typeface="Calibri"/>
                <a:cs typeface="Calibri"/>
                <a:sym typeface="Calibri"/>
              </a:rPr>
              <a:t>,</a:t>
            </a:r>
            <a:r>
              <a:rPr lang="en-US" sz="1200" baseline="0" dirty="0">
                <a:solidFill>
                  <a:schemeClr val="dk1"/>
                </a:solidFill>
                <a:latin typeface="Calibri"/>
                <a:ea typeface="Calibri"/>
                <a:cs typeface="Calibri"/>
                <a:sym typeface="Calibri"/>
              </a:rPr>
              <a:t> the </a:t>
            </a:r>
            <a:r>
              <a:rPr lang="en" sz="1200" dirty="0">
                <a:solidFill>
                  <a:schemeClr val="dk1"/>
                </a:solidFill>
                <a:latin typeface="Calibri"/>
                <a:ea typeface="Calibri"/>
                <a:cs typeface="Calibri"/>
                <a:sym typeface="Calibri"/>
              </a:rPr>
              <a:t>predicate and </a:t>
            </a:r>
            <a:r>
              <a:rPr lang="en-US" sz="1200" dirty="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complete thought it expresses. Select volunteers to share out.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Writing Complete Sentences handout </a:t>
            </a:r>
            <a:r>
              <a:rPr lang="en" sz="1200" dirty="0">
                <a:solidFill>
                  <a:schemeClr val="dk1"/>
                </a:solidFill>
                <a:latin typeface="Calibri"/>
                <a:ea typeface="Calibri"/>
                <a:cs typeface="Calibri"/>
                <a:sym typeface="Calibri"/>
              </a:rPr>
              <a:t>and read aloud the following: </a:t>
            </a:r>
            <a:r>
              <a:rPr lang="en" sz="1200" i="1" dirty="0">
                <a:solidFill>
                  <a:schemeClr val="dk1"/>
                </a:solidFill>
                <a:latin typeface="Calibri"/>
                <a:ea typeface="Calibri"/>
                <a:cs typeface="Calibri"/>
                <a:sym typeface="Calibri"/>
              </a:rPr>
              <a:t>“If the sentence is not complete, it’s either a fragment or a run-on sentence. Avoid fragments and run-on sentences in formal writing.” </a:t>
            </a:r>
            <a:r>
              <a:rPr lang="en" sz="1200" dirty="0">
                <a:solidFill>
                  <a:schemeClr val="dk1"/>
                </a:solidFill>
                <a:latin typeface="Calibri"/>
                <a:ea typeface="Calibri"/>
                <a:cs typeface="Calibri"/>
                <a:sym typeface="Calibri"/>
              </a:rPr>
              <a:t>Tell students that fragments and run-on sentences can make writing unclear or confusing to the reader.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a volunteer to read aloud the next point on the handout:</a:t>
            </a:r>
            <a:r>
              <a:rPr lang="en" sz="1200" i="1" dirty="0">
                <a:solidFill>
                  <a:schemeClr val="dk1"/>
                </a:solidFill>
                <a:latin typeface="Calibri"/>
                <a:ea typeface="Calibri"/>
                <a:cs typeface="Calibri"/>
                <a:sym typeface="Calibri"/>
              </a:rPr>
              <a:t> </a:t>
            </a:r>
            <a:r>
              <a:rPr lang="en" sz="1200" b="1" i="0" dirty="0">
                <a:solidFill>
                  <a:schemeClr val="dk1"/>
                </a:solidFill>
                <a:latin typeface="Calibri"/>
                <a:ea typeface="Calibri"/>
                <a:cs typeface="Calibri"/>
                <a:sym typeface="Calibri"/>
              </a:rPr>
              <a:t>“A fragment is missing either a subject or a predicate, so it is not a complete thought.”</a:t>
            </a:r>
            <a:endParaRPr sz="1200" b="1" i="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with their partner appropriately.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Color-code subjects and predicates when discussing sentence fragments. Students can use the colors as clues to determine what is missing from each example. (Example: Establish that subjects will be underlined in blue and that predicates will be underlined in red. Post an example of a sentence fragment, underlined in red. Ask students to determine whether or not it is a complete sentence. Beginning proficiency students can point to the missing color, while intermediate and advanced proficiency students can discuss how it is missing the subject.)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7418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da9f6c971_0_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2" name="Google Shape;182;g3da9f6c9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example of a fragment on the handout:</a:t>
            </a:r>
            <a:r>
              <a:rPr lang="en" sz="1200" i="1" dirty="0">
                <a:solidFill>
                  <a:schemeClr val="dk1"/>
                </a:solidFill>
                <a:latin typeface="Calibri"/>
                <a:ea typeface="Calibri"/>
                <a:cs typeface="Calibri"/>
                <a:sym typeface="Calibri"/>
              </a:rPr>
              <a:t> </a:t>
            </a:r>
            <a:r>
              <a:rPr lang="en" sz="1200" b="0" i="0" dirty="0">
                <a:solidFill>
                  <a:schemeClr val="dk1"/>
                </a:solidFill>
                <a:latin typeface="Calibri"/>
                <a:ea typeface="Calibri"/>
                <a:cs typeface="Calibri"/>
                <a:sym typeface="Calibri"/>
              </a:rPr>
              <a:t>“Inspired by everyday objects and the lives of common people.”</a:t>
            </a:r>
            <a:endParaRPr sz="1200" b="0"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what makes it a fragment, using the bulleted criteria for a complete sentence from the top of the chart. It does not have a subject, so the reader is not sure who was inspired by everyday objects and the lives of common people. Point out that it does have a predicate, starts with a capital letter, and ends with a period.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revising the sentence to include a subject by adding </a:t>
            </a:r>
            <a:r>
              <a:rPr lang="en" sz="1200" i="1" dirty="0">
                <a:solidFill>
                  <a:schemeClr val="dk1"/>
                </a:solidFill>
                <a:latin typeface="Calibri"/>
                <a:ea typeface="Calibri"/>
                <a:cs typeface="Calibri"/>
                <a:sym typeface="Calibri"/>
              </a:rPr>
              <a:t>William Carlos Williams</a:t>
            </a:r>
            <a:r>
              <a:rPr lang="en" sz="1200" dirty="0">
                <a:solidFill>
                  <a:schemeClr val="dk1"/>
                </a:solidFill>
                <a:latin typeface="Calibri"/>
                <a:ea typeface="Calibri"/>
                <a:cs typeface="Calibri"/>
                <a:sym typeface="Calibri"/>
              </a:rPr>
              <a:t> and making it a complete thought by adding </a:t>
            </a:r>
            <a:r>
              <a:rPr lang="en" sz="1200" i="1" dirty="0">
                <a:solidFill>
                  <a:schemeClr val="dk1"/>
                </a:solidFill>
                <a:latin typeface="Calibri"/>
                <a:ea typeface="Calibri"/>
                <a:cs typeface="Calibri"/>
                <a:sym typeface="Calibri"/>
              </a:rPr>
              <a:t>was</a:t>
            </a:r>
            <a:r>
              <a:rPr lang="en" sz="1200" dirty="0">
                <a:solidFill>
                  <a:schemeClr val="dk1"/>
                </a:solidFill>
                <a:latin typeface="Calibri"/>
                <a:ea typeface="Calibri"/>
                <a:cs typeface="Calibri"/>
                <a:sym typeface="Calibri"/>
              </a:rPr>
              <a:t>, writing the revision in the “Complete Sentence” column. Invite students to do the same on their copy. Point out that the capital </a:t>
            </a:r>
            <a:r>
              <a:rPr lang="en" sz="1200" i="1" dirty="0">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 in </a:t>
            </a:r>
            <a:r>
              <a:rPr lang="en" sz="1200" i="1" dirty="0">
                <a:solidFill>
                  <a:schemeClr val="dk1"/>
                </a:solidFill>
                <a:latin typeface="Calibri"/>
                <a:ea typeface="Calibri"/>
                <a:cs typeface="Calibri"/>
                <a:sym typeface="Calibri"/>
              </a:rPr>
              <a:t>inspired</a:t>
            </a:r>
            <a:r>
              <a:rPr lang="en" sz="1200" dirty="0">
                <a:solidFill>
                  <a:schemeClr val="dk1"/>
                </a:solidFill>
                <a:latin typeface="Calibri"/>
                <a:ea typeface="Calibri"/>
                <a:cs typeface="Calibri"/>
                <a:sym typeface="Calibri"/>
              </a:rPr>
              <a:t> is changed to lowercase because it now comes in the middle of the sentence: “William Carlos Williams was inspired by everyday objects and the lives of common people.”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a volunteer to read the next example of a fragment </a:t>
            </a:r>
            <a:r>
              <a:rPr lang="en-US" sz="1200" dirty="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the handout: </a:t>
            </a:r>
            <a:r>
              <a:rPr lang="en" sz="1200" b="1" i="0" dirty="0">
                <a:solidFill>
                  <a:schemeClr val="dk1"/>
                </a:solidFill>
                <a:latin typeface="Calibri"/>
                <a:ea typeface="Calibri"/>
                <a:cs typeface="Calibri"/>
                <a:sym typeface="Calibri"/>
              </a:rPr>
              <a:t>“William Carlos Williams about the things he knew.” </a:t>
            </a:r>
            <a:endParaRPr sz="1200" b="1"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“Why is this a fragment?”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is missing a verb in the predicate; it is an incomplete thought.) </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Revise the sentence so it is complete in the “Complete Sentence” column on the Writing Complete Sentences handout, inviting students to do the same on their copy.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a volunteer to read the next point </a:t>
            </a:r>
            <a:r>
              <a:rPr lang="en-US" sz="1200" dirty="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the handout</a:t>
            </a:r>
            <a:r>
              <a:rPr lang="en" sz="1200" b="0" i="0" dirty="0">
                <a:solidFill>
                  <a:schemeClr val="dk1"/>
                </a:solidFill>
                <a:latin typeface="Calibri"/>
                <a:ea typeface="Calibri"/>
                <a:cs typeface="Calibri"/>
                <a:sym typeface="Calibri"/>
              </a:rPr>
              <a:t>: </a:t>
            </a:r>
            <a:r>
              <a:rPr lang="en" sz="1200" b="1" i="0" dirty="0">
                <a:solidFill>
                  <a:schemeClr val="dk1"/>
                </a:solidFill>
                <a:latin typeface="Calibri"/>
                <a:ea typeface="Calibri"/>
                <a:cs typeface="Calibri"/>
                <a:sym typeface="Calibri"/>
              </a:rPr>
              <a:t>“A run-on sentence has more </a:t>
            </a:r>
            <a:r>
              <a:rPr lang="en" sz="1200" b="1" i="0">
                <a:solidFill>
                  <a:schemeClr val="dk1"/>
                </a:solidFill>
                <a:latin typeface="Calibri"/>
                <a:ea typeface="Calibri"/>
                <a:cs typeface="Calibri"/>
                <a:sym typeface="Calibri"/>
              </a:rPr>
              <a:t>than one subject </a:t>
            </a:r>
            <a:r>
              <a:rPr lang="en" sz="1200" b="1" i="0" dirty="0">
                <a:solidFill>
                  <a:schemeClr val="dk1"/>
                </a:solidFill>
                <a:latin typeface="Calibri"/>
                <a:ea typeface="Calibri"/>
                <a:cs typeface="Calibri"/>
                <a:sym typeface="Calibri"/>
              </a:rPr>
              <a:t>with a predicate, but the subjects with predicates are joined without correct punctuation or conjunction.” </a:t>
            </a:r>
            <a:endParaRPr sz="1200" b="1"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the examples of run-on sentences.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why the first example of a run-on sentence is not complete, using the criteria of a complete sentence.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Revise it so it is a complete sentence.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revision in the “Complete Sentence” column on the handout, and invite students to do the same on their copy.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Tell students that you will be looking for their use of complete sentences in their literary essays. Reassure them that they will have more opportunities to revise their essays for this in later lessons.</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with their partner appropriately.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revising sentences to make them complete.</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Color-code subjects and predicates when discussing sentence fragments. Students can use the colors as clues to determine what is missing from each example. (Example: Establish that subjects will be underlined in blue and that predicates will be underlined in red. Post an example of a sentence fragment, underlined in red. Ask students to determine whether or not it is a complete sentence. Beginning proficiency students can point to the missing color, while intermediate and advanced proficiency students can discuss how it is missing the subject.)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5980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dirty="0"/>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2729A08-6356-4A1B-999F-FFBFFC9BA31C}"/>
              </a:ext>
            </a:extLst>
          </p:cNvPr>
          <p:cNvPicPr>
            <a:picLocks noChangeAspect="1"/>
          </p:cNvPicPr>
          <p:nvPr userDrawn="1"/>
        </p:nvPicPr>
        <p:blipFill>
          <a:blip r:embed="rId13"/>
          <a:stretch>
            <a:fillRect/>
          </a:stretch>
        </p:blipFill>
        <p:spPr>
          <a:xfrm>
            <a:off x="8382000" y="4926663"/>
            <a:ext cx="762000" cy="142875"/>
          </a:xfrm>
          <a:prstGeom prst="rect">
            <a:avLst/>
          </a:prstGeom>
        </p:spPr>
      </p:pic>
      <p:pic>
        <p:nvPicPr>
          <p:cNvPr id="5" name="Picture 4">
            <a:extLst>
              <a:ext uri="{FF2B5EF4-FFF2-40B4-BE49-F238E27FC236}">
                <a16:creationId xmlns:a16="http://schemas.microsoft.com/office/drawing/2014/main" id="{972E1692-60A5-4C43-90E8-D34FFAF1567E}"/>
              </a:ext>
            </a:extLst>
          </p:cNvPr>
          <p:cNvPicPr>
            <a:picLocks noChangeAspect="1"/>
          </p:cNvPicPr>
          <p:nvPr userDrawn="1"/>
        </p:nvPicPr>
        <p:blipFill>
          <a:blip r:embed="rId14"/>
          <a:stretch>
            <a:fillRect/>
          </a:stretch>
        </p:blipFill>
        <p:spPr>
          <a:xfrm>
            <a:off x="4189957" y="4597841"/>
            <a:ext cx="628494" cy="523745"/>
          </a:xfrm>
          <a:prstGeom prst="rect">
            <a:avLst/>
          </a:prstGeom>
        </p:spPr>
      </p:pic>
      <p:pic>
        <p:nvPicPr>
          <p:cNvPr id="10" name="Picture 9">
            <a:extLst>
              <a:ext uri="{FF2B5EF4-FFF2-40B4-BE49-F238E27FC236}">
                <a16:creationId xmlns:a16="http://schemas.microsoft.com/office/drawing/2014/main" id="{BDA5F2F4-5096-45E9-A067-C256DD62223C}"/>
              </a:ext>
            </a:extLst>
          </p:cNvPr>
          <p:cNvPicPr>
            <a:picLocks noChangeAspect="1"/>
          </p:cNvPicPr>
          <p:nvPr userDrawn="1"/>
        </p:nvPicPr>
        <p:blipFill>
          <a:blip r:embed="rId15"/>
          <a:stretch>
            <a:fillRect/>
          </a:stretch>
        </p:blipFill>
        <p:spPr>
          <a:xfrm>
            <a:off x="0"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CE50FFE-1F5C-442C-8649-609F4E4FBBBB}"/>
              </a:ext>
            </a:extLst>
          </p:cNvPr>
          <p:cNvPicPr>
            <a:picLocks noChangeAspect="1"/>
          </p:cNvPicPr>
          <p:nvPr userDrawn="1"/>
        </p:nvPicPr>
        <p:blipFill>
          <a:blip r:embed="rId13"/>
          <a:stretch>
            <a:fillRect/>
          </a:stretch>
        </p:blipFill>
        <p:spPr>
          <a:xfrm>
            <a:off x="8011438" y="4969725"/>
            <a:ext cx="762000" cy="142875"/>
          </a:xfrm>
          <a:prstGeom prst="rect">
            <a:avLst/>
          </a:prstGeom>
        </p:spPr>
      </p:pic>
      <p:pic>
        <p:nvPicPr>
          <p:cNvPr id="5" name="Picture 4">
            <a:extLst>
              <a:ext uri="{FF2B5EF4-FFF2-40B4-BE49-F238E27FC236}">
                <a16:creationId xmlns:a16="http://schemas.microsoft.com/office/drawing/2014/main" id="{6A5BB1E1-E4EC-4763-9659-4DAAED708735}"/>
              </a:ext>
            </a:extLst>
          </p:cNvPr>
          <p:cNvPicPr>
            <a:picLocks noChangeAspect="1"/>
          </p:cNvPicPr>
          <p:nvPr userDrawn="1"/>
        </p:nvPicPr>
        <p:blipFill>
          <a:blip r:embed="rId14"/>
          <a:stretch>
            <a:fillRect/>
          </a:stretch>
        </p:blipFill>
        <p:spPr>
          <a:xfrm>
            <a:off x="4239538" y="4480338"/>
            <a:ext cx="688619" cy="573849"/>
          </a:xfrm>
          <a:prstGeom prst="rect">
            <a:avLst/>
          </a:prstGeom>
        </p:spPr>
      </p:pic>
      <p:pic>
        <p:nvPicPr>
          <p:cNvPr id="7" name="Picture 6">
            <a:extLst>
              <a:ext uri="{FF2B5EF4-FFF2-40B4-BE49-F238E27FC236}">
                <a16:creationId xmlns:a16="http://schemas.microsoft.com/office/drawing/2014/main" id="{56E7A564-9221-4C32-8E19-5184722FCB27}"/>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11</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solidFill>
                  <a:schemeClr val="dk1"/>
                </a:solidFill>
              </a:rPr>
              <a:t>This lesson will take approximately 60-70 minutes to complete. </a:t>
            </a:r>
            <a:endParaRPr>
              <a:solidFill>
                <a:schemeClr val="dk1"/>
              </a:solidFill>
            </a:endParaRPr>
          </a:p>
          <a:p>
            <a:pPr marL="0" lvl="0" indent="0" rtl="0">
              <a:lnSpc>
                <a:spcPct val="90000"/>
              </a:lnSpc>
              <a:spcBef>
                <a:spcPts val="0"/>
              </a:spcBef>
              <a:spcAft>
                <a:spcPts val="0"/>
              </a:spcAft>
              <a:buClr>
                <a:schemeClr val="dk1"/>
              </a:buClr>
              <a:buSzPts val="2400"/>
              <a:buFont typeface="Arial"/>
              <a:buNone/>
            </a:pPr>
            <a:endParaRPr>
              <a:solidFill>
                <a:schemeClr val="dk1"/>
              </a:solidFill>
            </a:endParaRPr>
          </a:p>
          <a:p>
            <a:pPr marL="0" lvl="0" indent="0" rtl="0">
              <a:lnSpc>
                <a:spcPct val="90000"/>
              </a:lnSpc>
              <a:spcBef>
                <a:spcPts val="0"/>
              </a:spcBef>
              <a:spcAft>
                <a:spcPts val="0"/>
              </a:spcAft>
              <a:buClr>
                <a:schemeClr val="dk1"/>
              </a:buClr>
              <a:buSzPts val="3200"/>
              <a:buFont typeface="Arial"/>
              <a:buNone/>
            </a:pPr>
            <a:r>
              <a:rPr lang="en">
                <a:solidFill>
                  <a:schemeClr val="dk1"/>
                </a:solidFill>
              </a:rPr>
              <a:t>The purpose of today’s lesson is to:</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Have students write the first proof paragraph of their literary essays. They write the paragraph in pieces, saying each part aloud before writing. </a:t>
            </a:r>
            <a:endParaRPr>
              <a:solidFill>
                <a:schemeClr val="dk1"/>
              </a:solidFill>
            </a:endParaRPr>
          </a:p>
          <a:p>
            <a:pPr marL="0" lvl="0" indent="0" rtl="0">
              <a:lnSpc>
                <a:spcPct val="90000"/>
              </a:lnSpc>
              <a:spcBef>
                <a:spcPts val="0"/>
              </a:spcBef>
              <a:spcAft>
                <a:spcPts val="0"/>
              </a:spcAft>
              <a:buNone/>
            </a:pPr>
            <a:endParaRPr>
              <a:solidFill>
                <a:schemeClr val="dk1"/>
              </a:solidFill>
            </a:endParaRPr>
          </a:p>
          <a:p>
            <a:pPr marL="0" lvl="0" indent="0" rtl="0">
              <a:lnSpc>
                <a:spcPct val="90000"/>
              </a:lnSpc>
              <a:spcBef>
                <a:spcPts val="0"/>
              </a:spcBef>
              <a:spcAft>
                <a:spcPts val="0"/>
              </a:spcAft>
              <a:buNone/>
            </a:pPr>
            <a:r>
              <a:rPr lang="en">
                <a:solidFill>
                  <a:schemeClr val="dk1"/>
                </a:solidFill>
              </a:rPr>
              <a:t>The Learning Targets for students today are:</a:t>
            </a:r>
            <a:endParaRPr>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plan and write Proof Paragraph 1 for my essay. </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recognize and correct fragments and run-on sentences.</a:t>
            </a:r>
            <a:endParaRPr>
              <a:solidFill>
                <a:schemeClr val="dk1"/>
              </a:solidFill>
            </a:endParaRPr>
          </a:p>
          <a:p>
            <a:pPr marL="0" lvl="0" indent="0" rtl="0">
              <a:lnSpc>
                <a:spcPct val="90000"/>
              </a:lnSpc>
              <a:spcBef>
                <a:spcPts val="1000"/>
              </a:spcBef>
              <a:spcAft>
                <a:spcPts val="0"/>
              </a:spcAft>
              <a:buNone/>
            </a:pPr>
            <a:endParaRPr sz="14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Informative Writing Checklist </a:t>
            </a:r>
            <a:endParaRPr/>
          </a:p>
        </p:txBody>
      </p:sp>
      <p:sp>
        <p:nvSpPr>
          <p:cNvPr id="193" name="Google Shape;193;p34"/>
          <p:cNvSpPr txBox="1">
            <a:spLocks noGrp="1"/>
          </p:cNvSpPr>
          <p:nvPr>
            <p:ph type="body" idx="1"/>
          </p:nvPr>
        </p:nvSpPr>
        <p:spPr>
          <a:xfrm>
            <a:off x="311700" y="1028700"/>
            <a:ext cx="8520600" cy="4008600"/>
          </a:xfrm>
          <a:prstGeom prst="rect">
            <a:avLst/>
          </a:prstGeom>
        </p:spPr>
        <p:txBody>
          <a:bodyPr spcFirstLastPara="1" wrap="square" lIns="91425" tIns="91425" rIns="91425" bIns="91425" anchor="t" anchorCtr="0">
            <a:noAutofit/>
          </a:bodyPr>
          <a:lstStyle/>
          <a:p>
            <a:pPr marL="3657600" lvl="0" indent="-330200" rtl="0">
              <a:spcBef>
                <a:spcPts val="0"/>
              </a:spcBef>
              <a:spcAft>
                <a:spcPts val="0"/>
              </a:spcAft>
              <a:buSzPts val="1600"/>
              <a:buAutoNum type="arabicPeriod"/>
            </a:pPr>
            <a:r>
              <a:rPr lang="en" sz="1600" dirty="0"/>
              <a:t>Turn &amp; talk to your partner about what each criteria means. </a:t>
            </a:r>
          </a:p>
          <a:p>
            <a:pPr marL="3657600" lvl="0" indent="-330200" rtl="0">
              <a:spcBef>
                <a:spcPts val="0"/>
              </a:spcBef>
              <a:spcAft>
                <a:spcPts val="0"/>
              </a:spcAft>
              <a:buSzPts val="1600"/>
              <a:buAutoNum type="arabicPeriod"/>
            </a:pPr>
            <a:endParaRPr lang="en" sz="1600" dirty="0"/>
          </a:p>
          <a:p>
            <a:pPr marL="3657600" lvl="0" indent="-330200" rtl="0">
              <a:spcBef>
                <a:spcPts val="0"/>
              </a:spcBef>
              <a:spcAft>
                <a:spcPts val="0"/>
              </a:spcAft>
              <a:buSzPts val="1600"/>
              <a:buAutoNum type="arabicPeriod"/>
            </a:pPr>
            <a:r>
              <a:rPr lang="en" sz="1600" dirty="0"/>
              <a:t>Next, mark the following criteria on your own checklist:  </a:t>
            </a:r>
            <a:endParaRPr sz="1600" dirty="0"/>
          </a:p>
          <a:p>
            <a:pPr marL="4114800" lvl="0" indent="0" rtl="0">
              <a:lnSpc>
                <a:spcPct val="115000"/>
              </a:lnSpc>
              <a:spcBef>
                <a:spcPts val="0"/>
              </a:spcBef>
              <a:spcAft>
                <a:spcPts val="0"/>
              </a:spcAft>
              <a:buNone/>
            </a:pPr>
            <a:r>
              <a:rPr lang="en" sz="1600" dirty="0">
                <a:solidFill>
                  <a:schemeClr val="dk1"/>
                </a:solidFill>
              </a:rPr>
              <a:t>-  W.4.2a</a:t>
            </a:r>
            <a:endParaRPr sz="1600" dirty="0">
              <a:solidFill>
                <a:schemeClr val="dk1"/>
              </a:solidFill>
            </a:endParaRPr>
          </a:p>
          <a:p>
            <a:pPr marL="4114800" lvl="0" indent="0" rtl="0">
              <a:lnSpc>
                <a:spcPct val="115000"/>
              </a:lnSpc>
              <a:spcBef>
                <a:spcPts val="0"/>
              </a:spcBef>
              <a:spcAft>
                <a:spcPts val="0"/>
              </a:spcAft>
              <a:buNone/>
            </a:pPr>
            <a:r>
              <a:rPr lang="en" sz="1600" dirty="0">
                <a:solidFill>
                  <a:schemeClr val="dk1"/>
                </a:solidFill>
              </a:rPr>
              <a:t>-  W.4.2b</a:t>
            </a:r>
            <a:endParaRPr sz="1600" dirty="0">
              <a:solidFill>
                <a:schemeClr val="dk1"/>
              </a:solidFill>
            </a:endParaRPr>
          </a:p>
          <a:p>
            <a:pPr marL="4114800" lvl="0" indent="0" rtl="0">
              <a:lnSpc>
                <a:spcPct val="115000"/>
              </a:lnSpc>
              <a:spcBef>
                <a:spcPts val="0"/>
              </a:spcBef>
              <a:spcAft>
                <a:spcPts val="0"/>
              </a:spcAft>
              <a:buNone/>
            </a:pPr>
            <a:r>
              <a:rPr lang="en" sz="1600" dirty="0">
                <a:solidFill>
                  <a:schemeClr val="dk1"/>
                </a:solidFill>
              </a:rPr>
              <a:t>-  W.4.4</a:t>
            </a:r>
            <a:endParaRPr sz="1600" dirty="0">
              <a:solidFill>
                <a:schemeClr val="dk1"/>
              </a:solidFill>
            </a:endParaRPr>
          </a:p>
          <a:p>
            <a:pPr marL="4114800" lvl="0" indent="0" rtl="0">
              <a:lnSpc>
                <a:spcPct val="115000"/>
              </a:lnSpc>
              <a:spcBef>
                <a:spcPts val="0"/>
              </a:spcBef>
              <a:spcAft>
                <a:spcPts val="0"/>
              </a:spcAft>
              <a:buNone/>
            </a:pPr>
            <a:r>
              <a:rPr lang="en" sz="1600" dirty="0">
                <a:solidFill>
                  <a:schemeClr val="dk1"/>
                </a:solidFill>
              </a:rPr>
              <a:t>-  L.4.3, L.4.6, W.4.4</a:t>
            </a:r>
            <a:endParaRPr sz="1600" dirty="0">
              <a:solidFill>
                <a:schemeClr val="dk1"/>
              </a:solidFill>
            </a:endParaRPr>
          </a:p>
          <a:p>
            <a:pPr marL="4114800" lvl="0" indent="0" rtl="0">
              <a:lnSpc>
                <a:spcPct val="115000"/>
              </a:lnSpc>
              <a:spcBef>
                <a:spcPts val="0"/>
              </a:spcBef>
              <a:spcAft>
                <a:spcPts val="0"/>
              </a:spcAft>
              <a:buNone/>
            </a:pPr>
            <a:endParaRPr sz="1600" dirty="0">
              <a:solidFill>
                <a:schemeClr val="dk1"/>
              </a:solidFill>
            </a:endParaRPr>
          </a:p>
          <a:p>
            <a:pPr marL="3200400" lvl="0" indent="0" rtl="0">
              <a:spcBef>
                <a:spcPts val="0"/>
              </a:spcBef>
              <a:spcAft>
                <a:spcPts val="0"/>
              </a:spcAft>
              <a:buNone/>
            </a:pPr>
            <a:r>
              <a:rPr lang="en" sz="1600" dirty="0"/>
              <a:t>  3.   You will focus on a different criterion as you </a:t>
            </a:r>
            <a:endParaRPr sz="1600" dirty="0"/>
          </a:p>
          <a:p>
            <a:pPr marL="3200400" lvl="0" indent="457200" rtl="0">
              <a:spcBef>
                <a:spcPts val="0"/>
              </a:spcBef>
              <a:spcAft>
                <a:spcPts val="0"/>
              </a:spcAft>
              <a:buNone/>
            </a:pPr>
            <a:r>
              <a:rPr lang="en" sz="1600" dirty="0"/>
              <a:t>write your essays.</a:t>
            </a:r>
            <a:r>
              <a:rPr lang="en" sz="1600" dirty="0">
                <a:solidFill>
                  <a:schemeClr val="dk1"/>
                </a:solidFill>
              </a:rPr>
              <a:t>	</a:t>
            </a:r>
            <a:endParaRPr sz="1600" dirty="0">
              <a:solidFill>
                <a:schemeClr val="dk1"/>
              </a:solidFill>
            </a:endParaRPr>
          </a:p>
          <a:p>
            <a:pPr marL="0" lvl="0" indent="0" rtl="0">
              <a:spcBef>
                <a:spcPts val="0"/>
              </a:spcBef>
              <a:spcAft>
                <a:spcPts val="0"/>
              </a:spcAft>
              <a:buNone/>
            </a:pPr>
            <a:r>
              <a:rPr lang="en" sz="1600" dirty="0">
                <a:solidFill>
                  <a:schemeClr val="dk1"/>
                </a:solidFill>
              </a:rPr>
              <a:t>	</a:t>
            </a:r>
            <a:r>
              <a:rPr lang="en" sz="1100" b="1" dirty="0">
                <a:solidFill>
                  <a:schemeClr val="dk1"/>
                </a:solidFill>
                <a:latin typeface="Arial"/>
                <a:ea typeface="Arial"/>
                <a:cs typeface="Arial"/>
                <a:sym typeface="Arial"/>
              </a:rPr>
              <a:t>				</a:t>
            </a:r>
            <a:endParaRPr sz="1100" b="1" dirty="0">
              <a:solidFill>
                <a:schemeClr val="dk1"/>
              </a:solidFill>
              <a:latin typeface="Arial"/>
              <a:ea typeface="Arial"/>
              <a:cs typeface="Arial"/>
              <a:sym typeface="Arial"/>
            </a:endParaRPr>
          </a:p>
        </p:txBody>
      </p:sp>
      <p:pic>
        <p:nvPicPr>
          <p:cNvPr id="194" name="Google Shape;194;p34"/>
          <p:cNvPicPr preferRelativeResize="0"/>
          <p:nvPr/>
        </p:nvPicPr>
        <p:blipFill>
          <a:blip r:embed="rId3">
            <a:alphaModFix/>
          </a:blip>
          <a:stretch>
            <a:fillRect/>
          </a:stretch>
        </p:blipFill>
        <p:spPr>
          <a:xfrm>
            <a:off x="311700" y="1028688"/>
            <a:ext cx="2890300" cy="3262025"/>
          </a:xfrm>
          <a:prstGeom prst="rect">
            <a:avLst/>
          </a:prstGeom>
          <a:noFill/>
          <a:ln w="9525" cap="flat" cmpd="sng">
            <a:solidFill>
              <a:srgbClr val="000000"/>
            </a:solidFill>
            <a:prstDash val="solid"/>
            <a:round/>
            <a:headEnd type="none" w="sm" len="sm"/>
            <a:tailEnd type="none" w="sm" len="sm"/>
          </a:ln>
        </p:spPr>
      </p:pic>
      <p:pic>
        <p:nvPicPr>
          <p:cNvPr id="195" name="Google Shape;195;p34"/>
          <p:cNvPicPr preferRelativeResize="0"/>
          <p:nvPr/>
        </p:nvPicPr>
        <p:blipFill>
          <a:blip r:embed="rId4">
            <a:alphaModFix/>
          </a:blip>
          <a:stretch>
            <a:fillRect/>
          </a:stretch>
        </p:blipFill>
        <p:spPr>
          <a:xfrm>
            <a:off x="999061" y="2779565"/>
            <a:ext cx="2857500" cy="1962150"/>
          </a:xfrm>
          <a:prstGeom prst="rect">
            <a:avLst/>
          </a:prstGeom>
          <a:noFill/>
          <a:ln w="9525" cap="flat" cmpd="sng">
            <a:solidFill>
              <a:srgbClr val="000000"/>
            </a:solidFill>
            <a:prstDash val="solid"/>
            <a:round/>
            <a:headEnd type="none" w="sm" len="sm"/>
            <a:tailEnd type="none" w="sm" len="sm"/>
          </a:ln>
        </p:spPr>
      </p:pic>
      <p:pic>
        <p:nvPicPr>
          <p:cNvPr id="7" name="Google Shape;162;p30"/>
          <p:cNvPicPr preferRelativeResize="0"/>
          <p:nvPr/>
        </p:nvPicPr>
        <p:blipFill>
          <a:blip r:embed="rId5">
            <a:alphaModFix/>
          </a:blip>
          <a:stretch>
            <a:fillRect/>
          </a:stretch>
        </p:blipFill>
        <p:spPr>
          <a:xfrm>
            <a:off x="8260800" y="4455965"/>
            <a:ext cx="571500" cy="571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3">
                                            <p:txEl>
                                              <p:pRg st="0" end="0"/>
                                            </p:txEl>
                                          </p:spTgt>
                                        </p:tgtEl>
                                        <p:attrNameLst>
                                          <p:attrName>style.visibility</p:attrName>
                                        </p:attrNameLst>
                                      </p:cBhvr>
                                      <p:to>
                                        <p:strVal val="visible"/>
                                      </p:to>
                                    </p:set>
                                    <p:animEffect transition="in" filter="fade">
                                      <p:cBhvr>
                                        <p:cTn id="7" dur="1000"/>
                                        <p:tgtEl>
                                          <p:spTgt spid="19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3">
                                            <p:txEl>
                                              <p:pRg st="2" end="2"/>
                                            </p:txEl>
                                          </p:spTgt>
                                        </p:tgtEl>
                                        <p:attrNameLst>
                                          <p:attrName>style.visibility</p:attrName>
                                        </p:attrNameLst>
                                      </p:cBhvr>
                                      <p:to>
                                        <p:strVal val="visible"/>
                                      </p:to>
                                    </p:set>
                                    <p:animEffect transition="in" filter="fade">
                                      <p:cBhvr>
                                        <p:cTn id="12" dur="1000"/>
                                        <p:tgtEl>
                                          <p:spTgt spid="19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3">
                                            <p:txEl>
                                              <p:pRg st="3" end="3"/>
                                            </p:txEl>
                                          </p:spTgt>
                                        </p:tgtEl>
                                        <p:attrNameLst>
                                          <p:attrName>style.visibility</p:attrName>
                                        </p:attrNameLst>
                                      </p:cBhvr>
                                      <p:to>
                                        <p:strVal val="visible"/>
                                      </p:to>
                                    </p:set>
                                    <p:animEffect transition="in" filter="fade">
                                      <p:cBhvr>
                                        <p:cTn id="17" dur="1000"/>
                                        <p:tgtEl>
                                          <p:spTgt spid="19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3">
                                            <p:txEl>
                                              <p:pRg st="4" end="4"/>
                                            </p:txEl>
                                          </p:spTgt>
                                        </p:tgtEl>
                                        <p:attrNameLst>
                                          <p:attrName>style.visibility</p:attrName>
                                        </p:attrNameLst>
                                      </p:cBhvr>
                                      <p:to>
                                        <p:strVal val="visible"/>
                                      </p:to>
                                    </p:set>
                                    <p:animEffect transition="in" filter="fade">
                                      <p:cBhvr>
                                        <p:cTn id="22" dur="1000"/>
                                        <p:tgtEl>
                                          <p:spTgt spid="19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3">
                                            <p:txEl>
                                              <p:pRg st="5" end="5"/>
                                            </p:txEl>
                                          </p:spTgt>
                                        </p:tgtEl>
                                        <p:attrNameLst>
                                          <p:attrName>style.visibility</p:attrName>
                                        </p:attrNameLst>
                                      </p:cBhvr>
                                      <p:to>
                                        <p:strVal val="visible"/>
                                      </p:to>
                                    </p:set>
                                    <p:animEffect transition="in" filter="fade">
                                      <p:cBhvr>
                                        <p:cTn id="27" dur="1000"/>
                                        <p:tgtEl>
                                          <p:spTgt spid="19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3">
                                            <p:txEl>
                                              <p:pRg st="6" end="6"/>
                                            </p:txEl>
                                          </p:spTgt>
                                        </p:tgtEl>
                                        <p:attrNameLst>
                                          <p:attrName>style.visibility</p:attrName>
                                        </p:attrNameLst>
                                      </p:cBhvr>
                                      <p:to>
                                        <p:strVal val="visible"/>
                                      </p:to>
                                    </p:set>
                                    <p:animEffect transition="in" filter="fade">
                                      <p:cBhvr>
                                        <p:cTn id="32" dur="1000"/>
                                        <p:tgtEl>
                                          <p:spTgt spid="19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3">
                                            <p:txEl>
                                              <p:pRg st="8" end="8"/>
                                            </p:txEl>
                                          </p:spTgt>
                                        </p:tgtEl>
                                        <p:attrNameLst>
                                          <p:attrName>style.visibility</p:attrName>
                                        </p:attrNameLst>
                                      </p:cBhvr>
                                      <p:to>
                                        <p:strVal val="visible"/>
                                      </p:to>
                                    </p:set>
                                    <p:animEffect transition="in" filter="fade">
                                      <p:cBhvr>
                                        <p:cTn id="37" dur="1000"/>
                                        <p:tgtEl>
                                          <p:spTgt spid="19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3">
                                            <p:txEl>
                                              <p:pRg st="9" end="9"/>
                                            </p:txEl>
                                          </p:spTgt>
                                        </p:tgtEl>
                                        <p:attrNameLst>
                                          <p:attrName>style.visibility</p:attrName>
                                        </p:attrNameLst>
                                      </p:cBhvr>
                                      <p:to>
                                        <p:strVal val="visible"/>
                                      </p:to>
                                    </p:set>
                                    <p:animEffect transition="in" filter="fade">
                                      <p:cBhvr>
                                        <p:cTn id="42" dur="1000"/>
                                        <p:tgtEl>
                                          <p:spTgt spid="193">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93">
                                            <p:txEl>
                                              <p:pRg st="10" end="10"/>
                                            </p:txEl>
                                          </p:spTgt>
                                        </p:tgtEl>
                                        <p:attrNameLst>
                                          <p:attrName>style.visibility</p:attrName>
                                        </p:attrNameLst>
                                      </p:cBhvr>
                                      <p:to>
                                        <p:strVal val="visible"/>
                                      </p:to>
                                    </p:set>
                                    <p:animEffect transition="in" filter="fade">
                                      <p:cBhvr>
                                        <p:cTn id="47" dur="1000"/>
                                        <p:tgtEl>
                                          <p:spTgt spid="19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Introduction </a:t>
            </a:r>
            <a:endParaRPr/>
          </a:p>
        </p:txBody>
      </p:sp>
      <p:sp>
        <p:nvSpPr>
          <p:cNvPr id="202" name="Google Shape;202;p35"/>
          <p:cNvSpPr txBox="1">
            <a:spLocks noGrp="1"/>
          </p:cNvSpPr>
          <p:nvPr>
            <p:ph type="body" idx="1"/>
          </p:nvPr>
        </p:nvSpPr>
        <p:spPr>
          <a:xfrm>
            <a:off x="464350" y="1004675"/>
            <a:ext cx="8367900" cy="35643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Clr>
                <a:schemeClr val="dk1"/>
              </a:buClr>
              <a:buSzPts val="1800"/>
              <a:buAutoNum type="arabicPeriod"/>
            </a:pPr>
            <a:r>
              <a:rPr lang="en" sz="2000" dirty="0">
                <a:solidFill>
                  <a:schemeClr val="dk1"/>
                </a:solidFill>
              </a:rPr>
              <a:t>Turn &amp; Talk in your expert groups:</a:t>
            </a:r>
            <a:endParaRPr sz="2000" dirty="0">
              <a:solidFill>
                <a:schemeClr val="dk1"/>
              </a:solidFill>
            </a:endParaRPr>
          </a:p>
          <a:p>
            <a:pPr lvl="1" indent="-342900">
              <a:lnSpc>
                <a:spcPct val="90000"/>
              </a:lnSpc>
              <a:buClr>
                <a:schemeClr val="dk1"/>
              </a:buClr>
              <a:buSzPts val="1800"/>
            </a:pPr>
            <a:r>
              <a:rPr lang="en" sz="2000" dirty="0">
                <a:solidFill>
                  <a:schemeClr val="dk1"/>
                </a:solidFill>
              </a:rPr>
              <a:t>What inspired your poet to write?</a:t>
            </a:r>
            <a:endParaRPr sz="2000"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sz="2000" dirty="0">
                <a:solidFill>
                  <a:schemeClr val="dk1"/>
                </a:solidFill>
              </a:rPr>
              <a:t>Write a focus statement explaining what inspired your group’s poet. </a:t>
            </a:r>
            <a:endParaRPr sz="2000"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sz="2000" dirty="0">
                <a:solidFill>
                  <a:schemeClr val="dk1"/>
                </a:solidFill>
              </a:rPr>
              <a:t>Turn &amp; Talk to your expert group:</a:t>
            </a:r>
            <a:endParaRPr sz="2000" dirty="0">
              <a:solidFill>
                <a:schemeClr val="dk1"/>
              </a:solidFill>
            </a:endParaRPr>
          </a:p>
          <a:p>
            <a:pPr lvl="1" indent="-342900">
              <a:lnSpc>
                <a:spcPct val="90000"/>
              </a:lnSpc>
              <a:buClr>
                <a:schemeClr val="dk1"/>
              </a:buClr>
              <a:buSzPts val="1800"/>
            </a:pPr>
            <a:r>
              <a:rPr lang="en" sz="2000" dirty="0">
                <a:solidFill>
                  <a:schemeClr val="dk1"/>
                </a:solidFill>
              </a:rPr>
              <a:t>What background information about your poet can you include in your introduction?</a:t>
            </a:r>
            <a:endParaRPr sz="2000"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sz="2000" dirty="0">
                <a:solidFill>
                  <a:schemeClr val="dk1"/>
                </a:solidFill>
              </a:rPr>
              <a:t>Use the red marker to underline the information on your Note-catcher: Expert group form that you will use in your introduction. </a:t>
            </a:r>
            <a:endParaRPr sz="2000"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sz="2000" dirty="0">
                <a:solidFill>
                  <a:schemeClr val="dk1"/>
                </a:solidFill>
              </a:rPr>
              <a:t>Begin writing your introduction. </a:t>
            </a:r>
            <a:endParaRPr sz="2000" dirty="0">
              <a:solidFill>
                <a:schemeClr val="dk1"/>
              </a:solidFill>
            </a:endParaRPr>
          </a:p>
          <a:p>
            <a:pPr marL="0" lvl="0" indent="0" rtl="0">
              <a:lnSpc>
                <a:spcPct val="115000"/>
              </a:lnSpc>
              <a:spcBef>
                <a:spcPts val="0"/>
              </a:spcBef>
              <a:spcAft>
                <a:spcPts val="0"/>
              </a:spcAft>
              <a:buNone/>
            </a:pPr>
            <a:endParaRPr sz="2000" dirty="0"/>
          </a:p>
        </p:txBody>
      </p:sp>
      <p:pic>
        <p:nvPicPr>
          <p:cNvPr id="203" name="Google Shape;203;p35"/>
          <p:cNvPicPr preferRelativeResize="0"/>
          <p:nvPr/>
        </p:nvPicPr>
        <p:blipFill>
          <a:blip r:embed="rId3">
            <a:alphaModFix/>
          </a:blip>
          <a:stretch>
            <a:fillRect/>
          </a:stretch>
        </p:blipFill>
        <p:spPr>
          <a:xfrm>
            <a:off x="7527931" y="4389905"/>
            <a:ext cx="603699" cy="553740"/>
          </a:xfrm>
          <a:prstGeom prst="rect">
            <a:avLst/>
          </a:prstGeom>
          <a:noFill/>
          <a:ln>
            <a:noFill/>
          </a:ln>
        </p:spPr>
      </p:pic>
      <p:pic>
        <p:nvPicPr>
          <p:cNvPr id="6" name="Google Shape;162;p30"/>
          <p:cNvPicPr preferRelativeResize="0"/>
          <p:nvPr/>
        </p:nvPicPr>
        <p:blipFill>
          <a:blip r:embed="rId4">
            <a:alphaModFix/>
          </a:blip>
          <a:stretch>
            <a:fillRect/>
          </a:stretch>
        </p:blipFill>
        <p:spPr>
          <a:xfrm>
            <a:off x="8260800" y="4455965"/>
            <a:ext cx="571500" cy="571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2">
                                            <p:txEl>
                                              <p:pRg st="0" end="0"/>
                                            </p:txEl>
                                          </p:spTgt>
                                        </p:tgtEl>
                                        <p:attrNameLst>
                                          <p:attrName>style.visibility</p:attrName>
                                        </p:attrNameLst>
                                      </p:cBhvr>
                                      <p:to>
                                        <p:strVal val="visible"/>
                                      </p:to>
                                    </p:set>
                                    <p:animEffect transition="in" filter="fade">
                                      <p:cBhvr>
                                        <p:cTn id="7" dur="1000"/>
                                        <p:tgtEl>
                                          <p:spTgt spid="2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2">
                                            <p:txEl>
                                              <p:pRg st="1" end="1"/>
                                            </p:txEl>
                                          </p:spTgt>
                                        </p:tgtEl>
                                        <p:attrNameLst>
                                          <p:attrName>style.visibility</p:attrName>
                                        </p:attrNameLst>
                                      </p:cBhvr>
                                      <p:to>
                                        <p:strVal val="visible"/>
                                      </p:to>
                                    </p:set>
                                    <p:animEffect transition="in" filter="fade">
                                      <p:cBhvr>
                                        <p:cTn id="12" dur="1000"/>
                                        <p:tgtEl>
                                          <p:spTgt spid="20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2">
                                            <p:txEl>
                                              <p:pRg st="2" end="2"/>
                                            </p:txEl>
                                          </p:spTgt>
                                        </p:tgtEl>
                                        <p:attrNameLst>
                                          <p:attrName>style.visibility</p:attrName>
                                        </p:attrNameLst>
                                      </p:cBhvr>
                                      <p:to>
                                        <p:strVal val="visible"/>
                                      </p:to>
                                    </p:set>
                                    <p:animEffect transition="in" filter="fade">
                                      <p:cBhvr>
                                        <p:cTn id="17" dur="1000"/>
                                        <p:tgtEl>
                                          <p:spTgt spid="20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2">
                                            <p:txEl>
                                              <p:pRg st="3" end="3"/>
                                            </p:txEl>
                                          </p:spTgt>
                                        </p:tgtEl>
                                        <p:attrNameLst>
                                          <p:attrName>style.visibility</p:attrName>
                                        </p:attrNameLst>
                                      </p:cBhvr>
                                      <p:to>
                                        <p:strVal val="visible"/>
                                      </p:to>
                                    </p:set>
                                    <p:animEffect transition="in" filter="fade">
                                      <p:cBhvr>
                                        <p:cTn id="22" dur="1000"/>
                                        <p:tgtEl>
                                          <p:spTgt spid="20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2">
                                            <p:txEl>
                                              <p:pRg st="4" end="4"/>
                                            </p:txEl>
                                          </p:spTgt>
                                        </p:tgtEl>
                                        <p:attrNameLst>
                                          <p:attrName>style.visibility</p:attrName>
                                        </p:attrNameLst>
                                      </p:cBhvr>
                                      <p:to>
                                        <p:strVal val="visible"/>
                                      </p:to>
                                    </p:set>
                                    <p:animEffect transition="in" filter="fade">
                                      <p:cBhvr>
                                        <p:cTn id="27" dur="1000"/>
                                        <p:tgtEl>
                                          <p:spTgt spid="20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2">
                                            <p:txEl>
                                              <p:pRg st="5" end="5"/>
                                            </p:txEl>
                                          </p:spTgt>
                                        </p:tgtEl>
                                        <p:attrNameLst>
                                          <p:attrName>style.visibility</p:attrName>
                                        </p:attrNameLst>
                                      </p:cBhvr>
                                      <p:to>
                                        <p:strVal val="visible"/>
                                      </p:to>
                                    </p:set>
                                    <p:animEffect transition="in" filter="fade">
                                      <p:cBhvr>
                                        <p:cTn id="32" dur="1000"/>
                                        <p:tgtEl>
                                          <p:spTgt spid="20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2">
                                            <p:txEl>
                                              <p:pRg st="6" end="6"/>
                                            </p:txEl>
                                          </p:spTgt>
                                        </p:tgtEl>
                                        <p:attrNameLst>
                                          <p:attrName>style.visibility</p:attrName>
                                        </p:attrNameLst>
                                      </p:cBhvr>
                                      <p:to>
                                        <p:strVal val="visible"/>
                                      </p:to>
                                    </p:set>
                                    <p:animEffect transition="in" filter="fade">
                                      <p:cBhvr>
                                        <p:cTn id="37" dur="1000"/>
                                        <p:tgtEl>
                                          <p:spTgt spid="20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It’s time for reflection of our goals</a:t>
            </a:r>
            <a:endParaRPr/>
          </a:p>
        </p:txBody>
      </p:sp>
      <p:sp>
        <p:nvSpPr>
          <p:cNvPr id="210" name="Google Shape;210;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914400" lvl="0" indent="-419100" rtl="0">
              <a:lnSpc>
                <a:spcPct val="90000"/>
              </a:lnSpc>
              <a:spcBef>
                <a:spcPts val="1000"/>
              </a:spcBef>
              <a:spcAft>
                <a:spcPts val="0"/>
              </a:spcAft>
              <a:buClr>
                <a:schemeClr val="dk1"/>
              </a:buClr>
              <a:buSzPts val="3000"/>
              <a:buAutoNum type="arabicPeriod"/>
            </a:pPr>
            <a:r>
              <a:rPr lang="en" sz="2800" dirty="0">
                <a:solidFill>
                  <a:schemeClr val="dk1"/>
                </a:solidFill>
              </a:rPr>
              <a:t>I can plan and write Proof Paragraph 1 for my essay. </a:t>
            </a:r>
            <a:endParaRPr sz="2800" dirty="0">
              <a:solidFill>
                <a:schemeClr val="dk1"/>
              </a:solidFill>
            </a:endParaRPr>
          </a:p>
          <a:p>
            <a:pPr marL="914400" lvl="0" indent="-419100" rtl="0">
              <a:lnSpc>
                <a:spcPct val="90000"/>
              </a:lnSpc>
              <a:spcBef>
                <a:spcPts val="0"/>
              </a:spcBef>
              <a:spcAft>
                <a:spcPts val="0"/>
              </a:spcAft>
              <a:buClr>
                <a:schemeClr val="dk1"/>
              </a:buClr>
              <a:buSzPts val="3000"/>
              <a:buAutoNum type="arabicPeriod"/>
            </a:pPr>
            <a:r>
              <a:rPr lang="en" sz="2800" dirty="0">
                <a:solidFill>
                  <a:schemeClr val="dk1"/>
                </a:solidFill>
              </a:rPr>
              <a:t>I can recognize and correct fragments and run-on sentences.</a:t>
            </a:r>
            <a:endParaRPr sz="2800" dirty="0">
              <a:solidFill>
                <a:schemeClr val="dk1"/>
              </a:solidFill>
            </a:endParaRPr>
          </a:p>
          <a:p>
            <a:pPr marL="0" lvl="0" indent="0" rtl="0">
              <a:lnSpc>
                <a:spcPct val="90000"/>
              </a:lnSpc>
              <a:spcBef>
                <a:spcPts val="1000"/>
              </a:spcBef>
              <a:spcAft>
                <a:spcPts val="0"/>
              </a:spcAft>
              <a:buNone/>
            </a:pPr>
            <a:endParaRPr sz="3000" dirty="0">
              <a:solidFill>
                <a:schemeClr val="dk1"/>
              </a:solidFill>
            </a:endParaRPr>
          </a:p>
          <a:p>
            <a:pPr marL="0" lvl="0" indent="0">
              <a:spcBef>
                <a:spcPts val="0"/>
              </a:spcBef>
              <a:spcAft>
                <a:spcPts val="0"/>
              </a:spcAft>
              <a:buNone/>
            </a:pPr>
            <a:endParaRPr dirty="0"/>
          </a:p>
        </p:txBody>
      </p:sp>
      <p:pic>
        <p:nvPicPr>
          <p:cNvPr id="211" name="Google Shape;211;p36"/>
          <p:cNvPicPr preferRelativeResize="0"/>
          <p:nvPr/>
        </p:nvPicPr>
        <p:blipFill>
          <a:blip r:embed="rId3">
            <a:alphaModFix/>
          </a:blip>
          <a:stretch>
            <a:fillRect/>
          </a:stretch>
        </p:blipFill>
        <p:spPr>
          <a:xfrm>
            <a:off x="8358771" y="4466457"/>
            <a:ext cx="589286" cy="444289"/>
          </a:xfrm>
          <a:prstGeom prst="rect">
            <a:avLst/>
          </a:prstGeom>
          <a:noFill/>
          <a:ln>
            <a:noFill/>
          </a:ln>
        </p:spPr>
      </p:pic>
      <p:pic>
        <p:nvPicPr>
          <p:cNvPr id="212" name="Google Shape;212;p36"/>
          <p:cNvPicPr preferRelativeResize="0"/>
          <p:nvPr/>
        </p:nvPicPr>
        <p:blipFill>
          <a:blip r:embed="rId4">
            <a:alphaModFix/>
          </a:blip>
          <a:stretch>
            <a:fillRect/>
          </a:stretch>
        </p:blipFill>
        <p:spPr>
          <a:xfrm>
            <a:off x="7924117" y="4466457"/>
            <a:ext cx="434654" cy="42646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600"/>
              <a:t>Revising your writing </a:t>
            </a:r>
            <a:endParaRPr/>
          </a:p>
        </p:txBody>
      </p:sp>
      <p:sp>
        <p:nvSpPr>
          <p:cNvPr id="218" name="Google Shape;218;p37"/>
          <p:cNvSpPr txBox="1">
            <a:spLocks noGrp="1"/>
          </p:cNvSpPr>
          <p:nvPr>
            <p:ph type="body" idx="1"/>
          </p:nvPr>
        </p:nvSpPr>
        <p:spPr>
          <a:xfrm>
            <a:off x="311700" y="1386400"/>
            <a:ext cx="8520600" cy="3182700"/>
          </a:xfrm>
          <a:prstGeom prst="rect">
            <a:avLst/>
          </a:prstGeom>
        </p:spPr>
        <p:txBody>
          <a:bodyPr spcFirstLastPara="1" wrap="square" lIns="91425" tIns="91425" rIns="91425" bIns="91425" anchor="t" anchorCtr="0">
            <a:noAutofit/>
          </a:bodyPr>
          <a:lstStyle/>
          <a:p>
            <a:pPr marL="457200" lvl="0" indent="-361950" rtl="0">
              <a:spcBef>
                <a:spcPts val="0"/>
              </a:spcBef>
              <a:spcAft>
                <a:spcPts val="0"/>
              </a:spcAft>
              <a:buSzPts val="2100"/>
              <a:buAutoNum type="arabicPeriod"/>
            </a:pPr>
            <a:r>
              <a:rPr lang="en" sz="2100"/>
              <a:t>Join your partner to Think-Write-Pair-Share. </a:t>
            </a:r>
            <a:endParaRPr sz="2100"/>
          </a:p>
          <a:p>
            <a:pPr marL="457200" lvl="0" indent="-361950" rtl="0">
              <a:spcBef>
                <a:spcPts val="0"/>
              </a:spcBef>
              <a:spcAft>
                <a:spcPts val="0"/>
              </a:spcAft>
              <a:buSzPts val="2100"/>
              <a:buAutoNum type="arabicPeriod"/>
            </a:pPr>
            <a:r>
              <a:rPr lang="en" sz="2100"/>
              <a:t>Reread the draft of your essay, looking for any fragments or run-on sentences. </a:t>
            </a:r>
            <a:endParaRPr sz="2100"/>
          </a:p>
          <a:p>
            <a:pPr marL="457200" lvl="0" indent="-361950" rtl="0">
              <a:spcBef>
                <a:spcPts val="0"/>
              </a:spcBef>
              <a:spcAft>
                <a:spcPts val="0"/>
              </a:spcAft>
              <a:buSzPts val="2100"/>
              <a:buAutoNum type="arabicPeriod"/>
            </a:pPr>
            <a:r>
              <a:rPr lang="en" sz="2100"/>
              <a:t>Choose one and revise it so it is a complete sentence. </a:t>
            </a:r>
            <a:endParaRPr sz="2100"/>
          </a:p>
          <a:p>
            <a:pPr marL="457200" lvl="0" indent="-361950" rtl="0">
              <a:spcBef>
                <a:spcPts val="0"/>
              </a:spcBef>
              <a:spcAft>
                <a:spcPts val="0"/>
              </a:spcAft>
              <a:buSzPts val="2100"/>
              <a:buAutoNum type="arabicPeriod"/>
            </a:pPr>
            <a:r>
              <a:rPr lang="en" sz="2100"/>
              <a:t>Share with your partner</a:t>
            </a:r>
            <a:endParaRPr sz="2100"/>
          </a:p>
          <a:p>
            <a:pPr marL="457200" lvl="0" indent="-361950" rtl="0">
              <a:spcBef>
                <a:spcPts val="0"/>
              </a:spcBef>
              <a:spcAft>
                <a:spcPts val="0"/>
              </a:spcAft>
              <a:buSzPts val="2100"/>
              <a:buAutoNum type="arabicPeriod"/>
            </a:pPr>
            <a:r>
              <a:rPr lang="en" sz="2100"/>
              <a:t>Share out when your teacher allows. </a:t>
            </a:r>
            <a:endParaRPr sz="2100"/>
          </a:p>
        </p:txBody>
      </p:sp>
      <p:pic>
        <p:nvPicPr>
          <p:cNvPr id="219" name="Google Shape;219;p37"/>
          <p:cNvPicPr preferRelativeResize="0"/>
          <p:nvPr/>
        </p:nvPicPr>
        <p:blipFill>
          <a:blip r:embed="rId3">
            <a:alphaModFix/>
          </a:blip>
          <a:stretch>
            <a:fillRect/>
          </a:stretch>
        </p:blipFill>
        <p:spPr>
          <a:xfrm>
            <a:off x="8277546" y="4397827"/>
            <a:ext cx="554754" cy="51944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8">
                                            <p:txEl>
                                              <p:pRg st="0" end="0"/>
                                            </p:txEl>
                                          </p:spTgt>
                                        </p:tgtEl>
                                        <p:attrNameLst>
                                          <p:attrName>style.visibility</p:attrName>
                                        </p:attrNameLst>
                                      </p:cBhvr>
                                      <p:to>
                                        <p:strVal val="visible"/>
                                      </p:to>
                                    </p:set>
                                    <p:animEffect transition="in" filter="fade">
                                      <p:cBhvr>
                                        <p:cTn id="7" dur="1000"/>
                                        <p:tgtEl>
                                          <p:spTgt spid="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8">
                                            <p:txEl>
                                              <p:pRg st="1" end="1"/>
                                            </p:txEl>
                                          </p:spTgt>
                                        </p:tgtEl>
                                        <p:attrNameLst>
                                          <p:attrName>style.visibility</p:attrName>
                                        </p:attrNameLst>
                                      </p:cBhvr>
                                      <p:to>
                                        <p:strVal val="visible"/>
                                      </p:to>
                                    </p:set>
                                    <p:animEffect transition="in" filter="fade">
                                      <p:cBhvr>
                                        <p:cTn id="12" dur="1000"/>
                                        <p:tgtEl>
                                          <p:spTgt spid="2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8">
                                            <p:txEl>
                                              <p:pRg st="2" end="2"/>
                                            </p:txEl>
                                          </p:spTgt>
                                        </p:tgtEl>
                                        <p:attrNameLst>
                                          <p:attrName>style.visibility</p:attrName>
                                        </p:attrNameLst>
                                      </p:cBhvr>
                                      <p:to>
                                        <p:strVal val="visible"/>
                                      </p:to>
                                    </p:set>
                                    <p:animEffect transition="in" filter="fade">
                                      <p:cBhvr>
                                        <p:cTn id="17" dur="1000"/>
                                        <p:tgtEl>
                                          <p:spTgt spid="21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8">
                                            <p:txEl>
                                              <p:pRg st="3" end="3"/>
                                            </p:txEl>
                                          </p:spTgt>
                                        </p:tgtEl>
                                        <p:attrNameLst>
                                          <p:attrName>style.visibility</p:attrName>
                                        </p:attrNameLst>
                                      </p:cBhvr>
                                      <p:to>
                                        <p:strVal val="visible"/>
                                      </p:to>
                                    </p:set>
                                    <p:animEffect transition="in" filter="fade">
                                      <p:cBhvr>
                                        <p:cTn id="22" dur="1000"/>
                                        <p:tgtEl>
                                          <p:spTgt spid="21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8">
                                            <p:txEl>
                                              <p:pRg st="4" end="4"/>
                                            </p:txEl>
                                          </p:spTgt>
                                        </p:tgtEl>
                                        <p:attrNameLst>
                                          <p:attrName>style.visibility</p:attrName>
                                        </p:attrNameLst>
                                      </p:cBhvr>
                                      <p:to>
                                        <p:strVal val="visible"/>
                                      </p:to>
                                    </p:set>
                                    <p:animEffect transition="in" filter="fade">
                                      <p:cBhvr>
                                        <p:cTn id="27" dur="1000"/>
                                        <p:tgtEl>
                                          <p:spTgt spid="21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25" name="Google Shape;225;p38"/>
          <p:cNvSpPr txBox="1">
            <a:spLocks noGrp="1"/>
          </p:cNvSpPr>
          <p:nvPr>
            <p:ph type="body" idx="1"/>
          </p:nvPr>
        </p:nvSpPr>
        <p:spPr>
          <a:xfrm>
            <a:off x="311650" y="1152475"/>
            <a:ext cx="8520600" cy="3416400"/>
          </a:xfrm>
          <a:prstGeom prst="rect">
            <a:avLst/>
          </a:prstGeom>
        </p:spPr>
        <p:txBody>
          <a:bodyPr spcFirstLastPara="1" wrap="square" lIns="91425" tIns="91425" rIns="91425" bIns="91425" anchor="t" anchorCtr="0">
            <a:noAutofit/>
          </a:bodyPr>
          <a:lstStyle/>
          <a:p>
            <a:pPr marL="457200" lvl="0" indent="-419100" rtl="0">
              <a:spcBef>
                <a:spcPts val="0"/>
              </a:spcBef>
              <a:spcAft>
                <a:spcPts val="0"/>
              </a:spcAft>
              <a:buClr>
                <a:schemeClr val="dk1"/>
              </a:buClr>
              <a:buSzPts val="3000"/>
              <a:buAutoNum type="alphaUcPeriod"/>
            </a:pPr>
            <a:r>
              <a:rPr lang="en" sz="2800" dirty="0">
                <a:solidFill>
                  <a:schemeClr val="dk1"/>
                </a:solidFill>
              </a:rPr>
              <a:t>Accountable Research Reading. Select a prompt and respond in the front of your independent reading journal.</a:t>
            </a:r>
          </a:p>
          <a:p>
            <a:pPr marL="457200" lvl="0" indent="-419100" rtl="0">
              <a:spcBef>
                <a:spcPts val="0"/>
              </a:spcBef>
              <a:spcAft>
                <a:spcPts val="0"/>
              </a:spcAft>
              <a:buClr>
                <a:schemeClr val="dk1"/>
              </a:buClr>
              <a:buSzPts val="3000"/>
              <a:buAutoNum type="alphaUcPeriod"/>
            </a:pPr>
            <a:endParaRPr lang="en" sz="2800" dirty="0">
              <a:solidFill>
                <a:schemeClr val="dk1"/>
              </a:solidFill>
            </a:endParaRPr>
          </a:p>
          <a:p>
            <a:pPr marL="457200" lvl="0" indent="-419100" rtl="0">
              <a:spcBef>
                <a:spcPts val="0"/>
              </a:spcBef>
              <a:spcAft>
                <a:spcPts val="0"/>
              </a:spcAft>
              <a:buClr>
                <a:schemeClr val="dk1"/>
              </a:buClr>
              <a:buSzPts val="3000"/>
              <a:buAutoNum type="alphaUcPeriod"/>
            </a:pPr>
            <a:r>
              <a:rPr lang="en" sz="2800" dirty="0">
                <a:solidFill>
                  <a:schemeClr val="dk1"/>
                </a:solidFill>
              </a:rPr>
              <a:t>Complete the Fragments and Run-on  practice in your Unit 2 Homework</a:t>
            </a:r>
            <a:endParaRPr sz="2800" dirty="0">
              <a:solidFill>
                <a:schemeClr val="dk1"/>
              </a:solidFill>
            </a:endParaRPr>
          </a:p>
          <a:p>
            <a:pPr marL="0" lvl="0" indent="0" rtl="0">
              <a:spcBef>
                <a:spcPts val="0"/>
              </a:spcBef>
              <a:spcAft>
                <a:spcPts val="0"/>
              </a:spcAft>
              <a:buClr>
                <a:schemeClr val="dk1"/>
              </a:buClr>
              <a:buSzPts val="1100"/>
              <a:buFont typeface="Arial"/>
              <a:buNone/>
            </a:pPr>
            <a:endParaRPr sz="2800" dirty="0">
              <a:solidFill>
                <a:schemeClr val="dk1"/>
              </a:solidFill>
            </a:endParaRPr>
          </a:p>
          <a:p>
            <a:pPr marL="0" lvl="0" indent="0" rtl="0">
              <a:spcBef>
                <a:spcPts val="0"/>
              </a:spcBef>
              <a:spcAft>
                <a:spcPts val="0"/>
              </a:spcAft>
              <a:buNone/>
            </a:pPr>
            <a:endParaRPr sz="2800" dirty="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32" name="Google Shape;232;p39"/>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33" name="Google Shape;233;p39"/>
          <p:cNvGraphicFramePr/>
          <p:nvPr/>
        </p:nvGraphicFramePr>
        <p:xfrm>
          <a:off x="773775" y="3463850"/>
          <a:ext cx="7239000" cy="1471550"/>
        </p:xfrm>
        <a:graphic>
          <a:graphicData uri="http://schemas.openxmlformats.org/drawingml/2006/table">
            <a:tbl>
              <a:tblPr>
                <a:noFill/>
                <a:tableStyleId>{362EB4DA-3BBF-4A08-9606-287D4D26A64C}</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449225" y="1201650"/>
            <a:ext cx="7464000" cy="3793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550" b="1" dirty="0">
                <a:solidFill>
                  <a:schemeClr val="dk1"/>
                </a:solidFill>
              </a:rPr>
              <a:t>Preparing for Lesson 11: </a:t>
            </a:r>
            <a:r>
              <a:rPr lang="en" sz="1550" dirty="0">
                <a:solidFill>
                  <a:schemeClr val="dk1"/>
                </a:solidFill>
              </a:rPr>
              <a:t>Materials and Student Pairings</a:t>
            </a:r>
            <a:endParaRPr sz="155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Organizing the Model: Proof Paragraph 1 strips </a:t>
            </a:r>
            <a:endParaRPr sz="155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The Painted Essay® template </a:t>
            </a:r>
            <a:endParaRPr sz="155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Model literary essay </a:t>
            </a:r>
            <a:endParaRPr sz="155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Anchor charts </a:t>
            </a:r>
            <a:r>
              <a:rPr lang="en" sz="1550" dirty="0">
                <a:solidFill>
                  <a:schemeClr val="dk1"/>
                </a:solidFill>
              </a:rPr>
              <a:t>(see Notes)</a:t>
            </a:r>
            <a:endParaRPr sz="155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Informative Essay Prompt: What Inspires Poets?</a:t>
            </a:r>
            <a:endParaRPr sz="155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Writing Complete Sentences handout </a:t>
            </a:r>
            <a:endParaRPr sz="155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Literary essay draft</a:t>
            </a:r>
            <a:endParaRPr sz="155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Informative Writing Checklist </a:t>
            </a:r>
            <a:endParaRPr sz="155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Expert group poet biographies </a:t>
            </a:r>
            <a:endParaRPr sz="155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Close Read Note-catcher: Expert Group Poet </a:t>
            </a:r>
            <a:endParaRPr sz="155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Proof Paragraph 1 Writing template </a:t>
            </a:r>
            <a:endParaRPr sz="155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550" b="1" dirty="0">
                <a:solidFill>
                  <a:schemeClr val="dk1"/>
                </a:solidFill>
              </a:rPr>
              <a:t>Domain-Specific Word Wall </a:t>
            </a:r>
            <a:endParaRPr sz="1550" b="1" dirty="0">
              <a:solidFill>
                <a:schemeClr val="dk1"/>
              </a:solidFill>
            </a:endParaRPr>
          </a:p>
          <a:p>
            <a:pPr marL="0" lvl="0" indent="0" rtl="0">
              <a:lnSpc>
                <a:spcPct val="90000"/>
              </a:lnSpc>
              <a:spcBef>
                <a:spcPts val="0"/>
              </a:spcBef>
              <a:spcAft>
                <a:spcPts val="0"/>
              </a:spcAft>
              <a:buNone/>
            </a:pPr>
            <a:endParaRPr sz="1550" dirty="0">
              <a:solidFill>
                <a:schemeClr val="dk1"/>
              </a:solidFill>
            </a:endParaRPr>
          </a:p>
          <a:p>
            <a:pPr marL="0" lvl="0" indent="0" rtl="0">
              <a:lnSpc>
                <a:spcPct val="90000"/>
              </a:lnSpc>
              <a:spcBef>
                <a:spcPts val="0"/>
              </a:spcBef>
              <a:spcAft>
                <a:spcPts val="0"/>
              </a:spcAft>
              <a:buClr>
                <a:schemeClr val="dk1"/>
              </a:buClr>
              <a:buSzPts val="1100"/>
              <a:buFont typeface="Arial"/>
              <a:buNone/>
            </a:pPr>
            <a:r>
              <a:rPr lang="en" sz="1550" dirty="0">
                <a:solidFill>
                  <a:schemeClr val="dk1"/>
                </a:solidFill>
              </a:rPr>
              <a:t>Student Pairing:</a:t>
            </a:r>
            <a:endParaRPr sz="1550" dirty="0">
              <a:solidFill>
                <a:schemeClr val="dk1"/>
              </a:solidFill>
            </a:endParaRPr>
          </a:p>
          <a:p>
            <a:pPr marL="457200" lvl="0" indent="-304800" rtl="0">
              <a:spcBef>
                <a:spcPts val="0"/>
              </a:spcBef>
              <a:spcAft>
                <a:spcPts val="0"/>
              </a:spcAft>
              <a:buClr>
                <a:schemeClr val="dk1"/>
              </a:buClr>
              <a:buSzPts val="1200"/>
              <a:buFont typeface="Century Gothic"/>
              <a:buChar char="●"/>
            </a:pPr>
            <a:r>
              <a:rPr lang="en" sz="1550" dirty="0">
                <a:solidFill>
                  <a:schemeClr val="dk1"/>
                </a:solidFill>
              </a:rPr>
              <a:t>Strategically pair students for work during Opening A, with at least one strong reader per pair.</a:t>
            </a:r>
            <a:endParaRPr sz="155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11: </a:t>
            </a:r>
            <a:r>
              <a:rPr lang="en" dirty="0">
                <a:solidFill>
                  <a:schemeClr val="dk1"/>
                </a:solidFill>
              </a:rPr>
              <a:t>Pre-reading and Protocols</a:t>
            </a:r>
            <a:endParaRPr dirty="0">
              <a:solidFill>
                <a:schemeClr val="dk1"/>
              </a:solidFill>
            </a:endParaRPr>
          </a:p>
          <a:p>
            <a:pPr marL="457200" marR="0" lvl="0" indent="-381000" algn="l" rtl="0">
              <a:lnSpc>
                <a:spcPct val="115000"/>
              </a:lnSpc>
              <a:spcBef>
                <a:spcPts val="0"/>
              </a:spcBef>
              <a:spcAft>
                <a:spcPts val="0"/>
              </a:spcAft>
              <a:buClr>
                <a:schemeClr val="dk1"/>
              </a:buClr>
              <a:buSzPts val="2400"/>
              <a:buFont typeface="Century Gothic"/>
              <a:buChar char="●"/>
            </a:pPr>
            <a:r>
              <a:rPr lang="en" sz="2400" dirty="0">
                <a:solidFill>
                  <a:schemeClr val="dk1"/>
                </a:solidFill>
              </a:rPr>
              <a:t>Read the full lesson.</a:t>
            </a:r>
            <a:endParaRPr lang="en" dirty="0">
              <a:solidFill>
                <a:schemeClr val="dk1"/>
              </a:solidFill>
            </a:endParaRPr>
          </a:p>
          <a:p>
            <a:pPr marL="457200" marR="0" lvl="0" indent="-381000" algn="l" rtl="0">
              <a:lnSpc>
                <a:spcPct val="115000"/>
              </a:lnSpc>
              <a:spcBef>
                <a:spcPts val="0"/>
              </a:spcBef>
              <a:spcAft>
                <a:spcPts val="0"/>
              </a:spcAft>
              <a:buClr>
                <a:schemeClr val="dk1"/>
              </a:buClr>
              <a:buSzPts val="2400"/>
              <a:buFont typeface="Century Gothic"/>
              <a:buChar char="●"/>
            </a:pPr>
            <a:r>
              <a:rPr lang="en" sz="2400" dirty="0">
                <a:solidFill>
                  <a:schemeClr val="dk1"/>
                </a:solidFill>
              </a:rPr>
              <a:t>Review the Informative Writing Checklist. </a:t>
            </a:r>
            <a:endParaRPr sz="2400" dirty="0">
              <a:solidFill>
                <a:schemeClr val="dk1"/>
              </a:solidFill>
            </a:endParaRPr>
          </a:p>
          <a:p>
            <a:pPr marL="0" lvl="0" indent="0" rtl="0">
              <a:lnSpc>
                <a:spcPct val="115000"/>
              </a:lnSpc>
              <a:spcBef>
                <a:spcPts val="0"/>
              </a:spcBef>
              <a:spcAft>
                <a:spcPts val="0"/>
              </a:spcAft>
              <a:buNone/>
            </a:pPr>
            <a:endParaRPr sz="2400" dirty="0">
              <a:solidFill>
                <a:schemeClr val="dk1"/>
              </a:solidFill>
            </a:endParaRPr>
          </a:p>
          <a:p>
            <a:pPr marL="0" lvl="0" indent="0" rtl="0">
              <a:lnSpc>
                <a:spcPct val="115000"/>
              </a:lnSpc>
              <a:spcBef>
                <a:spcPts val="0"/>
              </a:spcBef>
              <a:spcAft>
                <a:spcPts val="0"/>
              </a:spcAft>
              <a:buNone/>
            </a:pPr>
            <a:r>
              <a:rPr lang="en" sz="2400" dirty="0">
                <a:solidFill>
                  <a:schemeClr val="dk1"/>
                </a:solidFill>
              </a:rPr>
              <a:t>Protocols to be familiar with: </a:t>
            </a:r>
            <a:endParaRPr dirty="0">
              <a:solidFill>
                <a:schemeClr val="dk1"/>
              </a:solidFill>
            </a:endParaRPr>
          </a:p>
          <a:p>
            <a:pPr marL="457200" lvl="0" indent="-381000" rtl="0">
              <a:lnSpc>
                <a:spcPct val="115000"/>
              </a:lnSpc>
              <a:spcBef>
                <a:spcPts val="0"/>
              </a:spcBef>
              <a:spcAft>
                <a:spcPts val="0"/>
              </a:spcAft>
              <a:buClr>
                <a:schemeClr val="dk1"/>
              </a:buClr>
              <a:buSzPts val="2400"/>
              <a:buChar char="●"/>
            </a:pPr>
            <a:r>
              <a:rPr lang="en" sz="2400" dirty="0">
                <a:solidFill>
                  <a:schemeClr val="dk1"/>
                </a:solidFill>
              </a:rPr>
              <a:t>Thumb-O-Meter</a:t>
            </a:r>
            <a:endParaRPr sz="2400" dirty="0">
              <a:solidFill>
                <a:schemeClr val="dk1"/>
              </a:solidFill>
            </a:endParaRPr>
          </a:p>
          <a:p>
            <a:pPr marL="0" lvl="0" indent="0" rtl="0">
              <a:lnSpc>
                <a:spcPct val="115000"/>
              </a:lnSpc>
              <a:spcBef>
                <a:spcPts val="0"/>
              </a:spcBef>
              <a:spcAft>
                <a:spcPts val="0"/>
              </a:spcAft>
              <a:buNone/>
            </a:pPr>
            <a:endParaRPr sz="22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11</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6AE51E3A-9C6D-452D-B490-0C79CC172F9A}"/>
              </a:ext>
            </a:extLst>
          </p:cNvPr>
          <p:cNvPicPr>
            <a:picLocks noChangeAspect="1"/>
          </p:cNvPicPr>
          <p:nvPr/>
        </p:nvPicPr>
        <p:blipFill>
          <a:blip r:embed="rId3"/>
          <a:stretch>
            <a:fillRect/>
          </a:stretch>
        </p:blipFill>
        <p:spPr>
          <a:xfrm>
            <a:off x="3700331" y="354340"/>
            <a:ext cx="1743337" cy="80123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Google Shape;154;p29"/>
          <p:cNvSpPr txBox="1">
            <a:spLocks noGrp="1"/>
          </p:cNvSpPr>
          <p:nvPr>
            <p:ph type="body" idx="1"/>
          </p:nvPr>
        </p:nvSpPr>
        <p:spPr>
          <a:xfrm>
            <a:off x="552600" y="1152475"/>
            <a:ext cx="80445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2000">
                <a:solidFill>
                  <a:schemeClr val="dk1"/>
                </a:solidFill>
              </a:rPr>
              <a:t>Welcome back! We’ve already accomplished so much with our study of poetry, and recently we’ve been digging into writing. Today we will continue to improve our writing! </a:t>
            </a:r>
            <a:endParaRPr sz="2000">
              <a:solidFill>
                <a:schemeClr val="dk1"/>
              </a:solidFill>
            </a:endParaRPr>
          </a:p>
          <a:p>
            <a:pPr marL="0" lvl="0" indent="0" rtl="0">
              <a:spcBef>
                <a:spcPts val="0"/>
              </a:spcBef>
              <a:spcAft>
                <a:spcPts val="0"/>
              </a:spcAft>
              <a:buClr>
                <a:srgbClr val="000000"/>
              </a:buClr>
              <a:buSzPts val="1100"/>
              <a:buFont typeface="Arial"/>
              <a:buNone/>
            </a:pPr>
            <a:endParaRPr sz="2000">
              <a:solidFill>
                <a:schemeClr val="dk1"/>
              </a:solidFill>
            </a:endParaRPr>
          </a:p>
          <a:p>
            <a:pPr marL="0" lvl="0" indent="0">
              <a:spcBef>
                <a:spcPts val="0"/>
              </a:spcBef>
              <a:spcAft>
                <a:spcPts val="0"/>
              </a:spcAft>
              <a:buClr>
                <a:srgbClr val="000000"/>
              </a:buClr>
              <a:buSzPts val="1100"/>
              <a:buFont typeface="Arial"/>
              <a:buNone/>
            </a:pPr>
            <a:r>
              <a:rPr lang="en" sz="2000">
                <a:solidFill>
                  <a:schemeClr val="dk1"/>
                </a:solidFill>
              </a:rPr>
              <a:t>What are we learning and doing today?</a:t>
            </a:r>
            <a:endParaRPr sz="2000">
              <a:solidFill>
                <a:schemeClr val="dk1"/>
              </a:solidFill>
            </a:endParaRPr>
          </a:p>
          <a:p>
            <a:pPr marL="457200" lvl="0" indent="-355600" rtl="0">
              <a:spcBef>
                <a:spcPts val="0"/>
              </a:spcBef>
              <a:spcAft>
                <a:spcPts val="0"/>
              </a:spcAft>
              <a:buClr>
                <a:schemeClr val="dk1"/>
              </a:buClr>
              <a:buSzPts val="2000"/>
              <a:buChar char="●"/>
            </a:pPr>
            <a:r>
              <a:rPr lang="en" sz="2000">
                <a:solidFill>
                  <a:schemeClr val="dk1"/>
                </a:solidFill>
              </a:rPr>
              <a:t>You will work on recognizing and correcting sentence fragments and run-on sentences. </a:t>
            </a:r>
            <a:endParaRPr sz="2000">
              <a:solidFill>
                <a:schemeClr val="dk1"/>
              </a:solidFill>
            </a:endParaRPr>
          </a:p>
          <a:p>
            <a:pPr marL="457200" lvl="0" indent="-355600" rtl="0">
              <a:spcBef>
                <a:spcPts val="0"/>
              </a:spcBef>
              <a:spcAft>
                <a:spcPts val="0"/>
              </a:spcAft>
              <a:buClr>
                <a:schemeClr val="dk1"/>
              </a:buClr>
              <a:buSzPts val="2000"/>
              <a:buChar char="●"/>
            </a:pPr>
            <a:r>
              <a:rPr lang="en" sz="2000">
                <a:solidFill>
                  <a:schemeClr val="dk1"/>
                </a:solidFill>
              </a:rPr>
              <a:t>You will be writing the first proof paragraph of your literary essay. </a:t>
            </a:r>
            <a:endParaRPr sz="2000">
              <a:solidFill>
                <a:schemeClr val="dk1"/>
              </a:solidFill>
            </a:endParaRPr>
          </a:p>
          <a:p>
            <a:pPr marL="0" lvl="0" indent="0" algn="ctr" rtl="0">
              <a:spcBef>
                <a:spcPts val="0"/>
              </a:spcBef>
              <a:spcAft>
                <a:spcPts val="0"/>
              </a:spcAft>
              <a:buNone/>
            </a:pPr>
            <a:r>
              <a:rPr lang="en" sz="2000">
                <a:solidFill>
                  <a:schemeClr val="dk1"/>
                </a:solidFill>
              </a:rPr>
              <a:t>Let’s Get Started!</a:t>
            </a:r>
            <a:endParaRPr sz="20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800" dirty="0"/>
              <a:t>Sorting &amp; Color-Coding the Parts of Proof Paragraph 1</a:t>
            </a:r>
            <a:endParaRPr sz="2800" dirty="0"/>
          </a:p>
        </p:txBody>
      </p:sp>
      <p:sp>
        <p:nvSpPr>
          <p:cNvPr id="160" name="Google Shape;160;p30"/>
          <p:cNvSpPr txBox="1">
            <a:spLocks noGrp="1"/>
          </p:cNvSpPr>
          <p:nvPr>
            <p:ph type="body" idx="1"/>
          </p:nvPr>
        </p:nvSpPr>
        <p:spPr>
          <a:xfrm>
            <a:off x="195600" y="1477571"/>
            <a:ext cx="8636700" cy="3261632"/>
          </a:xfrm>
          <a:prstGeom prst="rect">
            <a:avLst/>
          </a:prstGeom>
        </p:spPr>
        <p:txBody>
          <a:bodyPr spcFirstLastPara="1" wrap="square" lIns="91425" tIns="91425" rIns="91425" bIns="91425" anchor="t" anchorCtr="0">
            <a:noAutofit/>
          </a:bodyPr>
          <a:lstStyle/>
          <a:p>
            <a:pPr marL="3657600" lvl="0" indent="-342900" rtl="0">
              <a:spcBef>
                <a:spcPts val="0"/>
              </a:spcBef>
              <a:spcAft>
                <a:spcPts val="0"/>
              </a:spcAft>
              <a:buSzPts val="1800"/>
              <a:buAutoNum type="arabicPeriod"/>
            </a:pPr>
            <a:r>
              <a:rPr lang="en" sz="2000" dirty="0"/>
              <a:t>Spend 1 minute reviewing where the Proof Paragraph fits into the essay structure. </a:t>
            </a:r>
            <a:endParaRPr sz="2000" dirty="0"/>
          </a:p>
          <a:p>
            <a:pPr marL="3657600" lvl="0" indent="-355600" rtl="0">
              <a:spcBef>
                <a:spcPts val="0"/>
              </a:spcBef>
              <a:spcAft>
                <a:spcPts val="0"/>
              </a:spcAft>
              <a:buSzPts val="2000"/>
              <a:buAutoNum type="arabicPeriod"/>
            </a:pPr>
            <a:r>
              <a:rPr lang="en" sz="2000" dirty="0"/>
              <a:t>Turn and Talk with your partner to read and organize the strips, putting them in the correct order for Proof Paragraph 1 of the model literary essay. </a:t>
            </a:r>
            <a:endParaRPr sz="2000" dirty="0"/>
          </a:p>
          <a:p>
            <a:pPr marL="3657600" lvl="0" indent="-355600" rtl="0">
              <a:spcBef>
                <a:spcPts val="0"/>
              </a:spcBef>
              <a:spcAft>
                <a:spcPts val="0"/>
              </a:spcAft>
              <a:buSzPts val="2000"/>
              <a:buAutoNum type="arabicPeriod"/>
            </a:pPr>
            <a:r>
              <a:rPr lang="en" sz="2000" dirty="0"/>
              <a:t>When you have finished, check your work against the model literary essay. </a:t>
            </a:r>
            <a:endParaRPr sz="2000" dirty="0"/>
          </a:p>
        </p:txBody>
      </p:sp>
      <p:pic>
        <p:nvPicPr>
          <p:cNvPr id="161" name="Google Shape;161;p30"/>
          <p:cNvPicPr preferRelativeResize="0"/>
          <p:nvPr/>
        </p:nvPicPr>
        <p:blipFill rotWithShape="1">
          <a:blip r:embed="rId3">
            <a:alphaModFix/>
          </a:blip>
          <a:srcRect t="-9030" b="9029"/>
          <a:stretch/>
        </p:blipFill>
        <p:spPr>
          <a:xfrm>
            <a:off x="478650" y="1606068"/>
            <a:ext cx="2437325" cy="2969850"/>
          </a:xfrm>
          <a:prstGeom prst="rect">
            <a:avLst/>
          </a:prstGeom>
          <a:noFill/>
          <a:ln w="9525" cap="flat" cmpd="sng">
            <a:solidFill>
              <a:srgbClr val="000000"/>
            </a:solidFill>
            <a:prstDash val="solid"/>
            <a:round/>
            <a:headEnd type="none" w="sm" len="sm"/>
            <a:tailEnd type="none" w="sm" len="sm"/>
          </a:ln>
        </p:spPr>
      </p:pic>
      <p:pic>
        <p:nvPicPr>
          <p:cNvPr id="162" name="Google Shape;162;p30"/>
          <p:cNvPicPr preferRelativeResize="0"/>
          <p:nvPr/>
        </p:nvPicPr>
        <p:blipFill>
          <a:blip r:embed="rId4">
            <a:alphaModFix/>
          </a:blip>
          <a:stretch>
            <a:fillRect/>
          </a:stretch>
        </p:blipFill>
        <p:spPr>
          <a:xfrm>
            <a:off x="8260800" y="4455965"/>
            <a:ext cx="571500" cy="571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Take a Look at our Learning Targets</a:t>
            </a:r>
            <a:endParaRPr dirty="0"/>
          </a:p>
        </p:txBody>
      </p:sp>
      <p:sp>
        <p:nvSpPr>
          <p:cNvPr id="168" name="Google Shape;168;p31"/>
          <p:cNvSpPr txBox="1">
            <a:spLocks noGrp="1"/>
          </p:cNvSpPr>
          <p:nvPr>
            <p:ph type="body" idx="1"/>
          </p:nvPr>
        </p:nvSpPr>
        <p:spPr>
          <a:xfrm>
            <a:off x="3998475" y="906875"/>
            <a:ext cx="4833900" cy="3662100"/>
          </a:xfrm>
          <a:prstGeom prst="rect">
            <a:avLst/>
          </a:prstGeom>
        </p:spPr>
        <p:txBody>
          <a:bodyPr spcFirstLastPara="1" wrap="square" lIns="91425" tIns="91425" rIns="91425" bIns="91425" anchor="t" anchorCtr="0">
            <a:noAutofit/>
          </a:bodyPr>
          <a:lstStyle/>
          <a:p>
            <a:pPr marL="914400" lvl="0" indent="-342900" rtl="0">
              <a:lnSpc>
                <a:spcPct val="90000"/>
              </a:lnSpc>
              <a:spcBef>
                <a:spcPts val="1000"/>
              </a:spcBef>
              <a:spcAft>
                <a:spcPts val="0"/>
              </a:spcAft>
              <a:buClr>
                <a:schemeClr val="dk1"/>
              </a:buClr>
              <a:buSzPts val="1800"/>
              <a:buAutoNum type="arabicPeriod"/>
            </a:pPr>
            <a:r>
              <a:rPr lang="en">
                <a:solidFill>
                  <a:schemeClr val="dk1"/>
                </a:solidFill>
              </a:rPr>
              <a:t>I can plan and write </a:t>
            </a:r>
            <a:r>
              <a:rPr lang="en" u="sng">
                <a:solidFill>
                  <a:schemeClr val="dk1"/>
                </a:solidFill>
              </a:rPr>
              <a:t>Proof Paragraph</a:t>
            </a:r>
            <a:r>
              <a:rPr lang="en">
                <a:solidFill>
                  <a:schemeClr val="dk1"/>
                </a:solidFill>
              </a:rPr>
              <a:t> 1 for my essay. </a:t>
            </a:r>
            <a:endParaRPr>
              <a:solidFill>
                <a:schemeClr val="dk1"/>
              </a:solidFill>
            </a:endParaRPr>
          </a:p>
          <a:p>
            <a:pPr marL="914400" lvl="0" indent="-342900" rtl="0">
              <a:lnSpc>
                <a:spcPct val="90000"/>
              </a:lnSpc>
              <a:spcBef>
                <a:spcPts val="0"/>
              </a:spcBef>
              <a:spcAft>
                <a:spcPts val="0"/>
              </a:spcAft>
              <a:buClr>
                <a:schemeClr val="dk1"/>
              </a:buClr>
              <a:buSzPts val="1800"/>
              <a:buAutoNum type="arabicPeriod"/>
            </a:pPr>
            <a:r>
              <a:rPr lang="en">
                <a:solidFill>
                  <a:schemeClr val="dk1"/>
                </a:solidFill>
              </a:rPr>
              <a:t>I can recognize and correct </a:t>
            </a:r>
            <a:r>
              <a:rPr lang="en" b="1">
                <a:solidFill>
                  <a:schemeClr val="dk1"/>
                </a:solidFill>
              </a:rPr>
              <a:t>fragments</a:t>
            </a:r>
            <a:r>
              <a:rPr lang="en">
                <a:solidFill>
                  <a:schemeClr val="dk1"/>
                </a:solidFill>
              </a:rPr>
              <a:t> and </a:t>
            </a:r>
            <a:r>
              <a:rPr lang="en" b="1">
                <a:solidFill>
                  <a:schemeClr val="dk1"/>
                </a:solidFill>
              </a:rPr>
              <a:t>run-on sentences</a:t>
            </a:r>
            <a:r>
              <a:rPr lang="en">
                <a:solidFill>
                  <a:schemeClr val="dk1"/>
                </a:solidFill>
              </a:rPr>
              <a:t>.</a:t>
            </a:r>
            <a:endParaRPr sz="1600">
              <a:solidFill>
                <a:schemeClr val="dk1"/>
              </a:solidFill>
            </a:endParaRPr>
          </a:p>
          <a:p>
            <a:pPr marL="0" lvl="0" indent="0" rtl="0">
              <a:lnSpc>
                <a:spcPct val="115000"/>
              </a:lnSpc>
              <a:spcBef>
                <a:spcPts val="0"/>
              </a:spcBef>
              <a:spcAft>
                <a:spcPts val="0"/>
              </a:spcAft>
              <a:buClr>
                <a:schemeClr val="dk1"/>
              </a:buClr>
              <a:buSzPts val="1100"/>
              <a:buFont typeface="Arial"/>
              <a:buNone/>
            </a:pPr>
            <a:endParaRPr sz="1600">
              <a:solidFill>
                <a:schemeClr val="dk1"/>
              </a:solidFill>
            </a:endParaRPr>
          </a:p>
          <a:p>
            <a:pPr marL="457200" lvl="0" indent="0" rtl="0">
              <a:lnSpc>
                <a:spcPct val="90000"/>
              </a:lnSpc>
              <a:spcBef>
                <a:spcPts val="1000"/>
              </a:spcBef>
              <a:spcAft>
                <a:spcPts val="0"/>
              </a:spcAft>
              <a:buClr>
                <a:schemeClr val="dk1"/>
              </a:buClr>
              <a:buSzPts val="1100"/>
              <a:buFont typeface="Arial"/>
              <a:buNone/>
            </a:pPr>
            <a:endParaRPr sz="1600">
              <a:solidFill>
                <a:schemeClr val="dk1"/>
              </a:solidFill>
            </a:endParaRPr>
          </a:p>
          <a:p>
            <a:pPr marL="457200" lvl="0" indent="0" rtl="0">
              <a:lnSpc>
                <a:spcPct val="90000"/>
              </a:lnSpc>
              <a:spcBef>
                <a:spcPts val="1000"/>
              </a:spcBef>
              <a:spcAft>
                <a:spcPts val="0"/>
              </a:spcAft>
              <a:buClr>
                <a:schemeClr val="dk1"/>
              </a:buClr>
              <a:buSzPts val="1100"/>
              <a:buFont typeface="Arial"/>
              <a:buNone/>
            </a:pPr>
            <a:endParaRPr sz="1600">
              <a:solidFill>
                <a:schemeClr val="dk1"/>
              </a:solidFill>
            </a:endParaRPr>
          </a:p>
          <a:p>
            <a:pPr marL="457200" lvl="0" indent="0" rtl="0">
              <a:lnSpc>
                <a:spcPct val="90000"/>
              </a:lnSpc>
              <a:spcBef>
                <a:spcPts val="1000"/>
              </a:spcBef>
              <a:spcAft>
                <a:spcPts val="0"/>
              </a:spcAft>
              <a:buNone/>
            </a:pPr>
            <a:endParaRPr/>
          </a:p>
        </p:txBody>
      </p:sp>
      <p:pic>
        <p:nvPicPr>
          <p:cNvPr id="169" name="Google Shape;169;p31"/>
          <p:cNvPicPr preferRelativeResize="0"/>
          <p:nvPr/>
        </p:nvPicPr>
        <p:blipFill>
          <a:blip r:embed="rId3">
            <a:alphaModFix/>
          </a:blip>
          <a:stretch>
            <a:fillRect/>
          </a:stretch>
        </p:blipFill>
        <p:spPr>
          <a:xfrm>
            <a:off x="8316252" y="4392780"/>
            <a:ext cx="638073" cy="516100"/>
          </a:xfrm>
          <a:prstGeom prst="rect">
            <a:avLst/>
          </a:prstGeom>
          <a:noFill/>
          <a:ln>
            <a:noFill/>
          </a:ln>
        </p:spPr>
      </p:pic>
      <p:pic>
        <p:nvPicPr>
          <p:cNvPr id="170" name="Google Shape;170;p31"/>
          <p:cNvPicPr preferRelativeResize="0"/>
          <p:nvPr/>
        </p:nvPicPr>
        <p:blipFill>
          <a:blip r:embed="rId4">
            <a:alphaModFix/>
          </a:blip>
          <a:stretch>
            <a:fillRect/>
          </a:stretch>
        </p:blipFill>
        <p:spPr>
          <a:xfrm>
            <a:off x="389679" y="1059275"/>
            <a:ext cx="3530818" cy="3509700"/>
          </a:xfrm>
          <a:prstGeom prst="rect">
            <a:avLst/>
          </a:prstGeom>
          <a:noFill/>
          <a:ln w="19050" cap="flat" cmpd="sng">
            <a:solidFill>
              <a:srgbClr val="000000"/>
            </a:solidFill>
            <a:prstDash val="solid"/>
            <a:miter lim="8000"/>
            <a:headEnd type="none" w="sm" len="sm"/>
            <a:tailEnd type="none" w="sm" len="sm"/>
          </a:ln>
        </p:spPr>
      </p:pic>
      <p:pic>
        <p:nvPicPr>
          <p:cNvPr id="171" name="Google Shape;171;p31"/>
          <p:cNvPicPr preferRelativeResize="0"/>
          <p:nvPr/>
        </p:nvPicPr>
        <p:blipFill rotWithShape="1">
          <a:blip r:embed="rId5">
            <a:alphaModFix/>
          </a:blip>
          <a:srcRect t="-9030" b="9029"/>
          <a:stretch/>
        </p:blipFill>
        <p:spPr>
          <a:xfrm>
            <a:off x="5315575" y="2402375"/>
            <a:ext cx="2437350" cy="258872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make our sentences complete.  </a:t>
            </a:r>
            <a:endParaRPr dirty="0"/>
          </a:p>
        </p:txBody>
      </p:sp>
      <p:sp>
        <p:nvSpPr>
          <p:cNvPr id="177" name="Google Shape;177;p32"/>
          <p:cNvSpPr txBox="1">
            <a:spLocks noGrp="1"/>
          </p:cNvSpPr>
          <p:nvPr>
            <p:ph type="body" idx="1"/>
          </p:nvPr>
        </p:nvSpPr>
        <p:spPr>
          <a:xfrm>
            <a:off x="450196" y="1234158"/>
            <a:ext cx="8520600" cy="2983736"/>
          </a:xfrm>
          <a:prstGeom prst="rect">
            <a:avLst/>
          </a:prstGeom>
        </p:spPr>
        <p:txBody>
          <a:bodyPr spcFirstLastPara="1" wrap="square" lIns="91425" tIns="91425" rIns="91425" bIns="91425" anchor="t" anchorCtr="0">
            <a:noAutofit/>
          </a:bodyPr>
          <a:lstStyle/>
          <a:p>
            <a:pPr marL="3200400" lvl="0" indent="-342900" rtl="0">
              <a:spcBef>
                <a:spcPts val="0"/>
              </a:spcBef>
              <a:spcAft>
                <a:spcPts val="0"/>
              </a:spcAft>
              <a:buSzPts val="1800"/>
              <a:buAutoNum type="arabicPeriod"/>
            </a:pPr>
            <a:r>
              <a:rPr lang="en" dirty="0"/>
              <a:t>Look at the Writing Complete Sentences handout. </a:t>
            </a:r>
          </a:p>
          <a:p>
            <a:pPr marL="3200400" lvl="0" indent="-342900" rtl="0">
              <a:spcBef>
                <a:spcPts val="0"/>
              </a:spcBef>
              <a:spcAft>
                <a:spcPts val="0"/>
              </a:spcAft>
              <a:buSzPts val="1800"/>
              <a:buAutoNum type="arabicPeriod"/>
            </a:pPr>
            <a:endParaRPr lang="en" dirty="0"/>
          </a:p>
          <a:p>
            <a:pPr marL="3200400" lvl="0" indent="-342900" rtl="0">
              <a:spcBef>
                <a:spcPts val="0"/>
              </a:spcBef>
              <a:spcAft>
                <a:spcPts val="0"/>
              </a:spcAft>
              <a:buSzPts val="1800"/>
              <a:buAutoNum type="arabicPeriod"/>
            </a:pPr>
            <a:r>
              <a:rPr lang="en" dirty="0"/>
              <a:t>Take out your literary essay draft and share a complete sentence with your partner, identifying the subject, predicate, and complete thought expressed. </a:t>
            </a:r>
            <a:endParaRPr dirty="0"/>
          </a:p>
        </p:txBody>
      </p:sp>
      <p:pic>
        <p:nvPicPr>
          <p:cNvPr id="179" name="Google Shape;179;p32"/>
          <p:cNvPicPr preferRelativeResize="0"/>
          <p:nvPr/>
        </p:nvPicPr>
        <p:blipFill>
          <a:blip r:embed="rId3">
            <a:alphaModFix/>
          </a:blip>
          <a:stretch>
            <a:fillRect/>
          </a:stretch>
        </p:blipFill>
        <p:spPr>
          <a:xfrm>
            <a:off x="545325" y="1234158"/>
            <a:ext cx="2541275" cy="3065992"/>
          </a:xfrm>
          <a:prstGeom prst="rect">
            <a:avLst/>
          </a:prstGeom>
          <a:noFill/>
          <a:ln w="9525" cap="flat" cmpd="sng">
            <a:solidFill>
              <a:srgbClr val="000000"/>
            </a:solidFill>
            <a:prstDash val="solid"/>
            <a:round/>
            <a:headEnd type="none" w="sm" len="sm"/>
            <a:tailEnd type="none" w="sm" len="sm"/>
          </a:ln>
        </p:spPr>
      </p:pic>
      <p:pic>
        <p:nvPicPr>
          <p:cNvPr id="6" name="Google Shape;162;p30"/>
          <p:cNvPicPr preferRelativeResize="0"/>
          <p:nvPr/>
        </p:nvPicPr>
        <p:blipFill>
          <a:blip r:embed="rId4">
            <a:alphaModFix/>
          </a:blip>
          <a:stretch>
            <a:fillRect/>
          </a:stretch>
        </p:blipFill>
        <p:spPr>
          <a:xfrm>
            <a:off x="8260800" y="4455965"/>
            <a:ext cx="571500" cy="571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make our sentences complete </a:t>
            </a:r>
            <a:endParaRPr dirty="0"/>
          </a:p>
        </p:txBody>
      </p:sp>
      <p:sp>
        <p:nvSpPr>
          <p:cNvPr id="185" name="Google Shape;185;p33"/>
          <p:cNvSpPr txBox="1">
            <a:spLocks noGrp="1"/>
          </p:cNvSpPr>
          <p:nvPr>
            <p:ph type="body" idx="1"/>
          </p:nvPr>
        </p:nvSpPr>
        <p:spPr>
          <a:xfrm>
            <a:off x="439310" y="1167780"/>
            <a:ext cx="8520600" cy="3027279"/>
          </a:xfrm>
          <a:prstGeom prst="rect">
            <a:avLst/>
          </a:prstGeom>
        </p:spPr>
        <p:txBody>
          <a:bodyPr spcFirstLastPara="1" wrap="square" lIns="91425" tIns="91425" rIns="91425" bIns="91425" anchor="t" anchorCtr="0">
            <a:noAutofit/>
          </a:bodyPr>
          <a:lstStyle/>
          <a:p>
            <a:pPr marL="3200400" lvl="0" indent="-342900" rtl="0">
              <a:spcBef>
                <a:spcPts val="0"/>
              </a:spcBef>
              <a:spcAft>
                <a:spcPts val="0"/>
              </a:spcAft>
              <a:buSzPts val="1800"/>
              <a:buAutoNum type="arabicPeriod"/>
            </a:pPr>
            <a:r>
              <a:rPr lang="en" dirty="0"/>
              <a:t>Inspired by everyday objects and the lives of common people.</a:t>
            </a:r>
          </a:p>
          <a:p>
            <a:pPr marL="3200400" lvl="0" indent="-342900" rtl="0">
              <a:spcBef>
                <a:spcPts val="0"/>
              </a:spcBef>
              <a:spcAft>
                <a:spcPts val="0"/>
              </a:spcAft>
              <a:buSzPts val="1800"/>
              <a:buAutoNum type="arabicPeriod"/>
            </a:pPr>
            <a:endParaRPr lang="en" dirty="0"/>
          </a:p>
          <a:p>
            <a:pPr marL="3200400" lvl="0" indent="-342900" rtl="0">
              <a:spcBef>
                <a:spcPts val="0"/>
              </a:spcBef>
              <a:spcAft>
                <a:spcPts val="0"/>
              </a:spcAft>
              <a:buSzPts val="1800"/>
              <a:buAutoNum type="arabicPeriod"/>
            </a:pPr>
            <a:r>
              <a:rPr lang="en" dirty="0"/>
              <a:t>William Carlos Williams about the things he knew. </a:t>
            </a:r>
            <a:endParaRPr dirty="0"/>
          </a:p>
        </p:txBody>
      </p:sp>
      <p:pic>
        <p:nvPicPr>
          <p:cNvPr id="187" name="Google Shape;187;p33"/>
          <p:cNvPicPr preferRelativeResize="0"/>
          <p:nvPr/>
        </p:nvPicPr>
        <p:blipFill>
          <a:blip r:embed="rId3">
            <a:alphaModFix/>
          </a:blip>
          <a:stretch>
            <a:fillRect/>
          </a:stretch>
        </p:blipFill>
        <p:spPr>
          <a:xfrm>
            <a:off x="545325" y="1234158"/>
            <a:ext cx="2541275" cy="3065992"/>
          </a:xfrm>
          <a:prstGeom prst="rect">
            <a:avLst/>
          </a:prstGeom>
          <a:noFill/>
          <a:ln w="9525" cap="flat" cmpd="sng">
            <a:solidFill>
              <a:srgbClr val="000000"/>
            </a:solidFill>
            <a:prstDash val="solid"/>
            <a:round/>
            <a:headEnd type="none" w="sm" len="sm"/>
            <a:tailEnd type="none" w="sm" len="sm"/>
          </a:ln>
        </p:spPr>
      </p:pic>
      <p:pic>
        <p:nvPicPr>
          <p:cNvPr id="6" name="Google Shape;162;p30"/>
          <p:cNvPicPr preferRelativeResize="0"/>
          <p:nvPr/>
        </p:nvPicPr>
        <p:blipFill>
          <a:blip r:embed="rId4">
            <a:alphaModFix/>
          </a:blip>
          <a:stretch>
            <a:fillRect/>
          </a:stretch>
        </p:blipFill>
        <p:spPr>
          <a:xfrm>
            <a:off x="8260800" y="4455965"/>
            <a:ext cx="571500" cy="571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5632CD1-FCC9-4EDA-B687-983C2D0A31EA}">
  <ds:schemaRefs>
    <ds:schemaRef ds:uri="http://schemas.microsoft.com/sharepoint/v3/contenttype/forms"/>
  </ds:schemaRefs>
</ds:datastoreItem>
</file>

<file path=customXml/itemProps2.xml><?xml version="1.0" encoding="utf-8"?>
<ds:datastoreItem xmlns:ds="http://schemas.openxmlformats.org/officeDocument/2006/customXml" ds:itemID="{64A05E30-08F4-4FD7-9EBA-324AB298C0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663287A-F15D-44E4-A4E5-6D12DE72144D}">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223</TotalTime>
  <Words>4206</Words>
  <Application>Microsoft Office PowerPoint</Application>
  <PresentationFormat>On-screen Show (16:9)</PresentationFormat>
  <Paragraphs>334</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Century Gothic</vt:lpstr>
      <vt:lpstr>Overlock</vt:lpstr>
      <vt:lpstr>Calibri</vt:lpstr>
      <vt:lpstr>Arial</vt:lpstr>
      <vt:lpstr>Simple Light</vt:lpstr>
      <vt:lpstr>Office Theme</vt:lpstr>
      <vt:lpstr>Grade 4: Module 1: Unit 2: Lesson 11 Teacher slide, before teaching.</vt:lpstr>
      <vt:lpstr>Grade 4: Module 1: Unit 2: Lesson 11 Teacher slide, before teaching.</vt:lpstr>
      <vt:lpstr>Grade 4: Module 1: Unit 2: Lesson 11 Teacher slide, before teaching.</vt:lpstr>
      <vt:lpstr>PowerPoint Presentation</vt:lpstr>
      <vt:lpstr>Hello, Students!</vt:lpstr>
      <vt:lpstr>Sorting &amp; Color-Coding the Parts of Proof Paragraph 1</vt:lpstr>
      <vt:lpstr>Take a Look at our Learning Targets</vt:lpstr>
      <vt:lpstr>Let’s make our sentences complete.  </vt:lpstr>
      <vt:lpstr>Let’s make our sentences complete </vt:lpstr>
      <vt:lpstr>Informative Writing Checklist </vt:lpstr>
      <vt:lpstr>Writing Introduction </vt:lpstr>
      <vt:lpstr>It’s time for reflection of our goals</vt:lpstr>
      <vt:lpstr>Revising your writing </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11 Teacher slide, before teaching.</dc:title>
  <dc:creator>nbravo</dc:creator>
  <cp:lastModifiedBy>Natalie Ivey</cp:lastModifiedBy>
  <cp:revision>9</cp:revision>
  <dcterms:modified xsi:type="dcterms:W3CDTF">2018-09-05T19:20:40Z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