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835BEF7-8BF9-4C60-9F83-4BF2BDEBF3D7}">
  <a:tblStyle styleId="{B835BEF7-8BF9-4C60-9F83-4BF2BDEBF3D7}"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669" autoAdjust="0"/>
  </p:normalViewPr>
  <p:slideViewPr>
    <p:cSldViewPr snapToGrid="0">
      <p:cViewPr varScale="1">
        <p:scale>
          <a:sx n="95" d="100"/>
          <a:sy n="95" d="100"/>
        </p:scale>
        <p:origin x="-148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8" Type="http://schemas.openxmlformats.org/officeDocument/2006/relationships/slide" Target="slides/slide7.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2.xml"/><Relationship Id="rId25"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0" Type="http://schemas.openxmlformats.org/officeDocument/2006/relationships/notesMaster" Target="notesMasters/notesMaster1.xml"/><Relationship Id="rId16" Type="http://schemas.openxmlformats.org/officeDocument/2006/relationships/slide" Target="slides/slide15.xml"/><Relationship Id="rId2" Type="http://schemas.openxmlformats.org/officeDocument/2006/relationships/slide" Target="slides/slide1.xml"/><Relationship Id="rId24" Type="http://schemas.openxmlformats.org/officeDocument/2006/relationships/theme" Target="theme/them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viewProps" Target="viewProps.xml"/><Relationship Id="rId15" Type="http://schemas.openxmlformats.org/officeDocument/2006/relationships/slide" Target="slides/slide14.xml"/><Relationship Id="rId5" Type="http://schemas.openxmlformats.org/officeDocument/2006/relationships/slide" Target="slides/slide4.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9" Type="http://schemas.openxmlformats.org/officeDocument/2006/relationships/slide" Target="slides/slide8.xml"/><Relationship Id="rId22" Type="http://schemas.openxmlformats.org/officeDocument/2006/relationships/presProps" Target="presProps.xml"/><Relationship Id="rId14" Type="http://schemas.openxmlformats.org/officeDocument/2006/relationships/slide" Target="slides/slide13.xml"/><Relationship Id="rId4" Type="http://schemas.openxmlformats.org/officeDocument/2006/relationships/slide" Target="slides/slide3.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97042913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 Id="rId3" Type="http://schemas.openxmlformats.org/officeDocument/2006/relationships/hyperlink" Target="http://curriculum.eleducation.org/sites/default/files/g4m4u1_all-block_110517_1.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1/lesson-6"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are introduced to the topic, “Responding to Inequality: Ratifying the 19th Amendment,” and begin reading </a:t>
            </a:r>
            <a:r>
              <a:rPr lang="en" sz="1200" b="0" i="1" u="none" strike="noStrike" cap="none" dirty="0">
                <a:solidFill>
                  <a:srgbClr val="000000"/>
                </a:solidFill>
                <a:latin typeface="Calibri"/>
                <a:ea typeface="Calibri"/>
                <a:cs typeface="Calibri"/>
                <a:sym typeface="Calibri"/>
              </a:rPr>
              <a:t>The Hope Chest</a:t>
            </a:r>
            <a:r>
              <a:rPr lang="en" sz="1200" b="0" i="0" u="none" strike="noStrike" cap="none" dirty="0">
                <a:solidFill>
                  <a:srgbClr val="000000"/>
                </a:solidFill>
                <a:latin typeface="Calibri"/>
                <a:ea typeface="Calibri"/>
                <a:cs typeface="Calibri"/>
                <a:sym typeface="Calibri"/>
              </a:rPr>
              <a:t> by 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200" b="1" i="0" u="none" strike="noStrike" cap="none" dirty="0">
                <a:solidFill>
                  <a:srgbClr val="000000"/>
                </a:solidFill>
                <a:latin typeface="Calibri"/>
                <a:ea typeface="Calibri"/>
                <a:cs typeface="Calibri"/>
                <a:sym typeface="Calibri"/>
              </a:rPr>
              <a:t>mid-unit assessment</a:t>
            </a:r>
            <a:r>
              <a:rPr lang="en" sz="1200" b="0" i="0" u="none" strike="noStrike" cap="none" dirty="0">
                <a:solidFill>
                  <a:srgbClr val="000000"/>
                </a:solidFill>
                <a:latin typeface="Calibri"/>
                <a:ea typeface="Calibri"/>
                <a:cs typeface="Calibri"/>
                <a:sym typeface="Calibri"/>
              </a:rPr>
              <a:t>, students read a new chapter of </a:t>
            </a:r>
            <a:r>
              <a:rPr lang="en" sz="1200" b="0" i="1" u="none" strike="noStrike" cap="none" dirty="0">
                <a:solidFill>
                  <a:srgbClr val="000000"/>
                </a:solidFill>
                <a:latin typeface="Calibri"/>
                <a:ea typeface="Calibri"/>
                <a:cs typeface="Calibri"/>
                <a:sym typeface="Calibri"/>
              </a:rPr>
              <a:t>The Hope Chest</a:t>
            </a:r>
            <a:r>
              <a:rPr lang="en" sz="1200" b="0" i="0" u="none" strike="noStrike" cap="none" dirty="0">
                <a:solidFill>
                  <a:srgbClr val="000000"/>
                </a:solidFill>
                <a:latin typeface="Calibri"/>
                <a:ea typeface="Calibri"/>
                <a:cs typeface="Calibri"/>
                <a:sym typeface="Calibri"/>
              </a:rPr>
              <a:t> and compare art inspired by the chapter to details in the text. They also read aloud a new excerpt for fluency.</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0800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a:t>
            </a:r>
            <a:r>
              <a:rPr lang="en" sz="1200" dirty="0" smtClean="0">
                <a:solidFill>
                  <a:schemeClr val="dk1"/>
                </a:solidFill>
                <a:latin typeface="Calibri"/>
                <a:ea typeface="Calibri"/>
                <a:cs typeface="Calibri"/>
                <a:sym typeface="Calibri"/>
              </a:rPr>
              <a:t>ne</a:t>
            </a:r>
            <a:r>
              <a:rPr lang="en-US" sz="1200"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seen the first learning target about an earlier chapter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in the previous lesson, and they have been using the text to answer questions throughout the first half of the unit.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learning target </a:t>
            </a:r>
            <a:r>
              <a:rPr lang="en-US" sz="1200" dirty="0" smtClean="0">
                <a:latin typeface="Calibri"/>
                <a:ea typeface="Calibri"/>
                <a:cs typeface="Calibri"/>
                <a:sym typeface="Calibri"/>
              </a:rPr>
              <a:t>and </a:t>
            </a:r>
            <a:r>
              <a:rPr lang="en" sz="1200" dirty="0" smtClean="0">
                <a:latin typeface="Calibri"/>
                <a:ea typeface="Calibri"/>
                <a:cs typeface="Calibri"/>
                <a:sym typeface="Calibri"/>
              </a:rPr>
              <a:t>on </a:t>
            </a:r>
            <a:r>
              <a:rPr lang="en" sz="1200" dirty="0">
                <a:latin typeface="Calibri"/>
                <a:ea typeface="Calibri"/>
                <a:cs typeface="Calibri"/>
                <a:sym typeface="Calibri"/>
              </a:rPr>
              <a:t>the word </a:t>
            </a:r>
            <a:r>
              <a:rPr lang="en" sz="1200" i="1" dirty="0">
                <a:latin typeface="Calibri"/>
                <a:ea typeface="Calibri"/>
                <a:cs typeface="Calibri"/>
                <a:sym typeface="Calibri"/>
              </a:rPr>
              <a:t>themes</a:t>
            </a:r>
            <a:r>
              <a:rPr lang="en" sz="1200" dirty="0">
                <a:latin typeface="Calibri"/>
                <a:ea typeface="Calibri"/>
                <a:cs typeface="Calibri"/>
                <a:sym typeface="Calibri"/>
              </a:rPr>
              <a:t>. Remind students they learned about theme in Module 1 with </a:t>
            </a:r>
            <a:r>
              <a:rPr lang="en" sz="1200" b="0" i="1" dirty="0">
                <a:latin typeface="Calibri"/>
                <a:ea typeface="Calibri"/>
                <a:cs typeface="Calibri"/>
                <a:sym typeface="Calibri"/>
              </a:rPr>
              <a:t>Love That Dog.</a:t>
            </a:r>
            <a:endParaRPr sz="1200" b="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a theme?” </a:t>
            </a:r>
            <a:r>
              <a:rPr lang="en" sz="1200" b="1" dirty="0">
                <a:latin typeface="Calibri"/>
                <a:ea typeface="Calibri"/>
                <a:cs typeface="Calibri"/>
                <a:sym typeface="Calibri"/>
              </a:rPr>
              <a:t>(a message or main idea that is relevant to the real world outside of the book that the author wants the reader to take away)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 you know what a theme of a text is?”</a:t>
            </a:r>
            <a:r>
              <a:rPr lang="en" sz="1200" b="1" dirty="0">
                <a:latin typeface="Calibri"/>
                <a:ea typeface="Calibri"/>
                <a:cs typeface="Calibri"/>
                <a:sym typeface="Calibri"/>
              </a:rPr>
              <a:t> (You read it and think about the messages and main ideas that are communicated through details such as events and character reactions to events.)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second learning target </a:t>
            </a:r>
            <a:r>
              <a:rPr lang="en-US" sz="1200" dirty="0" smtClean="0">
                <a:latin typeface="Calibri"/>
                <a:ea typeface="Calibri"/>
                <a:cs typeface="Calibri"/>
                <a:sym typeface="Calibri"/>
              </a:rPr>
              <a:t>and </a:t>
            </a:r>
            <a:r>
              <a:rPr lang="en" sz="1200" dirty="0" smtClean="0">
                <a:latin typeface="Calibri"/>
                <a:ea typeface="Calibri"/>
                <a:cs typeface="Calibri"/>
                <a:sym typeface="Calibri"/>
              </a:rPr>
              <a:t>on </a:t>
            </a:r>
            <a:r>
              <a:rPr lang="en" sz="1200" dirty="0">
                <a:latin typeface="Calibri"/>
                <a:ea typeface="Calibri"/>
                <a:cs typeface="Calibri"/>
                <a:sym typeface="Calibri"/>
              </a:rPr>
              <a:t>the word </a:t>
            </a:r>
            <a:r>
              <a:rPr lang="en" sz="1200" i="1" dirty="0">
                <a:latin typeface="Calibri"/>
                <a:ea typeface="Calibri"/>
                <a:cs typeface="Calibri"/>
                <a:sym typeface="Calibri"/>
              </a:rPr>
              <a:t>summarize</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 can hear the word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summary</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in the word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summarize.</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What is a summary?” </a:t>
            </a:r>
            <a:r>
              <a:rPr lang="en" sz="1200" b="1" dirty="0">
                <a:latin typeface="Calibri"/>
                <a:ea typeface="Calibri"/>
                <a:cs typeface="Calibri"/>
                <a:sym typeface="Calibri"/>
              </a:rPr>
              <a:t>(a brief statement outlining the main points)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purpose of a summary? Why do we need summaries?” </a:t>
            </a:r>
            <a:r>
              <a:rPr lang="en" sz="1200" b="1" dirty="0">
                <a:latin typeface="Calibri"/>
                <a:ea typeface="Calibri"/>
                <a:cs typeface="Calibri"/>
                <a:sym typeface="Calibri"/>
              </a:rPr>
              <a:t>(Summaries give us a brief idea of what a </a:t>
            </a:r>
            <a:r>
              <a:rPr lang="en" sz="1200" b="1" dirty="0" smtClean="0">
                <a:latin typeface="Calibri"/>
                <a:ea typeface="Calibri"/>
                <a:cs typeface="Calibri"/>
                <a:sym typeface="Calibri"/>
              </a:rPr>
              <a:t>text</a:t>
            </a:r>
            <a:r>
              <a:rPr lang="en-US" sz="1200" b="1" dirty="0" smtClean="0">
                <a:latin typeface="Calibri"/>
                <a:ea typeface="Calibri"/>
                <a:cs typeface="Calibri"/>
                <a:sym typeface="Calibri"/>
              </a:rPr>
              <a:t> is about</a:t>
            </a:r>
            <a:r>
              <a:rPr lang="en" sz="1200" b="1" dirty="0" smtClean="0">
                <a:latin typeface="Calibri"/>
                <a:ea typeface="Calibri"/>
                <a:cs typeface="Calibri"/>
                <a:sym typeface="Calibri"/>
              </a:rPr>
              <a:t>. </a:t>
            </a:r>
            <a:r>
              <a:rPr lang="en" sz="1200" b="1" dirty="0">
                <a:latin typeface="Calibri"/>
                <a:ea typeface="Calibri"/>
                <a:cs typeface="Calibri"/>
                <a:sym typeface="Calibri"/>
              </a:rPr>
              <a:t>If a student is absent and missed reading a chapter of </a:t>
            </a:r>
            <a:r>
              <a:rPr lang="en" sz="1200" b="1" i="1" dirty="0">
                <a:latin typeface="Calibri"/>
                <a:ea typeface="Calibri"/>
                <a:cs typeface="Calibri"/>
                <a:sym typeface="Calibri"/>
              </a:rPr>
              <a:t>The Hope Chest</a:t>
            </a:r>
            <a:r>
              <a:rPr lang="en" sz="1200" b="1" dirty="0">
                <a:latin typeface="Calibri"/>
                <a:ea typeface="Calibri"/>
                <a:cs typeface="Calibri"/>
                <a:sym typeface="Calibri"/>
              </a:rPr>
              <a:t>, she could read a summary and quickly catch up on what she missed.)</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“So if you are going to summarize Chapter 5 of The Hope Chest, what are you going to do?” </a:t>
            </a:r>
            <a:r>
              <a:rPr lang="en" sz="1200" b="1" dirty="0">
                <a:latin typeface="Calibri"/>
                <a:ea typeface="Calibri"/>
                <a:cs typeface="Calibri"/>
                <a:sym typeface="Calibri"/>
              </a:rPr>
              <a:t>(Write/say briefly what the chapter is about, outlining the main points.)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seen similar learning targets in previous modules.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 the questions in the triads.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activating students’ prior knowledge by reviewing one of the themes from the book </a:t>
            </a:r>
            <a:r>
              <a:rPr lang="en" sz="1200" b="0" i="1" dirty="0">
                <a:latin typeface="Calibri"/>
                <a:ea typeface="Calibri"/>
                <a:cs typeface="Calibri"/>
                <a:sym typeface="Calibri"/>
              </a:rPr>
              <a:t>Love That Dog</a:t>
            </a:r>
            <a:r>
              <a:rPr lang="en" sz="1200" b="0" dirty="0">
                <a:latin typeface="Calibri"/>
                <a:ea typeface="Calibri"/>
                <a:cs typeface="Calibri"/>
                <a:sym typeface="Calibri"/>
              </a:rPr>
              <a:t> </a:t>
            </a:r>
            <a:r>
              <a:rPr lang="en" sz="1200" dirty="0">
                <a:latin typeface="Calibri"/>
                <a:ea typeface="Calibri"/>
                <a:cs typeface="Calibri"/>
                <a:sym typeface="Calibri"/>
              </a:rPr>
              <a:t>in Module 1, and then inviting students to describe any others they recall</a:t>
            </a:r>
            <a:r>
              <a:rPr lang="en" sz="1200" i="1" dirty="0">
                <a:latin typeface="Calibri"/>
                <a:ea typeface="Calibri"/>
                <a:cs typeface="Calibri"/>
                <a:sym typeface="Calibri"/>
              </a:rPr>
              <a:t>. </a:t>
            </a:r>
            <a:r>
              <a:rPr lang="en" sz="1200" b="1" dirty="0">
                <a:latin typeface="Calibri"/>
                <a:ea typeface="Calibri"/>
                <a:cs typeface="Calibri"/>
                <a:sym typeface="Calibri"/>
              </a:rPr>
              <a:t>(In </a:t>
            </a:r>
            <a:r>
              <a:rPr lang="en" sz="1200" b="1" i="1" dirty="0">
                <a:latin typeface="Calibri"/>
                <a:ea typeface="Calibri"/>
                <a:cs typeface="Calibri"/>
                <a:sym typeface="Calibri"/>
              </a:rPr>
              <a:t>Love That Dog</a:t>
            </a:r>
            <a:r>
              <a:rPr lang="en" sz="1200" b="1" dirty="0">
                <a:latin typeface="Calibri"/>
                <a:ea typeface="Calibri"/>
                <a:cs typeface="Calibri"/>
                <a:sym typeface="Calibri"/>
              </a:rPr>
              <a:t>, the author of the poem “The Red Wheelbarrow” wanted readers to understand that an everyday object—such as a wheelbarrow—can be very important in our lives.)</a:t>
            </a:r>
            <a:r>
              <a:rPr lang="en" sz="1200" dirty="0">
                <a:latin typeface="Calibri"/>
                <a:ea typeface="Calibri"/>
                <a:cs typeface="Calibri"/>
                <a:sym typeface="Calibri"/>
              </a:rPr>
              <a:t> Point out that there will be many themes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and that the class will reflect on these themes as they continue to read the book in this unit and in Unit 2.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(Noticing Parts of Speech</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Ask: </a:t>
            </a:r>
            <a:r>
              <a:rPr lang="en" sz="1200" i="1" dirty="0">
                <a:latin typeface="Calibri"/>
                <a:ea typeface="Calibri"/>
                <a:cs typeface="Calibri"/>
                <a:sym typeface="Calibri"/>
              </a:rPr>
              <a:t>“What is the difference between the words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summary</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and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summarize?</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b="1" dirty="0">
                <a:latin typeface="Calibri"/>
                <a:ea typeface="Calibri"/>
                <a:cs typeface="Calibri"/>
                <a:sym typeface="Calibri"/>
              </a:rPr>
              <a:t>(Summary is a noun that means a brief description of the main points of the text. Summarize is a verb that means to give a brief description of the main points of the text.)</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adding </a:t>
            </a:r>
            <a:r>
              <a:rPr lang="en" sz="1200" i="1" dirty="0">
                <a:latin typeface="Calibri"/>
                <a:ea typeface="Calibri"/>
                <a:cs typeface="Calibri"/>
                <a:sym typeface="Calibri"/>
              </a:rPr>
              <a:t>summary</a:t>
            </a:r>
            <a:r>
              <a:rPr lang="en" sz="1200" dirty="0">
                <a:latin typeface="Calibri"/>
                <a:ea typeface="Calibri"/>
                <a:cs typeface="Calibri"/>
                <a:sym typeface="Calibri"/>
              </a:rPr>
              <a:t> and </a:t>
            </a:r>
            <a:r>
              <a:rPr lang="en" sz="1200" i="1" dirty="0">
                <a:latin typeface="Calibri"/>
                <a:ea typeface="Calibri"/>
                <a:cs typeface="Calibri"/>
                <a:sym typeface="Calibri"/>
              </a:rPr>
              <a:t>summarize</a:t>
            </a:r>
            <a:r>
              <a:rPr lang="en" sz="1200" dirty="0">
                <a:latin typeface="Calibri"/>
                <a:ea typeface="Calibri"/>
                <a:cs typeface="Calibri"/>
                <a:sym typeface="Calibri"/>
              </a:rPr>
              <a:t> as examples on the </a:t>
            </a:r>
            <a:r>
              <a:rPr lang="en" sz="1200" b="1" dirty="0">
                <a:latin typeface="Calibri"/>
                <a:ea typeface="Calibri"/>
                <a:cs typeface="Calibri"/>
                <a:sym typeface="Calibri"/>
              </a:rPr>
              <a:t>Parts of Speech anchor chart </a:t>
            </a:r>
            <a:r>
              <a:rPr lang="en" sz="1200" dirty="0">
                <a:latin typeface="Calibri"/>
                <a:ea typeface="Calibri"/>
                <a:cs typeface="Calibri"/>
                <a:sym typeface="Calibri"/>
              </a:rPr>
              <a:t>from Module 1. </a:t>
            </a:r>
            <a:endParaRPr sz="1200" dirty="0">
              <a:latin typeface="Calibri"/>
              <a:ea typeface="Calibri"/>
              <a:cs typeface="Calibri"/>
              <a:sym typeface="Calibri"/>
            </a:endParaRPr>
          </a:p>
        </p:txBody>
      </p:sp>
      <p:sp>
        <p:nvSpPr>
          <p:cNvPr id="159" name="Google Shape;15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53087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a:t>
            </a:r>
            <a:r>
              <a:rPr lang="en" sz="1200" b="1" dirty="0">
                <a:solidFill>
                  <a:schemeClr val="dk1"/>
                </a:solidFill>
                <a:latin typeface="Calibri"/>
                <a:ea typeface="Calibri"/>
                <a:cs typeface="Calibri"/>
                <a:sym typeface="Calibri"/>
              </a:rPr>
              <a:t>hole Group/Triads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of what a </a:t>
            </a:r>
            <a:r>
              <a:rPr lang="en" sz="1200" i="1" dirty="0">
                <a:latin typeface="Calibri"/>
                <a:ea typeface="Calibri"/>
                <a:cs typeface="Calibri"/>
                <a:sym typeface="Calibri"/>
              </a:rPr>
              <a:t>theme</a:t>
            </a:r>
            <a:r>
              <a:rPr lang="en" sz="1200" dirty="0">
                <a:latin typeface="Calibri"/>
                <a:ea typeface="Calibri"/>
                <a:cs typeface="Calibri"/>
                <a:sym typeface="Calibri"/>
              </a:rPr>
              <a:t> is: a message or main idea that is relevant to the real world outside of the book that the author wants you to understand from reading the book.</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there is often more than one theme in a longer novel like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themes have you seen so far? Which messages or main ideas keep coming up in the first five chapters that are relevant to the real world outside of the book? Is there anything the book is teaching you or helping you understand about life?” </a:t>
            </a:r>
            <a:r>
              <a:rPr lang="en" sz="1200" b="1" dirty="0">
                <a:latin typeface="Calibri"/>
                <a:ea typeface="Calibri"/>
                <a:cs typeface="Calibri"/>
                <a:sym typeface="Calibri"/>
              </a:rPr>
              <a:t>(Responses will vary, but may include: Do something meaningful; inequality is injustice; don’t judge a book by its cover; stand up for what is right.)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Conversation Cue:</a:t>
            </a:r>
            <a:r>
              <a:rPr lang="en" sz="1200" i="1" dirty="0">
                <a:latin typeface="Calibri"/>
                <a:ea typeface="Calibri"/>
                <a:cs typeface="Calibri"/>
                <a:sym typeface="Calibri"/>
              </a:rPr>
              <a:t> “Do you agree or disagree with what your classmate said? Why?”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Divide pieces </a:t>
            </a:r>
            <a:r>
              <a:rPr lang="en" sz="1200" b="0" dirty="0">
                <a:latin typeface="Calibri"/>
                <a:ea typeface="Calibri"/>
                <a:cs typeface="Calibri"/>
                <a:sym typeface="Calibri"/>
              </a:rPr>
              <a:t>of chart paper </a:t>
            </a:r>
            <a:r>
              <a:rPr lang="en" sz="1200" dirty="0">
                <a:latin typeface="Calibri"/>
                <a:ea typeface="Calibri"/>
                <a:cs typeface="Calibri"/>
                <a:sym typeface="Calibri"/>
              </a:rPr>
              <a:t>in half with a line across the middle of each and write each appropriate theme that students identify in a clean half, leaving sufficient space for evidence of that theme to be added as students continue to read the book. These will be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and will be added to throughout Units 1–2. Guide student thinking to ensure that at least the following themes are represented: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Do something </a:t>
            </a:r>
            <a:r>
              <a:rPr lang="en" sz="1200" b="0" dirty="0" smtClean="0">
                <a:latin typeface="Calibri"/>
                <a:ea typeface="Calibri"/>
                <a:cs typeface="Calibri"/>
                <a:sym typeface="Calibri"/>
              </a:rPr>
              <a:t>meaningful</a:t>
            </a:r>
            <a:r>
              <a:rPr lang="en-US" sz="1200" b="0" dirty="0" smtClean="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Inequality is </a:t>
            </a:r>
            <a:r>
              <a:rPr lang="en" sz="1200" b="0" dirty="0" smtClean="0">
                <a:latin typeface="Calibri"/>
                <a:ea typeface="Calibri"/>
                <a:cs typeface="Calibri"/>
                <a:sym typeface="Calibri"/>
              </a:rPr>
              <a:t>injustice</a:t>
            </a:r>
            <a:r>
              <a:rPr lang="en-US" sz="1200" b="0" dirty="0" smtClean="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Don’t judge a book by its </a:t>
            </a:r>
            <a:r>
              <a:rPr lang="en" sz="1200" b="0" dirty="0" smtClean="0">
                <a:latin typeface="Calibri"/>
                <a:ea typeface="Calibri"/>
                <a:cs typeface="Calibri"/>
                <a:sym typeface="Calibri"/>
              </a:rPr>
              <a:t>cover</a:t>
            </a:r>
            <a:r>
              <a:rPr lang="en-US" sz="1200" b="0" dirty="0" smtClean="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i="0" dirty="0">
                <a:latin typeface="Calibri"/>
                <a:ea typeface="Calibri"/>
                <a:cs typeface="Calibri"/>
                <a:sym typeface="Calibri"/>
              </a:rPr>
              <a:t>“Don’t judge a book by its cover” is an idiom that means “don’t judge something by how it looks.” Consider </a:t>
            </a:r>
            <a:r>
              <a:rPr lang="en" sz="1200" dirty="0">
                <a:latin typeface="Calibri"/>
                <a:ea typeface="Calibri"/>
                <a:cs typeface="Calibri"/>
                <a:sym typeface="Calibri"/>
              </a:rPr>
              <a:t>adding this to the </a:t>
            </a:r>
            <a:r>
              <a:rPr lang="en" sz="1200" b="1" dirty="0">
                <a:latin typeface="Calibri"/>
                <a:ea typeface="Calibri"/>
                <a:cs typeface="Calibri"/>
                <a:sym typeface="Calibri"/>
              </a:rPr>
              <a:t>Idioms, Adages, and Proverbs anchor chart.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 themes of the book so far and creation of anchor charts.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strategy development: (Modeling and Thinking Aloud: Identifying Themes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students to suggest themes from the text, consider modeling and thinking aloud the process for identifying a theme and evidence.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(Reading Aloud Key Sections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first reading aloud key sections of the text that highlight the emerging themes in the book, and then asking students to identify the themes based on what they hear. Encourage students to defend their thinking by citing specific sentences that emphasize the theme they suggest.</a:t>
            </a:r>
            <a:endParaRPr sz="1200" dirty="0">
              <a:latin typeface="Calibri"/>
              <a:ea typeface="Calibri"/>
              <a:cs typeface="Calibri"/>
              <a:sym typeface="Calibri"/>
            </a:endParaRPr>
          </a:p>
        </p:txBody>
      </p:sp>
      <p:sp>
        <p:nvSpPr>
          <p:cNvPr id="167" name="Google Shape;16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44937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a:t>
            </a:r>
            <a:r>
              <a:rPr lang="en" sz="1200" b="1" i="0" u="none" strike="noStrike" cap="none" dirty="0" smtClean="0">
                <a:solidFill>
                  <a:schemeClr val="dk1"/>
                </a:solidFill>
                <a:latin typeface="Calibri"/>
                <a:ea typeface="Calibri"/>
                <a:cs typeface="Calibri"/>
                <a:sym typeface="Calibri"/>
              </a:rPr>
              <a:t>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 Group/Triads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“Which themes on the anchor charts did you see in Chapter 5?” </a:t>
            </a:r>
            <a:r>
              <a:rPr lang="en" sz="1200" b="1" dirty="0">
                <a:latin typeface="Calibri"/>
                <a:ea typeface="Calibri"/>
                <a:cs typeface="Calibri"/>
                <a:sym typeface="Calibri"/>
              </a:rPr>
              <a:t>(Don’t judge a book by its cover.)</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“Where can you find evidence of this theme in Chapter 5?” </a:t>
            </a:r>
            <a:r>
              <a:rPr lang="en" sz="1200" b="1" dirty="0">
                <a:latin typeface="Calibri"/>
                <a:ea typeface="Calibri"/>
                <a:cs typeface="Calibri"/>
                <a:sym typeface="Calibri"/>
              </a:rPr>
              <a:t>(Pages 50–52: Violet tries to get rid of Hobie when they actually need his help.)</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this on the appropriate </a:t>
            </a:r>
            <a:r>
              <a:rPr lang="en" sz="1200" b="1" dirty="0">
                <a:latin typeface="Calibri"/>
                <a:ea typeface="Calibri"/>
                <a:cs typeface="Calibri"/>
                <a:sym typeface="Calibri"/>
              </a:rPr>
              <a:t>Theme anchor chart</a:t>
            </a:r>
            <a:r>
              <a:rPr lang="en" sz="1200" dirty="0">
                <a:latin typeface="Calibri"/>
                <a:ea typeface="Calibri"/>
                <a:cs typeface="Calibri"/>
                <a:sym typeface="Calibri"/>
              </a:rPr>
              <a:t>. Refer to the </a:t>
            </a:r>
            <a:r>
              <a:rPr lang="en" sz="1200" b="1" dirty="0">
                <a:latin typeface="Calibri"/>
                <a:ea typeface="Calibri"/>
                <a:cs typeface="Calibri"/>
                <a:sym typeface="Calibri"/>
              </a:rPr>
              <a:t>Theme Anchor Charts: Chapter 5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summaries give a brief idea of what a text is about. Explain that when we summarize a text (give a brief statement of the main points), we provide the title and author and briefly describe what it was about, including the theme and the supporting details.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are going to write a summary of the part of the chapter where they find evidence of one of the themes.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model summary</a:t>
            </a:r>
            <a:r>
              <a:rPr lang="en" sz="1200" dirty="0">
                <a:latin typeface="Calibri"/>
                <a:ea typeface="Calibri"/>
                <a:cs typeface="Calibri"/>
                <a:sym typeface="Calibri"/>
              </a:rPr>
              <a:t> and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Criteria of an Effective Summary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“Where can you see evidence of each of these criteria in the model?” </a:t>
            </a:r>
            <a:r>
              <a:rPr lang="en" sz="1200" b="1" dirty="0">
                <a:latin typeface="Calibri"/>
                <a:ea typeface="Calibri"/>
                <a:cs typeface="Calibri"/>
                <a:sym typeface="Calibri"/>
              </a:rPr>
              <a:t>(All of the criteria are represented.)</a:t>
            </a:r>
            <a:endParaRPr sz="1200" b="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analysis of the model summary and the ability to identify the components of an effective summary.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
        <p:nvSpPr>
          <p:cNvPr id="175" name="Google Shape;17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48394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10</a:t>
            </a:r>
            <a:r>
              <a:rPr lang="en-US" sz="1200" b="1" i="0" u="none" strike="noStrike" cap="none"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 Group/Triads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the </a:t>
            </a:r>
            <a:r>
              <a:rPr lang="en" sz="1200" b="0" dirty="0">
                <a:latin typeface="Calibri"/>
                <a:ea typeface="Calibri"/>
                <a:cs typeface="Calibri"/>
                <a:sym typeface="Calibri"/>
              </a:rPr>
              <a:t>Exit Ticket: Summarizing </a:t>
            </a:r>
            <a:r>
              <a:rPr lang="en" sz="1200" b="0" i="1" dirty="0">
                <a:latin typeface="Calibri"/>
                <a:ea typeface="Calibri"/>
                <a:cs typeface="Calibri"/>
                <a:sym typeface="Calibri"/>
              </a:rPr>
              <a:t>The Hope Chest</a:t>
            </a:r>
            <a:r>
              <a:rPr lang="en" sz="1200" b="0" dirty="0">
                <a:latin typeface="Calibri"/>
                <a:ea typeface="Calibri"/>
                <a:cs typeface="Calibri"/>
                <a:sym typeface="Calibri"/>
              </a:rPr>
              <a:t>, Chapter 5.</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Model completing the “Theme” box with the theme “Don’t judge a book by its cover.” Refer to </a:t>
            </a:r>
            <a:r>
              <a:rPr lang="en" sz="1200" b="1" dirty="0">
                <a:latin typeface="Calibri"/>
                <a:ea typeface="Calibri"/>
                <a:cs typeface="Calibri"/>
                <a:sym typeface="Calibri"/>
              </a:rPr>
              <a:t>Exit Ticket: 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5 (example,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“Supporting Details” column.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“You explained that this theme is evident in Chapter 5 when Violet tries to get rid of Hobie, but which details can you find in the chapter to show this theme?”</a:t>
            </a:r>
            <a:r>
              <a:rPr lang="en" sz="1200" b="1" dirty="0">
                <a:latin typeface="Calibri"/>
                <a:ea typeface="Calibri"/>
                <a:cs typeface="Calibri"/>
                <a:sym typeface="Calibri"/>
              </a:rPr>
              <a:t> (Responses will vary, but may include: Violet tells Hobie they don’t need his help because she thinks he looks like the “wrong sort of people” on page 51, and when Violet takes Myrtle to the side to whisper that they need to lose Hobie immediately on page 52.)</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List all student suggestions on the board. Add a suggestion that is clearly incorrect. For example:  </a:t>
            </a:r>
            <a:r>
              <a:rPr lang="en" sz="1200" i="1" dirty="0">
                <a:latin typeface="Calibri"/>
                <a:ea typeface="Calibri"/>
                <a:cs typeface="Calibri"/>
                <a:sym typeface="Calibri"/>
              </a:rPr>
              <a:t>“Hobie wore the same sort of ankle-high black boots as Myrtle and Violet.”  </a:t>
            </a: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“Is this an example of a detail to support the theme we have recorded? Why or why not?” </a:t>
            </a:r>
            <a:r>
              <a:rPr lang="en" sz="1200" b="1" dirty="0">
                <a:latin typeface="Calibri"/>
                <a:ea typeface="Calibri"/>
                <a:cs typeface="Calibri"/>
                <a:sym typeface="Calibri"/>
              </a:rPr>
              <a:t>(No, because it doesn’t have anything to do with judging someone by how he looks. This about the boots he was wearing.)</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Model recording an appropriate supporting detail on the displayed exit ticket. Continue to refer to </a:t>
            </a:r>
            <a:r>
              <a:rPr lang="en" sz="1200" b="1" dirty="0">
                <a:latin typeface="Calibri"/>
                <a:ea typeface="Calibri"/>
                <a:cs typeface="Calibri"/>
                <a:sym typeface="Calibri"/>
              </a:rPr>
              <a:t>Exit Ticket: 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5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“Elaboration: How is this detail evidence of the theme?” column and the supporting detail you have recorded in the first box on the displayed exit ticket. 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is this detail evidence of the theme?”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Model recording this on the displayed exit ticket.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final “What is happening at this point in the chapter?” column, specifically on the “be brief” instruction.  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‘be brief’ mean?” </a:t>
            </a:r>
            <a:r>
              <a:rPr lang="en" sz="1200" b="1" dirty="0">
                <a:latin typeface="Calibri"/>
                <a:ea typeface="Calibri"/>
                <a:cs typeface="Calibri"/>
                <a:sym typeface="Calibri"/>
              </a:rPr>
              <a:t>(You don’t need to write what is happening word for word from the text. You need to summarize it in a sentence or two.)</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supporting detail you have recorded.  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 “What is happening at this point in the chapter?”</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Model recording this on the displayed exit ticket.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and completion of examples on </a:t>
            </a:r>
            <a:r>
              <a:rPr lang="en" sz="1200" b="0" dirty="0">
                <a:solidFill>
                  <a:schemeClr val="dk1"/>
                </a:solidFill>
                <a:latin typeface="Calibri"/>
                <a:ea typeface="Calibri"/>
                <a:cs typeface="Calibri"/>
                <a:sym typeface="Calibri"/>
              </a:rPr>
              <a:t>the Exit Ticket.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metacognitive stamina: Provide opportunities to take breaks at pre-determined points. Let them choose from a list of appropriate break activities (e.g., getting a drink of water or stretching).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organizing ideas for written expression: Invite students to first orally share the sentences they plan to write on their exit ticket.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(Rereading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discussing and modeling completing the graphic organizer, consider rereading aloud the section of the chapter for which the students will be writing a summary.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(Fishbowl: Writing a Summary</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inviting a confident student to refer to the completed graphic organizer and fishbowl writing a summary of the section of text as the rest of the class observes. Allow time for students to ask questions, and clarify any confusion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84" name="Google Shape;18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34128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work in triads to complete the chart on their exit ticket in the same way.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5 minutes, refocus whole group.</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label themselves A, B, and C in their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whole class </a:t>
            </a:r>
            <a:r>
              <a:rPr lang="en" sz="1200" b="0" dirty="0">
                <a:latin typeface="Calibri"/>
                <a:ea typeface="Calibri"/>
                <a:cs typeface="Calibri"/>
                <a:sym typeface="Calibri"/>
              </a:rPr>
              <a:t>timer</a:t>
            </a:r>
            <a:r>
              <a:rPr lang="en" sz="1200" dirty="0">
                <a:latin typeface="Calibri"/>
                <a:ea typeface="Calibri"/>
                <a:cs typeface="Calibri"/>
                <a:sym typeface="Calibri"/>
              </a:rPr>
              <a:t>, give partner B 45 seconds to orally summarize the part of the chapter where he or she found evidence of the theme to the triad. Then give partner C 30 seconds, and partner A 15 seconds.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their summaries. Continue to refer to </a:t>
            </a:r>
            <a:r>
              <a:rPr lang="en" sz="1200" b="1" dirty="0">
                <a:latin typeface="Calibri"/>
                <a:ea typeface="Calibri"/>
                <a:cs typeface="Calibri"/>
                <a:sym typeface="Calibri"/>
              </a:rPr>
              <a:t>Exit Ticket: 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5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write their summaries on their exit tickets. Distribute </a:t>
            </a:r>
            <a:r>
              <a:rPr lang="en" sz="1200" b="1" dirty="0">
                <a:latin typeface="Calibri"/>
                <a:ea typeface="Calibri"/>
                <a:cs typeface="Calibri"/>
                <a:sym typeface="Calibri"/>
              </a:rPr>
              <a:t>summary sentence frames</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work and ask questions to guide their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“Where can you see evidence of this theme in Chapter 5?”</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“How would you retell this part of the chapter for me?”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“How would you summarize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When 2 minutes remain, refocus whole group.</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working together in triads to complete the </a:t>
            </a:r>
            <a:r>
              <a:rPr lang="en" sz="1200" b="0" dirty="0">
                <a:solidFill>
                  <a:schemeClr val="dk1"/>
                </a:solidFill>
                <a:latin typeface="Calibri"/>
                <a:ea typeface="Calibri"/>
                <a:cs typeface="Calibri"/>
                <a:sym typeface="Calibri"/>
              </a:rPr>
              <a:t>Exit Ticket.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metacognitive stamina: Provide opportunities to take breaks at pre-determined points. Let them choose from a list of appropriate break activities (e.g., getting a drink of water or stretching).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organizing ideas for written expression: Invite students to first orally share the sentences they plan to write on their exit ticket.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Before discussing and modeling completing the graphic organizer, consider rereading aloud the section of the chapter for which the students will be writing a summary.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(Fishbowl: Writing a Summary</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inviting a confident student to refer to the completed graphic organizer and fishbowl writing a summary of the section of text as the rest of the class observes. Allow time for students to ask questions, and clarify any confusion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92" name="Google Shape;19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273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7e3b66d76_1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7e3b66d76_1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a:t>
            </a:r>
            <a:r>
              <a:rPr lang="en" sz="1200" b="0" dirty="0">
                <a:solidFill>
                  <a:schemeClr val="dk1"/>
                </a:solidFill>
                <a:latin typeface="Calibri"/>
                <a:ea typeface="Calibri"/>
                <a:cs typeface="Calibri"/>
                <a:sym typeface="Calibri"/>
              </a:rPr>
              <a:t>Exit Tickets.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determine themes of </a:t>
            </a:r>
            <a:r>
              <a:rPr lang="en" sz="1200" b="0" i="1" dirty="0">
                <a:solidFill>
                  <a:schemeClr val="dk1"/>
                </a:solidFill>
                <a:latin typeface="Calibri"/>
                <a:ea typeface="Calibri"/>
                <a:cs typeface="Calibri"/>
                <a:sym typeface="Calibri"/>
              </a:rPr>
              <a:t>The Hope Chest using details from the text.”</a:t>
            </a:r>
            <a:endParaRPr sz="1200" b="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“I can summarize Chapter 5 of The Hope Chest.”</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Use the Thumb-O-Meter checking for understanding techni</a:t>
            </a:r>
            <a:r>
              <a:rPr lang="en" sz="1200" dirty="0">
                <a:solidFill>
                  <a:schemeClr val="dk1"/>
                </a:solidFill>
                <a:latin typeface="Calibri"/>
                <a:ea typeface="Calibri"/>
                <a:cs typeface="Calibri"/>
                <a:sym typeface="Calibri"/>
              </a:rPr>
              <a:t>que for students to indicate their understanding of these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Optional fo</a:t>
            </a:r>
            <a:r>
              <a:rPr lang="en" sz="1200" dirty="0">
                <a:latin typeface="Calibri"/>
                <a:ea typeface="Calibri"/>
                <a:cs typeface="Calibri"/>
                <a:sym typeface="Calibri"/>
              </a:rPr>
              <a:t>r ELLS:  Collect the </a:t>
            </a:r>
            <a:r>
              <a:rPr lang="en" sz="1200" b="1" dirty="0">
                <a:latin typeface="Calibri"/>
                <a:ea typeface="Calibri"/>
                <a:cs typeface="Calibri"/>
                <a:sym typeface="Calibri"/>
              </a:rPr>
              <a:t>Language Dive I Practice: </a:t>
            </a:r>
            <a:r>
              <a:rPr lang="en" sz="1200" b="1" i="1" dirty="0">
                <a:latin typeface="Calibri"/>
                <a:ea typeface="Calibri"/>
                <a:cs typeface="Calibri"/>
                <a:sym typeface="Calibri"/>
              </a:rPr>
              <a:t>The Hope Chest</a:t>
            </a:r>
            <a:r>
              <a:rPr lang="en" sz="1200" dirty="0">
                <a:latin typeface="Calibri"/>
                <a:ea typeface="Calibri"/>
                <a:cs typeface="Calibri"/>
                <a:sym typeface="Calibri"/>
              </a:rPr>
              <a:t> from Lesson 3. Refer to the For ELLs: </a:t>
            </a:r>
            <a:r>
              <a:rPr lang="en" sz="1200" b="1" dirty="0">
                <a:latin typeface="Calibri"/>
                <a:ea typeface="Calibri"/>
                <a:cs typeface="Calibri"/>
                <a:sym typeface="Calibri"/>
              </a:rPr>
              <a:t>Language Dive I Practice: </a:t>
            </a:r>
            <a:r>
              <a:rPr lang="en" sz="1200" b="1" i="1" dirty="0">
                <a:latin typeface="Calibri"/>
                <a:ea typeface="Calibri"/>
                <a:cs typeface="Calibri"/>
                <a:sym typeface="Calibri"/>
              </a:rPr>
              <a:t>The Hope Chest</a:t>
            </a:r>
            <a:r>
              <a:rPr lang="en" sz="1200" b="1" dirty="0">
                <a:latin typeface="Calibri"/>
                <a:ea typeface="Calibri"/>
                <a:cs typeface="Calibri"/>
                <a:sym typeface="Calibri"/>
              </a:rPr>
              <a:t> (answers,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targets and their self-assessment of them.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7605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207" name="Google Shape;20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6150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Direct </a:t>
            </a:r>
            <a:r>
              <a:rPr lang="en" sz="1200" i="0" u="none" strike="noStrike" cap="none" dirty="0" smtClean="0">
                <a:solidFill>
                  <a:srgbClr val="000000"/>
                </a:solidFill>
                <a:latin typeface="Calibri"/>
                <a:ea typeface="Calibri"/>
                <a:cs typeface="Calibri"/>
                <a:sym typeface="Calibri"/>
              </a:rPr>
              <a:t>student</a:t>
            </a:r>
            <a:r>
              <a:rPr lang="en-US" sz="1200" i="0" u="none" strike="noStrike" cap="none" dirty="0" smtClean="0">
                <a:solidFill>
                  <a:srgbClr val="000000"/>
                </a:solidFill>
                <a:latin typeface="Calibri"/>
                <a:ea typeface="Calibri"/>
                <a:cs typeface="Calibri"/>
                <a:sym typeface="Calibri"/>
              </a:rPr>
              <a:t>s</a:t>
            </a:r>
            <a:r>
              <a:rPr lang="en" sz="1200" i="0" u="none" strike="noStrike" cap="none" dirty="0" smtClean="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
        <p:nvSpPr>
          <p:cNvPr id="214" name="Google Shape;214;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41514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r>
              <a:rPr lang="en"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M4 U1: </a:t>
            </a:r>
            <a:r>
              <a:rPr lang="en" sz="1200" b="0" i="0" u="sng" strike="noStrike" cap="none" dirty="0">
                <a:solidFill>
                  <a:schemeClr val="hlink"/>
                </a:solidFill>
                <a:latin typeface="Calibri"/>
                <a:ea typeface="Calibri"/>
                <a:cs typeface="Calibri"/>
                <a:sym typeface="Calibri"/>
                <a:hlinkClick r:id="rId3"/>
              </a:rPr>
              <a:t>http://curriculum.eleducation.org/sites/default/files/g4m4u1_all-block_110517_1.pdf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22" name="Google Shape;222;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8173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https://curriculum.eleducation.org/curriculum/ela/grade-4/module-4/unit-1/lesson-6</a:t>
            </a:r>
            <a:r>
              <a:rPr lang="en" sz="1200"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pPr>
            <a:r>
              <a:rPr lang="en" sz="1200" dirty="0" smtClean="0">
                <a:latin typeface="Calibri"/>
                <a:ea typeface="Calibri"/>
                <a:cs typeface="Calibri"/>
                <a:sym typeface="Calibri"/>
              </a:rPr>
              <a:t>In </a:t>
            </a:r>
            <a:r>
              <a:rPr lang="en" sz="1200" dirty="0">
                <a:latin typeface="Calibri"/>
                <a:ea typeface="Calibri"/>
                <a:cs typeface="Calibri"/>
                <a:sym typeface="Calibri"/>
              </a:rPr>
              <a:t>this lesson, students continue to focus on working to become ethical people by showing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if their classmates are upset by events in the text.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691834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Idioms, Adages, and Proverbs anchor chart </a:t>
            </a:r>
            <a:r>
              <a:rPr lang="en" sz="1200" dirty="0">
                <a:latin typeface="Calibri"/>
                <a:ea typeface="Calibri"/>
                <a:cs typeface="Calibri"/>
                <a:sym typeface="Calibri"/>
              </a:rPr>
              <a:t>(new; teacher-created;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Theme Anchor Charts: Chapter 5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Model summary </a:t>
            </a:r>
            <a:r>
              <a:rPr lang="en" sz="1200" dirty="0">
                <a:latin typeface="Calibri"/>
                <a:ea typeface="Calibri"/>
                <a:cs typeface="Calibri"/>
                <a:sym typeface="Calibri"/>
              </a:rPr>
              <a:t>(one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Criteria of an Effective Summary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Exit Ticket:Summarizing </a:t>
            </a:r>
            <a:r>
              <a:rPr lang="en" sz="1200" b="0" i="1" dirty="0">
                <a:latin typeface="Calibri"/>
                <a:ea typeface="Calibri"/>
                <a:cs typeface="Calibri"/>
                <a:sym typeface="Calibri"/>
              </a:rPr>
              <a:t>The Hope Chest</a:t>
            </a:r>
            <a:r>
              <a:rPr lang="en" sz="1200" b="0" dirty="0">
                <a:latin typeface="Calibri"/>
                <a:ea typeface="Calibri"/>
                <a:cs typeface="Calibri"/>
                <a:sym typeface="Calibri"/>
              </a:rPr>
              <a:t>, Chapter 5 </a:t>
            </a:r>
            <a:r>
              <a:rPr lang="en" sz="1200" dirty="0">
                <a:latin typeface="Calibri"/>
                <a:ea typeface="Calibri"/>
                <a:cs typeface="Calibri"/>
                <a:sym typeface="Calibri"/>
              </a:rPr>
              <a:t>(one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Exit Ticket: 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5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Timer</a:t>
            </a:r>
            <a:r>
              <a:rPr lang="en" sz="1200" b="1" dirty="0">
                <a:latin typeface="Calibri"/>
                <a:ea typeface="Calibri"/>
                <a:cs typeface="Calibri"/>
                <a:sym typeface="Calibri"/>
              </a:rPr>
              <a:t> </a:t>
            </a:r>
            <a:r>
              <a:rPr lang="en" sz="1200" dirty="0">
                <a:latin typeface="Calibri"/>
                <a:ea typeface="Calibri"/>
                <a:cs typeface="Calibri"/>
                <a:sym typeface="Calibri"/>
              </a:rPr>
              <a:t>(one per class)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Summary sentence frame </a:t>
            </a:r>
            <a:r>
              <a:rPr lang="en" sz="1200" dirty="0">
                <a:latin typeface="Calibri"/>
                <a:ea typeface="Calibri"/>
                <a:cs typeface="Calibri"/>
                <a:sym typeface="Calibri"/>
              </a:rPr>
              <a:t>(optional; for students needing additional support)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For ELLs: Language Dive I Practice: </a:t>
            </a:r>
            <a:r>
              <a:rPr lang="en" sz="1200" b="1" i="1" dirty="0">
                <a:latin typeface="Calibri"/>
                <a:ea typeface="Calibri"/>
                <a:cs typeface="Calibri"/>
                <a:sym typeface="Calibri"/>
              </a:rPr>
              <a:t>The Hope Chest</a:t>
            </a:r>
            <a:r>
              <a:rPr lang="en" sz="1200" b="1" dirty="0">
                <a:latin typeface="Calibri"/>
                <a:ea typeface="Calibri"/>
                <a:cs typeface="Calibri"/>
                <a:sym typeface="Calibri"/>
              </a:rPr>
              <a:t> (answers, for teacher reference)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(from Lesson 1; one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Chart paper (three </a:t>
            </a:r>
            <a:r>
              <a:rPr lang="en" sz="1200" dirty="0">
                <a:solidFill>
                  <a:schemeClr val="dk1"/>
                </a:solidFill>
                <a:latin typeface="Calibri"/>
                <a:ea typeface="Calibri"/>
                <a:cs typeface="Calibri"/>
                <a:sym typeface="Calibri"/>
              </a:rPr>
              <a:t>pieces; used by the teacher to create Theme Anchor Charts: Chapter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For ELLs: Language Dive I Practice: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(homework from Lesson 3; one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a timer to use in the Closing that shows minutes and seconds.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0108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Triad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09659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 name="Google Shape;11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Challenge students to repeat and rephrase the lesson questions for students who need heavier support.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Arial"/>
              <a:buChar char="●"/>
            </a:pPr>
            <a:r>
              <a:rPr lang="en" sz="1200" dirty="0" smtClean="0">
                <a:latin typeface="Calibri"/>
                <a:ea typeface="Calibri"/>
                <a:cs typeface="Calibri"/>
                <a:sym typeface="Calibri"/>
              </a:rPr>
              <a:t>During </a:t>
            </a:r>
            <a:r>
              <a:rPr lang="en" sz="1200" dirty="0">
                <a:latin typeface="Calibri"/>
                <a:ea typeface="Calibri"/>
                <a:cs typeface="Calibri"/>
                <a:sym typeface="Calibri"/>
              </a:rPr>
              <a:t>Work Time A, consider providing students with a list of possible themes to choose from—some of which are relevant, some of which are not. Allow students to review the list and then choose one that they confidently see emerging in the text.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Closing, consider working closely with a group of students to write the summary as a shared or interactive writing experience. </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40857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 name="Google Shape;1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4321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content of the slide.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438961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a:t>
            </a:r>
            <a:r>
              <a:rPr lang="en" sz="1200" b="1" dirty="0">
                <a:solidFill>
                  <a:schemeClr val="dk1"/>
                </a:solidFill>
                <a:latin typeface="Calibri"/>
                <a:ea typeface="Calibri"/>
                <a:cs typeface="Calibri"/>
                <a:sym typeface="Calibri"/>
              </a:rPr>
              <a:t> Group/Triads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their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respect, compassion, and empathy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copies of </a:t>
            </a:r>
            <a:r>
              <a:rPr lang="en" sz="1200" b="0" i="1" dirty="0">
                <a:latin typeface="Calibri"/>
                <a:ea typeface="Calibri"/>
                <a:cs typeface="Calibri"/>
                <a:sym typeface="Calibri"/>
              </a:rPr>
              <a:t>The Hope Chest </a:t>
            </a:r>
            <a:r>
              <a:rPr lang="en" sz="1200" dirty="0">
                <a:latin typeface="Calibri"/>
                <a:ea typeface="Calibri"/>
                <a:cs typeface="Calibri"/>
                <a:sym typeface="Calibri"/>
              </a:rPr>
              <a:t>and to turn to Chapter 5.</a:t>
            </a:r>
            <a:r>
              <a:rPr lang="en" sz="1200" i="1" dirty="0">
                <a:latin typeface="Calibri"/>
                <a:ea typeface="Calibri"/>
                <a:cs typeface="Calibri"/>
                <a:sym typeface="Calibri"/>
              </a:rPr>
              <a:t> </a:t>
            </a:r>
            <a:r>
              <a:rPr lang="en" sz="1200" dirty="0">
                <a:latin typeface="Calibri"/>
                <a:ea typeface="Calibri"/>
                <a:cs typeface="Calibri"/>
                <a:sym typeface="Calibri"/>
              </a:rPr>
              <a:t>Tell students that in this lesson, unlike in previous lessons, the teacher will read the chapter aloud while they follow along silently in their heads. Tell students that the reason for this is that this is a challenging chapter because of the use of </a:t>
            </a:r>
            <a:r>
              <a:rPr lang="en" sz="1200" i="1" dirty="0">
                <a:latin typeface="Calibri"/>
                <a:ea typeface="Calibri"/>
                <a:cs typeface="Calibri"/>
                <a:sym typeface="Calibri"/>
              </a:rPr>
              <a:t>slang</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slang?” </a:t>
            </a:r>
            <a:r>
              <a:rPr lang="en" sz="1200" b="1" dirty="0">
                <a:latin typeface="Calibri"/>
                <a:ea typeface="Calibri"/>
                <a:cs typeface="Calibri"/>
                <a:sym typeface="Calibri"/>
              </a:rPr>
              <a:t>(Very informal words or phrases particular to specific groups of people.)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an example of slang that you can think of?” </a:t>
            </a:r>
            <a:r>
              <a:rPr lang="en" sz="1200" b="1" dirty="0">
                <a:latin typeface="Calibri"/>
                <a:ea typeface="Calibri"/>
                <a:cs typeface="Calibri"/>
                <a:sym typeface="Calibri"/>
              </a:rPr>
              <a:t>(Responses will vary, but may include </a:t>
            </a:r>
            <a:r>
              <a:rPr lang="en" sz="1200" b="1" i="1" dirty="0">
                <a:latin typeface="Calibri"/>
                <a:ea typeface="Calibri"/>
                <a:cs typeface="Calibri"/>
                <a:sym typeface="Calibri"/>
              </a:rPr>
              <a:t>my bad </a:t>
            </a:r>
            <a:r>
              <a:rPr lang="en" sz="1200" b="1" dirty="0">
                <a:latin typeface="Calibri"/>
                <a:ea typeface="Calibri"/>
                <a:cs typeface="Calibri"/>
                <a:sym typeface="Calibri"/>
              </a:rPr>
              <a:t>and </a:t>
            </a:r>
            <a:r>
              <a:rPr lang="en" sz="1200" b="1" i="1" dirty="0">
                <a:latin typeface="Calibri"/>
                <a:ea typeface="Calibri"/>
                <a:cs typeface="Calibri"/>
                <a:sym typeface="Calibri"/>
              </a:rPr>
              <a:t>LOL</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Begin reading Chapter 5 aloud. Avoid stopping during pages 50–51, despite the “hobo slang” language, which students may find challenging to understand. Stop reading at the top of page 52, after </a:t>
            </a:r>
            <a:r>
              <a:rPr lang="en" sz="1200" i="1" dirty="0">
                <a:latin typeface="Calibri"/>
                <a:ea typeface="Calibri"/>
                <a:cs typeface="Calibri"/>
                <a:sym typeface="Calibri"/>
              </a:rPr>
              <a:t>“… riding the rails, do you?”</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 you think Violet is feeling right now? How are you feeling after hearing Hobie the Hobo speak?” </a:t>
            </a:r>
            <a:r>
              <a:rPr lang="en" sz="1200" b="1" dirty="0">
                <a:latin typeface="Calibri"/>
                <a:ea typeface="Calibri"/>
                <a:cs typeface="Calibri"/>
                <a:sym typeface="Calibri"/>
              </a:rPr>
              <a:t>(confused and overwhelmed)</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“You’ve heard the term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angelinas</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quite a few times since the beginning of the chapter. What can you infer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angelinas</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are?” </a:t>
            </a:r>
            <a:r>
              <a:rPr lang="en" sz="1200" b="1" dirty="0">
                <a:latin typeface="Calibri"/>
                <a:ea typeface="Calibri"/>
                <a:cs typeface="Calibri"/>
                <a:sym typeface="Calibri"/>
              </a:rPr>
              <a:t>(girls)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Before continuing with reading, reassure students that it will get easier to understand, and that many of the slang terms will be defined in the book.</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with the reading and participating in the discussion about the book’s slang </a:t>
            </a:r>
            <a:r>
              <a:rPr lang="en" sz="1200" dirty="0">
                <a:latin typeface="Calibri"/>
                <a:ea typeface="Calibri"/>
                <a:cs typeface="Calibri"/>
                <a:sym typeface="Calibri"/>
              </a:rPr>
              <a:t>terms.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4 of </a:t>
            </a:r>
            <a:r>
              <a:rPr lang="en" sz="1200" b="0" i="1" dirty="0">
                <a:latin typeface="Calibri"/>
                <a:ea typeface="Calibri"/>
                <a:cs typeface="Calibri"/>
                <a:sym typeface="Calibri"/>
              </a:rPr>
              <a:t>The Hope Chest </a:t>
            </a:r>
            <a:r>
              <a:rPr lang="en" sz="1200" dirty="0">
                <a:latin typeface="Calibri"/>
                <a:ea typeface="Calibri"/>
                <a:cs typeface="Calibri"/>
                <a:sym typeface="Calibri"/>
              </a:rPr>
              <a:t>in 1 minute or less (with feedback) and then again in 30 seconds or less with a partner.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(Home Languages: Slang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examples of slang in their home languages and explain the meaning of each word or phrase to the class. Encourage students to describe a circumstance or situation where it would be appropriate to use the slang.</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(Home Languages: Idioms, Adages, Proverbs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examples of idioms, adages, and proverbs in their home languages and describe the meaning of each for the class. Add these examples </a:t>
            </a:r>
            <a:r>
              <a:rPr lang="en" sz="1200" dirty="0" smtClean="0">
                <a:latin typeface="Calibri"/>
                <a:ea typeface="Calibri"/>
                <a:cs typeface="Calibri"/>
                <a:sym typeface="Calibri"/>
              </a:rPr>
              <a:t>to </a:t>
            </a:r>
            <a:r>
              <a:rPr lang="en" sz="1200" dirty="0">
                <a:latin typeface="Calibri"/>
                <a:ea typeface="Calibri"/>
                <a:cs typeface="Calibri"/>
                <a:sym typeface="Calibri"/>
              </a:rPr>
              <a:t>the anchor chart, or create a new anchor chart for home languages. Continue to add home language examples to the anchor chart as students think of them throughout the unit, and encourage students to ask family members for examples as well. </a:t>
            </a:r>
            <a:endParaRPr sz="1200" dirty="0">
              <a:latin typeface="Calibri"/>
              <a:ea typeface="Calibri"/>
              <a:cs typeface="Calibri"/>
              <a:sym typeface="Calibri"/>
            </a:endParaRPr>
          </a:p>
        </p:txBody>
      </p:sp>
      <p:sp>
        <p:nvSpPr>
          <p:cNvPr id="142" name="Google Shape;14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557274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10</a:t>
            </a:r>
            <a:r>
              <a:rPr lang="en-US" sz="1200" b="1" i="0" u="none" strike="noStrike" cap="none"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Group/Tr</a:t>
            </a:r>
            <a:r>
              <a:rPr lang="en" sz="1200" b="1" dirty="0">
                <a:solidFill>
                  <a:schemeClr val="dk1"/>
                </a:solidFill>
                <a:latin typeface="Calibri"/>
                <a:ea typeface="Calibri"/>
                <a:cs typeface="Calibri"/>
                <a:sym typeface="Calibri"/>
              </a:rPr>
              <a:t>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at the bottom of page 59. Focus students on the phrase </a:t>
            </a:r>
            <a:r>
              <a:rPr lang="en" sz="1200" i="1" dirty="0">
                <a:solidFill>
                  <a:schemeClr val="dk1"/>
                </a:solidFill>
                <a:latin typeface="Calibri"/>
                <a:ea typeface="Calibri"/>
                <a:cs typeface="Calibri"/>
                <a:sym typeface="Calibri"/>
              </a:rPr>
              <a:t>die like flies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think this means?” </a:t>
            </a:r>
            <a:r>
              <a:rPr lang="en" sz="1200" b="1" dirty="0">
                <a:solidFill>
                  <a:schemeClr val="dk1"/>
                </a:solidFill>
                <a:latin typeface="Calibri"/>
                <a:ea typeface="Calibri"/>
                <a:cs typeface="Calibri"/>
                <a:sym typeface="Calibri"/>
              </a:rPr>
              <a:t>(Lots of them die.)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phrase is a common </a:t>
            </a:r>
            <a:r>
              <a:rPr lang="en" sz="1200" i="1" dirty="0">
                <a:solidFill>
                  <a:schemeClr val="dk1"/>
                </a:solidFill>
                <a:latin typeface="Calibri"/>
                <a:ea typeface="Calibri"/>
                <a:cs typeface="Calibri"/>
                <a:sym typeface="Calibri"/>
              </a:rPr>
              <a:t>idiom</a:t>
            </a:r>
            <a:r>
              <a:rPr lang="en" sz="1200" dirty="0">
                <a:solidFill>
                  <a:schemeClr val="dk1"/>
                </a:solidFill>
                <a:latin typeface="Calibri"/>
                <a:ea typeface="Calibri"/>
                <a:cs typeface="Calibri"/>
                <a:sym typeface="Calibri"/>
              </a:rPr>
              <a:t>, which students may also hear said as </a:t>
            </a:r>
            <a:r>
              <a:rPr lang="en" sz="1200" i="1" dirty="0">
                <a:solidFill>
                  <a:schemeClr val="dk1"/>
                </a:solidFill>
                <a:latin typeface="Calibri"/>
                <a:ea typeface="Calibri"/>
                <a:cs typeface="Calibri"/>
                <a:sym typeface="Calibri"/>
              </a:rPr>
              <a:t>drop like flies</a:t>
            </a:r>
            <a:r>
              <a:rPr lang="en" sz="1200" dirty="0">
                <a:solidFill>
                  <a:schemeClr val="dk1"/>
                </a:solidFill>
                <a:latin typeface="Calibri"/>
                <a:ea typeface="Calibri"/>
                <a:cs typeface="Calibri"/>
                <a:sym typeface="Calibri"/>
              </a:rPr>
              <a:t>, which means lots of people or things stop doing whatever it is they are doing at a similar time. Provide the example that when a lot of students catch the same illness in the classroom and can’t come to school, that would be described as </a:t>
            </a:r>
            <a:r>
              <a:rPr lang="en" sz="1200" i="1" dirty="0">
                <a:solidFill>
                  <a:schemeClr val="dk1"/>
                </a:solidFill>
                <a:latin typeface="Calibri"/>
                <a:ea typeface="Calibri"/>
                <a:cs typeface="Calibri"/>
                <a:sym typeface="Calibri"/>
              </a:rPr>
              <a:t>dropping like flies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and select a volunteer to read aloud the definitions of each.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a:t>
            </a:r>
            <a:r>
              <a:rPr lang="en" sz="1200" i="0" dirty="0">
                <a:solidFill>
                  <a:schemeClr val="dk1"/>
                </a:solidFill>
                <a:latin typeface="Calibri"/>
                <a:ea typeface="Calibri"/>
                <a:cs typeface="Calibri"/>
                <a:sym typeface="Calibri"/>
              </a:rPr>
              <a:t>“Die like flies/drop like flies” </a:t>
            </a:r>
            <a:r>
              <a:rPr lang="en" sz="1200" dirty="0">
                <a:solidFill>
                  <a:schemeClr val="dk1"/>
                </a:solidFill>
                <a:latin typeface="Calibri"/>
                <a:ea typeface="Calibri"/>
                <a:cs typeface="Calibri"/>
                <a:sym typeface="Calibri"/>
              </a:rPr>
              <a:t>and the page number to the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share any idioms, adages, or proverbs they know and add appropriate suggestions to the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reading to the end of the chapter.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Think-Triad-Share: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gist of this chapter? What is it mostly about?” </a:t>
            </a:r>
            <a:r>
              <a:rPr lang="en" sz="1200" b="1" dirty="0">
                <a:solidFill>
                  <a:schemeClr val="dk1"/>
                </a:solidFill>
                <a:latin typeface="Calibri"/>
                <a:ea typeface="Calibri"/>
                <a:cs typeface="Calibri"/>
                <a:sym typeface="Calibri"/>
              </a:rPr>
              <a:t>(Myrtle and Violet ride trains from New York City to Washington, D.C., without buying a ticket with the help of Hobie the Hobo.)</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2–3 minutes for silent reflection on the chapter.</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with the reading and participating in the discussion about the idioms, adages, and proverbs.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activating prior knowledge: (Summarizing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Before reading, invite students to summarize Chapter 4 of </a:t>
            </a:r>
            <a:r>
              <a:rPr lang="en" sz="1200" b="0" i="1" dirty="0">
                <a:solidFill>
                  <a:schemeClr val="dk1"/>
                </a:solidFill>
                <a:latin typeface="Calibri"/>
                <a:ea typeface="Calibri"/>
                <a:cs typeface="Calibri"/>
                <a:sym typeface="Calibri"/>
              </a:rPr>
              <a:t>The Hope Chest </a:t>
            </a:r>
            <a:r>
              <a:rPr lang="en" sz="1200" dirty="0">
                <a:solidFill>
                  <a:schemeClr val="dk1"/>
                </a:solidFill>
                <a:latin typeface="Calibri"/>
                <a:ea typeface="Calibri"/>
                <a:cs typeface="Calibri"/>
                <a:sym typeface="Calibri"/>
              </a:rPr>
              <a:t>in 1 minute or less (with feedback) and then again in 30 seconds or less with a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(Home Languages: Slang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examples of slang in their home languages and explain the meaning of each word or phrase to the class. Encourage students to describe a circumstance or situation where it would be appropriate to use the slang.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(Home Languages: Idioms, Adages, Proverbs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examples of idioms, adages, and proverbs in their home languages and describe the meaning of each for the class. Add these examples </a:t>
            </a:r>
            <a:r>
              <a:rPr lang="en" sz="1200" dirty="0" smtClean="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the anchor chart, or create a new anchor chart for home languages. Continue to add home language examples to the anchor chart as students think of them throughout the unit, and encourage students to ask family members for examples as well.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1" name="Google Shape;15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130701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1/lesson-6"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1: Lesson </a:t>
            </a:r>
            <a:r>
              <a:rPr lang="en"/>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1787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smtClean="0"/>
              <a:t>60</a:t>
            </a:r>
            <a:r>
              <a:rPr lang="en" sz="1800" b="0" i="0" u="none" strike="noStrike" cap="none" dirty="0" smtClean="0">
                <a:solidFill>
                  <a:schemeClr val="dk1"/>
                </a:solidFill>
                <a:latin typeface="Century Gothic"/>
                <a:ea typeface="Century Gothic"/>
                <a:cs typeface="Century Gothic"/>
                <a:sym typeface="Century Gothic"/>
              </a:rPr>
              <a:t>-</a:t>
            </a:r>
            <a:r>
              <a:rPr lang="en" sz="1800" dirty="0" smtClean="0"/>
              <a:t>85</a:t>
            </a:r>
            <a:r>
              <a:rPr lang="en" sz="1800" b="0" i="0" u="none" strike="noStrike" cap="none" dirty="0" smtClean="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dirty="0"/>
          </a:p>
          <a:p>
            <a:pPr marL="0" marR="0" lvl="0" indent="0" algn="l" rtl="0">
              <a:lnSpc>
                <a:spcPct val="90000"/>
              </a:lnSpc>
              <a:spcBef>
                <a:spcPts val="0"/>
              </a:spcBef>
              <a:spcAft>
                <a:spcPts val="0"/>
              </a:spcAft>
              <a:buClr>
                <a:schemeClr val="dk1"/>
              </a:buClr>
              <a:buSzPts val="2400"/>
              <a:buFont typeface="Arial"/>
              <a:buNone/>
            </a:pPr>
            <a:r>
              <a:rPr lang="en" sz="1800" dirty="0"/>
              <a:t>The purpose of today’s lesson is:</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400" dirty="0">
                <a:solidFill>
                  <a:srgbClr val="000000"/>
                </a:solidFill>
              </a:rPr>
              <a:t>In Opening A, students hear Chapter 5 of </a:t>
            </a:r>
            <a:r>
              <a:rPr lang="en" sz="1400" i="1" dirty="0">
                <a:solidFill>
                  <a:srgbClr val="000000"/>
                </a:solidFill>
              </a:rPr>
              <a:t>The Hope Chest </a:t>
            </a:r>
            <a:r>
              <a:rPr lang="en" sz="1400" dirty="0">
                <a:solidFill>
                  <a:srgbClr val="000000"/>
                </a:solidFill>
              </a:rPr>
              <a:t>read aloud and are introduced to idioms, adages, and proverbs. This chapter is read aloud because of its complex language and slang that students may find challenging to read.  In Work Time A, students consider themes in </a:t>
            </a:r>
            <a:r>
              <a:rPr lang="en" sz="1400" i="1" dirty="0">
                <a:solidFill>
                  <a:srgbClr val="000000"/>
                </a:solidFill>
              </a:rPr>
              <a:t>The Hope Chest</a:t>
            </a:r>
            <a:r>
              <a:rPr lang="en" sz="1400" dirty="0">
                <a:solidFill>
                  <a:srgbClr val="000000"/>
                </a:solidFill>
              </a:rPr>
              <a:t> using details from the text. Although students are only five chapters into the book, some of the themes are starting to become evident (e.g., do something meaningful, inequality is injustice, etc.). In the Closing, students practice summarizing Chapter 5 in preparation for the work they will do in Unit 2.</a:t>
            </a:r>
            <a:endParaRPr sz="1400" dirty="0">
              <a:solidFill>
                <a:srgbClr val="000000"/>
              </a:solidFill>
            </a:endParaRPr>
          </a:p>
          <a:p>
            <a:pPr marL="0" marR="0" lvl="0" indent="0" algn="l" rtl="0">
              <a:lnSpc>
                <a:spcPct val="90000"/>
              </a:lnSpc>
              <a:spcBef>
                <a:spcPts val="0"/>
              </a:spcBef>
              <a:spcAft>
                <a:spcPts val="0"/>
              </a:spcAft>
              <a:buClr>
                <a:schemeClr val="dk1"/>
              </a:buClr>
              <a:buSzPts val="3200"/>
              <a:buFont typeface="Arial"/>
              <a:buNone/>
            </a:pPr>
            <a:endParaRPr sz="1400" dirty="0">
              <a:solidFill>
                <a:srgbClr val="000000"/>
              </a:solidFill>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a:t>
            </a:r>
            <a:r>
              <a:rPr lang="en" sz="1800" dirty="0"/>
              <a:t>Learning Targets for students today are:</a:t>
            </a:r>
            <a:endParaRPr sz="1800" dirty="0"/>
          </a:p>
          <a:p>
            <a:pPr marL="457200" marR="0" lvl="0" indent="-317500" algn="l" rtl="0">
              <a:lnSpc>
                <a:spcPct val="90000"/>
              </a:lnSpc>
              <a:spcBef>
                <a:spcPts val="0"/>
              </a:spcBef>
              <a:spcAft>
                <a:spcPts val="0"/>
              </a:spcAft>
              <a:buSzPts val="1400"/>
              <a:buAutoNum type="arabicPeriod"/>
            </a:pPr>
            <a:r>
              <a:rPr lang="en" sz="1400" dirty="0"/>
              <a:t>I can determine themes of </a:t>
            </a:r>
            <a:r>
              <a:rPr lang="en" sz="1400" i="1" dirty="0"/>
              <a:t>The Hope Chest</a:t>
            </a:r>
            <a:r>
              <a:rPr lang="en" sz="1400" dirty="0"/>
              <a:t> using details from the text. </a:t>
            </a:r>
            <a:endParaRPr sz="1400" dirty="0"/>
          </a:p>
          <a:p>
            <a:pPr marL="457200" marR="0" lvl="0" indent="-317500" algn="l" rtl="0">
              <a:lnSpc>
                <a:spcPct val="90000"/>
              </a:lnSpc>
              <a:spcBef>
                <a:spcPts val="0"/>
              </a:spcBef>
              <a:spcAft>
                <a:spcPts val="0"/>
              </a:spcAft>
              <a:buSzPts val="1400"/>
              <a:buAutoNum type="arabicPeriod"/>
            </a:pPr>
            <a:r>
              <a:rPr lang="en" sz="1400" dirty="0"/>
              <a:t>I can summarize Chapter 5 of </a:t>
            </a:r>
            <a:r>
              <a:rPr lang="en" sz="1400" i="1" dirty="0"/>
              <a:t>The Hope Chest.</a:t>
            </a:r>
            <a:r>
              <a:rPr lang="en" sz="1400" dirty="0"/>
              <a:t> </a:t>
            </a:r>
            <a:endParaRPr sz="14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Learning Targets</a:t>
            </a:r>
            <a:endParaRPr sz="3300" b="0" i="0" u="none" strike="noStrike" cap="none">
              <a:solidFill>
                <a:schemeClr val="dk1"/>
              </a:solidFill>
              <a:latin typeface="Century Gothic"/>
              <a:ea typeface="Century Gothic"/>
              <a:cs typeface="Century Gothic"/>
              <a:sym typeface="Century Gothic"/>
            </a:endParaRPr>
          </a:p>
        </p:txBody>
      </p:sp>
      <p:sp>
        <p:nvSpPr>
          <p:cNvPr id="162" name="Google Shape;162;p22"/>
          <p:cNvSpPr txBox="1">
            <a:spLocks noGrp="1"/>
          </p:cNvSpPr>
          <p:nvPr>
            <p:ph type="body" idx="1"/>
          </p:nvPr>
        </p:nvSpPr>
        <p:spPr>
          <a:xfrm>
            <a:off x="687775" y="140466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0"/>
              </a:spcBef>
              <a:spcAft>
                <a:spcPts val="0"/>
              </a:spcAft>
              <a:buClr>
                <a:srgbClr val="000000"/>
              </a:buClr>
              <a:buSzPts val="2400"/>
              <a:buAutoNum type="arabicPeriod"/>
            </a:pPr>
            <a:r>
              <a:rPr lang="en" sz="2400">
                <a:solidFill>
                  <a:srgbClr val="000000"/>
                </a:solidFill>
              </a:rPr>
              <a:t>I can determine </a:t>
            </a:r>
            <a:r>
              <a:rPr lang="en" sz="2400" u="sng">
                <a:solidFill>
                  <a:srgbClr val="000000"/>
                </a:solidFill>
              </a:rPr>
              <a:t>themes</a:t>
            </a:r>
            <a:r>
              <a:rPr lang="en" sz="2400">
                <a:solidFill>
                  <a:srgbClr val="000000"/>
                </a:solidFill>
              </a:rPr>
              <a:t> of </a:t>
            </a:r>
            <a:r>
              <a:rPr lang="en" sz="2400" i="1">
                <a:solidFill>
                  <a:srgbClr val="000000"/>
                </a:solidFill>
              </a:rPr>
              <a:t>The Hope Chest</a:t>
            </a:r>
            <a:r>
              <a:rPr lang="en" sz="2400">
                <a:solidFill>
                  <a:srgbClr val="000000"/>
                </a:solidFill>
              </a:rPr>
              <a:t> using details from the text.</a:t>
            </a:r>
            <a:endParaRPr sz="2400">
              <a:solidFill>
                <a:srgbClr val="000000"/>
              </a:solidFill>
            </a:endParaRPr>
          </a:p>
          <a:p>
            <a:pPr marL="457200" lvl="0" indent="-381000" algn="l" rtl="0">
              <a:lnSpc>
                <a:spcPct val="150000"/>
              </a:lnSpc>
              <a:spcBef>
                <a:spcPts val="0"/>
              </a:spcBef>
              <a:spcAft>
                <a:spcPts val="0"/>
              </a:spcAft>
              <a:buClr>
                <a:srgbClr val="000000"/>
              </a:buClr>
              <a:buSzPts val="2400"/>
              <a:buAutoNum type="arabicPeriod"/>
            </a:pPr>
            <a:r>
              <a:rPr lang="en" sz="2400">
                <a:solidFill>
                  <a:srgbClr val="000000"/>
                </a:solidFill>
              </a:rPr>
              <a:t>I can </a:t>
            </a:r>
            <a:r>
              <a:rPr lang="en" sz="2400" u="sng">
                <a:solidFill>
                  <a:srgbClr val="000000"/>
                </a:solidFill>
              </a:rPr>
              <a:t>summarize</a:t>
            </a:r>
            <a:r>
              <a:rPr lang="en" sz="2400">
                <a:solidFill>
                  <a:srgbClr val="000000"/>
                </a:solidFill>
              </a:rPr>
              <a:t> Chapter 5 of </a:t>
            </a:r>
            <a:r>
              <a:rPr lang="en" sz="2400" i="1">
                <a:solidFill>
                  <a:srgbClr val="000000"/>
                </a:solidFill>
              </a:rPr>
              <a:t>The Hope Chest</a:t>
            </a:r>
            <a:r>
              <a:rPr lang="en" sz="2400">
                <a:solidFill>
                  <a:srgbClr val="000000"/>
                </a:solidFill>
              </a:rPr>
              <a:t>.</a:t>
            </a:r>
            <a:endParaRPr sz="2400">
              <a:solidFill>
                <a:srgbClr val="000000"/>
              </a:solidFill>
            </a:endParaRPr>
          </a:p>
        </p:txBody>
      </p:sp>
      <p:pic>
        <p:nvPicPr>
          <p:cNvPr id="163" name="Google Shape;163;p22"/>
          <p:cNvPicPr preferRelativeResize="0"/>
          <p:nvPr/>
        </p:nvPicPr>
        <p:blipFill>
          <a:blip r:embed="rId3">
            <a:alphaModFix/>
          </a:blip>
          <a:stretch>
            <a:fillRect/>
          </a:stretch>
        </p:blipFill>
        <p:spPr>
          <a:xfrm>
            <a:off x="7826232" y="4361432"/>
            <a:ext cx="555172" cy="564155"/>
          </a:xfrm>
          <a:prstGeom prst="rect">
            <a:avLst/>
          </a:prstGeom>
          <a:noFill/>
          <a:ln>
            <a:noFill/>
          </a:ln>
        </p:spPr>
      </p:pic>
      <p:pic>
        <p:nvPicPr>
          <p:cNvPr id="6" name="Google Shape;147;p20"/>
          <p:cNvPicPr preferRelativeResize="0"/>
          <p:nvPr/>
        </p:nvPicPr>
        <p:blipFill>
          <a:blip r:embed="rId4">
            <a:alphaModFix/>
          </a:blip>
          <a:stretch>
            <a:fillRect/>
          </a:stretch>
        </p:blipFill>
        <p:spPr>
          <a:xfrm>
            <a:off x="8493428" y="4422698"/>
            <a:ext cx="470657" cy="4416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Determining Themes of </a:t>
            </a:r>
            <a:r>
              <a:rPr lang="en" sz="3300" i="1"/>
              <a:t>The Hope Chest</a:t>
            </a:r>
            <a:endParaRPr sz="3300" b="0" u="none" strike="noStrike" cap="none">
              <a:solidFill>
                <a:schemeClr val="dk1"/>
              </a:solidFill>
              <a:latin typeface="Century Gothic"/>
              <a:ea typeface="Century Gothic"/>
              <a:cs typeface="Century Gothic"/>
              <a:sym typeface="Century Gothic"/>
            </a:endParaRPr>
          </a:p>
        </p:txBody>
      </p:sp>
      <p:sp>
        <p:nvSpPr>
          <p:cNvPr id="171" name="Google Shape;171;p23"/>
          <p:cNvSpPr txBox="1"/>
          <p:nvPr/>
        </p:nvSpPr>
        <p:spPr>
          <a:xfrm>
            <a:off x="5289075" y="857250"/>
            <a:ext cx="3397500" cy="34776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themes have you seen so far?</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Which messages or main ideas keep coming up in the first five chapters that are relevant to the real world outside of the book?</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Is there anything the book is teaching you or helping you understand about life?</a:t>
            </a:r>
            <a:endParaRPr sz="1800">
              <a:latin typeface="Century Gothic"/>
              <a:ea typeface="Century Gothic"/>
              <a:cs typeface="Century Gothic"/>
              <a:sym typeface="Century Gothic"/>
            </a:endParaRPr>
          </a:p>
        </p:txBody>
      </p:sp>
      <p:pic>
        <p:nvPicPr>
          <p:cNvPr id="172" name="Google Shape;172;p23"/>
          <p:cNvPicPr preferRelativeResize="0"/>
          <p:nvPr/>
        </p:nvPicPr>
        <p:blipFill>
          <a:blip r:embed="rId3">
            <a:alphaModFix/>
          </a:blip>
          <a:stretch>
            <a:fillRect/>
          </a:stretch>
        </p:blipFill>
        <p:spPr>
          <a:xfrm>
            <a:off x="475900" y="1504944"/>
            <a:ext cx="4257675" cy="2133600"/>
          </a:xfrm>
          <a:prstGeom prst="rect">
            <a:avLst/>
          </a:prstGeom>
          <a:noFill/>
          <a:ln w="9525" cap="flat" cmpd="sng">
            <a:solidFill>
              <a:schemeClr val="dk2"/>
            </a:solidFill>
            <a:prstDash val="solid"/>
            <a:round/>
            <a:headEnd type="none" w="sm" len="sm"/>
            <a:tailEnd type="none" w="sm" len="sm"/>
          </a:ln>
        </p:spPr>
      </p:pic>
      <p:pic>
        <p:nvPicPr>
          <p:cNvPr id="6" name="Google Shape;147;p20"/>
          <p:cNvPicPr preferRelativeResize="0"/>
          <p:nvPr/>
        </p:nvPicPr>
        <p:blipFill>
          <a:blip r:embed="rId4">
            <a:alphaModFix/>
          </a:blip>
          <a:stretch>
            <a:fillRect/>
          </a:stretch>
        </p:blipFill>
        <p:spPr>
          <a:xfrm>
            <a:off x="8493428" y="4422698"/>
            <a:ext cx="470657" cy="4416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4"/>
          <p:cNvSpPr txBox="1">
            <a:spLocks noGrp="1"/>
          </p:cNvSpPr>
          <p:nvPr>
            <p:ph type="title"/>
          </p:nvPr>
        </p:nvSpPr>
        <p:spPr>
          <a:xfrm>
            <a:off x="370150" y="273850"/>
            <a:ext cx="8145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t>Summarizing Chapter 5 of </a:t>
            </a:r>
            <a:r>
              <a:rPr lang="en" sz="3000" i="1" dirty="0"/>
              <a:t>The Hope Chest</a:t>
            </a:r>
            <a:endParaRPr sz="3000" b="0" i="1" u="none" strike="noStrike" cap="none" dirty="0">
              <a:solidFill>
                <a:schemeClr val="dk1"/>
              </a:solidFill>
              <a:latin typeface="Century Gothic"/>
              <a:ea typeface="Century Gothic"/>
              <a:cs typeface="Century Gothic"/>
              <a:sym typeface="Century Gothic"/>
            </a:endParaRPr>
          </a:p>
        </p:txBody>
      </p:sp>
      <p:pic>
        <p:nvPicPr>
          <p:cNvPr id="178" name="Google Shape;178;p24"/>
          <p:cNvPicPr preferRelativeResize="0"/>
          <p:nvPr/>
        </p:nvPicPr>
        <p:blipFill>
          <a:blip r:embed="rId3">
            <a:alphaModFix/>
          </a:blip>
          <a:stretch>
            <a:fillRect/>
          </a:stretch>
        </p:blipFill>
        <p:spPr>
          <a:xfrm>
            <a:off x="4758675" y="1268050"/>
            <a:ext cx="4124325" cy="2200275"/>
          </a:xfrm>
          <a:prstGeom prst="rect">
            <a:avLst/>
          </a:prstGeom>
          <a:noFill/>
          <a:ln w="9525" cap="flat" cmpd="sng">
            <a:solidFill>
              <a:schemeClr val="dk2"/>
            </a:solidFill>
            <a:prstDash val="solid"/>
            <a:round/>
            <a:headEnd type="none" w="sm" len="sm"/>
            <a:tailEnd type="none" w="sm" len="sm"/>
          </a:ln>
        </p:spPr>
      </p:pic>
      <p:pic>
        <p:nvPicPr>
          <p:cNvPr id="179" name="Google Shape;179;p24"/>
          <p:cNvPicPr preferRelativeResize="0"/>
          <p:nvPr/>
        </p:nvPicPr>
        <p:blipFill>
          <a:blip r:embed="rId4">
            <a:alphaModFix/>
          </a:blip>
          <a:stretch>
            <a:fillRect/>
          </a:stretch>
        </p:blipFill>
        <p:spPr>
          <a:xfrm>
            <a:off x="370150" y="1268050"/>
            <a:ext cx="4152900" cy="2762250"/>
          </a:xfrm>
          <a:prstGeom prst="rect">
            <a:avLst/>
          </a:prstGeom>
          <a:noFill/>
          <a:ln w="9525" cap="flat" cmpd="sng">
            <a:solidFill>
              <a:schemeClr val="dk2"/>
            </a:solidFill>
            <a:prstDash val="solid"/>
            <a:round/>
            <a:headEnd type="none" w="sm" len="sm"/>
            <a:tailEnd type="none" w="sm" len="sm"/>
          </a:ln>
        </p:spPr>
      </p:pic>
      <p:sp>
        <p:nvSpPr>
          <p:cNvPr id="180" name="Google Shape;180;p24"/>
          <p:cNvSpPr txBox="1"/>
          <p:nvPr/>
        </p:nvSpPr>
        <p:spPr>
          <a:xfrm>
            <a:off x="4758638" y="3564375"/>
            <a:ext cx="4124400" cy="9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Where can you see evidence of each of these criteria in the model?</a:t>
            </a:r>
            <a:endParaRPr sz="1800">
              <a:latin typeface="Century Gothic"/>
              <a:ea typeface="Century Gothic"/>
              <a:cs typeface="Century Gothic"/>
              <a:sym typeface="Century Gothic"/>
            </a:endParaRPr>
          </a:p>
        </p:txBody>
      </p:sp>
      <p:pic>
        <p:nvPicPr>
          <p:cNvPr id="7" name="Google Shape;147;p20"/>
          <p:cNvPicPr preferRelativeResize="0"/>
          <p:nvPr/>
        </p:nvPicPr>
        <p:blipFill>
          <a:blip r:embed="rId5">
            <a:alphaModFix/>
          </a:blip>
          <a:stretch>
            <a:fillRect/>
          </a:stretch>
        </p:blipFill>
        <p:spPr>
          <a:xfrm>
            <a:off x="8493428" y="4422698"/>
            <a:ext cx="470657" cy="4416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a:t>Exit Ticket:  Summarizing </a:t>
            </a:r>
            <a:r>
              <a:rPr lang="en" sz="2400" i="1"/>
              <a:t>The Hope Chest</a:t>
            </a:r>
            <a:r>
              <a:rPr lang="en" sz="2400"/>
              <a:t>, Chapter 5</a:t>
            </a:r>
            <a:endParaRPr sz="2400" b="0" u="none" strike="noStrike" cap="none">
              <a:solidFill>
                <a:schemeClr val="dk1"/>
              </a:solidFill>
              <a:latin typeface="Century Gothic"/>
              <a:ea typeface="Century Gothic"/>
              <a:cs typeface="Century Gothic"/>
              <a:sym typeface="Century Gothic"/>
            </a:endParaRPr>
          </a:p>
        </p:txBody>
      </p:sp>
      <p:pic>
        <p:nvPicPr>
          <p:cNvPr id="187" name="Google Shape;187;p25"/>
          <p:cNvPicPr preferRelativeResize="0"/>
          <p:nvPr/>
        </p:nvPicPr>
        <p:blipFill>
          <a:blip r:embed="rId3">
            <a:alphaModFix/>
          </a:blip>
          <a:stretch>
            <a:fillRect/>
          </a:stretch>
        </p:blipFill>
        <p:spPr>
          <a:xfrm>
            <a:off x="628650" y="1022869"/>
            <a:ext cx="2722309" cy="3570656"/>
          </a:xfrm>
          <a:prstGeom prst="rect">
            <a:avLst/>
          </a:prstGeom>
          <a:noFill/>
          <a:ln w="9525" cap="flat" cmpd="sng">
            <a:solidFill>
              <a:schemeClr val="dk2"/>
            </a:solidFill>
            <a:prstDash val="solid"/>
            <a:round/>
            <a:headEnd type="none" w="sm" len="sm"/>
            <a:tailEnd type="none" w="sm" len="sm"/>
          </a:ln>
        </p:spPr>
      </p:pic>
      <p:sp>
        <p:nvSpPr>
          <p:cNvPr id="189" name="Google Shape;189;p25"/>
          <p:cNvSpPr txBox="1"/>
          <p:nvPr/>
        </p:nvSpPr>
        <p:spPr>
          <a:xfrm>
            <a:off x="4057900" y="1288650"/>
            <a:ext cx="3948300" cy="2810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Which theme can you see in Chapter 5?</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supporting details can you find in Chapter 5 that show the theme?</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How </a:t>
            </a:r>
            <a:r>
              <a:rPr lang="en-US" sz="1800" dirty="0" smtClean="0">
                <a:latin typeface="Century Gothic"/>
                <a:ea typeface="Century Gothic"/>
                <a:cs typeface="Century Gothic"/>
                <a:sym typeface="Century Gothic"/>
              </a:rPr>
              <a:t>are these details </a:t>
            </a:r>
            <a:r>
              <a:rPr lang="en" sz="1800" dirty="0" smtClean="0">
                <a:latin typeface="Century Gothic"/>
                <a:ea typeface="Century Gothic"/>
                <a:cs typeface="Century Gothic"/>
                <a:sym typeface="Century Gothic"/>
              </a:rPr>
              <a:t>evidence </a:t>
            </a:r>
            <a:r>
              <a:rPr lang="en" sz="1800" dirty="0">
                <a:latin typeface="Century Gothic"/>
                <a:ea typeface="Century Gothic"/>
                <a:cs typeface="Century Gothic"/>
                <a:sym typeface="Century Gothic"/>
              </a:rPr>
              <a:t>of the theme?</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is happening at this point in the chapter?</a:t>
            </a:r>
            <a:endParaRPr sz="1800" dirty="0">
              <a:latin typeface="Century Gothic"/>
              <a:ea typeface="Century Gothic"/>
              <a:cs typeface="Century Gothic"/>
              <a:sym typeface="Century Gothic"/>
            </a:endParaRPr>
          </a:p>
        </p:txBody>
      </p:sp>
      <p:pic>
        <p:nvPicPr>
          <p:cNvPr id="6" name="Google Shape;147;p20"/>
          <p:cNvPicPr preferRelativeResize="0"/>
          <p:nvPr/>
        </p:nvPicPr>
        <p:blipFill>
          <a:blip r:embed="rId4">
            <a:alphaModFix/>
          </a:blip>
          <a:stretch>
            <a:fillRect/>
          </a:stretch>
        </p:blipFill>
        <p:spPr>
          <a:xfrm>
            <a:off x="8493428" y="4422698"/>
            <a:ext cx="470657" cy="4416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6"/>
          <p:cNvSpPr txBox="1">
            <a:spLocks noGrp="1"/>
          </p:cNvSpPr>
          <p:nvPr>
            <p:ph type="title"/>
          </p:nvPr>
        </p:nvSpPr>
        <p:spPr>
          <a:xfrm>
            <a:off x="3619225" y="786425"/>
            <a:ext cx="4551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Completing the Exit Ticket</a:t>
            </a:r>
            <a:endParaRPr sz="3300" b="0" i="0" u="none" strike="noStrike" cap="none">
              <a:solidFill>
                <a:schemeClr val="dk1"/>
              </a:solidFill>
              <a:latin typeface="Century Gothic"/>
              <a:ea typeface="Century Gothic"/>
              <a:cs typeface="Century Gothic"/>
              <a:sym typeface="Century Gothic"/>
            </a:endParaRPr>
          </a:p>
        </p:txBody>
      </p:sp>
      <p:pic>
        <p:nvPicPr>
          <p:cNvPr id="195" name="Google Shape;195;p26"/>
          <p:cNvPicPr preferRelativeResize="0"/>
          <p:nvPr/>
        </p:nvPicPr>
        <p:blipFill>
          <a:blip r:embed="rId3">
            <a:alphaModFix/>
          </a:blip>
          <a:stretch>
            <a:fillRect/>
          </a:stretch>
        </p:blipFill>
        <p:spPr>
          <a:xfrm>
            <a:off x="628650" y="786419"/>
            <a:ext cx="2722309" cy="3570656"/>
          </a:xfrm>
          <a:prstGeom prst="rect">
            <a:avLst/>
          </a:prstGeom>
          <a:noFill/>
          <a:ln w="9525" cap="flat" cmpd="sng">
            <a:solidFill>
              <a:schemeClr val="dk2"/>
            </a:solidFill>
            <a:prstDash val="solid"/>
            <a:round/>
            <a:headEnd type="none" w="sm" len="sm"/>
            <a:tailEnd type="none" w="sm" len="sm"/>
          </a:ln>
        </p:spPr>
      </p:pic>
      <p:sp>
        <p:nvSpPr>
          <p:cNvPr id="196" name="Google Shape;196;p26"/>
          <p:cNvSpPr txBox="1"/>
          <p:nvPr/>
        </p:nvSpPr>
        <p:spPr>
          <a:xfrm>
            <a:off x="3619225" y="2245975"/>
            <a:ext cx="4551300" cy="2111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Work in triads to complete the exit ticket.</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When you’re done, label yourselves A, B, and C.</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Partner B will have 45 seconds to orally summarize the part of the chapter where he or she found evidence of the theme to the triad.  </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Partner C will then have 30 seconds.</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Partner A will have 15 seconds.</a:t>
            </a:r>
            <a:endParaRPr>
              <a:latin typeface="Century Gothic"/>
              <a:ea typeface="Century Gothic"/>
              <a:cs typeface="Century Gothic"/>
              <a:sym typeface="Century Gothic"/>
            </a:endParaRPr>
          </a:p>
        </p:txBody>
      </p:sp>
      <p:pic>
        <p:nvPicPr>
          <p:cNvPr id="6" name="Google Shape;147;p20"/>
          <p:cNvPicPr preferRelativeResize="0"/>
          <p:nvPr/>
        </p:nvPicPr>
        <p:blipFill>
          <a:blip r:embed="rId4">
            <a:alphaModFix/>
          </a:blip>
          <a:stretch>
            <a:fillRect/>
          </a:stretch>
        </p:blipFill>
        <p:spPr>
          <a:xfrm>
            <a:off x="8493428" y="4422698"/>
            <a:ext cx="470657" cy="4416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7"/>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Reviewing the Learning Target</a:t>
            </a:r>
            <a:endParaRPr/>
          </a:p>
        </p:txBody>
      </p:sp>
      <p:sp>
        <p:nvSpPr>
          <p:cNvPr id="203" name="Google Shape;203;p27"/>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dirty="0"/>
              <a:t>I can determine themes of </a:t>
            </a:r>
            <a:r>
              <a:rPr lang="en" sz="2400" i="1" dirty="0"/>
              <a:t>The Hope Chest </a:t>
            </a:r>
            <a:r>
              <a:rPr lang="en" sz="2400" dirty="0"/>
              <a:t>using details from the text.</a:t>
            </a:r>
            <a:endParaRPr sz="2400" dirty="0"/>
          </a:p>
          <a:p>
            <a:pPr marL="457200" lvl="0" indent="-381000" algn="l" rtl="0">
              <a:lnSpc>
                <a:spcPct val="100000"/>
              </a:lnSpc>
              <a:spcBef>
                <a:spcPts val="0"/>
              </a:spcBef>
              <a:spcAft>
                <a:spcPts val="0"/>
              </a:spcAft>
              <a:buSzPts val="2400"/>
              <a:buAutoNum type="arabicPeriod"/>
            </a:pPr>
            <a:r>
              <a:rPr lang="en" sz="2400" dirty="0"/>
              <a:t>I can summarize Chapter 5 of </a:t>
            </a:r>
            <a:r>
              <a:rPr lang="en" sz="2400" i="1" dirty="0"/>
              <a:t>The Hope Chest</a:t>
            </a:r>
            <a:r>
              <a:rPr lang="en" sz="2400" dirty="0"/>
              <a:t>.</a:t>
            </a:r>
            <a:endParaRPr sz="2400" dirty="0"/>
          </a:p>
          <a:p>
            <a:pPr marL="0" lvl="0" indent="0" algn="l" rtl="0">
              <a:spcBef>
                <a:spcPts val="800"/>
              </a:spcBef>
              <a:spcAft>
                <a:spcPts val="0"/>
              </a:spcAft>
              <a:buNone/>
            </a:pPr>
            <a:endParaRPr dirty="0"/>
          </a:p>
        </p:txBody>
      </p:sp>
      <p:pic>
        <p:nvPicPr>
          <p:cNvPr id="204" name="Google Shape;204;p27"/>
          <p:cNvPicPr preferRelativeResize="0"/>
          <p:nvPr/>
        </p:nvPicPr>
        <p:blipFill>
          <a:blip r:embed="rId3">
            <a:alphaModFix/>
          </a:blip>
          <a:stretch>
            <a:fillRect/>
          </a:stretch>
        </p:blipFill>
        <p:spPr>
          <a:xfrm>
            <a:off x="8414658" y="4278086"/>
            <a:ext cx="612313" cy="602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8"/>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10" name="Google Shape;210;p28"/>
          <p:cNvSpPr txBox="1"/>
          <p:nvPr/>
        </p:nvSpPr>
        <p:spPr>
          <a:xfrm>
            <a:off x="366129" y="1032650"/>
            <a:ext cx="4065600" cy="3198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Reading. 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p:txBody>
      </p:sp>
      <p:sp>
        <p:nvSpPr>
          <p:cNvPr id="211" name="Google Shape;211;p28"/>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Module 3 </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Guiding Question</a:t>
            </a:r>
            <a:endParaRPr/>
          </a:p>
          <a:p>
            <a:pPr marL="0" marR="0" lvl="0" indent="0" algn="ctr" rtl="0">
              <a:lnSpc>
                <a:spcPct val="100000"/>
              </a:lnSpc>
              <a:spcBef>
                <a:spcPts val="0"/>
              </a:spcBef>
              <a:spcAft>
                <a:spcPts val="0"/>
              </a:spcAft>
              <a:buNone/>
            </a:pPr>
            <a:r>
              <a:rPr lang="en" sz="2400" b="0" i="0" u="none" strike="noStrike" cap="none">
                <a:solidFill>
                  <a:srgbClr val="000000"/>
                </a:solidFill>
                <a:latin typeface="Century Gothic"/>
                <a:ea typeface="Century Gothic"/>
                <a:cs typeface="Century Gothic"/>
                <a:sym typeface="Century Gothic"/>
              </a:rPr>
              <a:t> Anchor Chart</a:t>
            </a:r>
            <a:endParaRPr/>
          </a:p>
          <a:p>
            <a:pPr marL="0" marR="0" lvl="0" indent="0" algn="l" rtl="0">
              <a:lnSpc>
                <a:spcPct val="90000"/>
              </a:lnSpc>
              <a:spcBef>
                <a:spcPts val="340"/>
              </a:spcBef>
              <a:spcAft>
                <a:spcPts val="0"/>
              </a:spcAft>
              <a:buClr>
                <a:schemeClr val="dk1"/>
              </a:buClr>
              <a:buSzPts val="1800"/>
              <a:buFont typeface="Arial"/>
              <a:buChar char="•"/>
            </a:pPr>
            <a:r>
              <a:rPr lang="en" sz="2000" b="0" i="0" u="none" strike="noStrike" cap="none">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a:solidFill>
                  <a:srgbClr val="000000"/>
                </a:solidFill>
                <a:latin typeface="Century Gothic"/>
                <a:ea typeface="Century Gothic"/>
                <a:cs typeface="Century Gothic"/>
                <a:sym typeface="Century Gothic"/>
              </a:rPr>
              <a:t>th</a:t>
            </a:r>
            <a:r>
              <a:rPr lang="en" sz="2000" b="0" i="0" u="none" strike="noStrike" cap="none">
                <a:solidFill>
                  <a:srgbClr val="000000"/>
                </a:solidFill>
                <a:latin typeface="Century Gothic"/>
                <a:ea typeface="Century Gothic"/>
                <a:cs typeface="Century Gothic"/>
                <a:sym typeface="Century Gothic"/>
              </a:rPr>
              <a:t> Amendment?</a:t>
            </a:r>
            <a:endParaRPr/>
          </a:p>
          <a:p>
            <a:pPr marL="0" marR="0" lvl="0" indent="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a:p>
          <a:p>
            <a:pPr marL="0" marR="0" lvl="0" indent="0" algn="l" rtl="0">
              <a:lnSpc>
                <a:spcPct val="90000"/>
              </a:lnSpc>
              <a:spcBef>
                <a:spcPts val="340"/>
              </a:spcBef>
              <a:spcAft>
                <a:spcPts val="0"/>
              </a:spcAft>
              <a:buClr>
                <a:schemeClr val="dk1"/>
              </a:buClr>
              <a:buSzPts val="1800"/>
              <a:buFont typeface="Arial"/>
              <a:buChar char="•"/>
            </a:pPr>
            <a:r>
              <a:rPr lang="en" sz="20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217" name="Google Shape;217;p29"/>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218" name="Google Shape;218;p29"/>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25" name="Google Shape;225;p30"/>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26" name="Google Shape;226;p30"/>
          <p:cNvGraphicFramePr/>
          <p:nvPr/>
        </p:nvGraphicFramePr>
        <p:xfrm>
          <a:off x="952500" y="2809725"/>
          <a:ext cx="7239000" cy="1859219"/>
        </p:xfrm>
        <a:graphic>
          <a:graphicData uri="http://schemas.openxmlformats.org/drawingml/2006/table">
            <a:tbl>
              <a:tblPr>
                <a:noFill/>
                <a:tableStyleId>{B835BEF7-8BF9-4C60-9F83-4BF2BDEBF3D7}</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6</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t>6</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7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 </a:t>
            </a:r>
            <a:endParaRPr dirty="0"/>
          </a:p>
          <a:p>
            <a:pPr marL="457200" lvl="0" indent="-342900" algn="l" rtl="0">
              <a:lnSpc>
                <a:spcPct val="100000"/>
              </a:lnSpc>
              <a:spcBef>
                <a:spcPts val="0"/>
              </a:spcBef>
              <a:spcAft>
                <a:spcPts val="0"/>
              </a:spcAft>
              <a:buClr>
                <a:srgbClr val="444444"/>
              </a:buClr>
              <a:buSzPts val="1800"/>
              <a:buChar char="●"/>
            </a:pPr>
            <a:r>
              <a:rPr lang="en" sz="1800" dirty="0">
                <a:solidFill>
                  <a:schemeClr val="tx1"/>
                </a:solidFill>
              </a:rPr>
              <a:t>Engaging the Reader: </a:t>
            </a:r>
            <a:r>
              <a:rPr lang="en" sz="1800" i="1" dirty="0">
                <a:solidFill>
                  <a:schemeClr val="tx1"/>
                </a:solidFill>
              </a:rPr>
              <a:t>The Hope Chest</a:t>
            </a:r>
            <a:r>
              <a:rPr lang="en" sz="1800" dirty="0">
                <a:solidFill>
                  <a:schemeClr val="tx1"/>
                </a:solidFill>
              </a:rPr>
              <a:t>, Chapter 5 </a:t>
            </a:r>
            <a:endParaRPr sz="1800" dirty="0">
              <a:solidFill>
                <a:schemeClr val="tx1"/>
              </a:solidFill>
            </a:endParaRPr>
          </a:p>
          <a:p>
            <a:pPr marL="457200" lvl="0" indent="-342900" algn="l" rtl="0">
              <a:lnSpc>
                <a:spcPct val="100000"/>
              </a:lnSpc>
              <a:spcBef>
                <a:spcPts val="0"/>
              </a:spcBef>
              <a:spcAft>
                <a:spcPts val="0"/>
              </a:spcAft>
              <a:buClr>
                <a:srgbClr val="444444"/>
              </a:buClr>
              <a:buSzPts val="1800"/>
              <a:buChar char="●"/>
            </a:pPr>
            <a:r>
              <a:rPr lang="en" sz="1800" dirty="0">
                <a:solidFill>
                  <a:schemeClr val="tx1"/>
                </a:solidFill>
              </a:rPr>
              <a:t>Reviewing Learning Targets </a:t>
            </a:r>
            <a:endParaRPr sz="1800" b="1" dirty="0">
              <a:solidFill>
                <a:schemeClr val="tx1"/>
              </a:solidFill>
            </a:endParaRPr>
          </a:p>
          <a:p>
            <a:pPr marL="457200" lvl="0" indent="-342900" algn="l" rtl="0">
              <a:lnSpc>
                <a:spcPct val="100000"/>
              </a:lnSpc>
              <a:spcBef>
                <a:spcPts val="0"/>
              </a:spcBef>
              <a:spcAft>
                <a:spcPts val="0"/>
              </a:spcAft>
              <a:buClr>
                <a:srgbClr val="444444"/>
              </a:buClr>
              <a:buSzPts val="1800"/>
              <a:buChar char="●"/>
            </a:pPr>
            <a:r>
              <a:rPr lang="en" sz="1800" dirty="0">
                <a:solidFill>
                  <a:schemeClr val="tx1"/>
                </a:solidFill>
              </a:rPr>
              <a:t>Determining Themes of </a:t>
            </a:r>
            <a:r>
              <a:rPr lang="en" sz="1800" i="1" dirty="0">
                <a:solidFill>
                  <a:schemeClr val="tx1"/>
                </a:solidFill>
              </a:rPr>
              <a:t>The Hope Chest</a:t>
            </a:r>
            <a:r>
              <a:rPr lang="en" sz="1800" dirty="0">
                <a:solidFill>
                  <a:schemeClr val="tx1"/>
                </a:solidFill>
              </a:rPr>
              <a:t> </a:t>
            </a:r>
            <a:endParaRPr sz="1800" dirty="0">
              <a:solidFill>
                <a:schemeClr val="tx1"/>
              </a:solidFill>
            </a:endParaRPr>
          </a:p>
          <a:p>
            <a:pPr marL="457200" lvl="0" indent="-342900" algn="l" rtl="0">
              <a:lnSpc>
                <a:spcPct val="100000"/>
              </a:lnSpc>
              <a:spcBef>
                <a:spcPts val="0"/>
              </a:spcBef>
              <a:spcAft>
                <a:spcPts val="0"/>
              </a:spcAft>
              <a:buClr>
                <a:srgbClr val="444444"/>
              </a:buClr>
              <a:buSzPts val="1800"/>
              <a:buChar char="●"/>
            </a:pPr>
            <a:r>
              <a:rPr lang="en" sz="1800" dirty="0">
                <a:solidFill>
                  <a:schemeClr val="tx1"/>
                </a:solidFill>
              </a:rPr>
              <a:t>Summarizing Chapter 5 of </a:t>
            </a:r>
            <a:r>
              <a:rPr lang="en" sz="1800" i="1" dirty="0">
                <a:solidFill>
                  <a:schemeClr val="tx1"/>
                </a:solidFill>
              </a:rPr>
              <a:t>The Hope Chest</a:t>
            </a:r>
            <a:r>
              <a:rPr lang="en" sz="1800" dirty="0">
                <a:solidFill>
                  <a:schemeClr val="tx1"/>
                </a:solidFill>
              </a:rPr>
              <a:t> </a:t>
            </a:r>
            <a:endParaRPr sz="1800" dirty="0">
              <a:solidFill>
                <a:schemeClr val="tx1"/>
              </a:solidFill>
            </a:endParaRPr>
          </a:p>
          <a:p>
            <a:pPr marL="457200" lvl="0" indent="-342900" algn="l" rtl="0">
              <a:lnSpc>
                <a:spcPct val="100000"/>
              </a:lnSpc>
              <a:spcBef>
                <a:spcPts val="0"/>
              </a:spcBef>
              <a:spcAft>
                <a:spcPts val="0"/>
              </a:spcAft>
              <a:buClr>
                <a:srgbClr val="444444"/>
              </a:buClr>
              <a:buSzPts val="1800"/>
              <a:buChar char="●"/>
            </a:pPr>
            <a:r>
              <a:rPr lang="en" sz="1800" dirty="0">
                <a:solidFill>
                  <a:schemeClr val="tx1"/>
                </a:solidFill>
              </a:rPr>
              <a:t>Reviewing Homework.</a:t>
            </a:r>
            <a:endParaRPr sz="1800" dirty="0">
              <a:solidFill>
                <a:schemeClr val="tx1"/>
              </a:solidFill>
            </a:endParaRPr>
          </a:p>
          <a:p>
            <a:pPr marL="0" marR="0" lvl="0" indent="0" algn="l" rtl="0">
              <a:lnSpc>
                <a:spcPct val="200000"/>
              </a:lnSpc>
              <a:spcBef>
                <a:spcPts val="0"/>
              </a:spcBef>
              <a:spcAft>
                <a:spcPts val="0"/>
              </a:spcAft>
              <a:buNone/>
            </a:pP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6</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6</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2</a:t>
            </a:r>
            <a:r>
              <a:rPr lang="en" sz="2400" b="0" i="0" u="none" strike="noStrike" cap="none">
                <a:solidFill>
                  <a:schemeClr val="dk1"/>
                </a:solidFill>
                <a:latin typeface="Century Gothic"/>
                <a:ea typeface="Century Gothic"/>
                <a:cs typeface="Century Gothic"/>
                <a:sym typeface="Century Gothic"/>
              </a:rPr>
              <a:t> protocols:  Triad Talk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7817400" y="3751240"/>
            <a:ext cx="572700" cy="572700"/>
          </a:xfrm>
          <a:prstGeom prst="rect">
            <a:avLst/>
          </a:prstGeom>
          <a:noFill/>
          <a:ln>
            <a:noFill/>
          </a:ln>
        </p:spPr>
      </p:pic>
      <p:pic>
        <p:nvPicPr>
          <p:cNvPr id="111" name="Google Shape;111;p16"/>
          <p:cNvPicPr preferRelativeResize="0"/>
          <p:nvPr/>
        </p:nvPicPr>
        <p:blipFill>
          <a:blip r:embed="rId4">
            <a:alphaModFix/>
          </a:blip>
          <a:stretch>
            <a:fillRect/>
          </a:stretch>
        </p:blipFill>
        <p:spPr>
          <a:xfrm>
            <a:off x="7015700" y="3751250"/>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Google Shape;117;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6</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Char char="•"/>
            </a:pPr>
            <a:r>
              <a:rPr lang="en" sz="1800" dirty="0" smtClean="0">
                <a:solidFill>
                  <a:srgbClr val="000000"/>
                </a:solidFill>
              </a:rPr>
              <a:t>Students </a:t>
            </a:r>
            <a:r>
              <a:rPr lang="en" sz="1800" dirty="0">
                <a:solidFill>
                  <a:srgbClr val="000000"/>
                </a:solidFill>
              </a:rPr>
              <a:t>may need additional support with reading the chapter and summarizing the text. A sentence frame has been provided for students who need additional support with writing their summaries. Consider inviting students who need further support to a group for focused teacher guidance.</a:t>
            </a:r>
            <a:endParaRPr sz="1800" dirty="0">
              <a:solidFill>
                <a:srgbClr val="000000"/>
              </a:solidFill>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18" name="Google Shape;118;p17"/>
          <p:cNvSpPr txBox="1"/>
          <p:nvPr/>
        </p:nvSpPr>
        <p:spPr>
          <a:xfrm>
            <a:off x="311700" y="13439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8"/>
        <p:cNvGrpSpPr/>
        <p:nvPr/>
      </p:nvGrpSpPr>
      <p:grpSpPr>
        <a:xfrm>
          <a:off x="0" y="0"/>
          <a:ext cx="0" cy="0"/>
          <a:chOff x="0" y="0"/>
          <a:chExt cx="0" cy="0"/>
        </a:xfrm>
      </p:grpSpPr>
      <p:pic>
        <p:nvPicPr>
          <p:cNvPr id="129" name="Google Shape;12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0" name="Google Shape;13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1" name="Google Shape;131;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132" name="Google Shape;13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3" name="Google Shape;13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9" name="Google Shape;139;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a:solidFill>
                  <a:schemeClr val="dk1"/>
                </a:solidFill>
                <a:latin typeface="Century Gothic"/>
                <a:ea typeface="Century Gothic"/>
                <a:cs typeface="Century Gothic"/>
                <a:sym typeface="Century Gothic"/>
              </a:rPr>
              <a:t>What are we learning and doing today?</a:t>
            </a:r>
            <a:endParaRPr sz="2400" b="0" i="0" u="none" strike="noStrike" cap="none">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rgbClr val="000000"/>
              </a:buClr>
              <a:buSzPts val="2400"/>
              <a:buChar char="•"/>
            </a:pPr>
            <a:r>
              <a:rPr lang="en" sz="2400">
                <a:solidFill>
                  <a:srgbClr val="000000"/>
                </a:solidFill>
              </a:rPr>
              <a:t>Engaging the Reader:  </a:t>
            </a:r>
            <a:r>
              <a:rPr lang="en" sz="2400" i="1">
                <a:solidFill>
                  <a:srgbClr val="000000"/>
                </a:solidFill>
              </a:rPr>
              <a:t>The Hope Chest</a:t>
            </a:r>
            <a:r>
              <a:rPr lang="en" sz="2400">
                <a:solidFill>
                  <a:srgbClr val="000000"/>
                </a:solidFill>
              </a:rPr>
              <a:t>, Chapter 5;</a:t>
            </a:r>
            <a:endParaRPr sz="2400">
              <a:solidFill>
                <a:srgbClr val="000000"/>
              </a:solidFill>
            </a:endParaRPr>
          </a:p>
          <a:p>
            <a:pPr marL="457200" lvl="0" indent="-381000" algn="l" rtl="0">
              <a:spcBef>
                <a:spcPts val="0"/>
              </a:spcBef>
              <a:spcAft>
                <a:spcPts val="0"/>
              </a:spcAft>
              <a:buClr>
                <a:srgbClr val="000000"/>
              </a:buClr>
              <a:buSzPts val="2400"/>
              <a:buChar char="•"/>
            </a:pPr>
            <a:r>
              <a:rPr lang="en" sz="2400">
                <a:solidFill>
                  <a:srgbClr val="000000"/>
                </a:solidFill>
              </a:rPr>
              <a:t>Reviewing Learning Targets;</a:t>
            </a:r>
            <a:endParaRPr sz="2400">
              <a:solidFill>
                <a:srgbClr val="000000"/>
              </a:solidFill>
            </a:endParaRPr>
          </a:p>
          <a:p>
            <a:pPr marL="457200" lvl="0" indent="-381000" algn="l" rtl="0">
              <a:spcBef>
                <a:spcPts val="0"/>
              </a:spcBef>
              <a:spcAft>
                <a:spcPts val="0"/>
              </a:spcAft>
              <a:buClr>
                <a:srgbClr val="000000"/>
              </a:buClr>
              <a:buSzPts val="2400"/>
              <a:buChar char="•"/>
            </a:pPr>
            <a:r>
              <a:rPr lang="en" sz="2400">
                <a:solidFill>
                  <a:srgbClr val="000000"/>
                </a:solidFill>
              </a:rPr>
              <a:t>Determining Themes of </a:t>
            </a:r>
            <a:r>
              <a:rPr lang="en" sz="2400" i="1">
                <a:solidFill>
                  <a:srgbClr val="000000"/>
                </a:solidFill>
              </a:rPr>
              <a:t>The Hope Chest;</a:t>
            </a:r>
            <a:endParaRPr sz="2400">
              <a:solidFill>
                <a:srgbClr val="000000"/>
              </a:solidFill>
            </a:endParaRPr>
          </a:p>
          <a:p>
            <a:pPr marL="457200" lvl="0" indent="-381000" algn="l" rtl="0">
              <a:spcBef>
                <a:spcPts val="0"/>
              </a:spcBef>
              <a:spcAft>
                <a:spcPts val="0"/>
              </a:spcAft>
              <a:buClr>
                <a:srgbClr val="000000"/>
              </a:buClr>
              <a:buSzPts val="2400"/>
              <a:buChar char="•"/>
            </a:pPr>
            <a:r>
              <a:rPr lang="en" sz="2400">
                <a:solidFill>
                  <a:srgbClr val="000000"/>
                </a:solidFill>
              </a:rPr>
              <a:t>Summarizing Chapter 5 of </a:t>
            </a:r>
            <a:r>
              <a:rPr lang="en" sz="2400" i="1">
                <a:solidFill>
                  <a:srgbClr val="000000"/>
                </a:solidFill>
              </a:rPr>
              <a:t>The Hope Chest; </a:t>
            </a:r>
            <a:r>
              <a:rPr lang="en" sz="2400">
                <a:solidFill>
                  <a:srgbClr val="000000"/>
                </a:solidFill>
              </a:rPr>
              <a:t>and </a:t>
            </a:r>
            <a:endParaRPr sz="2400">
              <a:solidFill>
                <a:srgbClr val="000000"/>
              </a:solidFill>
            </a:endParaRPr>
          </a:p>
          <a:p>
            <a:pPr marL="457200" lvl="0" indent="-381000" algn="l" rtl="0">
              <a:spcBef>
                <a:spcPts val="0"/>
              </a:spcBef>
              <a:spcAft>
                <a:spcPts val="0"/>
              </a:spcAft>
              <a:buClr>
                <a:srgbClr val="000000"/>
              </a:buClr>
              <a:buSzPts val="2400"/>
              <a:buChar char="•"/>
            </a:pPr>
            <a:r>
              <a:rPr lang="en" sz="2400">
                <a:solidFill>
                  <a:srgbClr val="000000"/>
                </a:solidFill>
              </a:rPr>
              <a:t>Reviewing Homework.</a:t>
            </a:r>
            <a:endParaRPr sz="240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0"/>
          <p:cNvSpPr txBox="1">
            <a:spLocks noGrp="1"/>
          </p:cNvSpPr>
          <p:nvPr>
            <p:ph type="title"/>
          </p:nvPr>
        </p:nvSpPr>
        <p:spPr>
          <a:xfrm>
            <a:off x="4572000" y="669050"/>
            <a:ext cx="3943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i="1">
                <a:solidFill>
                  <a:srgbClr val="000000"/>
                </a:solidFill>
              </a:rPr>
              <a:t>The Hope Chest</a:t>
            </a:r>
            <a:r>
              <a:rPr lang="en" sz="3000">
                <a:solidFill>
                  <a:srgbClr val="000000"/>
                </a:solidFill>
              </a:rPr>
              <a:t>, Chapter 5</a:t>
            </a:r>
            <a:endParaRPr sz="3000" i="0" u="none" strike="noStrike" cap="none">
              <a:solidFill>
                <a:srgbClr val="000000"/>
              </a:solidFill>
            </a:endParaRPr>
          </a:p>
        </p:txBody>
      </p:sp>
      <p:sp>
        <p:nvSpPr>
          <p:cNvPr id="145" name="Google Shape;145;p20"/>
          <p:cNvSpPr txBox="1">
            <a:spLocks noGrp="1"/>
          </p:cNvSpPr>
          <p:nvPr>
            <p:ph type="body" idx="1"/>
          </p:nvPr>
        </p:nvSpPr>
        <p:spPr>
          <a:xfrm>
            <a:off x="628650" y="1369225"/>
            <a:ext cx="2708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146" name="Google Shape;146;p20"/>
          <p:cNvPicPr preferRelativeResize="0"/>
          <p:nvPr/>
        </p:nvPicPr>
        <p:blipFill>
          <a:blip r:embed="rId3">
            <a:alphaModFix/>
          </a:blip>
          <a:stretch>
            <a:fillRect/>
          </a:stretch>
        </p:blipFill>
        <p:spPr>
          <a:xfrm>
            <a:off x="628650" y="669050"/>
            <a:ext cx="3369675" cy="3805399"/>
          </a:xfrm>
          <a:prstGeom prst="rect">
            <a:avLst/>
          </a:prstGeom>
          <a:noFill/>
          <a:ln w="9525" cap="flat" cmpd="sng">
            <a:solidFill>
              <a:srgbClr val="000000"/>
            </a:solidFill>
            <a:prstDash val="solid"/>
            <a:round/>
            <a:headEnd type="none" w="sm" len="sm"/>
            <a:tailEnd type="none" w="sm" len="sm"/>
          </a:ln>
        </p:spPr>
      </p:pic>
      <p:pic>
        <p:nvPicPr>
          <p:cNvPr id="147" name="Google Shape;147;p20"/>
          <p:cNvPicPr preferRelativeResize="0"/>
          <p:nvPr/>
        </p:nvPicPr>
        <p:blipFill>
          <a:blip r:embed="rId4">
            <a:alphaModFix/>
          </a:blip>
          <a:stretch>
            <a:fillRect/>
          </a:stretch>
        </p:blipFill>
        <p:spPr>
          <a:xfrm>
            <a:off x="8493428" y="4422698"/>
            <a:ext cx="470657" cy="441625"/>
          </a:xfrm>
          <a:prstGeom prst="rect">
            <a:avLst/>
          </a:prstGeom>
          <a:noFill/>
          <a:ln>
            <a:noFill/>
          </a:ln>
        </p:spPr>
      </p:pic>
      <p:sp>
        <p:nvSpPr>
          <p:cNvPr id="148" name="Google Shape;148;p20"/>
          <p:cNvSpPr txBox="1"/>
          <p:nvPr/>
        </p:nvSpPr>
        <p:spPr>
          <a:xfrm>
            <a:off x="4528875" y="2086525"/>
            <a:ext cx="3369600" cy="1331589"/>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is slang?</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is an example of slang that you can think of?</a:t>
            </a:r>
            <a:endParaRPr sz="18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1"/>
          <p:cNvSpPr txBox="1">
            <a:spLocks noGrp="1"/>
          </p:cNvSpPr>
          <p:nvPr>
            <p:ph type="title"/>
          </p:nvPr>
        </p:nvSpPr>
        <p:spPr>
          <a:xfrm>
            <a:off x="4739250" y="467925"/>
            <a:ext cx="3776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i="1" dirty="0"/>
              <a:t>The Hope Chest</a:t>
            </a:r>
            <a:r>
              <a:rPr lang="en" sz="3300" dirty="0"/>
              <a:t>, Chapter 5</a:t>
            </a:r>
            <a:endParaRPr sz="3300" b="0" u="none" strike="noStrike" cap="none" dirty="0">
              <a:solidFill>
                <a:schemeClr val="dk1"/>
              </a:solidFill>
              <a:latin typeface="Century Gothic"/>
              <a:ea typeface="Century Gothic"/>
              <a:cs typeface="Century Gothic"/>
              <a:sym typeface="Century Gothic"/>
            </a:endParaRPr>
          </a:p>
        </p:txBody>
      </p:sp>
      <p:pic>
        <p:nvPicPr>
          <p:cNvPr id="154" name="Google Shape;154;p21"/>
          <p:cNvPicPr preferRelativeResize="0"/>
          <p:nvPr/>
        </p:nvPicPr>
        <p:blipFill>
          <a:blip r:embed="rId3">
            <a:alphaModFix/>
          </a:blip>
          <a:stretch>
            <a:fillRect/>
          </a:stretch>
        </p:blipFill>
        <p:spPr>
          <a:xfrm>
            <a:off x="628654" y="467925"/>
            <a:ext cx="3103812" cy="4164700"/>
          </a:xfrm>
          <a:prstGeom prst="rect">
            <a:avLst/>
          </a:prstGeom>
          <a:noFill/>
          <a:ln w="9525" cap="flat" cmpd="sng">
            <a:solidFill>
              <a:schemeClr val="dk2"/>
            </a:solidFill>
            <a:prstDash val="solid"/>
            <a:round/>
            <a:headEnd type="none" w="sm" len="sm"/>
            <a:tailEnd type="none" w="sm" len="sm"/>
          </a:ln>
        </p:spPr>
      </p:pic>
      <p:sp>
        <p:nvSpPr>
          <p:cNvPr id="156" name="Google Shape;156;p21"/>
          <p:cNvSpPr txBox="1"/>
          <p:nvPr/>
        </p:nvSpPr>
        <p:spPr>
          <a:xfrm>
            <a:off x="4480350" y="1685425"/>
            <a:ext cx="3462300" cy="2099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latin typeface="Century Gothic"/>
                <a:ea typeface="Century Gothic"/>
                <a:cs typeface="Century Gothic"/>
                <a:sym typeface="Century Gothic"/>
              </a:rPr>
              <a:t>Think-Triad-Share</a:t>
            </a:r>
            <a:endParaRPr sz="1800" b="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do you think “drop like flies” means?</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is the gist of this chapter?  What is it mostly about?</a:t>
            </a:r>
            <a:endParaRPr sz="1800">
              <a:latin typeface="Century Gothic"/>
              <a:ea typeface="Century Gothic"/>
              <a:cs typeface="Century Gothic"/>
              <a:sym typeface="Century Gothic"/>
            </a:endParaRPr>
          </a:p>
        </p:txBody>
      </p:sp>
      <p:pic>
        <p:nvPicPr>
          <p:cNvPr id="6" name="Google Shape;147;p20"/>
          <p:cNvPicPr preferRelativeResize="0"/>
          <p:nvPr/>
        </p:nvPicPr>
        <p:blipFill>
          <a:blip r:embed="rId4">
            <a:alphaModFix/>
          </a:blip>
          <a:stretch>
            <a:fillRect/>
          </a:stretch>
        </p:blipFill>
        <p:spPr>
          <a:xfrm>
            <a:off x="8493428" y="4422698"/>
            <a:ext cx="470657" cy="4416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FE8896C-D29D-43AE-B3B0-909DEC4FE941}"/>
</file>

<file path=customXml/itemProps2.xml><?xml version="1.0" encoding="utf-8"?>
<ds:datastoreItem xmlns:ds="http://schemas.openxmlformats.org/officeDocument/2006/customXml" ds:itemID="{F480ABAB-BB88-4358-8174-62E25C848EAC}"/>
</file>

<file path=customXml/itemProps3.xml><?xml version="1.0" encoding="utf-8"?>
<ds:datastoreItem xmlns:ds="http://schemas.openxmlformats.org/officeDocument/2006/customXml" ds:itemID="{43DE31AE-9B03-4FA5-8DA2-A57416A561DE}"/>
</file>

<file path=docProps/app.xml><?xml version="1.0" encoding="utf-8"?>
<Properties xmlns="http://schemas.openxmlformats.org/officeDocument/2006/extended-properties" xmlns:vt="http://schemas.openxmlformats.org/officeDocument/2006/docPropsVTypes">
  <TotalTime>23</TotalTime>
  <Words>5430</Words>
  <Application>Microsoft Macintosh PowerPoint</Application>
  <PresentationFormat>On-screen Show (16:9)</PresentationFormat>
  <Paragraphs>407</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Century Gothic</vt:lpstr>
      <vt:lpstr>Georgia</vt:lpstr>
      <vt:lpstr>Calibri</vt:lpstr>
      <vt:lpstr>Office Theme</vt:lpstr>
      <vt:lpstr>Grade 4: Module 4: Unit 1: Lesson 6 Teacher slide, before teaching.</vt:lpstr>
      <vt:lpstr>Grade 4: Module 4: Unit 1: Lesson 6 Teacher slide, before teaching.</vt:lpstr>
      <vt:lpstr>Grade 4: Module 4: Unit 1: Lesson 6 Teacher slide, before teaching.</vt:lpstr>
      <vt:lpstr>Grade 4: Module 4: Unit 1: Lesson 6 Teacher slide, before teaching.</vt:lpstr>
      <vt:lpstr>Grade 4: Module 4: Unit 1: Lesson 6 Teacher slide, before teaching.</vt:lpstr>
      <vt:lpstr>Grade 4: Module 4:  Unit 1: Lesson 6</vt:lpstr>
      <vt:lpstr>Hello, Students!</vt:lpstr>
      <vt:lpstr>The Hope Chest, Chapter 5</vt:lpstr>
      <vt:lpstr>The Hope Chest, Chapter 5</vt:lpstr>
      <vt:lpstr>Learning Targets</vt:lpstr>
      <vt:lpstr>Determining Themes of The Hope Chest</vt:lpstr>
      <vt:lpstr>Summarizing Chapter 5 of The Hope Chest</vt:lpstr>
      <vt:lpstr>Exit Ticket:  Summarizing The Hope Chest, Chapter 5</vt:lpstr>
      <vt:lpstr>Completing the Exit Ticket</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1: Lesson 6 Teacher slide, before teaching.</dc:title>
  <dc:creator>nbravo</dc:creator>
  <cp:lastModifiedBy>Alexander Specht</cp:lastModifiedBy>
  <cp:revision>8</cp:revision>
  <dcterms:modified xsi:type="dcterms:W3CDTF">2018-11-16T13:26:10Z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