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8.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7.xml" ContentType="application/vnd.openxmlformats-officedocument.presentationml.slideLayout+xml"/>
  <Override PartName="/ppt/notesSlides/notesSlide3.xml" ContentType="application/vnd.openxmlformats-officedocument.presentationml.notesSlide+xml"/>
  <Override PartName="/ppt/notesSlides/notesSlide5.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5.xml" ContentType="application/vnd.openxmlformats-officedocument.presentationml.slideLayout+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4.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471861DF-1F58-4B82-BE1A-8CBF6EF6DCD7}">
  <a:tblStyle styleId="{471861DF-1F58-4B82-BE1A-8CBF6EF6DCD7}"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377" autoAdjust="0"/>
  </p:normalViewPr>
  <p:slideViewPr>
    <p:cSldViewPr snapToGrid="0">
      <p:cViewPr varScale="1">
        <p:scale>
          <a:sx n="77" d="100"/>
          <a:sy n="77" d="100"/>
        </p:scale>
        <p:origin x="-104" y="-152"/>
      </p:cViewPr>
      <p:guideLst>
        <p:guide orient="horz" pos="1620"/>
        <p:guide pos="2880"/>
      </p:guideLst>
    </p:cSldViewPr>
  </p:slideViewPr>
  <p:notesTextViewPr>
    <p:cViewPr>
      <p:scale>
        <a:sx n="1" d="1"/>
        <a:sy n="1" d="1"/>
      </p:scale>
      <p:origin x="0" y="488"/>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350379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2b587e5f6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50-70  minutes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Frayer Model (20 minutes)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(2 minutes)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Close Reading: Louie's Change of Heart (30 minutes)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Understanding Louie: Character Traits Anchor Chart </a:t>
            </a:r>
            <a:r>
              <a:rPr lang="en" sz="1200" dirty="0">
                <a:solidFill>
                  <a:schemeClr val="dk1"/>
                </a:solidFill>
                <a:latin typeface="Calibri"/>
                <a:ea typeface="Calibri"/>
                <a:cs typeface="Calibri"/>
                <a:sym typeface="Calibri"/>
              </a:rPr>
              <a:t>(8-10 minutes)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Targets and Preview Homework (3 minutes)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(2 minutes)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pages 13-18 in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and fill in the structured notes.</a:t>
            </a:r>
            <a:endParaRPr sz="1200" dirty="0">
              <a:latin typeface="Calibri"/>
              <a:ea typeface="Calibri"/>
              <a:cs typeface="Calibri"/>
              <a:sym typeface="Calibri"/>
            </a:endParaRPr>
          </a:p>
        </p:txBody>
      </p:sp>
      <p:sp>
        <p:nvSpPr>
          <p:cNvPr id="208" name="Google Shape;208;g42b587e5f6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4858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2b587e5f6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5 of 5.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t>
            </a:r>
            <a:r>
              <a:rPr lang="en" sz="1200" i="1" dirty="0">
                <a:solidFill>
                  <a:schemeClr val="dk1"/>
                </a:solidFill>
                <a:latin typeface="Calibri"/>
                <a:ea typeface="Calibri"/>
                <a:cs typeface="Calibri"/>
                <a:sym typeface="Calibri"/>
              </a:rPr>
              <a:t>resilient</a:t>
            </a:r>
            <a:r>
              <a:rPr lang="en" sz="1200" dirty="0">
                <a:solidFill>
                  <a:schemeClr val="dk1"/>
                </a:solidFill>
                <a:latin typeface="Calibri"/>
                <a:ea typeface="Calibri"/>
                <a:cs typeface="Calibri"/>
                <a:sym typeface="Calibri"/>
              </a:rPr>
              <a:t> is a key term used to describe Louie and his ability to survive experiences like the one in the preface.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provide a definition of </a:t>
            </a:r>
            <a:r>
              <a:rPr lang="en" sz="1200" i="1" dirty="0">
                <a:solidFill>
                  <a:schemeClr val="dk1"/>
                </a:solidFill>
                <a:latin typeface="Calibri"/>
                <a:ea typeface="Calibri"/>
                <a:cs typeface="Calibri"/>
                <a:sym typeface="Calibri"/>
              </a:rPr>
              <a:t>optimism</a:t>
            </a:r>
            <a:r>
              <a:rPr lang="en" sz="1200" dirty="0">
                <a:solidFill>
                  <a:schemeClr val="dk1"/>
                </a:solidFill>
                <a:latin typeface="Calibri"/>
                <a:ea typeface="Calibri"/>
                <a:cs typeface="Calibri"/>
                <a:sym typeface="Calibri"/>
              </a:rPr>
              <a:t> (completed for homework).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about the second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one or two volunteer pairs to share out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this case, this attribute of </a:t>
            </a:r>
            <a:r>
              <a:rPr lang="en" sz="1200" i="1" dirty="0">
                <a:solidFill>
                  <a:schemeClr val="dk1"/>
                </a:solidFill>
                <a:latin typeface="Calibri"/>
                <a:ea typeface="Calibri"/>
                <a:cs typeface="Calibri"/>
                <a:sym typeface="Calibri"/>
              </a:rPr>
              <a:t>resilient</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optimism</a:t>
            </a:r>
            <a:r>
              <a:rPr lang="en" sz="1200" dirty="0">
                <a:solidFill>
                  <a:schemeClr val="dk1"/>
                </a:solidFill>
                <a:latin typeface="Calibri"/>
                <a:ea typeface="Calibri"/>
                <a:cs typeface="Calibri"/>
                <a:sym typeface="Calibri"/>
              </a:rPr>
              <a:t> gives meaning to or forms Louie's character. This phrase points out the specific ways in which Louie was strong. It is more specific and poignant in its meaning and impact on our understanding of Louie as a character.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an appropriate definition, such as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tendency to expect a positive outcome," is provided.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may note that Louie’s ability to bounce back from difficult situations and always maintain a positive outlook may help him to overcome some of the hardships that he will face in the war.</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1" name="Google Shape;281;g42b587e5f6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9928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30d2db015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learning targets for student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 class's attention to the posted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read them aloud to the class.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dirty="0"/>
          </a:p>
        </p:txBody>
      </p:sp>
      <p:sp>
        <p:nvSpPr>
          <p:cNvPr id="289" name="Google Shape;289;g430d2db015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234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2ee10abc7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Close Reading: Louie’s Change of Heart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for students to read along silently in their heads as you read the text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close reading lesson of the unit, providing an opportunity for students to analyze Louie’s character and how he changes.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Teacher Actions here are taken from the </a:t>
            </a:r>
            <a:r>
              <a:rPr lang="en" sz="1200" b="1" dirty="0">
                <a:solidFill>
                  <a:schemeClr val="dk1"/>
                </a:solidFill>
                <a:latin typeface="Calibri"/>
                <a:ea typeface="Calibri"/>
                <a:cs typeface="Calibri"/>
                <a:sym typeface="Calibri"/>
              </a:rPr>
              <a:t>Close Reading Guide: Unbroken Pages 9–12</a:t>
            </a:r>
            <a:r>
              <a:rPr lang="en" sz="1200" dirty="0">
                <a:solidFill>
                  <a:schemeClr val="dk1"/>
                </a:solidFill>
                <a:latin typeface="Calibri"/>
                <a:ea typeface="Calibri"/>
                <a:cs typeface="Calibri"/>
                <a:sym typeface="Calibri"/>
              </a:rPr>
              <a:t> in the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 page numbers indicated do not align to the edition of the novel that you’re using in class, adjust them accordingly.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from page 9, </a:t>
            </a:r>
            <a:r>
              <a:rPr lang="en" sz="1200" i="1" dirty="0">
                <a:solidFill>
                  <a:schemeClr val="dk1"/>
                </a:solidFill>
                <a:latin typeface="Calibri"/>
                <a:ea typeface="Calibri"/>
                <a:cs typeface="Calibri"/>
                <a:sym typeface="Calibri"/>
              </a:rPr>
              <a:t>“If it was edible, Louie stole it,”</a:t>
            </a:r>
            <a:r>
              <a:rPr lang="en" sz="1200" dirty="0">
                <a:solidFill>
                  <a:schemeClr val="dk1"/>
                </a:solidFill>
                <a:latin typeface="Calibri"/>
                <a:ea typeface="Calibri"/>
                <a:cs typeface="Calibri"/>
                <a:sym typeface="Calibri"/>
              </a:rPr>
              <a:t> through the end of the chapter on page 12. This should be a slow, fluent read-aloud with no pausing to provide explanation.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 class’s attention back to page 11.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find the words </a:t>
            </a:r>
            <a:r>
              <a:rPr lang="en" sz="1200" i="1" dirty="0">
                <a:solidFill>
                  <a:schemeClr val="dk1"/>
                </a:solidFill>
                <a:latin typeface="Calibri"/>
                <a:ea typeface="Calibri"/>
                <a:cs typeface="Calibri"/>
                <a:sym typeface="Calibri"/>
              </a:rPr>
              <a:t>pseudoscience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eugenics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pseudo means “</a:t>
            </a:r>
            <a:r>
              <a:rPr lang="en" sz="1200" i="1" dirty="0">
                <a:solidFill>
                  <a:schemeClr val="dk1"/>
                </a:solidFill>
                <a:latin typeface="Calibri"/>
                <a:ea typeface="Calibri"/>
                <a:cs typeface="Calibri"/>
                <a:sym typeface="Calibri"/>
              </a:rPr>
              <a:t>false</a:t>
            </a:r>
            <a:r>
              <a:rPr lang="en" sz="1200" dirty="0">
                <a:solidFill>
                  <a:schemeClr val="dk1"/>
                </a:solidFill>
                <a:latin typeface="Calibri"/>
                <a:ea typeface="Calibri"/>
                <a:cs typeface="Calibri"/>
                <a:sym typeface="Calibri"/>
              </a:rPr>
              <a:t>,” so a pseudoscience is a false science—it’s not based on any real research. Eugenics, as Hillenbrand points out, is one of these false sciences—a science that attempted to strengthen the human race by eliminating the “unfit” from the gene pool. Elimination of the unfit often included institutionalizing them and sterilizing them so they could not have children. As you read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there were many, many reasons people might be determined to be unfit, all of them unfair and incorrect.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along in their novel as you read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locate the terms in their novel and to have a grasp of their meaning.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6" name="Google Shape;296;g42ee10abc7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4905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42b587e5f6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Close Reading: Louie’s Change of Heart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Teacher Actions in Work Time A are taken from the </a:t>
            </a:r>
            <a:r>
              <a:rPr lang="en" sz="1200" b="1" dirty="0">
                <a:solidFill>
                  <a:schemeClr val="dk1"/>
                </a:solidFill>
                <a:latin typeface="Calibri"/>
                <a:ea typeface="Calibri"/>
                <a:cs typeface="Calibri"/>
                <a:sym typeface="Calibri"/>
              </a:rPr>
              <a:t>Close Reading Guide: Unbroken Pages 9–12 </a:t>
            </a:r>
            <a:r>
              <a:rPr lang="en" sz="1200" dirty="0">
                <a:solidFill>
                  <a:schemeClr val="dk1"/>
                </a:solidFill>
                <a:latin typeface="Calibri"/>
                <a:ea typeface="Calibri"/>
                <a:cs typeface="Calibri"/>
                <a:sym typeface="Calibri"/>
              </a:rPr>
              <a:t>in the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Louie’s Change of Heart: Text-Dependent Questions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listen in and support pairs as they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Listen for patterns of confusion to determine which questions to address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5 minutes remain in Work Time, pause students and refocus them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Check for understanding, focusing on specific questions you noted that were more difficult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Text-dependent questions can be collected as a formative assessment.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 pseudoscience of eugenics, fear that he might be sterilized because of his constant misbehavior.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People don’t necessarily believe his change of heart. His mother assumes his good deed was done by his brother. She is annoyed that he is messing up her kitchen. He gives away things that don’t even belong to him. Each attempt “ended wrong” (12).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Louie retreats to his room or the movies, almost like he is trying to learn how to be with other people. He reads about and watches movies about cowboy “loners,” but they are also good guys. He becomes reflective about his own behavior and how it could have a negative impact on his life.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He is shaken by the experience of the kid from his neighborhood and decides he needs to change. He tries to connect with others by doing nice things for them. He becomes less angry with others and more reflective about his own behavior and character.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Scaffolding/probing questions:  </a:t>
            </a:r>
            <a:r>
              <a:rPr lang="en" sz="1200" i="1" dirty="0">
                <a:solidFill>
                  <a:schemeClr val="dk1"/>
                </a:solidFill>
                <a:latin typeface="Calibri"/>
                <a:ea typeface="Calibri"/>
                <a:cs typeface="Calibri"/>
                <a:sym typeface="Calibri"/>
              </a:rPr>
              <a:t>“How did eugenics affect Louie?”  “Why did eugenics frighten him?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Scaffolding/probing questions: </a:t>
            </a:r>
            <a:r>
              <a:rPr lang="en" sz="1200" i="1" dirty="0">
                <a:solidFill>
                  <a:schemeClr val="dk1"/>
                </a:solidFill>
                <a:latin typeface="Calibri"/>
                <a:ea typeface="Calibri"/>
                <a:cs typeface="Calibri"/>
                <a:sym typeface="Calibri"/>
              </a:rPr>
              <a:t> “What happens when he tries to do nice things for others?” “Why might people doubt Louie’s sincerity?” “How do his attempts to change ‘end wrong’?”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Scaffolding/probing questions: </a:t>
            </a:r>
            <a:r>
              <a:rPr lang="en" sz="1200" i="1" dirty="0">
                <a:solidFill>
                  <a:schemeClr val="dk1"/>
                </a:solidFill>
                <a:latin typeface="Calibri"/>
                <a:ea typeface="Calibri"/>
                <a:cs typeface="Calibri"/>
                <a:sym typeface="Calibri"/>
              </a:rPr>
              <a:t>“What do cowboys represent?” “What does Louie’s preoccupation with cowboys illustrate about how he sees himself?” “What does Hillenbrand mean when she writes: ‘The person that Louie had become was not, he knew, his authentic </a:t>
            </a:r>
            <a:r>
              <a:rPr lang="en" sz="1200" i="1" dirty="0" smtClean="0">
                <a:solidFill>
                  <a:schemeClr val="dk1"/>
                </a:solidFill>
                <a:latin typeface="Calibri"/>
                <a:ea typeface="Calibri"/>
                <a:cs typeface="Calibri"/>
                <a:sym typeface="Calibri"/>
              </a:rPr>
              <a:t>self?</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Scaffolding/probing questions:  </a:t>
            </a:r>
            <a:r>
              <a:rPr lang="en" sz="1200" i="1" dirty="0">
                <a:solidFill>
                  <a:schemeClr val="dk1"/>
                </a:solidFill>
                <a:latin typeface="Calibri"/>
                <a:ea typeface="Calibri"/>
                <a:cs typeface="Calibri"/>
                <a:sym typeface="Calibri"/>
              </a:rPr>
              <a:t>“How does Louie change from the ‘dangerous young man’ on page 11?” “What goes on in his head as he makes changes to his behavior?” “What does the last paragraph show about how Louie’s thinking has changed?”</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303" name="Google Shape;303;g42b587e5f6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9128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2b587e5f6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(Discussion Appointment)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Understanding Louie: Character Traits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teacher-created anchor chart posted in the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Understanding Louie: Character Traits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Understanding Louie: Character Traits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a:t>
            </a:r>
            <a:r>
              <a:rPr lang="en" sz="1200" i="1" dirty="0">
                <a:solidFill>
                  <a:schemeClr val="dk1"/>
                </a:solidFill>
                <a:latin typeface="Calibri"/>
                <a:ea typeface="Calibri"/>
                <a:cs typeface="Calibri"/>
                <a:sym typeface="Calibri"/>
              </a:rPr>
              <a:t>resilient </a:t>
            </a:r>
            <a:r>
              <a:rPr lang="en" sz="1200" dirty="0">
                <a:solidFill>
                  <a:schemeClr val="dk1"/>
                </a:solidFill>
                <a:latin typeface="Calibri"/>
                <a:ea typeface="Calibri"/>
                <a:cs typeface="Calibri"/>
                <a:sym typeface="Calibri"/>
              </a:rPr>
              <a:t>in the traits column. Students have already identified a number of examples from the book while completing the </a:t>
            </a:r>
            <a:r>
              <a:rPr lang="en" sz="1200" b="0" dirty="0">
                <a:solidFill>
                  <a:schemeClr val="dk1"/>
                </a:solidFill>
                <a:latin typeface="Calibri"/>
                <a:ea typeface="Calibri"/>
                <a:cs typeface="Calibri"/>
                <a:sym typeface="Calibri"/>
              </a:rPr>
              <a:t>Resilient: Frayer Model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provide evidence from the book of Louie’s resilience.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to identify another example of a character trait Louie possesses and details from the book that illustrate that trait.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Leave space on the chart between traits to add more details as students continue to read the book.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Possible traits include </a:t>
            </a:r>
            <a:r>
              <a:rPr lang="en" sz="1200" b="0" dirty="0">
                <a:solidFill>
                  <a:schemeClr val="dk1"/>
                </a:solidFill>
                <a:latin typeface="Calibri"/>
                <a:ea typeface="Calibri"/>
                <a:cs typeface="Calibri"/>
                <a:sym typeface="Calibri"/>
              </a:rPr>
              <a:t>“generous,” “optimistic,” and “possessing a strong sense of agency.”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Possible details include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continuing to try to survive on the raft by jumping back in the ocean when his crewmates could not even try (xviii)</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surviving and continuing all his escapes (5)</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getting hurt over and over and recovering to get into more trouble (6)</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being beaten up again and again (9)</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“I knew you’d come back” when he jumped from the train (5)</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Giving away everything he stole (12)</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He “makes a study” of defending himself and becomes undefeatable by bullies (9).</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Agency is not a word students will come up with but is a great term to teach them. (For example: </a:t>
            </a:r>
            <a:r>
              <a:rPr lang="en" sz="1200" i="1" dirty="0">
                <a:solidFill>
                  <a:schemeClr val="dk1"/>
                </a:solidFill>
                <a:latin typeface="Calibri"/>
                <a:ea typeface="Calibri"/>
                <a:cs typeface="Calibri"/>
                <a:sym typeface="Calibri"/>
              </a:rPr>
              <a:t>“Louie believes he is able to do what he wants and then sets out to do it. He takes action. This demonstrates his agency.”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aid students in determining traits, you may consider first providing </a:t>
            </a:r>
            <a:r>
              <a:rPr lang="en" sz="1200" dirty="0" smtClean="0">
                <a:solidFill>
                  <a:schemeClr val="dk1"/>
                </a:solidFill>
                <a:latin typeface="Calibri"/>
                <a:ea typeface="Calibri"/>
                <a:cs typeface="Calibri"/>
                <a:sym typeface="Calibri"/>
              </a:rPr>
              <a:t>the</a:t>
            </a:r>
            <a:r>
              <a:rPr lang="en-US" sz="1200" dirty="0" smtClean="0">
                <a:solidFill>
                  <a:schemeClr val="dk1"/>
                </a:solidFill>
                <a:latin typeface="Calibri"/>
                <a:ea typeface="Calibri"/>
                <a:cs typeface="Calibri"/>
                <a:sym typeface="Calibri"/>
              </a:rPr>
              <a:t>m</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with a detail from the text such as: </a:t>
            </a:r>
            <a:r>
              <a:rPr lang="en" sz="1200" dirty="0" smtClean="0">
                <a:solidFill>
                  <a:schemeClr val="dk1"/>
                </a:solidFill>
                <a:latin typeface="Calibri"/>
                <a:ea typeface="Calibri"/>
                <a:cs typeface="Calibri"/>
                <a:sym typeface="Calibri"/>
              </a:rPr>
              <a:t>“</a:t>
            </a:r>
            <a:r>
              <a:rPr lang="en" sz="1200" i="0" dirty="0" smtClean="0">
                <a:solidFill>
                  <a:schemeClr val="dk1"/>
                </a:solidFill>
                <a:latin typeface="Calibri"/>
                <a:ea typeface="Calibri"/>
                <a:cs typeface="Calibri"/>
                <a:sym typeface="Calibri"/>
              </a:rPr>
              <a:t>Giving </a:t>
            </a:r>
            <a:r>
              <a:rPr lang="en" sz="1200" i="0" dirty="0">
                <a:solidFill>
                  <a:schemeClr val="dk1"/>
                </a:solidFill>
                <a:latin typeface="Calibri"/>
                <a:ea typeface="Calibri"/>
                <a:cs typeface="Calibri"/>
                <a:sym typeface="Calibri"/>
              </a:rPr>
              <a:t>away everything he stole” </a:t>
            </a:r>
            <a:r>
              <a:rPr lang="en" sz="1200" dirty="0">
                <a:solidFill>
                  <a:schemeClr val="dk1"/>
                </a:solidFill>
                <a:latin typeface="Calibri"/>
                <a:ea typeface="Calibri"/>
                <a:cs typeface="Calibri"/>
                <a:sym typeface="Calibri"/>
              </a:rPr>
              <a:t>(12) and modeling your thinking as you identify a character trait that matches that detail.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12" name="Google Shape;312;g42b587e5f6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1876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2b587e5f6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Debrief Learning Targets and Preview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learning targets for student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third learning target aloud to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reflect on their learning today and rate their mastery of the learning target using the Fist to Five protocol.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that indicate a three to five on the Fist to Five to show a beginning or good understanding of this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students that rated themselves a one or two in understanding, and provide </a:t>
            </a:r>
            <a:r>
              <a:rPr lang="en" sz="1200" dirty="0" smtClean="0">
                <a:solidFill>
                  <a:schemeClr val="dk1"/>
                </a:solidFill>
                <a:latin typeface="Calibri"/>
                <a:ea typeface="Calibri"/>
                <a:cs typeface="Calibri"/>
                <a:sym typeface="Calibri"/>
              </a:rPr>
              <a:t>additional </a:t>
            </a:r>
            <a:r>
              <a:rPr lang="en" sz="1200" dirty="0">
                <a:solidFill>
                  <a:schemeClr val="dk1"/>
                </a:solidFill>
                <a:latin typeface="Calibri"/>
                <a:ea typeface="Calibri"/>
                <a:cs typeface="Calibri"/>
                <a:sym typeface="Calibri"/>
              </a:rPr>
              <a:t>support during future lessons.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21" name="Google Shape;321;g42b587e5f6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757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42b587e5f6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Structured Notes Pages 13-18</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their homework is to read pages 13–18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t>
            </a:r>
            <a:r>
              <a:rPr lang="en" sz="1200" b="1" dirty="0">
                <a:solidFill>
                  <a:schemeClr val="dk1"/>
                </a:solidFill>
                <a:latin typeface="Calibri"/>
                <a:ea typeface="Calibri"/>
                <a:cs typeface="Calibri"/>
                <a:sym typeface="Calibri"/>
              </a:rPr>
              <a:t>supported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for students who struggle.</a:t>
            </a:r>
            <a:endParaRPr sz="1200" b="1" dirty="0">
              <a:solidFill>
                <a:schemeClr val="dk1"/>
              </a:solidFill>
              <a:latin typeface="Calibri"/>
              <a:ea typeface="Calibri"/>
              <a:cs typeface="Calibri"/>
              <a:sym typeface="Calibri"/>
            </a:endParaRPr>
          </a:p>
        </p:txBody>
      </p:sp>
      <p:sp>
        <p:nvSpPr>
          <p:cNvPr id="329" name="Google Shape;329;g42b587e5f6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4572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3abe4f07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g43abe4f07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36" name="Google Shape;336;g43abe4f075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4899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b587e5f6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Resilient: Frayer Model</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Unbroken Pages 9–12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Louie’s Change of Heart: Text-Dependent Questions</a:t>
            </a:r>
            <a:r>
              <a:rPr lang="en" sz="1200" dirty="0">
                <a:solidFill>
                  <a:schemeClr val="dk1"/>
                </a:solidFill>
                <a:latin typeface="Calibri"/>
                <a:ea typeface="Calibri"/>
                <a:cs typeface="Calibri"/>
                <a:sym typeface="Calibri"/>
              </a:rPr>
              <a:t>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Understanding Louie: Character Traits anchor chart</a:t>
            </a:r>
            <a:r>
              <a:rPr lang="en" sz="1200" dirty="0">
                <a:solidFill>
                  <a:schemeClr val="dk1"/>
                </a:solidFill>
                <a:latin typeface="Calibri"/>
                <a:ea typeface="Calibri"/>
                <a:cs typeface="Calibri"/>
                <a:sym typeface="Calibri"/>
              </a:rPr>
              <a:t> (new; teacher-created)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13–18</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13–18 </a:t>
            </a:r>
            <a:r>
              <a:rPr lang="en" sz="1200" dirty="0">
                <a:solidFill>
                  <a:schemeClr val="dk1"/>
                </a:solidFill>
                <a:latin typeface="Calibri"/>
                <a:ea typeface="Calibri"/>
                <a:cs typeface="Calibri"/>
                <a:sym typeface="Calibri"/>
              </a:rPr>
              <a:t>(optional; for students needing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13–18</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Unbroken: A World War II Story of Survival, Resilience, and Redemption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Discussion Appointments: Pacific Theater Partners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 for modeling the Frayer Model.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with their Discussion Appointment: Midway partner in today’s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2b587e5f6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0714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2b587e5f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pages 9-12 (Focus on Louie’s rehabilitation in preparation for student homework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Review the example of </a:t>
            </a:r>
            <a:r>
              <a:rPr lang="en" sz="1200" i="1" dirty="0">
                <a:solidFill>
                  <a:schemeClr val="dk1"/>
                </a:solidFill>
                <a:latin typeface="Calibri"/>
                <a:ea typeface="Calibri"/>
                <a:cs typeface="Calibri"/>
                <a:sym typeface="Calibri"/>
              </a:rPr>
              <a:t>resilient</a:t>
            </a:r>
            <a:r>
              <a:rPr lang="en" sz="1200" dirty="0">
                <a:solidFill>
                  <a:schemeClr val="dk1"/>
                </a:solidFill>
                <a:latin typeface="Calibri"/>
                <a:ea typeface="Calibri"/>
                <a:cs typeface="Calibri"/>
                <a:sym typeface="Calibri"/>
              </a:rPr>
              <a:t> provided in the opening (Gabby Giffords) or consider providing another real-world example based on your students’ background </a:t>
            </a:r>
            <a:r>
              <a:rPr lang="en" sz="1200" dirty="0" smtClean="0">
                <a:solidFill>
                  <a:schemeClr val="dk1"/>
                </a:solidFill>
                <a:latin typeface="Calibri"/>
                <a:ea typeface="Calibri"/>
                <a:cs typeface="Calibri"/>
                <a:sym typeface="Calibri"/>
              </a:rPr>
              <a:t>knowledge</a:t>
            </a:r>
            <a:r>
              <a:rPr lang="en-US" sz="1200" dirty="0" smtClean="0">
                <a:solidFill>
                  <a:schemeClr val="dk1"/>
                </a:solidFill>
                <a:latin typeface="Calibri"/>
                <a:ea typeface="Calibri"/>
                <a:cs typeface="Calibri"/>
                <a:sym typeface="Calibri"/>
              </a:rPr>
              <a:t>.</a:t>
            </a:r>
          </a:p>
          <a:p>
            <a:pPr marL="457200" lvl="0" indent="-304800" algn="l" rtl="0">
              <a:lnSpc>
                <a:spcPct val="90000"/>
              </a:lnSpc>
              <a:spcBef>
                <a:spcPts val="100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Close Reading Guide: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Pages 9–12</a:t>
            </a:r>
            <a:r>
              <a:rPr lang="en" sz="1200" dirty="0">
                <a:solidFill>
                  <a:schemeClr val="dk1"/>
                </a:solidFill>
                <a:latin typeface="Calibri"/>
                <a:ea typeface="Calibri"/>
                <a:cs typeface="Calibri"/>
                <a:sym typeface="Calibri"/>
              </a:rPr>
              <a:t> (for </a:t>
            </a:r>
            <a:r>
              <a:rPr lang="en" sz="1200" b="1" dirty="0">
                <a:solidFill>
                  <a:schemeClr val="dk1"/>
                </a:solidFill>
                <a:latin typeface="Calibri"/>
                <a:ea typeface="Calibri"/>
                <a:cs typeface="Calibri"/>
                <a:sym typeface="Calibri"/>
              </a:rPr>
              <a:t>teacher reference</a:t>
            </a:r>
            <a:r>
              <a:rPr lang="en" sz="1200" dirty="0">
                <a:solidFill>
                  <a:schemeClr val="dk1"/>
                </a:solidFill>
                <a:latin typeface="Calibri"/>
                <a:ea typeface="Calibri"/>
                <a:cs typeface="Calibri"/>
                <a:sym typeface="Calibri"/>
              </a:rPr>
              <a:t>; see supporting materials)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 protocol (see Appendix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2b587e5f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6591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2b587e5f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2b587e5f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1884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2b587e5f6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2b587e5f6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1839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2ee10abc7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scaffolding that is especially critical for learners with lower levels of language proficiency and/or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a:t>
            </a:r>
            <a:r>
              <a:rPr lang="en" sz="1200" b="1" dirty="0">
                <a:solidFill>
                  <a:schemeClr val="dk1"/>
                </a:solidFill>
                <a:latin typeface="Calibri"/>
                <a:ea typeface="Calibri"/>
                <a:cs typeface="Calibri"/>
                <a:sym typeface="Calibri"/>
              </a:rPr>
              <a:t>Frayer Model handout </a:t>
            </a:r>
            <a:r>
              <a:rPr lang="en" sz="1200" dirty="0">
                <a:solidFill>
                  <a:schemeClr val="dk1"/>
                </a:solidFill>
                <a:latin typeface="Calibri"/>
                <a:ea typeface="Calibri"/>
                <a:cs typeface="Calibri"/>
                <a:sym typeface="Calibri"/>
              </a:rPr>
              <a:t>(document camera,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focus on each part of the Frayer Model, the Opening has been broken down over several slides. This is slide 1 of 5.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at their </a:t>
            </a:r>
            <a:r>
              <a:rPr lang="en" sz="1200" b="1" dirty="0">
                <a:solidFill>
                  <a:schemeClr val="dk1"/>
                </a:solidFill>
                <a:latin typeface="Calibri"/>
                <a:ea typeface="Calibri"/>
                <a:cs typeface="Calibri"/>
                <a:sym typeface="Calibri"/>
              </a:rPr>
              <a:t>Discussion Appointments: Pacific Theater Partners handout</a:t>
            </a:r>
            <a:r>
              <a:rPr lang="en" sz="1200" dirty="0">
                <a:solidFill>
                  <a:schemeClr val="dk1"/>
                </a:solidFill>
                <a:latin typeface="Calibri"/>
                <a:ea typeface="Calibri"/>
                <a:cs typeface="Calibri"/>
                <a:sym typeface="Calibri"/>
              </a:rPr>
              <a:t> and sit with their Midway partners.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Resilient: Frayer Model handout</a:t>
            </a:r>
            <a:r>
              <a:rPr lang="en" sz="1200" dirty="0">
                <a:solidFill>
                  <a:schemeClr val="dk1"/>
                </a:solidFill>
                <a:latin typeface="Calibri"/>
                <a:ea typeface="Calibri"/>
                <a:cs typeface="Calibri"/>
                <a:sym typeface="Calibri"/>
              </a:rPr>
              <a:t> to each student and display a copy.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to each of the four boxes and explain that they will be learning about resilience and will use this Frayer Model organizer to help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Examples box in the lower left corner of the chart and ask the question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them to share out responses to this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turn and talk with their partner: </a:t>
            </a:r>
            <a:r>
              <a:rPr lang="en" sz="1200" i="1" dirty="0">
                <a:solidFill>
                  <a:schemeClr val="dk1"/>
                </a:solidFill>
                <a:latin typeface="Calibri"/>
                <a:ea typeface="Calibri"/>
                <a:cs typeface="Calibri"/>
                <a:sym typeface="Calibri"/>
              </a:rPr>
              <a:t>"What is another example of resilience from Unbroken and from real life?"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pairs to share out whole group and record their responses on the displayed model of the </a:t>
            </a:r>
            <a:r>
              <a:rPr lang="en" sz="1200" b="0" dirty="0">
                <a:solidFill>
                  <a:schemeClr val="dk1"/>
                </a:solidFill>
                <a:latin typeface="Calibri"/>
                <a:ea typeface="Calibri"/>
                <a:cs typeface="Calibri"/>
                <a:sym typeface="Calibri"/>
              </a:rPr>
              <a:t>Resilient: Frayer Model.</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 of being resilient from life or society might include </a:t>
            </a:r>
            <a:r>
              <a:rPr lang="en" sz="1200" b="0" dirty="0">
                <a:solidFill>
                  <a:schemeClr val="dk1"/>
                </a:solidFill>
                <a:latin typeface="Calibri"/>
                <a:ea typeface="Calibri"/>
                <a:cs typeface="Calibri"/>
                <a:sym typeface="Calibri"/>
              </a:rPr>
              <a:t>someone who overcomes a serious illness and goes back to work and maybe even inspires others. For example, Gabby Giffords, a former member of the House of Representatives who was shot in the head in 2011, became an activist for gun control after a long and difficult recovery. An example from </a:t>
            </a:r>
            <a:r>
              <a:rPr lang="en" sz="1200" b="0" i="1" dirty="0">
                <a:solidFill>
                  <a:schemeClr val="dk1"/>
                </a:solidFill>
                <a:latin typeface="Calibri"/>
                <a:ea typeface="Calibri"/>
                <a:cs typeface="Calibri"/>
                <a:sym typeface="Calibri"/>
              </a:rPr>
              <a:t>Unbroken </a:t>
            </a:r>
            <a:r>
              <a:rPr lang="en" sz="1200" b="0" dirty="0">
                <a:solidFill>
                  <a:schemeClr val="dk1"/>
                </a:solidFill>
                <a:latin typeface="Calibri"/>
                <a:ea typeface="Calibri"/>
                <a:cs typeface="Calibri"/>
                <a:sym typeface="Calibri"/>
              </a:rPr>
              <a:t>could come from the preface, when Louie is the only one of the men on the raft who jumps back in the water when the plane flies over. Share these examples </a:t>
            </a:r>
            <a:r>
              <a:rPr lang="en" sz="1200" dirty="0">
                <a:solidFill>
                  <a:schemeClr val="dk1"/>
                </a:solidFill>
                <a:latin typeface="Calibri"/>
                <a:ea typeface="Calibri"/>
                <a:cs typeface="Calibri"/>
                <a:sym typeface="Calibri"/>
              </a:rPr>
              <a:t>if students cannot come up with any on their own.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mention </a:t>
            </a:r>
            <a:r>
              <a:rPr lang="en" sz="1200" b="0" dirty="0">
                <a:solidFill>
                  <a:schemeClr val="dk1"/>
                </a:solidFill>
                <a:latin typeface="Calibri"/>
                <a:ea typeface="Calibri"/>
                <a:cs typeface="Calibri"/>
                <a:sym typeface="Calibri"/>
              </a:rPr>
              <a:t>Louie getting caught again and again and still pulling pranks, or getting beaten up repeatedly and not giving in and continuing to go to school. Real-life examples could include other famous people who have overcome adversity or people they actually know.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point out that </a:t>
            </a:r>
            <a:r>
              <a:rPr lang="en" sz="1200" i="1" dirty="0">
                <a:solidFill>
                  <a:schemeClr val="dk1"/>
                </a:solidFill>
                <a:latin typeface="Calibri"/>
                <a:ea typeface="Calibri"/>
                <a:cs typeface="Calibri"/>
                <a:sym typeface="Calibri"/>
              </a:rPr>
              <a:t>resilient </a:t>
            </a:r>
            <a:r>
              <a:rPr lang="en" sz="1200" dirty="0">
                <a:solidFill>
                  <a:schemeClr val="dk1"/>
                </a:solidFill>
                <a:latin typeface="Calibri"/>
                <a:ea typeface="Calibri"/>
                <a:cs typeface="Calibri"/>
                <a:sym typeface="Calibri"/>
              </a:rPr>
              <a:t>is an adjective (describing a person, place, or thing), and </a:t>
            </a:r>
            <a:r>
              <a:rPr lang="en" sz="1200" i="1" dirty="0">
                <a:solidFill>
                  <a:schemeClr val="dk1"/>
                </a:solidFill>
                <a:latin typeface="Calibri"/>
                <a:ea typeface="Calibri"/>
                <a:cs typeface="Calibri"/>
                <a:sym typeface="Calibri"/>
              </a:rPr>
              <a:t>resilience </a:t>
            </a:r>
            <a:r>
              <a:rPr lang="en" sz="1200" dirty="0">
                <a:solidFill>
                  <a:schemeClr val="dk1"/>
                </a:solidFill>
                <a:latin typeface="Calibri"/>
                <a:ea typeface="Calibri"/>
                <a:cs typeface="Calibri"/>
                <a:sym typeface="Calibri"/>
              </a:rPr>
              <a:t>is the noun form.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2ee10abc7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4672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2b587e5f6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5.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draw students' attention to the Definition box in the upper left corner.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was a vocabulary word in previous lessons.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pairs to share out a definition.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 consensus definition on the displayed model. You might write something like: </a:t>
            </a:r>
            <a:r>
              <a:rPr lang="en" sz="1200" i="0" dirty="0">
                <a:solidFill>
                  <a:schemeClr val="dk1"/>
                </a:solidFill>
                <a:latin typeface="Calibri"/>
                <a:ea typeface="Calibri"/>
                <a:cs typeface="Calibri"/>
                <a:sym typeface="Calibri"/>
              </a:rPr>
              <a:t>"Resilient means bouncing back from adversity or recovering quickly." </a:t>
            </a:r>
            <a:r>
              <a:rPr lang="en" sz="1200" dirty="0">
                <a:solidFill>
                  <a:schemeClr val="dk1"/>
                </a:solidFill>
                <a:latin typeface="Calibri"/>
                <a:ea typeface="Calibri"/>
                <a:cs typeface="Calibri"/>
                <a:sym typeface="Calibri"/>
              </a:rPr>
              <a:t>This would be a good opportunity to explain that resilient comes from the Latin </a:t>
            </a:r>
            <a:r>
              <a:rPr lang="en" sz="1200" i="1" dirty="0">
                <a:solidFill>
                  <a:schemeClr val="dk1"/>
                </a:solidFill>
                <a:latin typeface="Calibri"/>
                <a:ea typeface="Calibri"/>
                <a:cs typeface="Calibri"/>
                <a:sym typeface="Calibri"/>
              </a:rPr>
              <a:t>resilire</a:t>
            </a:r>
            <a:r>
              <a:rPr lang="en" sz="1200" dirty="0">
                <a:solidFill>
                  <a:schemeClr val="dk1"/>
                </a:solidFill>
                <a:latin typeface="Calibri"/>
                <a:ea typeface="Calibri"/>
                <a:cs typeface="Calibri"/>
                <a:sym typeface="Calibri"/>
              </a:rPr>
              <a:t>, which means "to spring back."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resilient means </a:t>
            </a:r>
            <a:r>
              <a:rPr lang="en" sz="1200" b="0" dirty="0">
                <a:solidFill>
                  <a:schemeClr val="dk1"/>
                </a:solidFill>
                <a:latin typeface="Calibri"/>
                <a:ea typeface="Calibri"/>
                <a:cs typeface="Calibri"/>
                <a:sym typeface="Calibri"/>
              </a:rPr>
              <a:t>to recover or bounce back.</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back to their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for the definition if they can’t recall it.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1" name="Google Shape;251;g42b587e5f6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692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2ee10abc7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5.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draw students' attention to the Characteristics/Explanation box in the upper right corner of the handout.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ask students to turn and talk with their partner about the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volunteer pairs to share out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by asking students, </a:t>
            </a:r>
            <a:r>
              <a:rPr lang="en" sz="1200" i="1" dirty="0">
                <a:solidFill>
                  <a:schemeClr val="dk1"/>
                </a:solidFill>
                <a:latin typeface="Calibri"/>
                <a:ea typeface="Calibri"/>
                <a:cs typeface="Calibri"/>
                <a:sym typeface="Calibri"/>
              </a:rPr>
              <a:t>“What sort of characteristics do the people, both real and fictional, display in the Examples box?”</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pairs to share.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their responses on the displayed model.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Listen for characteristics like</a:t>
            </a:r>
            <a:r>
              <a:rPr lang="en" sz="1200" b="0" dirty="0">
                <a:solidFill>
                  <a:schemeClr val="dk1"/>
                </a:solidFill>
                <a:latin typeface="Calibri"/>
                <a:ea typeface="Calibri"/>
                <a:cs typeface="Calibri"/>
                <a:sym typeface="Calibri"/>
              </a:rPr>
              <a:t>: "strength," "ability to overcome adversity or trouble," "continuing on in spite of difficulties," etc.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1" name="Google Shape;261;g42ee10abc7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129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2ee10abc7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Frayer Model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5.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draw students' attention to the Non-Examples box in the lower right corner.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ask students to discuss the question with their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think about the definition and the characteristics listed on the handout and remind them that they are thinking about the opposite of this, or what people who are not resilient might do.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pairs and record their non-examples on the displayed model.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someone for whom things are going well, who is optimistic that they will continue to do so, is not necessarily </a:t>
            </a:r>
            <a:r>
              <a:rPr lang="en" sz="1200" i="1" dirty="0">
                <a:solidFill>
                  <a:schemeClr val="dk1"/>
                </a:solidFill>
                <a:latin typeface="Calibri"/>
                <a:ea typeface="Calibri"/>
                <a:cs typeface="Calibri"/>
                <a:sym typeface="Calibri"/>
              </a:rPr>
              <a:t>resilient</a:t>
            </a:r>
            <a:r>
              <a:rPr lang="en" sz="1200" dirty="0">
                <a:solidFill>
                  <a:schemeClr val="dk1"/>
                </a:solidFill>
                <a:latin typeface="Calibri"/>
                <a:ea typeface="Calibri"/>
                <a:cs typeface="Calibri"/>
                <a:sym typeface="Calibri"/>
              </a:rPr>
              <a:t>. Resilience requires something difficult or bad from which one bounces back.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Listen for: </a:t>
            </a:r>
            <a:r>
              <a:rPr lang="en" sz="1200" b="0" dirty="0">
                <a:solidFill>
                  <a:schemeClr val="dk1"/>
                </a:solidFill>
                <a:latin typeface="Calibri"/>
                <a:ea typeface="Calibri"/>
                <a:cs typeface="Calibri"/>
                <a:sym typeface="Calibri"/>
              </a:rPr>
              <a:t>"giving up," "refusing to try when things get difficult," "wallowing in misery," </a:t>
            </a:r>
            <a:r>
              <a:rPr lang="en" sz="1200" dirty="0">
                <a:solidFill>
                  <a:schemeClr val="dk1"/>
                </a:solidFill>
                <a:latin typeface="Calibri"/>
                <a:ea typeface="Calibri"/>
                <a:cs typeface="Calibri"/>
                <a:sym typeface="Calibri"/>
              </a:rPr>
              <a:t>etc.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1" name="Google Shape;271;g42ee10abc7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1755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1.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2.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500">
                <a:latin typeface="Century Gothic"/>
                <a:ea typeface="Century Gothic"/>
                <a:cs typeface="Century Gothic"/>
                <a:sym typeface="Century Gothic"/>
              </a:rPr>
              <a:t>This lesson will take approximately 50-70 minutes to complete. </a:t>
            </a:r>
            <a:endParaRPr sz="15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5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a:latin typeface="Century Gothic"/>
                <a:ea typeface="Century Gothic"/>
                <a:cs typeface="Century Gothic"/>
                <a:sym typeface="Century Gothic"/>
              </a:rPr>
              <a:t>The purpose of today’s lesson is to:</a:t>
            </a:r>
            <a:endParaRPr sz="150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Char char="●"/>
            </a:pPr>
            <a:r>
              <a:rPr lang="en" sz="1500">
                <a:latin typeface="Century Gothic"/>
                <a:ea typeface="Century Gothic"/>
                <a:cs typeface="Century Gothic"/>
                <a:sym typeface="Century Gothic"/>
              </a:rPr>
              <a:t>deepen students’ understanding of the term </a:t>
            </a:r>
            <a:r>
              <a:rPr lang="en" sz="1500" i="1">
                <a:latin typeface="Century Gothic"/>
                <a:ea typeface="Century Gothic"/>
                <a:cs typeface="Century Gothic"/>
                <a:sym typeface="Century Gothic"/>
              </a:rPr>
              <a:t>resilient</a:t>
            </a:r>
            <a:r>
              <a:rPr lang="en" sz="1500">
                <a:latin typeface="Century Gothic"/>
                <a:ea typeface="Century Gothic"/>
                <a:cs typeface="Century Gothic"/>
                <a:sym typeface="Century Gothic"/>
              </a:rPr>
              <a:t>, a key vocabulary word and character trait that enables Louie to survive his ordeal.</a:t>
            </a:r>
            <a:r>
              <a:rPr lang="en" sz="1500">
                <a:latin typeface="Times New Roman"/>
                <a:ea typeface="Times New Roman"/>
                <a:cs typeface="Times New Roman"/>
                <a:sym typeface="Times New Roman"/>
              </a:rPr>
              <a:t> </a:t>
            </a:r>
            <a:endParaRPr sz="1500">
              <a:latin typeface="Times New Roman"/>
              <a:ea typeface="Times New Roman"/>
              <a:cs typeface="Times New Roman"/>
              <a:sym typeface="Times New Roman"/>
            </a:endParaRPr>
          </a:p>
          <a:p>
            <a:pPr marL="457200" lvl="0" indent="-323850" algn="l" rtl="0">
              <a:spcBef>
                <a:spcPts val="0"/>
              </a:spcBef>
              <a:spcAft>
                <a:spcPts val="0"/>
              </a:spcAft>
              <a:buSzPts val="1500"/>
              <a:buFont typeface="Century Gothic"/>
              <a:buChar char="●"/>
            </a:pPr>
            <a:r>
              <a:rPr lang="en" sz="1500">
                <a:latin typeface="Century Gothic"/>
                <a:ea typeface="Century Gothic"/>
                <a:cs typeface="Century Gothic"/>
                <a:sym typeface="Century Gothic"/>
              </a:rPr>
              <a:t>provide an opportunity for students to analyze Louie’s character and how he changes through a close read of the text. </a:t>
            </a:r>
            <a:br>
              <a:rPr lang="en" sz="1500">
                <a:latin typeface="Century Gothic"/>
                <a:ea typeface="Century Gothic"/>
                <a:cs typeface="Century Gothic"/>
                <a:sym typeface="Century Gothic"/>
              </a:rPr>
            </a:br>
            <a:endParaRPr sz="15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a:latin typeface="Century Gothic"/>
                <a:ea typeface="Century Gothic"/>
                <a:cs typeface="Century Gothic"/>
                <a:sym typeface="Century Gothic"/>
              </a:rPr>
              <a:t>The Learning Targets for students today are:</a:t>
            </a:r>
            <a:endParaRPr sz="1500">
              <a:latin typeface="Century Gothic"/>
              <a:ea typeface="Century Gothic"/>
              <a:cs typeface="Century Gothic"/>
              <a:sym typeface="Century Gothic"/>
            </a:endParaRPr>
          </a:p>
          <a:p>
            <a:pPr marL="457200" lvl="0" indent="-323850" algn="l" rtl="0">
              <a:spcBef>
                <a:spcPts val="1000"/>
              </a:spcBef>
              <a:spcAft>
                <a:spcPts val="0"/>
              </a:spcAft>
              <a:buSzPts val="1500"/>
              <a:buFont typeface="Century Gothic"/>
              <a:buAutoNum type="arabicPeriod"/>
            </a:pPr>
            <a:r>
              <a:rPr lang="en" sz="1500">
                <a:latin typeface="Century Gothic"/>
                <a:ea typeface="Century Gothic"/>
                <a:cs typeface="Century Gothic"/>
                <a:sym typeface="Century Gothic"/>
              </a:rPr>
              <a:t>I can use a Frayer Model to deepen my understanding of words in </a:t>
            </a:r>
            <a:r>
              <a:rPr lang="en" sz="1500" i="1">
                <a:latin typeface="Century Gothic"/>
                <a:ea typeface="Century Gothic"/>
                <a:cs typeface="Century Gothic"/>
                <a:sym typeface="Century Gothic"/>
              </a:rPr>
              <a:t>Unbroken</a:t>
            </a:r>
            <a:r>
              <a:rPr lang="en" sz="1500">
                <a:latin typeface="Century Gothic"/>
                <a:ea typeface="Century Gothic"/>
                <a:cs typeface="Century Gothic"/>
                <a:sym typeface="Century Gothic"/>
              </a:rPr>
              <a:t>.</a:t>
            </a:r>
            <a:endParaRPr sz="150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a:latin typeface="Century Gothic"/>
                <a:ea typeface="Century Gothic"/>
                <a:cs typeface="Century Gothic"/>
                <a:sym typeface="Century Gothic"/>
              </a:rPr>
              <a:t>I can analyze the impact of word choice on meaning and tone in </a:t>
            </a:r>
            <a:r>
              <a:rPr lang="en" sz="1500" i="1">
                <a:latin typeface="Century Gothic"/>
                <a:ea typeface="Century Gothic"/>
                <a:cs typeface="Century Gothic"/>
                <a:sym typeface="Century Gothic"/>
              </a:rPr>
              <a:t>Unbroken</a:t>
            </a:r>
            <a:r>
              <a:rPr lang="en" sz="1500">
                <a:latin typeface="Century Gothic"/>
                <a:ea typeface="Century Gothic"/>
                <a:cs typeface="Century Gothic"/>
                <a:sym typeface="Century Gothic"/>
              </a:rPr>
              <a:t>.</a:t>
            </a:r>
            <a:endParaRPr sz="15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500">
                <a:latin typeface="Century Gothic"/>
                <a:ea typeface="Century Gothic"/>
                <a:cs typeface="Century Gothic"/>
                <a:sym typeface="Century Gothic"/>
              </a:rPr>
              <a:t>I can cite evidence that supports my analysis of </a:t>
            </a:r>
            <a:r>
              <a:rPr lang="en" sz="1500" i="1">
                <a:latin typeface="Century Gothic"/>
                <a:ea typeface="Century Gothic"/>
                <a:cs typeface="Century Gothic"/>
                <a:sym typeface="Century Gothic"/>
              </a:rPr>
              <a:t>Unbroken.</a:t>
            </a: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6"/>
          <p:cNvSpPr txBox="1">
            <a:spLocks noGrp="1"/>
          </p:cNvSpPr>
          <p:nvPr>
            <p:ph type="title"/>
          </p:nvPr>
        </p:nvSpPr>
        <p:spPr>
          <a:xfrm>
            <a:off x="186800" y="273850"/>
            <a:ext cx="8328600" cy="747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Define </a:t>
            </a:r>
            <a:r>
              <a:rPr lang="en" sz="3000" i="1">
                <a:latin typeface="Century Gothic"/>
                <a:ea typeface="Century Gothic"/>
                <a:cs typeface="Century Gothic"/>
                <a:sym typeface="Century Gothic"/>
              </a:rPr>
              <a:t>Resilient Optimism</a:t>
            </a:r>
            <a:endParaRPr sz="3000" i="1" u="none" strike="noStrike" cap="none">
              <a:solidFill>
                <a:schemeClr val="dk1"/>
              </a:solidFill>
              <a:latin typeface="Century Gothic"/>
              <a:ea typeface="Century Gothic"/>
              <a:cs typeface="Century Gothic"/>
              <a:sym typeface="Century Gothic"/>
            </a:endParaRPr>
          </a:p>
        </p:txBody>
      </p:sp>
      <p:sp>
        <p:nvSpPr>
          <p:cNvPr id="284" name="Google Shape;284;p46"/>
          <p:cNvSpPr txBox="1">
            <a:spLocks noGrp="1"/>
          </p:cNvSpPr>
          <p:nvPr>
            <p:ph type="body" idx="1"/>
          </p:nvPr>
        </p:nvSpPr>
        <p:spPr>
          <a:xfrm>
            <a:off x="272100" y="1021150"/>
            <a:ext cx="85998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"When history carried him into war, this </a:t>
            </a:r>
            <a:r>
              <a:rPr lang="en" sz="2400" i="1">
                <a:latin typeface="Century Gothic"/>
                <a:ea typeface="Century Gothic"/>
                <a:cs typeface="Century Gothic"/>
                <a:sym typeface="Century Gothic"/>
              </a:rPr>
              <a:t>resilient optimism </a:t>
            </a:r>
            <a:r>
              <a:rPr lang="en" sz="2400">
                <a:latin typeface="Century Gothic"/>
                <a:ea typeface="Century Gothic"/>
                <a:cs typeface="Century Gothic"/>
                <a:sym typeface="Century Gothic"/>
              </a:rPr>
              <a:t>would define him."</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a:latin typeface="Century Gothic"/>
                <a:ea typeface="Century Gothic"/>
                <a:cs typeface="Century Gothic"/>
                <a:sym typeface="Century Gothic"/>
              </a:rPr>
              <a:t>What is </a:t>
            </a:r>
            <a:r>
              <a:rPr lang="en" sz="2400" i="1">
                <a:latin typeface="Century Gothic"/>
                <a:ea typeface="Century Gothic"/>
                <a:cs typeface="Century Gothic"/>
                <a:sym typeface="Century Gothic"/>
              </a:rPr>
              <a:t>optimism</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What does the phrase “</a:t>
            </a:r>
            <a:r>
              <a:rPr lang="en" sz="2400" i="1">
                <a:latin typeface="Century Gothic"/>
                <a:ea typeface="Century Gothic"/>
                <a:cs typeface="Century Gothic"/>
                <a:sym typeface="Century Gothic"/>
              </a:rPr>
              <a:t>resilient</a:t>
            </a:r>
            <a:r>
              <a:rPr lang="en" sz="2400">
                <a:latin typeface="Century Gothic"/>
                <a:ea typeface="Century Gothic"/>
                <a:cs typeface="Century Gothic"/>
                <a:sym typeface="Century Gothic"/>
              </a:rPr>
              <a:t> </a:t>
            </a:r>
            <a:r>
              <a:rPr lang="en" sz="2400" i="1">
                <a:latin typeface="Century Gothic"/>
                <a:ea typeface="Century Gothic"/>
                <a:cs typeface="Century Gothic"/>
                <a:sym typeface="Century Gothic"/>
              </a:rPr>
              <a:t>optimism</a:t>
            </a:r>
            <a:r>
              <a:rPr lang="en" sz="2400">
                <a:latin typeface="Century Gothic"/>
                <a:ea typeface="Century Gothic"/>
                <a:cs typeface="Century Gothic"/>
                <a:sym typeface="Century Gothic"/>
              </a:rPr>
              <a:t>” tell us about Louie and what he may face during the war? Why might the author have used this particular phrase instead of just saying that Louie was strong?"</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6" name="Google Shape;247;p42"/>
          <p:cNvPicPr preferRelativeResize="0"/>
          <p:nvPr/>
        </p:nvPicPr>
        <p:blipFill>
          <a:blip r:embed="rId3">
            <a:alphaModFix/>
          </a:blip>
          <a:stretch>
            <a:fillRect/>
          </a:stretch>
        </p:blipFill>
        <p:spPr>
          <a:xfrm>
            <a:off x="8022009" y="4473850"/>
            <a:ext cx="481025" cy="481025"/>
          </a:xfrm>
          <a:prstGeom prst="rect">
            <a:avLst/>
          </a:prstGeom>
          <a:noFill/>
          <a:ln>
            <a:noFill/>
          </a:ln>
        </p:spPr>
      </p:pic>
      <p:pic>
        <p:nvPicPr>
          <p:cNvPr id="7" name="Google Shape;248;p42"/>
          <p:cNvPicPr preferRelativeResize="0"/>
          <p:nvPr/>
        </p:nvPicPr>
        <p:blipFill>
          <a:blip r:embed="rId4">
            <a:alphaModFix/>
          </a:blip>
          <a:stretch>
            <a:fillRect/>
          </a:stretch>
        </p:blipFill>
        <p:spPr>
          <a:xfrm>
            <a:off x="8554112" y="4473861"/>
            <a:ext cx="481025" cy="41131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7"/>
          <p:cNvSpPr txBox="1">
            <a:spLocks noGrp="1"/>
          </p:cNvSpPr>
          <p:nvPr>
            <p:ph type="title"/>
          </p:nvPr>
        </p:nvSpPr>
        <p:spPr>
          <a:xfrm>
            <a:off x="348343" y="74844"/>
            <a:ext cx="7646532"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Let’s Review Our Learning Targets</a:t>
            </a:r>
            <a:endParaRPr sz="3300" b="0" i="0" u="none" strike="noStrike" cap="none" dirty="0">
              <a:solidFill>
                <a:schemeClr val="dk1"/>
              </a:solidFill>
              <a:latin typeface="Calibri"/>
              <a:ea typeface="Calibri"/>
              <a:cs typeface="Calibri"/>
              <a:sym typeface="Calibri"/>
            </a:endParaRPr>
          </a:p>
        </p:txBody>
      </p:sp>
      <p:sp>
        <p:nvSpPr>
          <p:cNvPr id="292" name="Google Shape;292;p47"/>
          <p:cNvSpPr txBox="1">
            <a:spLocks noGrp="1"/>
          </p:cNvSpPr>
          <p:nvPr>
            <p:ph type="body" idx="1"/>
          </p:nvPr>
        </p:nvSpPr>
        <p:spPr>
          <a:xfrm>
            <a:off x="261250" y="11669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I can </a:t>
            </a:r>
            <a:r>
              <a:rPr lang="en" i="1" dirty="0">
                <a:latin typeface="Century Gothic"/>
                <a:ea typeface="Century Gothic"/>
                <a:cs typeface="Century Gothic"/>
                <a:sym typeface="Century Gothic"/>
              </a:rPr>
              <a:t>use a Frayer Model to deepen my understanding of words </a:t>
            </a:r>
            <a:r>
              <a:rPr lang="en" dirty="0">
                <a:latin typeface="Century Gothic"/>
                <a:ea typeface="Century Gothic"/>
                <a:cs typeface="Century Gothic"/>
                <a:sym typeface="Century Gothic"/>
              </a:rPr>
              <a:t>in </a:t>
            </a:r>
            <a:r>
              <a:rPr lang="en" i="1" dirty="0">
                <a:latin typeface="Century Gothic"/>
                <a:ea typeface="Century Gothic"/>
                <a:cs typeface="Century Gothic"/>
                <a:sym typeface="Century Gothic"/>
              </a:rPr>
              <a:t>Unbroken</a:t>
            </a:r>
            <a:r>
              <a:rPr lang="en" dirty="0">
                <a:latin typeface="Century Gothic"/>
                <a:ea typeface="Century Gothic"/>
                <a:cs typeface="Century Gothic"/>
                <a:sym typeface="Century Gothic"/>
              </a:rPr>
              <a:t>.</a:t>
            </a:r>
            <a:br>
              <a:rPr lang="en" dirty="0">
                <a:latin typeface="Century Gothic"/>
                <a:ea typeface="Century Gothic"/>
                <a:cs typeface="Century Gothic"/>
                <a:sym typeface="Century Gothic"/>
              </a:rPr>
            </a:br>
            <a:endParaRPr dirty="0">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dirty="0">
                <a:latin typeface="Century Gothic"/>
                <a:ea typeface="Century Gothic"/>
                <a:cs typeface="Century Gothic"/>
                <a:sym typeface="Century Gothic"/>
              </a:rPr>
              <a:t>I can a</a:t>
            </a:r>
            <a:r>
              <a:rPr lang="en" i="1" dirty="0">
                <a:latin typeface="Century Gothic"/>
                <a:ea typeface="Century Gothic"/>
                <a:cs typeface="Century Gothic"/>
                <a:sym typeface="Century Gothic"/>
              </a:rPr>
              <a:t>nalyze the impact of word choice on meaning and tone </a:t>
            </a:r>
            <a:r>
              <a:rPr lang="en" dirty="0">
                <a:latin typeface="Century Gothic"/>
                <a:ea typeface="Century Gothic"/>
                <a:cs typeface="Century Gothic"/>
                <a:sym typeface="Century Gothic"/>
              </a:rPr>
              <a:t>in </a:t>
            </a:r>
            <a:r>
              <a:rPr lang="en" i="1" dirty="0">
                <a:latin typeface="Century Gothic"/>
                <a:ea typeface="Century Gothic"/>
                <a:cs typeface="Century Gothic"/>
                <a:sym typeface="Century Gothic"/>
              </a:rPr>
              <a:t>Unbroken</a:t>
            </a:r>
            <a:r>
              <a:rPr lang="en" dirty="0">
                <a:latin typeface="Century Gothic"/>
                <a:ea typeface="Century Gothic"/>
                <a:cs typeface="Century Gothic"/>
                <a:sym typeface="Century Gothic"/>
              </a:rPr>
              <a:t>.</a:t>
            </a:r>
            <a:br>
              <a:rPr lang="en" dirty="0">
                <a:latin typeface="Century Gothic"/>
                <a:ea typeface="Century Gothic"/>
                <a:cs typeface="Century Gothic"/>
                <a:sym typeface="Century Gothic"/>
              </a:rPr>
            </a:br>
            <a:endParaRPr dirty="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dirty="0">
                <a:latin typeface="Century Gothic"/>
                <a:ea typeface="Century Gothic"/>
                <a:cs typeface="Century Gothic"/>
                <a:sym typeface="Century Gothic"/>
              </a:rPr>
              <a:t>I can </a:t>
            </a:r>
            <a:r>
              <a:rPr lang="en" i="1" dirty="0">
                <a:latin typeface="Century Gothic"/>
                <a:ea typeface="Century Gothic"/>
                <a:cs typeface="Century Gothic"/>
                <a:sym typeface="Century Gothic"/>
              </a:rPr>
              <a:t>cite evidence that supports my analysis </a:t>
            </a:r>
            <a:r>
              <a:rPr lang="en" dirty="0">
                <a:latin typeface="Century Gothic"/>
                <a:ea typeface="Century Gothic"/>
                <a:cs typeface="Century Gothic"/>
                <a:sym typeface="Century Gothic"/>
              </a:rPr>
              <a:t>of </a:t>
            </a:r>
            <a:r>
              <a:rPr lang="en" i="1" dirty="0">
                <a:latin typeface="Century Gothic"/>
                <a:ea typeface="Century Gothic"/>
                <a:cs typeface="Century Gothic"/>
                <a:sym typeface="Century Gothic"/>
              </a:rPr>
              <a:t>Unbroken</a:t>
            </a:r>
            <a:r>
              <a:rPr lang="en" dirty="0">
                <a:latin typeface="Century Gothic"/>
                <a:ea typeface="Century Gothic"/>
                <a:cs typeface="Century Gothic"/>
                <a:sym typeface="Century Gothic"/>
              </a:rPr>
              <a:t>.</a:t>
            </a:r>
            <a:r>
              <a:rPr lang="en" dirty="0"/>
              <a:t/>
            </a:r>
            <a:br>
              <a:rPr lang="en" dirty="0"/>
            </a:br>
            <a:r>
              <a:rPr lang="en" dirty="0"/>
              <a:t/>
            </a:r>
            <a:br>
              <a:rPr lang="en" dirty="0"/>
            </a:br>
            <a:r>
              <a:rPr lang="en" dirty="0"/>
              <a:t/>
            </a:r>
            <a:br>
              <a:rPr lang="en" dirty="0"/>
            </a:br>
            <a:r>
              <a:rPr lang="en" dirty="0"/>
              <a:t/>
            </a:r>
            <a:br>
              <a:rPr lang="en" dirty="0"/>
            </a:br>
            <a:endParaRPr dirty="0"/>
          </a:p>
        </p:txBody>
      </p:sp>
      <p:pic>
        <p:nvPicPr>
          <p:cNvPr id="293" name="Google Shape;293;p47"/>
          <p:cNvPicPr preferRelativeResize="0"/>
          <p:nvPr/>
        </p:nvPicPr>
        <p:blipFill>
          <a:blip r:embed="rId3">
            <a:alphaModFix/>
          </a:blip>
          <a:stretch>
            <a:fillRect/>
          </a:stretch>
        </p:blipFill>
        <p:spPr>
          <a:xfrm>
            <a:off x="8403075" y="4386775"/>
            <a:ext cx="615775" cy="498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8"/>
          <p:cNvSpPr txBox="1">
            <a:spLocks noGrp="1"/>
          </p:cNvSpPr>
          <p:nvPr>
            <p:ph type="title"/>
          </p:nvPr>
        </p:nvSpPr>
        <p:spPr>
          <a:xfrm>
            <a:off x="249075" y="273850"/>
            <a:ext cx="8266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Examine Louie’s Changing Character</a:t>
            </a:r>
            <a:endParaRPr sz="2800" i="0" u="none" strike="noStrike" cap="none">
              <a:solidFill>
                <a:schemeClr val="dk1"/>
              </a:solidFill>
              <a:latin typeface="Century Gothic"/>
              <a:ea typeface="Century Gothic"/>
              <a:cs typeface="Century Gothic"/>
              <a:sym typeface="Century Gothic"/>
            </a:endParaRPr>
          </a:p>
        </p:txBody>
      </p:sp>
      <p:sp>
        <p:nvSpPr>
          <p:cNvPr id="299" name="Google Shape;299;p48"/>
          <p:cNvSpPr txBox="1">
            <a:spLocks noGrp="1"/>
          </p:cNvSpPr>
          <p:nvPr>
            <p:ph type="body" idx="1"/>
          </p:nvPr>
        </p:nvSpPr>
        <p:spPr>
          <a:xfrm>
            <a:off x="379550" y="135676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Turn to page 9 in </a:t>
            </a:r>
            <a:r>
              <a:rPr lang="en" sz="2400" i="1">
                <a:latin typeface="Century Gothic"/>
                <a:ea typeface="Century Gothic"/>
                <a:cs typeface="Century Gothic"/>
                <a:sym typeface="Century Gothic"/>
              </a:rPr>
              <a:t>Unbroken</a:t>
            </a:r>
            <a:r>
              <a:rPr lang="en" sz="2400">
                <a:latin typeface="Century Gothic"/>
                <a:ea typeface="Century Gothic"/>
                <a:cs typeface="Century Gothic"/>
                <a:sym typeface="Century Gothic"/>
              </a:rPr>
              <a:t>.</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Read along silently in your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head as your teacher reads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aloud.</a:t>
            </a:r>
            <a:endParaRPr sz="2400">
              <a:latin typeface="Century Gothic"/>
              <a:ea typeface="Century Gothic"/>
              <a:cs typeface="Century Gothic"/>
              <a:sym typeface="Century Gothic"/>
            </a:endParaRPr>
          </a:p>
        </p:txBody>
      </p:sp>
      <p:pic>
        <p:nvPicPr>
          <p:cNvPr id="300" name="Google Shape;300;p48"/>
          <p:cNvPicPr preferRelativeResize="0"/>
          <p:nvPr/>
        </p:nvPicPr>
        <p:blipFill>
          <a:blip r:embed="rId3">
            <a:alphaModFix/>
          </a:blip>
          <a:stretch>
            <a:fillRect/>
          </a:stretch>
        </p:blipFill>
        <p:spPr>
          <a:xfrm>
            <a:off x="5752300" y="1356763"/>
            <a:ext cx="1733550" cy="263842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9"/>
          <p:cNvSpPr txBox="1">
            <a:spLocks noGrp="1"/>
          </p:cNvSpPr>
          <p:nvPr>
            <p:ph type="title"/>
          </p:nvPr>
        </p:nvSpPr>
        <p:spPr>
          <a:xfrm>
            <a:off x="249075" y="273850"/>
            <a:ext cx="8266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Analyze Louie’s Changing Character</a:t>
            </a:r>
            <a:endParaRPr sz="2800" i="0" u="none" strike="noStrike" cap="none">
              <a:solidFill>
                <a:schemeClr val="dk1"/>
              </a:solidFill>
              <a:latin typeface="Century Gothic"/>
              <a:ea typeface="Century Gothic"/>
              <a:cs typeface="Century Gothic"/>
              <a:sym typeface="Century Gothic"/>
            </a:endParaRPr>
          </a:p>
        </p:txBody>
      </p:sp>
      <p:sp>
        <p:nvSpPr>
          <p:cNvPr id="306" name="Google Shape;306;p49"/>
          <p:cNvSpPr txBox="1">
            <a:spLocks noGrp="1"/>
          </p:cNvSpPr>
          <p:nvPr>
            <p:ph type="body" idx="1"/>
          </p:nvPr>
        </p:nvSpPr>
        <p:spPr>
          <a:xfrm>
            <a:off x="379550" y="135676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177800" marR="0" lvl="0" indent="-3810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Think-Pair-Share with your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Midway partner as you</a:t>
            </a:r>
            <a:endParaRPr sz="2400">
              <a:latin typeface="Century Gothic"/>
              <a:ea typeface="Century Gothic"/>
              <a:cs typeface="Century Gothic"/>
              <a:sym typeface="Century Gothic"/>
            </a:endParaRPr>
          </a:p>
          <a:p>
            <a:pPr marL="177800" marR="0" lvl="0" indent="-3810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reread and answer the </a:t>
            </a:r>
            <a:endParaRPr sz="2400">
              <a:latin typeface="Century Gothic"/>
              <a:ea typeface="Century Gothic"/>
              <a:cs typeface="Century Gothic"/>
              <a:sym typeface="Century Gothic"/>
            </a:endParaRPr>
          </a:p>
          <a:p>
            <a:pPr marL="177800" marR="0" lvl="0" indent="-3810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text-dependent questions.</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400">
              <a:latin typeface="Century Gothic"/>
              <a:ea typeface="Century Gothic"/>
              <a:cs typeface="Century Gothic"/>
              <a:sym typeface="Century Gothic"/>
            </a:endParaRPr>
          </a:p>
        </p:txBody>
      </p:sp>
      <p:pic>
        <p:nvPicPr>
          <p:cNvPr id="307" name="Google Shape;307;p49"/>
          <p:cNvPicPr preferRelativeResize="0"/>
          <p:nvPr/>
        </p:nvPicPr>
        <p:blipFill>
          <a:blip r:embed="rId3">
            <a:alphaModFix/>
          </a:blip>
          <a:stretch>
            <a:fillRect/>
          </a:stretch>
        </p:blipFill>
        <p:spPr>
          <a:xfrm>
            <a:off x="4659000" y="1208050"/>
            <a:ext cx="3695774" cy="3098100"/>
          </a:xfrm>
          <a:prstGeom prst="rect">
            <a:avLst/>
          </a:prstGeom>
          <a:noFill/>
          <a:ln>
            <a:noFill/>
          </a:ln>
        </p:spPr>
      </p:pic>
      <p:pic>
        <p:nvPicPr>
          <p:cNvPr id="308" name="Google Shape;308;p49"/>
          <p:cNvPicPr preferRelativeResize="0"/>
          <p:nvPr/>
        </p:nvPicPr>
        <p:blipFill>
          <a:blip r:embed="rId4">
            <a:alphaModFix/>
          </a:blip>
          <a:stretch>
            <a:fillRect/>
          </a:stretch>
        </p:blipFill>
        <p:spPr>
          <a:xfrm>
            <a:off x="8515275" y="4463143"/>
            <a:ext cx="529100" cy="423669"/>
          </a:xfrm>
          <a:prstGeom prst="rect">
            <a:avLst/>
          </a:prstGeom>
          <a:noFill/>
          <a:ln>
            <a:noFill/>
          </a:ln>
        </p:spPr>
      </p:pic>
      <p:pic>
        <p:nvPicPr>
          <p:cNvPr id="309" name="Google Shape;309;p49"/>
          <p:cNvPicPr preferRelativeResize="0"/>
          <p:nvPr/>
        </p:nvPicPr>
        <p:blipFill>
          <a:blip r:embed="rId5">
            <a:alphaModFix/>
          </a:blip>
          <a:stretch>
            <a:fillRect/>
          </a:stretch>
        </p:blipFill>
        <p:spPr>
          <a:xfrm>
            <a:off x="8037244" y="4435080"/>
            <a:ext cx="458012" cy="479794"/>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50"/>
          <p:cNvSpPr txBox="1">
            <a:spLocks noGrp="1"/>
          </p:cNvSpPr>
          <p:nvPr>
            <p:ph type="title"/>
          </p:nvPr>
        </p:nvSpPr>
        <p:spPr>
          <a:xfrm>
            <a:off x="137000" y="273850"/>
            <a:ext cx="83784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Identify Louie’s Character Traits</a:t>
            </a:r>
            <a:endParaRPr sz="3000" i="0" u="none" strike="noStrike" cap="none">
              <a:solidFill>
                <a:schemeClr val="dk1"/>
              </a:solidFill>
              <a:latin typeface="Century Gothic"/>
              <a:ea typeface="Century Gothic"/>
              <a:cs typeface="Century Gothic"/>
              <a:sym typeface="Century Gothic"/>
            </a:endParaRPr>
          </a:p>
        </p:txBody>
      </p:sp>
      <p:sp>
        <p:nvSpPr>
          <p:cNvPr id="315" name="Google Shape;315;p50"/>
          <p:cNvSpPr txBox="1">
            <a:spLocks noGrp="1"/>
          </p:cNvSpPr>
          <p:nvPr>
            <p:ph type="body" idx="1"/>
          </p:nvPr>
        </p:nvSpPr>
        <p:spPr>
          <a:xfrm>
            <a:off x="211725" y="1369225"/>
            <a:ext cx="8303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dirty="0">
                <a:latin typeface="Century Gothic"/>
                <a:ea typeface="Century Gothic"/>
                <a:cs typeface="Century Gothic"/>
                <a:sym typeface="Century Gothic"/>
              </a:rPr>
              <a:t>Throughout our reading of</a:t>
            </a:r>
            <a:endParaRPr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i="1" dirty="0">
                <a:latin typeface="Century Gothic"/>
                <a:ea typeface="Century Gothic"/>
                <a:cs typeface="Century Gothic"/>
                <a:sym typeface="Century Gothic"/>
              </a:rPr>
              <a:t>Unbroken</a:t>
            </a:r>
            <a:r>
              <a:rPr lang="en" dirty="0">
                <a:latin typeface="Century Gothic"/>
                <a:ea typeface="Century Gothic"/>
                <a:cs typeface="Century Gothic"/>
                <a:sym typeface="Century Gothic"/>
              </a:rPr>
              <a:t>, we will identify</a:t>
            </a:r>
            <a:endParaRPr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dirty="0">
                <a:latin typeface="Century Gothic"/>
                <a:ea typeface="Century Gothic"/>
                <a:cs typeface="Century Gothic"/>
                <a:sym typeface="Century Gothic"/>
              </a:rPr>
              <a:t>Louie’s character traits and</a:t>
            </a:r>
            <a:endParaRPr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dirty="0">
                <a:latin typeface="Century Gothic"/>
                <a:ea typeface="Century Gothic"/>
                <a:cs typeface="Century Gothic"/>
                <a:sym typeface="Century Gothic"/>
              </a:rPr>
              <a:t>details from the novel that</a:t>
            </a:r>
            <a:endParaRPr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dirty="0">
                <a:latin typeface="Century Gothic"/>
                <a:ea typeface="Century Gothic"/>
                <a:cs typeface="Century Gothic"/>
                <a:sym typeface="Century Gothic"/>
              </a:rPr>
              <a:t>illustrate those traits.</a:t>
            </a:r>
            <a:endParaRPr dirty="0">
              <a:latin typeface="Century Gothic"/>
              <a:ea typeface="Century Gothic"/>
              <a:cs typeface="Century Gothic"/>
              <a:sym typeface="Century Gothic"/>
            </a:endParaRPr>
          </a:p>
        </p:txBody>
      </p:sp>
      <p:pic>
        <p:nvPicPr>
          <p:cNvPr id="316" name="Google Shape;316;p50"/>
          <p:cNvPicPr preferRelativeResize="0"/>
          <p:nvPr/>
        </p:nvPicPr>
        <p:blipFill>
          <a:blip r:embed="rId3">
            <a:alphaModFix/>
          </a:blip>
          <a:stretch>
            <a:fillRect/>
          </a:stretch>
        </p:blipFill>
        <p:spPr>
          <a:xfrm>
            <a:off x="7964553" y="4447568"/>
            <a:ext cx="481025" cy="481025"/>
          </a:xfrm>
          <a:prstGeom prst="rect">
            <a:avLst/>
          </a:prstGeom>
          <a:noFill/>
          <a:ln>
            <a:noFill/>
          </a:ln>
        </p:spPr>
      </p:pic>
      <p:pic>
        <p:nvPicPr>
          <p:cNvPr id="318" name="Google Shape;318;p50"/>
          <p:cNvPicPr preferRelativeResize="0"/>
          <p:nvPr/>
        </p:nvPicPr>
        <p:blipFill>
          <a:blip r:embed="rId4">
            <a:alphaModFix/>
          </a:blip>
          <a:stretch>
            <a:fillRect/>
          </a:stretch>
        </p:blipFill>
        <p:spPr>
          <a:xfrm>
            <a:off x="4340350" y="1369225"/>
            <a:ext cx="4426676" cy="2724150"/>
          </a:xfrm>
          <a:prstGeom prst="rect">
            <a:avLst/>
          </a:prstGeom>
          <a:noFill/>
          <a:ln>
            <a:noFill/>
          </a:ln>
        </p:spPr>
      </p:pic>
      <p:pic>
        <p:nvPicPr>
          <p:cNvPr id="7" name="Google Shape;308;p49"/>
          <p:cNvPicPr preferRelativeResize="0"/>
          <p:nvPr/>
        </p:nvPicPr>
        <p:blipFill>
          <a:blip r:embed="rId5">
            <a:alphaModFix/>
          </a:blip>
          <a:stretch>
            <a:fillRect/>
          </a:stretch>
        </p:blipFill>
        <p:spPr>
          <a:xfrm>
            <a:off x="8515275" y="4463143"/>
            <a:ext cx="529100" cy="42366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51"/>
          <p:cNvSpPr txBox="1">
            <a:spLocks noGrp="1"/>
          </p:cNvSpPr>
          <p:nvPr>
            <p:ph type="title"/>
          </p:nvPr>
        </p:nvSpPr>
        <p:spPr>
          <a:xfrm>
            <a:off x="388904" y="17271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Let’s Revisit Our Learning Targets</a:t>
            </a:r>
            <a:endParaRPr sz="3300" b="0" i="0" u="none" strike="noStrike" cap="none" dirty="0">
              <a:solidFill>
                <a:schemeClr val="dk1"/>
              </a:solidFill>
              <a:latin typeface="Calibri"/>
              <a:ea typeface="Calibri"/>
              <a:cs typeface="Calibri"/>
              <a:sym typeface="Calibri"/>
            </a:endParaRPr>
          </a:p>
        </p:txBody>
      </p:sp>
      <p:sp>
        <p:nvSpPr>
          <p:cNvPr id="324" name="Google Shape;324;p51"/>
          <p:cNvSpPr txBox="1">
            <a:spLocks noGrp="1"/>
          </p:cNvSpPr>
          <p:nvPr>
            <p:ph type="body" idx="1"/>
          </p:nvPr>
        </p:nvSpPr>
        <p:spPr>
          <a:xfrm>
            <a:off x="261250" y="11669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I can </a:t>
            </a:r>
            <a:r>
              <a:rPr lang="en" i="1" dirty="0">
                <a:latin typeface="Century Gothic"/>
                <a:ea typeface="Century Gothic"/>
                <a:cs typeface="Century Gothic"/>
                <a:sym typeface="Century Gothic"/>
              </a:rPr>
              <a:t>use a Frayer Model to deepen my understanding of words </a:t>
            </a:r>
            <a:r>
              <a:rPr lang="en" dirty="0">
                <a:latin typeface="Century Gothic"/>
                <a:ea typeface="Century Gothic"/>
                <a:cs typeface="Century Gothic"/>
                <a:sym typeface="Century Gothic"/>
              </a:rPr>
              <a:t>in </a:t>
            </a:r>
            <a:r>
              <a:rPr lang="en" i="1" dirty="0">
                <a:latin typeface="Century Gothic"/>
                <a:ea typeface="Century Gothic"/>
                <a:cs typeface="Century Gothic"/>
                <a:sym typeface="Century Gothic"/>
              </a:rPr>
              <a:t>Unbroken</a:t>
            </a:r>
            <a:r>
              <a:rPr lang="en" dirty="0">
                <a:latin typeface="Century Gothic"/>
                <a:ea typeface="Century Gothic"/>
                <a:cs typeface="Century Gothic"/>
                <a:sym typeface="Century Gothic"/>
              </a:rPr>
              <a:t>.</a:t>
            </a:r>
            <a:br>
              <a:rPr lang="en" dirty="0">
                <a:latin typeface="Century Gothic"/>
                <a:ea typeface="Century Gothic"/>
                <a:cs typeface="Century Gothic"/>
                <a:sym typeface="Century Gothic"/>
              </a:rPr>
            </a:br>
            <a:endParaRPr dirty="0">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dirty="0">
                <a:latin typeface="Century Gothic"/>
                <a:ea typeface="Century Gothic"/>
                <a:cs typeface="Century Gothic"/>
                <a:sym typeface="Century Gothic"/>
              </a:rPr>
              <a:t>I can a</a:t>
            </a:r>
            <a:r>
              <a:rPr lang="en" i="1" dirty="0">
                <a:latin typeface="Century Gothic"/>
                <a:ea typeface="Century Gothic"/>
                <a:cs typeface="Century Gothic"/>
                <a:sym typeface="Century Gothic"/>
              </a:rPr>
              <a:t>nalyze the impact of word choice on meaning and tone </a:t>
            </a:r>
            <a:r>
              <a:rPr lang="en" dirty="0">
                <a:latin typeface="Century Gothic"/>
                <a:ea typeface="Century Gothic"/>
                <a:cs typeface="Century Gothic"/>
                <a:sym typeface="Century Gothic"/>
              </a:rPr>
              <a:t>in </a:t>
            </a:r>
            <a:r>
              <a:rPr lang="en" i="1" dirty="0">
                <a:latin typeface="Century Gothic"/>
                <a:ea typeface="Century Gothic"/>
                <a:cs typeface="Century Gothic"/>
                <a:sym typeface="Century Gothic"/>
              </a:rPr>
              <a:t>Unbroken</a:t>
            </a:r>
            <a:r>
              <a:rPr lang="en" dirty="0">
                <a:latin typeface="Century Gothic"/>
                <a:ea typeface="Century Gothic"/>
                <a:cs typeface="Century Gothic"/>
                <a:sym typeface="Century Gothic"/>
              </a:rPr>
              <a:t>.</a:t>
            </a:r>
            <a:br>
              <a:rPr lang="en" dirty="0">
                <a:latin typeface="Century Gothic"/>
                <a:ea typeface="Century Gothic"/>
                <a:cs typeface="Century Gothic"/>
                <a:sym typeface="Century Gothic"/>
              </a:rPr>
            </a:br>
            <a:endParaRPr dirty="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dirty="0">
                <a:latin typeface="Century Gothic"/>
                <a:ea typeface="Century Gothic"/>
                <a:cs typeface="Century Gothic"/>
                <a:sym typeface="Century Gothic"/>
              </a:rPr>
              <a:t>I can </a:t>
            </a:r>
            <a:r>
              <a:rPr lang="en" i="1" dirty="0">
                <a:latin typeface="Century Gothic"/>
                <a:ea typeface="Century Gothic"/>
                <a:cs typeface="Century Gothic"/>
                <a:sym typeface="Century Gothic"/>
              </a:rPr>
              <a:t>cite evidence that supports my analysis </a:t>
            </a:r>
            <a:r>
              <a:rPr lang="en" dirty="0">
                <a:latin typeface="Century Gothic"/>
                <a:ea typeface="Century Gothic"/>
                <a:cs typeface="Century Gothic"/>
                <a:sym typeface="Century Gothic"/>
              </a:rPr>
              <a:t>of </a:t>
            </a:r>
            <a:r>
              <a:rPr lang="en" i="1" dirty="0">
                <a:latin typeface="Century Gothic"/>
                <a:ea typeface="Century Gothic"/>
                <a:cs typeface="Century Gothic"/>
                <a:sym typeface="Century Gothic"/>
              </a:rPr>
              <a:t>Unbroken</a:t>
            </a:r>
            <a:r>
              <a:rPr lang="en" dirty="0">
                <a:latin typeface="Century Gothic"/>
                <a:ea typeface="Century Gothic"/>
                <a:cs typeface="Century Gothic"/>
                <a:sym typeface="Century Gothic"/>
              </a:rPr>
              <a:t>.</a:t>
            </a:r>
            <a:r>
              <a:rPr lang="en" dirty="0"/>
              <a:t/>
            </a:r>
            <a:br>
              <a:rPr lang="en" dirty="0"/>
            </a:br>
            <a:r>
              <a:rPr lang="en" dirty="0"/>
              <a:t/>
            </a:r>
            <a:br>
              <a:rPr lang="en" dirty="0"/>
            </a:br>
            <a:r>
              <a:rPr lang="en" dirty="0"/>
              <a:t/>
            </a:r>
            <a:br>
              <a:rPr lang="en" dirty="0"/>
            </a:br>
            <a:r>
              <a:rPr lang="en" dirty="0"/>
              <a:t/>
            </a:r>
            <a:br>
              <a:rPr lang="en" dirty="0"/>
            </a:br>
            <a:endParaRPr dirty="0"/>
          </a:p>
        </p:txBody>
      </p:sp>
      <p:pic>
        <p:nvPicPr>
          <p:cNvPr id="325" name="Google Shape;325;p51"/>
          <p:cNvPicPr preferRelativeResize="0"/>
          <p:nvPr/>
        </p:nvPicPr>
        <p:blipFill>
          <a:blip r:embed="rId3">
            <a:alphaModFix/>
          </a:blip>
          <a:stretch>
            <a:fillRect/>
          </a:stretch>
        </p:blipFill>
        <p:spPr>
          <a:xfrm>
            <a:off x="8447275" y="4385487"/>
            <a:ext cx="615775" cy="498050"/>
          </a:xfrm>
          <a:prstGeom prst="rect">
            <a:avLst/>
          </a:prstGeom>
          <a:noFill/>
          <a:ln>
            <a:noFill/>
          </a:ln>
        </p:spPr>
      </p:pic>
      <p:pic>
        <p:nvPicPr>
          <p:cNvPr id="326" name="Google Shape;326;p51"/>
          <p:cNvPicPr preferRelativeResize="0"/>
          <p:nvPr/>
        </p:nvPicPr>
        <p:blipFill>
          <a:blip r:embed="rId4">
            <a:alphaModFix/>
          </a:blip>
          <a:stretch>
            <a:fillRect/>
          </a:stretch>
        </p:blipFill>
        <p:spPr>
          <a:xfrm>
            <a:off x="7994876" y="4439918"/>
            <a:ext cx="561456" cy="4532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32" name="Google Shape;332;p52"/>
          <p:cNvSpPr txBox="1">
            <a:spLocks noGrp="1"/>
          </p:cNvSpPr>
          <p:nvPr>
            <p:ph type="body" idx="1"/>
          </p:nvPr>
        </p:nvSpPr>
        <p:spPr>
          <a:xfrm>
            <a:off x="485550" y="1268051"/>
            <a:ext cx="8029800" cy="3611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Complete a first read of pages 13–18 in </a:t>
            </a:r>
            <a:r>
              <a:rPr lang="en" sz="2400" i="1">
                <a:latin typeface="Century Gothic"/>
                <a:ea typeface="Century Gothic"/>
                <a:cs typeface="Century Gothic"/>
                <a:sym typeface="Century Gothic"/>
              </a:rPr>
              <a:t>Unbroken </a:t>
            </a:r>
            <a:r>
              <a:rPr lang="en" sz="2400">
                <a:latin typeface="Century Gothic"/>
                <a:ea typeface="Century Gothic"/>
                <a:cs typeface="Century Gothic"/>
                <a:sym typeface="Century Gothic"/>
              </a:rPr>
              <a:t>and fill in the </a:t>
            </a:r>
            <a:r>
              <a:rPr lang="en" sz="2400" b="1">
                <a:latin typeface="Century Gothic"/>
                <a:ea typeface="Century Gothic"/>
                <a:cs typeface="Century Gothic"/>
                <a:sym typeface="Century Gothic"/>
              </a:rPr>
              <a:t>structured notes</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Answer the focus question: </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Hillenbrand refers to the change in Louie as “rehabilitation” (13). How is Louie rehabilitated? Use the strongest evidence from the text to support your answer.</a:t>
            </a:r>
            <a:endParaRPr sz="240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39" name="Google Shape;339;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40" name="Google Shape;340;p53"/>
          <p:cNvGraphicFramePr/>
          <p:nvPr/>
        </p:nvGraphicFramePr>
        <p:xfrm>
          <a:off x="577216" y="1385887"/>
          <a:ext cx="7989600" cy="3230175"/>
        </p:xfrm>
        <a:graphic>
          <a:graphicData uri="http://schemas.openxmlformats.org/drawingml/2006/table">
            <a:tbl>
              <a:tblPr firstRow="1" bandRow="1">
                <a:noFill/>
                <a:tableStyleId>{471861DF-1F58-4B82-BE1A-8CBF6EF6DCD7}</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 </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 Unit 1: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3: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a:latin typeface="Century Gothic"/>
                <a:ea typeface="Century Gothic"/>
                <a:cs typeface="Century Gothic"/>
                <a:sym typeface="Century Gothic"/>
              </a:rPr>
              <a:t>Resilient: Frayer Model </a:t>
            </a:r>
            <a:r>
              <a:rPr lang="en" sz="1800" dirty="0">
                <a:latin typeface="Century Gothic"/>
                <a:ea typeface="Century Gothic"/>
                <a:cs typeface="Century Gothic"/>
                <a:sym typeface="Century Gothic"/>
              </a:rPr>
              <a:t>(one per student and one to display)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Louie’s Change of Heart: Text-Dependent Questions</a:t>
            </a:r>
            <a:r>
              <a:rPr lang="en"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Understanding Louie: Character Traits anchor chart </a:t>
            </a:r>
            <a:r>
              <a:rPr lang="en" sz="1800" dirty="0">
                <a:latin typeface="Century Gothic"/>
                <a:ea typeface="Century Gothic"/>
                <a:cs typeface="Century Gothic"/>
                <a:sym typeface="Century Gothic"/>
              </a:rPr>
              <a:t>(new; teacher-created)</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pages 13–18 </a:t>
            </a:r>
            <a:r>
              <a:rPr lang="en" sz="1800" dirty="0">
                <a:latin typeface="Century Gothic"/>
                <a:ea typeface="Century Gothic"/>
                <a:cs typeface="Century Gothic"/>
                <a:sym typeface="Century Gothic"/>
              </a:rPr>
              <a:t>(one per student)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3: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Reread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pages 9-12 (Focus on Louie’s rehabilitation in preparation for student homework</a:t>
            </a:r>
            <a:r>
              <a:rPr lang="en" sz="1800" dirty="0" smtClean="0">
                <a:latin typeface="Century Gothic"/>
                <a:ea typeface="Century Gothic"/>
                <a:cs typeface="Century Gothic"/>
                <a:sym typeface="Century Gothic"/>
              </a:rPr>
              <a:t>)</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example of </a:t>
            </a:r>
            <a:r>
              <a:rPr lang="en" sz="1800" i="1" dirty="0">
                <a:latin typeface="Century Gothic"/>
                <a:ea typeface="Century Gothic"/>
                <a:cs typeface="Century Gothic"/>
                <a:sym typeface="Century Gothic"/>
              </a:rPr>
              <a:t>resilient </a:t>
            </a:r>
            <a:r>
              <a:rPr lang="en" sz="1800" dirty="0">
                <a:latin typeface="Century Gothic"/>
                <a:ea typeface="Century Gothic"/>
                <a:cs typeface="Century Gothic"/>
                <a:sym typeface="Century Gothic"/>
              </a:rPr>
              <a:t>provided in the opening (Gabby Giffords</a:t>
            </a:r>
            <a:r>
              <a:rPr lang="en" sz="1800" dirty="0" smtClean="0">
                <a:latin typeface="Century Gothic"/>
                <a:ea typeface="Century Gothic"/>
                <a:cs typeface="Century Gothic"/>
                <a:sym typeface="Century Gothic"/>
              </a:rPr>
              <a:t>)</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dirty="0">
                <a:latin typeface="Century Gothic"/>
                <a:ea typeface="Century Gothic"/>
                <a:cs typeface="Century Gothic"/>
                <a:sym typeface="Century Gothic"/>
              </a:rPr>
              <a:t>Close Reading Guide: </a:t>
            </a: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Pages 9–12 </a:t>
            </a:r>
            <a:r>
              <a:rPr lang="en" sz="1800" dirty="0">
                <a:latin typeface="Century Gothic"/>
                <a:ea typeface="Century Gothic"/>
                <a:cs typeface="Century Gothic"/>
                <a:sym typeface="Century Gothic"/>
              </a:rPr>
              <a:t>(for </a:t>
            </a:r>
            <a:r>
              <a:rPr lang="en" sz="1800" b="1" dirty="0">
                <a:latin typeface="Century Gothic"/>
                <a:ea typeface="Century Gothic"/>
                <a:cs typeface="Century Gothic"/>
                <a:sym typeface="Century Gothic"/>
              </a:rPr>
              <a:t>teacher reference</a:t>
            </a:r>
            <a:r>
              <a:rPr lang="en" sz="1800" dirty="0">
                <a:latin typeface="Century Gothic"/>
                <a:ea typeface="Century Gothic"/>
                <a:cs typeface="Century Gothic"/>
                <a:sym typeface="Century Gothic"/>
              </a:rPr>
              <a:t>; see supporting materials)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Fist to Five protocol (see Appendix 1).</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175873"/>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70073"/>
            <a:ext cx="7886700" cy="36318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000" dirty="0">
                <a:latin typeface="Century Gothic"/>
                <a:ea typeface="Century Gothic"/>
                <a:cs typeface="Century Gothic"/>
                <a:sym typeface="Century Gothic"/>
              </a:rPr>
              <a:t>In today’s lesson, you’ll continue your study of </a:t>
            </a:r>
            <a:r>
              <a:rPr lang="en" sz="2000" i="1" dirty="0">
                <a:latin typeface="Century Gothic"/>
                <a:ea typeface="Century Gothic"/>
                <a:cs typeface="Century Gothic"/>
                <a:sym typeface="Century Gothic"/>
              </a:rPr>
              <a:t>Unbroken</a:t>
            </a:r>
            <a:r>
              <a:rPr lang="en" sz="2000" dirty="0">
                <a:latin typeface="Century Gothic"/>
                <a:ea typeface="Century Gothic"/>
                <a:cs typeface="Century Gothic"/>
                <a:sym typeface="Century Gothic"/>
              </a:rPr>
              <a:t>, reading an excerpt of chapter 1. You’ll also develop an understanding of the term </a:t>
            </a:r>
            <a:r>
              <a:rPr lang="en" sz="2000" i="1" dirty="0">
                <a:latin typeface="Century Gothic"/>
                <a:ea typeface="Century Gothic"/>
                <a:cs typeface="Century Gothic"/>
                <a:sym typeface="Century Gothic"/>
              </a:rPr>
              <a:t>resilient</a:t>
            </a:r>
            <a:r>
              <a:rPr lang="en" sz="2000" dirty="0">
                <a:latin typeface="Century Gothic"/>
                <a:ea typeface="Century Gothic"/>
                <a:cs typeface="Century Gothic"/>
                <a:sym typeface="Century Gothic"/>
              </a:rPr>
              <a:t> as you learn more about Louie’s character. </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000" dirty="0">
                <a:latin typeface="Century Gothic"/>
                <a:ea typeface="Century Gothic"/>
                <a:cs typeface="Century Gothic"/>
                <a:sym typeface="Century Gothic"/>
              </a:rPr>
              <a:t>Here’s what you’ll do today:</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Complete a Frayer Model for the term </a:t>
            </a:r>
            <a:r>
              <a:rPr lang="en" sz="2000" i="1" dirty="0">
                <a:latin typeface="Century Gothic"/>
                <a:ea typeface="Century Gothic"/>
                <a:cs typeface="Century Gothic"/>
                <a:sym typeface="Century Gothic"/>
              </a:rPr>
              <a:t>resilient.</a:t>
            </a:r>
            <a:endParaRPr sz="2000" i="1"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Close read pages 9-12 and answer questions to understand Louie’s character.</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Create an anchor chart of Louie’s character traits based on details from the novel.</a:t>
            </a:r>
            <a:endParaRPr sz="20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298900" y="273850"/>
            <a:ext cx="8717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Gain a Better Understanding of Resilient</a:t>
            </a:r>
            <a:endParaRPr sz="28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161900" y="1369225"/>
            <a:ext cx="83535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endParaRPr sz="1800">
              <a:latin typeface="Century Gothic"/>
              <a:ea typeface="Century Gothic"/>
              <a:cs typeface="Century Gothic"/>
              <a:sym typeface="Century Gothic"/>
            </a:endParaRPr>
          </a:p>
          <a:p>
            <a:pPr marL="0" lvl="0" indent="0" algn="l" rtl="0">
              <a:spcBef>
                <a:spcPts val="800"/>
              </a:spcBef>
              <a:spcAft>
                <a:spcPts val="0"/>
              </a:spcAft>
              <a:buNone/>
            </a:pPr>
            <a:endParaRPr sz="1800">
              <a:latin typeface="Century Gothic"/>
              <a:ea typeface="Century Gothic"/>
              <a:cs typeface="Century Gothic"/>
              <a:sym typeface="Century Gothic"/>
            </a:endParaRPr>
          </a:p>
          <a:p>
            <a:pPr marL="0" lvl="0" indent="0" algn="l" rtl="0">
              <a:spcBef>
                <a:spcPts val="800"/>
              </a:spcBef>
              <a:spcAft>
                <a:spcPts val="0"/>
              </a:spcAft>
              <a:buNone/>
            </a:pPr>
            <a:endParaRPr sz="18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What are some examples</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of being </a:t>
            </a:r>
            <a:r>
              <a:rPr lang="en" sz="2400" i="1">
                <a:latin typeface="Century Gothic"/>
                <a:ea typeface="Century Gothic"/>
                <a:cs typeface="Century Gothic"/>
                <a:sym typeface="Century Gothic"/>
              </a:rPr>
              <a:t>resilient</a:t>
            </a:r>
            <a:r>
              <a:rPr lang="en" sz="2400">
                <a:latin typeface="Century Gothic"/>
                <a:ea typeface="Century Gothic"/>
                <a:cs typeface="Century Gothic"/>
                <a:sym typeface="Century Gothic"/>
              </a:rPr>
              <a:t> in the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book or  in life?</a:t>
            </a:r>
            <a:endParaRPr sz="24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4109375" y="1194750"/>
            <a:ext cx="4060450" cy="3331825"/>
          </a:xfrm>
          <a:prstGeom prst="rect">
            <a:avLst/>
          </a:prstGeom>
          <a:noFill/>
          <a:ln>
            <a:noFill/>
          </a:ln>
        </p:spPr>
      </p:pic>
      <p:sp>
        <p:nvSpPr>
          <p:cNvPr id="246" name="Google Shape;246;p42"/>
          <p:cNvSpPr/>
          <p:nvPr/>
        </p:nvSpPr>
        <p:spPr>
          <a:xfrm>
            <a:off x="2903150" y="3611650"/>
            <a:ext cx="1868100" cy="3114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7" name="Google Shape;247;p42"/>
          <p:cNvPicPr preferRelativeResize="0"/>
          <p:nvPr/>
        </p:nvPicPr>
        <p:blipFill>
          <a:blip r:embed="rId4">
            <a:alphaModFix/>
          </a:blip>
          <a:stretch>
            <a:fillRect/>
          </a:stretch>
        </p:blipFill>
        <p:spPr>
          <a:xfrm>
            <a:off x="8022009" y="4473850"/>
            <a:ext cx="481025" cy="481025"/>
          </a:xfrm>
          <a:prstGeom prst="rect">
            <a:avLst/>
          </a:prstGeom>
          <a:noFill/>
          <a:ln>
            <a:noFill/>
          </a:ln>
        </p:spPr>
      </p:pic>
      <p:pic>
        <p:nvPicPr>
          <p:cNvPr id="248" name="Google Shape;248;p42"/>
          <p:cNvPicPr preferRelativeResize="0"/>
          <p:nvPr/>
        </p:nvPicPr>
        <p:blipFill>
          <a:blip r:embed="rId5">
            <a:alphaModFix/>
          </a:blip>
          <a:stretch>
            <a:fillRect/>
          </a:stretch>
        </p:blipFill>
        <p:spPr>
          <a:xfrm>
            <a:off x="8554112" y="4473861"/>
            <a:ext cx="481025" cy="41131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3"/>
          <p:cNvSpPr txBox="1">
            <a:spLocks noGrp="1"/>
          </p:cNvSpPr>
          <p:nvPr>
            <p:ph type="title"/>
          </p:nvPr>
        </p:nvSpPr>
        <p:spPr>
          <a:xfrm>
            <a:off x="298900" y="273850"/>
            <a:ext cx="8717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Gain a Better Understanding of </a:t>
            </a:r>
            <a:r>
              <a:rPr lang="en" sz="2800" i="1">
                <a:latin typeface="Century Gothic"/>
                <a:ea typeface="Century Gothic"/>
                <a:cs typeface="Century Gothic"/>
                <a:sym typeface="Century Gothic"/>
              </a:rPr>
              <a:t>Resilient</a:t>
            </a:r>
            <a:endParaRPr sz="2800" i="1" u="none" strike="noStrike" cap="none">
              <a:solidFill>
                <a:schemeClr val="dk1"/>
              </a:solidFill>
              <a:latin typeface="Century Gothic"/>
              <a:ea typeface="Century Gothic"/>
              <a:cs typeface="Century Gothic"/>
              <a:sym typeface="Century Gothic"/>
            </a:endParaRPr>
          </a:p>
        </p:txBody>
      </p:sp>
      <p:sp>
        <p:nvSpPr>
          <p:cNvPr id="254" name="Google Shape;254;p43"/>
          <p:cNvSpPr txBox="1">
            <a:spLocks noGrp="1"/>
          </p:cNvSpPr>
          <p:nvPr>
            <p:ph type="body" idx="1"/>
          </p:nvPr>
        </p:nvSpPr>
        <p:spPr>
          <a:xfrm>
            <a:off x="149450" y="1369225"/>
            <a:ext cx="83658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Turn and talk with a partner</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about what resilient means.</a:t>
            </a:r>
            <a:endParaRPr sz="2400">
              <a:latin typeface="Century Gothic"/>
              <a:ea typeface="Century Gothic"/>
              <a:cs typeface="Century Gothic"/>
              <a:sym typeface="Century Gothic"/>
            </a:endParaRPr>
          </a:p>
        </p:txBody>
      </p:sp>
      <p:pic>
        <p:nvPicPr>
          <p:cNvPr id="255" name="Google Shape;255;p43"/>
          <p:cNvPicPr preferRelativeResize="0"/>
          <p:nvPr/>
        </p:nvPicPr>
        <p:blipFill>
          <a:blip r:embed="rId3">
            <a:alphaModFix/>
          </a:blip>
          <a:stretch>
            <a:fillRect/>
          </a:stretch>
        </p:blipFill>
        <p:spPr>
          <a:xfrm>
            <a:off x="4346500" y="1227525"/>
            <a:ext cx="3956259" cy="3246325"/>
          </a:xfrm>
          <a:prstGeom prst="rect">
            <a:avLst/>
          </a:prstGeom>
          <a:noFill/>
          <a:ln>
            <a:noFill/>
          </a:ln>
        </p:spPr>
      </p:pic>
      <p:sp>
        <p:nvSpPr>
          <p:cNvPr id="256" name="Google Shape;256;p43"/>
          <p:cNvSpPr/>
          <p:nvPr/>
        </p:nvSpPr>
        <p:spPr>
          <a:xfrm>
            <a:off x="3164725" y="2260350"/>
            <a:ext cx="1868100" cy="3114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oogle Shape;247;p42"/>
          <p:cNvPicPr preferRelativeResize="0"/>
          <p:nvPr/>
        </p:nvPicPr>
        <p:blipFill>
          <a:blip r:embed="rId4">
            <a:alphaModFix/>
          </a:blip>
          <a:stretch>
            <a:fillRect/>
          </a:stretch>
        </p:blipFill>
        <p:spPr>
          <a:xfrm>
            <a:off x="8022009" y="4473850"/>
            <a:ext cx="481025" cy="481025"/>
          </a:xfrm>
          <a:prstGeom prst="rect">
            <a:avLst/>
          </a:prstGeom>
          <a:noFill/>
          <a:ln>
            <a:noFill/>
          </a:ln>
        </p:spPr>
      </p:pic>
      <p:pic>
        <p:nvPicPr>
          <p:cNvPr id="9" name="Google Shape;248;p42"/>
          <p:cNvPicPr preferRelativeResize="0"/>
          <p:nvPr/>
        </p:nvPicPr>
        <p:blipFill>
          <a:blip r:embed="rId5">
            <a:alphaModFix/>
          </a:blip>
          <a:stretch>
            <a:fillRect/>
          </a:stretch>
        </p:blipFill>
        <p:spPr>
          <a:xfrm>
            <a:off x="8554112" y="4473861"/>
            <a:ext cx="481025" cy="41131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4"/>
          <p:cNvSpPr txBox="1">
            <a:spLocks noGrp="1"/>
          </p:cNvSpPr>
          <p:nvPr>
            <p:ph type="title"/>
          </p:nvPr>
        </p:nvSpPr>
        <p:spPr>
          <a:xfrm>
            <a:off x="298900" y="273850"/>
            <a:ext cx="8717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Gain a Better Understanding of </a:t>
            </a:r>
            <a:r>
              <a:rPr lang="en" sz="2800" i="1">
                <a:latin typeface="Century Gothic"/>
                <a:ea typeface="Century Gothic"/>
                <a:cs typeface="Century Gothic"/>
                <a:sym typeface="Century Gothic"/>
              </a:rPr>
              <a:t>Resilient</a:t>
            </a:r>
            <a:endParaRPr sz="2800" i="1" u="none" strike="noStrike" cap="none">
              <a:solidFill>
                <a:schemeClr val="dk1"/>
              </a:solidFill>
              <a:latin typeface="Century Gothic"/>
              <a:ea typeface="Century Gothic"/>
              <a:cs typeface="Century Gothic"/>
              <a:sym typeface="Century Gothic"/>
            </a:endParaRPr>
          </a:p>
        </p:txBody>
      </p:sp>
      <p:sp>
        <p:nvSpPr>
          <p:cNvPr id="264" name="Google Shape;264;p44"/>
          <p:cNvSpPr txBox="1">
            <a:spLocks noGrp="1"/>
          </p:cNvSpPr>
          <p:nvPr>
            <p:ph type="body" idx="1"/>
          </p:nvPr>
        </p:nvSpPr>
        <p:spPr>
          <a:xfrm>
            <a:off x="149450" y="1369225"/>
            <a:ext cx="83658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200"/>
              <a:t>                                                                                                            </a:t>
            </a:r>
            <a:r>
              <a:rPr lang="en" sz="2400">
                <a:latin typeface="Century Gothic"/>
                <a:ea typeface="Century Gothic"/>
                <a:cs typeface="Century Gothic"/>
                <a:sym typeface="Century Gothic"/>
              </a:rPr>
              <a:t>   What characteristics, or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                                               qualities, does a </a:t>
            </a:r>
            <a:r>
              <a:rPr lang="en" sz="2400" i="1">
                <a:latin typeface="Century Gothic"/>
                <a:ea typeface="Century Gothic"/>
                <a:cs typeface="Century Gothic"/>
                <a:sym typeface="Century Gothic"/>
              </a:rPr>
              <a:t>resilient</a:t>
            </a:r>
            <a:r>
              <a:rPr lang="en" sz="2400">
                <a:latin typeface="Century Gothic"/>
                <a:ea typeface="Century Gothic"/>
                <a:cs typeface="Century Gothic"/>
                <a:sym typeface="Century Gothic"/>
              </a:rPr>
              <a:t>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                                               person have? </a:t>
            </a:r>
            <a:r>
              <a:rPr lang="en" sz="1200"/>
              <a:t>     </a:t>
            </a:r>
            <a:endParaRPr/>
          </a:p>
        </p:txBody>
      </p:sp>
      <p:pic>
        <p:nvPicPr>
          <p:cNvPr id="265" name="Google Shape;265;p44"/>
          <p:cNvPicPr preferRelativeResize="0"/>
          <p:nvPr/>
        </p:nvPicPr>
        <p:blipFill>
          <a:blip r:embed="rId3">
            <a:alphaModFix/>
          </a:blip>
          <a:stretch>
            <a:fillRect/>
          </a:stretch>
        </p:blipFill>
        <p:spPr>
          <a:xfrm>
            <a:off x="228300" y="1268050"/>
            <a:ext cx="3956259" cy="3246325"/>
          </a:xfrm>
          <a:prstGeom prst="rect">
            <a:avLst/>
          </a:prstGeom>
          <a:noFill/>
          <a:ln>
            <a:noFill/>
          </a:ln>
        </p:spPr>
      </p:pic>
      <p:sp>
        <p:nvSpPr>
          <p:cNvPr id="266" name="Google Shape;266;p44"/>
          <p:cNvSpPr/>
          <p:nvPr/>
        </p:nvSpPr>
        <p:spPr>
          <a:xfrm rot="10800000">
            <a:off x="3476075" y="2490775"/>
            <a:ext cx="1868100" cy="3114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oogle Shape;247;p42"/>
          <p:cNvPicPr preferRelativeResize="0"/>
          <p:nvPr/>
        </p:nvPicPr>
        <p:blipFill>
          <a:blip r:embed="rId4">
            <a:alphaModFix/>
          </a:blip>
          <a:stretch>
            <a:fillRect/>
          </a:stretch>
        </p:blipFill>
        <p:spPr>
          <a:xfrm>
            <a:off x="8022009" y="4473850"/>
            <a:ext cx="481025" cy="481025"/>
          </a:xfrm>
          <a:prstGeom prst="rect">
            <a:avLst/>
          </a:prstGeom>
          <a:noFill/>
          <a:ln>
            <a:noFill/>
          </a:ln>
        </p:spPr>
      </p:pic>
      <p:pic>
        <p:nvPicPr>
          <p:cNvPr id="9" name="Google Shape;248;p42"/>
          <p:cNvPicPr preferRelativeResize="0"/>
          <p:nvPr/>
        </p:nvPicPr>
        <p:blipFill>
          <a:blip r:embed="rId5">
            <a:alphaModFix/>
          </a:blip>
          <a:stretch>
            <a:fillRect/>
          </a:stretch>
        </p:blipFill>
        <p:spPr>
          <a:xfrm>
            <a:off x="8554112" y="4473861"/>
            <a:ext cx="481025" cy="41131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5"/>
          <p:cNvSpPr txBox="1">
            <a:spLocks noGrp="1"/>
          </p:cNvSpPr>
          <p:nvPr>
            <p:ph type="title"/>
          </p:nvPr>
        </p:nvSpPr>
        <p:spPr>
          <a:xfrm>
            <a:off x="298900" y="273850"/>
            <a:ext cx="8717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Gain a Better Understanding of </a:t>
            </a:r>
            <a:r>
              <a:rPr lang="en" sz="2800" i="1">
                <a:latin typeface="Century Gothic"/>
                <a:ea typeface="Century Gothic"/>
                <a:cs typeface="Century Gothic"/>
                <a:sym typeface="Century Gothic"/>
              </a:rPr>
              <a:t>Resilient</a:t>
            </a:r>
            <a:endParaRPr sz="2800" i="1" u="none" strike="noStrike" cap="none">
              <a:solidFill>
                <a:schemeClr val="dk1"/>
              </a:solidFill>
              <a:latin typeface="Century Gothic"/>
              <a:ea typeface="Century Gothic"/>
              <a:cs typeface="Century Gothic"/>
              <a:sym typeface="Century Gothic"/>
            </a:endParaRPr>
          </a:p>
        </p:txBody>
      </p:sp>
      <p:sp>
        <p:nvSpPr>
          <p:cNvPr id="274" name="Google Shape;274;p45"/>
          <p:cNvSpPr txBox="1">
            <a:spLocks noGrp="1"/>
          </p:cNvSpPr>
          <p:nvPr>
            <p:ph type="body" idx="1"/>
          </p:nvPr>
        </p:nvSpPr>
        <p:spPr>
          <a:xfrm>
            <a:off x="149450" y="1369225"/>
            <a:ext cx="83658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200"/>
              <a:t>                                                                                                            </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                                               What are non-examples of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                                               </a:t>
            </a:r>
            <a:r>
              <a:rPr lang="en" sz="2400" i="1">
                <a:latin typeface="Century Gothic"/>
                <a:ea typeface="Century Gothic"/>
                <a:cs typeface="Century Gothic"/>
                <a:sym typeface="Century Gothic"/>
              </a:rPr>
              <a:t>resilience</a:t>
            </a:r>
            <a:r>
              <a:rPr lang="en" sz="2400">
                <a:latin typeface="Century Gothic"/>
                <a:ea typeface="Century Gothic"/>
                <a:cs typeface="Century Gothic"/>
                <a:sym typeface="Century Gothic"/>
              </a:rPr>
              <a:t>?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                                               </a:t>
            </a:r>
            <a:endParaRPr/>
          </a:p>
        </p:txBody>
      </p:sp>
      <p:pic>
        <p:nvPicPr>
          <p:cNvPr id="275" name="Google Shape;275;p45"/>
          <p:cNvPicPr preferRelativeResize="0"/>
          <p:nvPr/>
        </p:nvPicPr>
        <p:blipFill>
          <a:blip r:embed="rId3">
            <a:alphaModFix/>
          </a:blip>
          <a:stretch>
            <a:fillRect/>
          </a:stretch>
        </p:blipFill>
        <p:spPr>
          <a:xfrm>
            <a:off x="228300" y="1268050"/>
            <a:ext cx="3956259" cy="3246325"/>
          </a:xfrm>
          <a:prstGeom prst="rect">
            <a:avLst/>
          </a:prstGeom>
          <a:noFill/>
          <a:ln>
            <a:noFill/>
          </a:ln>
        </p:spPr>
      </p:pic>
      <p:sp>
        <p:nvSpPr>
          <p:cNvPr id="276" name="Google Shape;276;p45"/>
          <p:cNvSpPr/>
          <p:nvPr/>
        </p:nvSpPr>
        <p:spPr>
          <a:xfrm rot="10800000">
            <a:off x="3538350" y="3561800"/>
            <a:ext cx="1868100" cy="311400"/>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oogle Shape;247;p42"/>
          <p:cNvPicPr preferRelativeResize="0"/>
          <p:nvPr/>
        </p:nvPicPr>
        <p:blipFill>
          <a:blip r:embed="rId4">
            <a:alphaModFix/>
          </a:blip>
          <a:stretch>
            <a:fillRect/>
          </a:stretch>
        </p:blipFill>
        <p:spPr>
          <a:xfrm>
            <a:off x="8022009" y="4473850"/>
            <a:ext cx="481025" cy="481025"/>
          </a:xfrm>
          <a:prstGeom prst="rect">
            <a:avLst/>
          </a:prstGeom>
          <a:noFill/>
          <a:ln>
            <a:noFill/>
          </a:ln>
        </p:spPr>
      </p:pic>
      <p:pic>
        <p:nvPicPr>
          <p:cNvPr id="9" name="Google Shape;248;p42"/>
          <p:cNvPicPr preferRelativeResize="0"/>
          <p:nvPr/>
        </p:nvPicPr>
        <p:blipFill>
          <a:blip r:embed="rId5">
            <a:alphaModFix/>
          </a:blip>
          <a:stretch>
            <a:fillRect/>
          </a:stretch>
        </p:blipFill>
        <p:spPr>
          <a:xfrm>
            <a:off x="8554112" y="4473861"/>
            <a:ext cx="481025" cy="41131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AD80D82-FEE8-427B-8319-C1F063BB5600}"/>
</file>

<file path=customXml/itemProps2.xml><?xml version="1.0" encoding="utf-8"?>
<ds:datastoreItem xmlns:ds="http://schemas.openxmlformats.org/officeDocument/2006/customXml" ds:itemID="{20D854B4-EC2C-462D-A70D-8F9B09876FD5}"/>
</file>

<file path=customXml/itemProps3.xml><?xml version="1.0" encoding="utf-8"?>
<ds:datastoreItem xmlns:ds="http://schemas.openxmlformats.org/officeDocument/2006/customXml" ds:itemID="{9A985266-5DEF-4374-9829-AABE3163D1B1}"/>
</file>

<file path=docProps/app.xml><?xml version="1.0" encoding="utf-8"?>
<Properties xmlns="http://schemas.openxmlformats.org/officeDocument/2006/extended-properties" xmlns:vt="http://schemas.openxmlformats.org/officeDocument/2006/docPropsVTypes">
  <TotalTime>27</TotalTime>
  <Words>1990</Words>
  <Application>Microsoft Macintosh PowerPoint</Application>
  <PresentationFormat>On-screen Show (16:9)</PresentationFormat>
  <Paragraphs>381</Paragraphs>
  <Slides>17</Slides>
  <Notes>17</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Simple Light</vt:lpstr>
      <vt:lpstr>Office Theme</vt:lpstr>
      <vt:lpstr>Office Theme</vt:lpstr>
      <vt:lpstr>  Grade 8: Module 3: Unit 1: Lesson 3 Teacher slide, before teaching. </vt:lpstr>
      <vt:lpstr>   Grade 8: Module 3 : Unit 1: Lesson 3 Teacher slide, before teaching. </vt:lpstr>
      <vt:lpstr>  Grade 8: Module 3: Unit 1 : Lesson 3 Teacher slide, before teaching. </vt:lpstr>
      <vt:lpstr>Grade 8: Module 3:  Unit 1: Lesson 3</vt:lpstr>
      <vt:lpstr>Hello, Students!</vt:lpstr>
      <vt:lpstr>Let’s Gain a Better Understanding of Resilient</vt:lpstr>
      <vt:lpstr>Let’s Gain a Better Understanding of Resilient</vt:lpstr>
      <vt:lpstr>Let’s Gain a Better Understanding of Resilient</vt:lpstr>
      <vt:lpstr>Let’s Gain a Better Understanding of Resilient</vt:lpstr>
      <vt:lpstr>Let’s Define Resilient Optimism</vt:lpstr>
      <vt:lpstr>Let’s Review Our Learning Targets</vt:lpstr>
      <vt:lpstr>Let’s Examine Louie’s Changing Character</vt:lpstr>
      <vt:lpstr>Let’s Analyze Louie’s Changing Character</vt:lpstr>
      <vt:lpstr>Let’s Identify Louie’s Character Traits</vt:lpstr>
      <vt:lpstr>Let’s Revisit Our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1: Lesson 3 Teacher slide, before teaching. </dc:title>
  <dc:creator>nbravo</dc:creator>
  <cp:lastModifiedBy>Alexander Specht</cp:lastModifiedBy>
  <cp:revision>7</cp:revision>
  <dcterms:modified xsi:type="dcterms:W3CDTF">2018-10-14T22:33:33Z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