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9"/>
  </p:notesMasterIdLst>
  <p:sldIdLst>
    <p:sldId id="256" r:id="rId7"/>
    <p:sldId id="257" r:id="rId8"/>
    <p:sldId id="258" r:id="rId9"/>
    <p:sldId id="276"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7" r:id="rId28"/>
  </p:sldIdLst>
  <p:sldSz cx="9144000" cy="5143500" type="screen16x9"/>
  <p:notesSz cx="6858000" cy="1514475"/>
  <p:embeddedFontLst>
    <p:embeddedFont>
      <p:font typeface="Calibri" panose="020F0502020204030204" pitchFamily="34" charset="0"/>
      <p:regular r:id="rId30"/>
      <p:bold r:id="rId31"/>
      <p:italic r:id="rId32"/>
      <p:boldItalic r:id="rId33"/>
    </p:embeddedFont>
    <p:embeddedFont>
      <p:font typeface="Century Gothic" panose="020B050202020202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07976B-E79B-443E-92E0-0CB9435586D2}" v="23" dt="2018-09-06T17:42:35.744"/>
  </p1510:revLst>
</p1510:revInfo>
</file>

<file path=ppt/tableStyles.xml><?xml version="1.0" encoding="utf-8"?>
<a:tblStyleLst xmlns:a="http://schemas.openxmlformats.org/drawingml/2006/main" def="{C75EE405-6E10-41AF-B42D-B3437B0B9BEB}">
  <a:tblStyle styleId="{C75EE405-6E10-41AF-B42D-B3437B0B9BEB}"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3088" autoAdjust="0"/>
  </p:normalViewPr>
  <p:slideViewPr>
    <p:cSldViewPr snapToGrid="0">
      <p:cViewPr varScale="1">
        <p:scale>
          <a:sx n="72" d="100"/>
          <a:sy n="72" d="100"/>
        </p:scale>
        <p:origin x="2724" y="6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font" Target="fonts/font5.fntdata"/><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7.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2.fntdata"/><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1.fntdata"/><Relationship Id="rId35" Type="http://schemas.openxmlformats.org/officeDocument/2006/relationships/font" Target="fonts/font6.fntdata"/><Relationship Id="rId43" Type="http://schemas.microsoft.com/office/2016/11/relationships/changesInfo" Target="changesInfos/changesInfo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4.fntdata"/><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1B07976B-E79B-443E-92E0-0CB9435586D2}"/>
    <pc:docChg chg="modSld modMainMaster">
      <pc:chgData name="Natalie Ivey" userId="2c81a4b0-7596-4a42-b4da-e7aac4dfeff9" providerId="ADAL" clId="{1B07976B-E79B-443E-92E0-0CB9435586D2}" dt="2018-09-06T17:42:35.744" v="22" actId="14100"/>
      <pc:docMkLst>
        <pc:docMk/>
      </pc:docMkLst>
      <pc:sldChg chg="addSp modSp">
        <pc:chgData name="Natalie Ivey" userId="2c81a4b0-7596-4a42-b4da-e7aac4dfeff9" providerId="ADAL" clId="{1B07976B-E79B-443E-92E0-0CB9435586D2}" dt="2018-09-06T17:40:43.609" v="3" actId="1076"/>
        <pc:sldMkLst>
          <pc:docMk/>
          <pc:sldMk cId="0" sldId="259"/>
        </pc:sldMkLst>
        <pc:picChg chg="add mod">
          <ac:chgData name="Natalie Ivey" userId="2c81a4b0-7596-4a42-b4da-e7aac4dfeff9" providerId="ADAL" clId="{1B07976B-E79B-443E-92E0-0CB9435586D2}" dt="2018-09-06T17:40:43.609" v="3" actId="1076"/>
          <ac:picMkLst>
            <pc:docMk/>
            <pc:sldMk cId="0" sldId="259"/>
            <ac:picMk id="3" creationId="{A70991A0-313A-436E-B9ED-3AB954FAAB1D}"/>
          </ac:picMkLst>
        </pc:picChg>
      </pc:sldChg>
      <pc:sldChg chg="addSp modSp">
        <pc:chgData name="Natalie Ivey" userId="2c81a4b0-7596-4a42-b4da-e7aac4dfeff9" providerId="ADAL" clId="{1B07976B-E79B-443E-92E0-0CB9435586D2}" dt="2018-09-06T17:42:35.744" v="22" actId="14100"/>
        <pc:sldMkLst>
          <pc:docMk/>
          <pc:sldMk cId="2318968000" sldId="270"/>
        </pc:sldMkLst>
        <pc:spChg chg="mod">
          <ac:chgData name="Natalie Ivey" userId="2c81a4b0-7596-4a42-b4da-e7aac4dfeff9" providerId="ADAL" clId="{1B07976B-E79B-443E-92E0-0CB9435586D2}" dt="2018-09-06T17:42:35.744" v="22" actId="14100"/>
          <ac:spMkLst>
            <pc:docMk/>
            <pc:sldMk cId="2318968000" sldId="270"/>
            <ac:spMk id="130" creationId="{00000000-0000-0000-0000-000000000000}"/>
          </ac:spMkLst>
        </pc:spChg>
        <pc:spChg chg="mod">
          <ac:chgData name="Natalie Ivey" userId="2c81a4b0-7596-4a42-b4da-e7aac4dfeff9" providerId="ADAL" clId="{1B07976B-E79B-443E-92E0-0CB9435586D2}" dt="2018-09-06T17:42:31.360" v="20" actId="14100"/>
          <ac:spMkLst>
            <pc:docMk/>
            <pc:sldMk cId="2318968000" sldId="270"/>
            <ac:spMk id="131" creationId="{00000000-0000-0000-0000-000000000000}"/>
          </ac:spMkLst>
        </pc:spChg>
        <pc:picChg chg="add mod">
          <ac:chgData name="Natalie Ivey" userId="2c81a4b0-7596-4a42-b4da-e7aac4dfeff9" providerId="ADAL" clId="{1B07976B-E79B-443E-92E0-0CB9435586D2}" dt="2018-09-06T17:42:27.061" v="18" actId="1076"/>
          <ac:picMkLst>
            <pc:docMk/>
            <pc:sldMk cId="2318968000" sldId="270"/>
            <ac:picMk id="3" creationId="{EF5DB777-598D-438E-BD96-D562DD09576F}"/>
          </ac:picMkLst>
        </pc:picChg>
      </pc:sldChg>
      <pc:sldMasterChg chg="addSp modSp">
        <pc:chgData name="Natalie Ivey" userId="2c81a4b0-7596-4a42-b4da-e7aac4dfeff9" providerId="ADAL" clId="{1B07976B-E79B-443E-92E0-0CB9435586D2}" dt="2018-09-06T17:42:01.777" v="14" actId="1076"/>
        <pc:sldMasterMkLst>
          <pc:docMk/>
          <pc:sldMasterMk cId="0" sldId="2147483681"/>
        </pc:sldMasterMkLst>
        <pc:picChg chg="add mod">
          <ac:chgData name="Natalie Ivey" userId="2c81a4b0-7596-4a42-b4da-e7aac4dfeff9" providerId="ADAL" clId="{1B07976B-E79B-443E-92E0-0CB9435586D2}" dt="2018-09-06T17:41:38.311" v="9" actId="1076"/>
          <ac:picMkLst>
            <pc:docMk/>
            <pc:sldMasterMk cId="0" sldId="2147483681"/>
            <ac:picMk id="3" creationId="{BD6C9E2A-CFA5-4D95-8426-0E5D7A7C075D}"/>
          </ac:picMkLst>
        </pc:picChg>
        <pc:picChg chg="add mod">
          <ac:chgData name="Natalie Ivey" userId="2c81a4b0-7596-4a42-b4da-e7aac4dfeff9" providerId="ADAL" clId="{1B07976B-E79B-443E-92E0-0CB9435586D2}" dt="2018-09-06T17:41:51.527" v="12" actId="1076"/>
          <ac:picMkLst>
            <pc:docMk/>
            <pc:sldMasterMk cId="0" sldId="2147483681"/>
            <ac:picMk id="5" creationId="{7C5E5AEF-A9E8-4A01-94E0-EFF82CE8AD6C}"/>
          </ac:picMkLst>
        </pc:picChg>
        <pc:picChg chg="add mod">
          <ac:chgData name="Natalie Ivey" userId="2c81a4b0-7596-4a42-b4da-e7aac4dfeff9" providerId="ADAL" clId="{1B07976B-E79B-443E-92E0-0CB9435586D2}" dt="2018-09-06T17:42:01.777" v="14" actId="1076"/>
          <ac:picMkLst>
            <pc:docMk/>
            <pc:sldMasterMk cId="0" sldId="2147483681"/>
            <ac:picMk id="10" creationId="{E4E8F910-5D67-48C2-AA81-EC0C027E9644}"/>
          </ac:picMkLst>
        </pc:picChg>
      </pc:sldMasterChg>
    </pc:docChg>
  </pc:docChgLst>
  <pc:docChgLst>
    <pc:chgData name="April Imperio" userId="S::april.imperio@detroitk12.org::016b43d7-eba5-4d9b-8296-c2a9482fb2a0" providerId="AD" clId="Web-{C9AA8109-C041-8B34-6047-2891A64BCF7B}"/>
    <pc:docChg chg="addSld">
      <pc:chgData name="April Imperio" userId="S::april.imperio@detroitk12.org::016b43d7-eba5-4d9b-8296-c2a9482fb2a0" providerId="AD" clId="Web-{C9AA8109-C041-8B34-6047-2891A64BCF7B}" dt="2019-03-26T00:35:31.319" v="0"/>
      <pc:docMkLst>
        <pc:docMk/>
      </pc:docMkLst>
      <pc:sldChg chg="add">
        <pc:chgData name="April Imperio" userId="S::april.imperio@detroitk12.org::016b43d7-eba5-4d9b-8296-c2a9482fb2a0" providerId="AD" clId="Web-{C9AA8109-C041-8B34-6047-2891A64BCF7B}" dt="2019-03-26T00:35:31.319" v="0"/>
        <pc:sldMkLst>
          <pc:docMk/>
          <pc:sldMk cId="3655215919" sldId="277"/>
        </pc:sldMkLst>
      </pc:sldChg>
    </pc:docChg>
  </pc:docChgLst>
  <pc:docChgLst>
    <pc:chgData clId="Web-{C809C1FD-A3E9-48B7-906E-CA99166973A1}"/>
    <pc:docChg chg="modSld">
      <pc:chgData name="" userId="" providerId="" clId="Web-{C809C1FD-A3E9-48B7-906E-CA99166973A1}" dt="2018-08-09T00:25:34.960" v="11" actId="14100"/>
      <pc:docMkLst>
        <pc:docMk/>
      </pc:docMkLst>
      <pc:sldChg chg="addSp modSp">
        <pc:chgData name="" userId="" providerId="" clId="Web-{C809C1FD-A3E9-48B7-906E-CA99166973A1}" dt="2018-08-09T00:19:52.384" v="2" actId="14100"/>
        <pc:sldMkLst>
          <pc:docMk/>
          <pc:sldMk cId="0" sldId="261"/>
        </pc:sldMkLst>
        <pc:picChg chg="add mod">
          <ac:chgData name="" userId="" providerId="" clId="Web-{C809C1FD-A3E9-48B7-906E-CA99166973A1}" dt="2018-08-09T00:19:52.384" v="2" actId="14100"/>
          <ac:picMkLst>
            <pc:docMk/>
            <pc:sldMk cId="0" sldId="261"/>
            <ac:picMk id="2" creationId="{26E17DA1-FDED-42E3-8B16-613FB1ACF3A9}"/>
          </ac:picMkLst>
        </pc:picChg>
      </pc:sldChg>
      <pc:sldChg chg="addSp modSp">
        <pc:chgData name="" userId="" providerId="" clId="Web-{C809C1FD-A3E9-48B7-906E-CA99166973A1}" dt="2018-08-09T00:20:08.120" v="5" actId="14100"/>
        <pc:sldMkLst>
          <pc:docMk/>
          <pc:sldMk cId="0" sldId="262"/>
        </pc:sldMkLst>
        <pc:picChg chg="add mod">
          <ac:chgData name="" userId="" providerId="" clId="Web-{C809C1FD-A3E9-48B7-906E-CA99166973A1}" dt="2018-08-09T00:20:08.120" v="5" actId="14100"/>
          <ac:picMkLst>
            <pc:docMk/>
            <pc:sldMk cId="0" sldId="262"/>
            <ac:picMk id="2" creationId="{AB410934-AF5F-4329-91EB-73898F1A50BE}"/>
          </ac:picMkLst>
        </pc:picChg>
      </pc:sldChg>
      <pc:sldChg chg="addSp modSp">
        <pc:chgData name="" userId="" providerId="" clId="Web-{C809C1FD-A3E9-48B7-906E-CA99166973A1}" dt="2018-08-09T00:21:19.704" v="8" actId="14100"/>
        <pc:sldMkLst>
          <pc:docMk/>
          <pc:sldMk cId="0" sldId="264"/>
        </pc:sldMkLst>
        <pc:picChg chg="add mod">
          <ac:chgData name="" userId="" providerId="" clId="Web-{C809C1FD-A3E9-48B7-906E-CA99166973A1}" dt="2018-08-09T00:21:19.704" v="8" actId="14100"/>
          <ac:picMkLst>
            <pc:docMk/>
            <pc:sldMk cId="0" sldId="264"/>
            <ac:picMk id="2" creationId="{8D20815C-1543-48BB-9072-C717DC8CBC80}"/>
          </ac:picMkLst>
        </pc:picChg>
      </pc:sldChg>
      <pc:sldChg chg="addSp modSp">
        <pc:chgData name="" userId="" providerId="" clId="Web-{C809C1FD-A3E9-48B7-906E-CA99166973A1}" dt="2018-08-09T00:25:34.960" v="11" actId="14100"/>
        <pc:sldMkLst>
          <pc:docMk/>
          <pc:sldMk cId="1943826123" sldId="273"/>
        </pc:sldMkLst>
        <pc:picChg chg="add mod">
          <ac:chgData name="" userId="" providerId="" clId="Web-{C809C1FD-A3E9-48B7-906E-CA99166973A1}" dt="2018-08-09T00:25:34.960" v="11" actId="14100"/>
          <ac:picMkLst>
            <pc:docMk/>
            <pc:sldMk cId="1943826123" sldId="273"/>
            <ac:picMk id="2" creationId="{209316BE-4099-4B2F-A2DF-9624F535E4B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82927005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Google Shape;17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Entry Task: Introducing Learning Targets (5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Introducing </a:t>
            </a:r>
            <a:r>
              <a:rPr lang="en" sz="1200" b="1" dirty="0">
                <a:solidFill>
                  <a:schemeClr val="dk1"/>
                </a:solidFill>
                <a:latin typeface="Calibri"/>
                <a:ea typeface="Calibri"/>
                <a:cs typeface="Calibri"/>
                <a:sym typeface="Calibri"/>
              </a:rPr>
              <a:t>Discussion Appointments </a:t>
            </a:r>
            <a:r>
              <a:rPr lang="en" sz="1200" dirty="0">
                <a:solidFill>
                  <a:schemeClr val="dk1"/>
                </a:solidFill>
                <a:latin typeface="Calibri"/>
                <a:ea typeface="Calibri"/>
                <a:cs typeface="Calibri"/>
                <a:sym typeface="Calibri"/>
              </a:rPr>
              <a:t>(5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Defining the Concept of Theme and Discussing Possible Themes in </a:t>
            </a:r>
            <a:r>
              <a:rPr lang="en" sz="1200" i="1" dirty="0">
                <a:solidFill>
                  <a:schemeClr val="dk1"/>
                </a:solidFill>
                <a:latin typeface="Calibri"/>
                <a:ea typeface="Calibri"/>
                <a:cs typeface="Calibri"/>
                <a:sym typeface="Calibri"/>
              </a:rPr>
              <a:t>A Long Walk to Water</a:t>
            </a:r>
            <a:r>
              <a:rPr lang="en" sz="1200" dirty="0">
                <a:solidFill>
                  <a:schemeClr val="dk1"/>
                </a:solidFill>
                <a:latin typeface="Calibri"/>
                <a:ea typeface="Calibri"/>
                <a:cs typeface="Calibri"/>
                <a:sym typeface="Calibri"/>
              </a:rPr>
              <a:t> (20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Identifying One Central Theme in </a:t>
            </a:r>
            <a:r>
              <a:rPr lang="en" sz="1200" i="1" dirty="0">
                <a:solidFill>
                  <a:schemeClr val="dk1"/>
                </a:solidFill>
                <a:latin typeface="Calibri"/>
                <a:ea typeface="Calibri"/>
                <a:cs typeface="Calibri"/>
                <a:sym typeface="Calibri"/>
              </a:rPr>
              <a:t>A Long Walk to Water</a:t>
            </a:r>
            <a:r>
              <a:rPr lang="en" sz="1200" dirty="0">
                <a:solidFill>
                  <a:schemeClr val="dk1"/>
                </a:solidFill>
                <a:latin typeface="Calibri"/>
                <a:ea typeface="Calibri"/>
                <a:cs typeface="Calibri"/>
                <a:sym typeface="Calibri"/>
              </a:rPr>
              <a:t>: Beginning the </a:t>
            </a:r>
            <a:r>
              <a:rPr lang="en" sz="1200" b="1" dirty="0">
                <a:solidFill>
                  <a:schemeClr val="dk1"/>
                </a:solidFill>
                <a:latin typeface="Calibri"/>
                <a:ea typeface="Calibri"/>
                <a:cs typeface="Calibri"/>
                <a:sym typeface="Calibri"/>
              </a:rPr>
              <a:t>Survival Anchor Chart </a:t>
            </a:r>
            <a:r>
              <a:rPr lang="en" sz="1200" dirty="0">
                <a:solidFill>
                  <a:schemeClr val="dk1"/>
                </a:solidFill>
                <a:latin typeface="Calibri"/>
                <a:ea typeface="Calibri"/>
                <a:cs typeface="Calibri"/>
                <a:sym typeface="Calibri"/>
              </a:rPr>
              <a:t>(10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 Revisiting Learning Targets (5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  Homework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 Chapter 6 in </a:t>
            </a:r>
            <a:r>
              <a:rPr lang="en" sz="1200" i="1" dirty="0">
                <a:solidFill>
                  <a:schemeClr val="dk1"/>
                </a:solidFill>
                <a:latin typeface="Calibri"/>
                <a:ea typeface="Calibri"/>
                <a:cs typeface="Calibri"/>
                <a:sym typeface="Calibri"/>
              </a:rPr>
              <a:t>A Long Walk to Water</a:t>
            </a:r>
            <a:r>
              <a:rPr lang="en" sz="1200" dirty="0">
                <a:solidFill>
                  <a:schemeClr val="dk1"/>
                </a:solidFill>
                <a:latin typeface="Calibri"/>
                <a:ea typeface="Calibri"/>
                <a:cs typeface="Calibri"/>
                <a:sym typeface="Calibri"/>
              </a:rPr>
              <a:t> and complete Gist on Reader’s Notes</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Notes: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first lesson in Unit 2 begins the scaffolding for the End of Unit 2 Assessment, a literary analysis essay on </a:t>
            </a:r>
            <a:r>
              <a:rPr lang="en" sz="1200" i="1" dirty="0">
                <a:solidFill>
                  <a:schemeClr val="dk1"/>
                </a:solidFill>
                <a:latin typeface="Calibri"/>
                <a:ea typeface="Calibri"/>
                <a:cs typeface="Calibri"/>
                <a:sym typeface="Calibri"/>
              </a:rPr>
              <a:t>A Long Walk to Water</a:t>
            </a:r>
            <a:r>
              <a:rPr lang="en" sz="1200" dirty="0">
                <a:solidFill>
                  <a:schemeClr val="dk1"/>
                </a:solidFill>
                <a:latin typeface="Calibri"/>
                <a:ea typeface="Calibri"/>
                <a:cs typeface="Calibri"/>
                <a:sym typeface="Calibri"/>
              </a:rPr>
              <a:t>. Students learn about the concept of theme, which lays the foundation for their work later in the unit on an essay related to the theme in the novel. </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 is a natural extension of the collaboration students did in Unit 1, during which they worked fairly consistently with two different partners: A day and B day. Discussion Appointments allow students to build their speaking and listening skills as they talk with five different peers at different times.</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entury Gothic"/>
              <a:ea typeface="Century Gothic"/>
              <a:cs typeface="Century Gothic"/>
              <a:sym typeface="Century Gothic"/>
            </a:endParaRPr>
          </a:p>
        </p:txBody>
      </p:sp>
    </p:spTree>
    <p:extLst>
      <p:ext uri="{BB962C8B-B14F-4D97-AF65-F5344CB8AC3E}">
        <p14:creationId xmlns:p14="http://schemas.microsoft.com/office/powerpoint/2010/main" val="3853523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Google Shape;227;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 then partner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Theme can be a difficult concept for students to learn right away; however, they will be working on this for the entire unit.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“Themes in Literature” handout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handout aloud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discuss in pairs, consider giving students an example of themes from other novels, movies, plays, or stories you know they are familiar with. This  will vary from class to class based on the background of your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 theme is conveyed in a book but is bigger than the book alone; reiterate that theme is a message the author is trying to give readers. Often similar themes show up in many different stories, poems, dramas, or novels. Tell students that in a moment, they will get to think more about some possible themes.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 conversations about theme and offer positive feedback about comments you heard.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this handout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offering a model example from a popular children’s book that is familiar to all.  If they can find the message in the children’s book, it will help transfer to a larger text.</a:t>
            </a:r>
            <a:endParaRPr sz="1200" dirty="0">
              <a:latin typeface="Calibri"/>
              <a:ea typeface="Calibri"/>
              <a:cs typeface="Calibri"/>
              <a:sym typeface="Calibri"/>
            </a:endParaRPr>
          </a:p>
        </p:txBody>
      </p:sp>
    </p:spTree>
    <p:extLst>
      <p:ext uri="{BB962C8B-B14F-4D97-AF65-F5344CB8AC3E}">
        <p14:creationId xmlns:p14="http://schemas.microsoft.com/office/powerpoint/2010/main" val="2640954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d7936d228_0_1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4" name="Google Shape;234;g3d7936d228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Discussion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use their map of African places to find Juba partner.</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does not have a Juba partner, offer them a seat with a set of partners to make a group of 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699640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d7936d228_0_2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1" name="Google Shape;241;g3d7936d228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Discussion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a:t>
            </a:r>
            <a:r>
              <a:rPr lang="en-US" sz="1200" baseline="0" dirty="0">
                <a:solidFill>
                  <a:schemeClr val="dk1"/>
                </a:solidFill>
                <a:latin typeface="Calibri"/>
                <a:ea typeface="Calibri"/>
                <a:cs typeface="Calibri"/>
                <a:sym typeface="Calibri"/>
              </a:rPr>
              <a:t> will be able to understand m</a:t>
            </a:r>
            <a:r>
              <a:rPr lang="en" sz="1200" dirty="0">
                <a:solidFill>
                  <a:schemeClr val="dk1"/>
                </a:solidFill>
                <a:latin typeface="Calibri"/>
                <a:ea typeface="Calibri"/>
                <a:cs typeface="Calibri"/>
                <a:sym typeface="Calibri"/>
              </a:rPr>
              <a:t>any of the 12 themes listed. Choosing 3 will help them focus specific evidence from the book.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slide aloud to explain direction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Suggest that they circle the 3 themes they choose and make notes on their handout about their reasons for choosing each one.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entury Gothic"/>
              <a:buAutoNum type="arabicPeriod"/>
            </a:pPr>
            <a:r>
              <a:rPr lang="en" sz="1200" dirty="0">
                <a:solidFill>
                  <a:schemeClr val="dk1"/>
                </a:solidFill>
                <a:latin typeface="Calibri"/>
                <a:ea typeface="Calibri"/>
                <a:cs typeface="Calibri"/>
                <a:sym typeface="Calibri"/>
              </a:rPr>
              <a:t>Give students 5 minutes to work. Circulate to listen and to gauge students’ initial understanding of the concept of theme. It is fine if they do not understand all twelve themes on the handout; remember, this is early work with a fairly abstract concept.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remain with their partner, but focus whole group. Cold call several pairs to share the themes they think might fit the book.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who may not understand this concept and offer hints about popular or familiar movies or texts they may understand to transfer knowledge.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specific positive feedback about comments you heard students make during their partner conversation. (For example: “I liked hearing Sam and Alice discussing whether number 1 or number 5 was the best theme for </a:t>
            </a:r>
            <a:r>
              <a:rPr lang="en" sz="1200" i="1" dirty="0">
                <a:solidFill>
                  <a:schemeClr val="dk1"/>
                </a:solidFill>
                <a:latin typeface="Calibri"/>
                <a:ea typeface="Calibri"/>
                <a:cs typeface="Calibri"/>
                <a:sym typeface="Calibri"/>
              </a:rPr>
              <a:t>A Long Walk to Water</a:t>
            </a:r>
            <a:r>
              <a:rPr lang="en" sz="1200" dirty="0">
                <a:solidFill>
                  <a:schemeClr val="dk1"/>
                </a:solidFill>
                <a:latin typeface="Calibri"/>
                <a:ea typeface="Calibri"/>
                <a:cs typeface="Calibri"/>
                <a:sym typeface="Calibri"/>
              </a:rPr>
              <a:t> by giving examples from the book.”)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Congratulate them for good thinking when they select themes that could work for the novel.</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932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a2ea51330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8" name="Google Shape;248;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think/pair/share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many possible themes for this book, so the class is going to focus on just one: Individuals are able to survive in challenging environments in remarkable ways.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them of their </a:t>
            </a:r>
            <a:r>
              <a:rPr lang="en" sz="1200" b="1" dirty="0">
                <a:solidFill>
                  <a:schemeClr val="dk1"/>
                </a:solidFill>
                <a:latin typeface="Calibri"/>
                <a:ea typeface="Calibri"/>
                <a:cs typeface="Calibri"/>
                <a:sym typeface="Calibri"/>
              </a:rPr>
              <a:t>Reader’s Notes </a:t>
            </a:r>
            <a:r>
              <a:rPr lang="en" sz="1200" dirty="0">
                <a:solidFill>
                  <a:schemeClr val="dk1"/>
                </a:solidFill>
                <a:latin typeface="Calibri"/>
                <a:ea typeface="Calibri"/>
                <a:cs typeface="Calibri"/>
                <a:sym typeface="Calibri"/>
              </a:rPr>
              <a:t>on the novel so far and the fact that they already have a lot of knowledge about how Nya and Salva face challenges to survive.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class begins the </a:t>
            </a:r>
            <a:r>
              <a:rPr lang="en" sz="1200" b="1" dirty="0">
                <a:solidFill>
                  <a:schemeClr val="dk1"/>
                </a:solidFill>
                <a:latin typeface="Calibri"/>
                <a:ea typeface="Calibri"/>
                <a:cs typeface="Calibri"/>
                <a:sym typeface="Calibri"/>
              </a:rPr>
              <a:t>Survival anchor chart</a:t>
            </a:r>
            <a:r>
              <a:rPr lang="en" sz="1200" dirty="0">
                <a:solidFill>
                  <a:schemeClr val="dk1"/>
                </a:solidFill>
                <a:latin typeface="Calibri"/>
                <a:ea typeface="Calibri"/>
                <a:cs typeface="Calibri"/>
                <a:sym typeface="Calibri"/>
              </a:rPr>
              <a:t> today. This will be key to the rest of the unit, including the full essay that students will write at the end of the unit.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fill focus on just one theme in this book - a very important one!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Survival anchor chart </a:t>
            </a:r>
            <a:r>
              <a:rPr lang="en" sz="1200" b="0" dirty="0">
                <a:solidFill>
                  <a:schemeClr val="dk1"/>
                </a:solidFill>
                <a:latin typeface="Calibri"/>
                <a:ea typeface="Calibri"/>
                <a:cs typeface="Calibri"/>
                <a:sym typeface="Calibri"/>
              </a:rPr>
              <a:t>(Students’ Notes). </a:t>
            </a:r>
            <a:r>
              <a:rPr lang="en" sz="1200" dirty="0">
                <a:solidFill>
                  <a:schemeClr val="dk1"/>
                </a:solidFill>
                <a:latin typeface="Calibri"/>
                <a:ea typeface="Calibri"/>
                <a:cs typeface="Calibri"/>
                <a:sym typeface="Calibri"/>
              </a:rPr>
              <a:t>Explain to students that since they will often need to refer to this anchor chart while doing homework, they will keep their own version of the anchor chart. Whenever the class adds to the anchor chart, they should update their </a:t>
            </a:r>
            <a:r>
              <a:rPr lang="en" sz="1200" b="1" dirty="0">
                <a:solidFill>
                  <a:schemeClr val="dk1"/>
                </a:solidFill>
                <a:latin typeface="Calibri"/>
                <a:ea typeface="Calibri"/>
                <a:cs typeface="Calibri"/>
                <a:sym typeface="Calibri"/>
              </a:rPr>
              <a:t>Survival anchor chart </a:t>
            </a:r>
            <a:r>
              <a:rPr lang="en" sz="1200" dirty="0">
                <a:solidFill>
                  <a:schemeClr val="dk1"/>
                </a:solidFill>
                <a:latin typeface="Calibri"/>
                <a:ea typeface="Calibri"/>
                <a:cs typeface="Calibri"/>
                <a:sym typeface="Calibri"/>
              </a:rPr>
              <a:t>(student’s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During the whole group share, list on the anchor chart the challenges that the students offer and prompt the students to add these ideas to the </a:t>
            </a:r>
            <a:r>
              <a:rPr lang="en" sz="1200" b="1" dirty="0">
                <a:solidFill>
                  <a:schemeClr val="dk1"/>
                </a:solidFill>
                <a:latin typeface="Calibri"/>
                <a:ea typeface="Calibri"/>
                <a:cs typeface="Calibri"/>
                <a:sym typeface="Calibri"/>
              </a:rPr>
              <a:t>Survival anchor chart </a:t>
            </a:r>
            <a:r>
              <a:rPr lang="en" sz="1200" dirty="0">
                <a:solidFill>
                  <a:schemeClr val="dk1"/>
                </a:solidFill>
                <a:latin typeface="Calibri"/>
                <a:ea typeface="Calibri"/>
                <a:cs typeface="Calibri"/>
                <a:sym typeface="Calibri"/>
              </a:rPr>
              <a:t>(student’s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be adding to this chart as they continue to read the novel, and ask them to keep their </a:t>
            </a:r>
            <a:r>
              <a:rPr lang="en" sz="1200" b="1" dirty="0">
                <a:solidFill>
                  <a:schemeClr val="dk1"/>
                </a:solidFill>
                <a:latin typeface="Calibri"/>
                <a:ea typeface="Calibri"/>
                <a:cs typeface="Calibri"/>
                <a:sym typeface="Calibri"/>
              </a:rPr>
              <a:t>Survival anchor chart </a:t>
            </a:r>
            <a:r>
              <a:rPr lang="en" sz="1200" dirty="0">
                <a:solidFill>
                  <a:schemeClr val="dk1"/>
                </a:solidFill>
                <a:latin typeface="Calibri"/>
                <a:ea typeface="Calibri"/>
                <a:cs typeface="Calibri"/>
                <a:sym typeface="Calibri"/>
              </a:rPr>
              <a:t>(student’s notes) in a place where they will be able to use it in class and for homework.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discuss, look and listen for ideas like: Nya has no clean water, Salva is alone, Salva’s village was attacked, etc.</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challenges could be clarified by giving one example and a survival factor to help them get started.  Then let them come up with 2 more challenges on their own.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084956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d7936d228_4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g3d7936d228_4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200" b="1" dirty="0">
                <a:solidFill>
                  <a:schemeClr val="dk1"/>
                </a:solidFill>
                <a:latin typeface="Calibri"/>
                <a:ea typeface="Calibri"/>
                <a:cs typeface="Calibri"/>
                <a:sym typeface="Calibri"/>
              </a:rPr>
              <a:t>Suggested slide pacing: 5-6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exit ticket and ask students to do what’s listed on the slide they see.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None</a:t>
            </a:r>
            <a:endParaRPr sz="1200" dirty="0">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None</a:t>
            </a:r>
            <a:endParaRPr sz="1200" i="0" u="none" strike="noStrike" cap="none" dirty="0">
              <a:solidFill>
                <a:srgbClr val="000000"/>
              </a:solidFill>
              <a:latin typeface="Calibri"/>
              <a:ea typeface="Calibri"/>
              <a:cs typeface="Calibri"/>
              <a:sym typeface="Calibri"/>
            </a:endParaRPr>
          </a:p>
          <a:p>
            <a:pPr marL="457200" marR="0" lvl="0" indent="-29845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457200" marR="0" lvl="0" indent="-29845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783597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7" name="Google Shape;267;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latin typeface="Calibri"/>
                <a:ea typeface="Calibri"/>
                <a:cs typeface="Calibri"/>
                <a:sym typeface="Calibri"/>
              </a:rPr>
              <a:t>Teaching Notes: None</a:t>
            </a:r>
            <a:endParaRPr sz="1200">
              <a:latin typeface="Calibri"/>
              <a:ea typeface="Calibri"/>
              <a:cs typeface="Calibri"/>
              <a:sym typeface="Calibri"/>
            </a:endParaRPr>
          </a:p>
        </p:txBody>
      </p:sp>
    </p:spTree>
    <p:extLst>
      <p:ext uri="{BB962C8B-B14F-4D97-AF65-F5344CB8AC3E}">
        <p14:creationId xmlns:p14="http://schemas.microsoft.com/office/powerpoint/2010/main" val="23709557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37074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70329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43267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9229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Google Shape;17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Because the next several units repeat the same reader’s notes and vocabulary work </a:t>
            </a:r>
            <a:r>
              <a:rPr lang="en-US" sz="1200" dirty="0">
                <a:solidFill>
                  <a:schemeClr val="dk1"/>
                </a:solidFill>
                <a:latin typeface="Calibri"/>
                <a:ea typeface="Calibri"/>
                <a:cs typeface="Calibri"/>
                <a:sym typeface="Calibri"/>
              </a:rPr>
              <a:t>from </a:t>
            </a:r>
            <a:r>
              <a:rPr lang="en" sz="1200" dirty="0">
                <a:solidFill>
                  <a:schemeClr val="dk1"/>
                </a:solidFill>
                <a:latin typeface="Calibri"/>
                <a:ea typeface="Calibri"/>
                <a:cs typeface="Calibri"/>
                <a:sym typeface="Calibri"/>
              </a:rPr>
              <a:t>chapters 6-10, I would suggest creating one packet with the notes for those chapters ahead of time.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Also, consider printing the </a:t>
            </a:r>
            <a:r>
              <a:rPr lang="en" sz="1200" b="0" dirty="0">
                <a:solidFill>
                  <a:schemeClr val="dk1"/>
                </a:solidFill>
                <a:latin typeface="Calibri"/>
                <a:ea typeface="Calibri"/>
                <a:cs typeface="Calibri"/>
                <a:sym typeface="Calibri"/>
              </a:rPr>
              <a:t>Discussion Appointments </a:t>
            </a:r>
            <a:r>
              <a:rPr lang="en" sz="1200" dirty="0">
                <a:solidFill>
                  <a:schemeClr val="dk1"/>
                </a:solidFill>
                <a:latin typeface="Calibri"/>
                <a:ea typeface="Calibri"/>
                <a:cs typeface="Calibri"/>
                <a:sym typeface="Calibri"/>
              </a:rPr>
              <a:t>on colored paper for students to easily find when you return to the appointments in later lessons.</a:t>
            </a:r>
          </a:p>
          <a:p>
            <a:pPr marL="457200" lvl="0"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Survival</a:t>
            </a:r>
            <a:r>
              <a:rPr lang="en" sz="1200" baseline="0" dirty="0">
                <a:solidFill>
                  <a:schemeClr val="dk1"/>
                </a:solidFill>
                <a:latin typeface="Calibri"/>
                <a:ea typeface="Calibri"/>
                <a:cs typeface="Calibri"/>
                <a:sym typeface="Calibri"/>
              </a:rPr>
              <a:t> Anchor Chart found here: </a:t>
            </a:r>
            <a:r>
              <a:rPr lang="en-US" sz="1200" baseline="0" dirty="0">
                <a:solidFill>
                  <a:schemeClr val="dk1"/>
                </a:solidFill>
                <a:latin typeface="Calibri"/>
                <a:ea typeface="Calibri"/>
                <a:cs typeface="Calibri"/>
                <a:sym typeface="Calibri"/>
              </a:rPr>
              <a:t>https://detroitk12.sharepoint.com/:w:/r/sites/modELDetroit/Shared%20Documents/Supporting%20Materials%20for%20Grades%206-8/Grade%207/Survival%20Anchor%20Chart%20-%20Teacher%20Reference%20(Grade%207,%20Module%201,%20Unit%202,%20Lesson%201).docx?d=wf9a3b6ef7d554ac58d4f89fe48c507ad&amp;csf=1&amp;e=Cqq4b0</a:t>
            </a:r>
          </a:p>
          <a:p>
            <a:pPr marL="914400" lvl="1" indent="-304800" rtl="0">
              <a:spcBef>
                <a:spcPts val="0"/>
              </a:spcBef>
              <a:spcAft>
                <a:spcPts val="0"/>
              </a:spcAft>
              <a:buClr>
                <a:schemeClr val="dk1"/>
              </a:buClr>
              <a:buSzPts val="1200"/>
            </a:pPr>
            <a:r>
              <a:rPr lang="en-US" sz="1200" baseline="0" dirty="0">
                <a:solidFill>
                  <a:schemeClr val="dk1"/>
                </a:solidFill>
                <a:latin typeface="Calibri"/>
                <a:ea typeface="Calibri"/>
                <a:cs typeface="Calibri"/>
                <a:sym typeface="Calibri"/>
              </a:rPr>
              <a:t>Also found in “Supporting Materials </a:t>
            </a:r>
            <a:r>
              <a:rPr lang="en-US" sz="1200" baseline="0">
                <a:solidFill>
                  <a:schemeClr val="dk1"/>
                </a:solidFill>
                <a:latin typeface="Calibri"/>
                <a:ea typeface="Calibri"/>
                <a:cs typeface="Calibri"/>
                <a:sym typeface="Calibri"/>
              </a:rPr>
              <a:t>for Grades 6-8”</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58263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04429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451274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Google Shape;18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When you ask students to meet </a:t>
            </a:r>
            <a:r>
              <a:rPr lang="en-US" sz="1200" dirty="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a Discussion Appointment in Salva’s Africa, use the African names for their appointments. Students’ Discussion Appointments sheets include a map of southern Sudan and surrounding countries.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students begin making their Discussion Appointments, note whether you have an uneven number of students to sign up. This means there will be one student per location who will not have an appointment. Tell students that this is no problem because you will assign anyone with no appointment on a given day to a new partner or to a pair, making a committee of three for that discussion.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183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103" name="Google Shape;103;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3455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6dc3aacc_0_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Google Shape;190;g3d6dc3aacc_0_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Font typeface="Calibri"/>
              <a:buChar char="●"/>
            </a:pPr>
            <a:r>
              <a:rPr lang="en" sz="1200">
                <a:latin typeface="Calibri"/>
                <a:ea typeface="Calibri"/>
                <a:cs typeface="Calibri"/>
                <a:sym typeface="Calibri"/>
              </a:rPr>
              <a:t>Display this slide as students enter the classroom.</a:t>
            </a:r>
            <a:endParaRPr sz="1200">
              <a:latin typeface="Calibri"/>
              <a:ea typeface="Calibri"/>
              <a:cs typeface="Calibri"/>
              <a:sym typeface="Calibri"/>
            </a:endParaRPr>
          </a:p>
        </p:txBody>
      </p:sp>
      <p:sp>
        <p:nvSpPr>
          <p:cNvPr id="191" name="Google Shape;191;g3d6dc3aacc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5</a:t>
            </a:fld>
            <a:endParaRPr/>
          </a:p>
        </p:txBody>
      </p:sp>
    </p:spTree>
    <p:extLst>
      <p:ext uri="{BB962C8B-B14F-4D97-AF65-F5344CB8AC3E}">
        <p14:creationId xmlns:p14="http://schemas.microsoft.com/office/powerpoint/2010/main" val="1502004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Google Shape;196;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is just an introduction for students to </a:t>
            </a:r>
            <a:r>
              <a:rPr lang="en-US" sz="1200" dirty="0">
                <a:solidFill>
                  <a:schemeClr val="dk1"/>
                </a:solidFill>
                <a:latin typeface="Calibri"/>
                <a:ea typeface="Calibri"/>
                <a:cs typeface="Calibri"/>
                <a:sym typeface="Calibri"/>
              </a:rPr>
              <a:t>get</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ready for the lesson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slide aloud</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8787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Google Shape;20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 instructions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baseline="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circle the key words in the targets and underline any words they are unsure of. Tell them it is OK if a word has both a circle and an underline.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directions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latin typeface="Calibri"/>
              <a:ea typeface="Calibri"/>
              <a:cs typeface="Calibri"/>
              <a:sym typeface="Calibri"/>
            </a:endParaRPr>
          </a:p>
        </p:txBody>
      </p:sp>
    </p:spTree>
    <p:extLst>
      <p:ext uri="{BB962C8B-B14F-4D97-AF65-F5344CB8AC3E}">
        <p14:creationId xmlns:p14="http://schemas.microsoft.com/office/powerpoint/2010/main" val="3837101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Google Shape;210;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 silent writing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Both of these terms, Discussion Appointments ( a protocol we will use in this unit) and theme (the big idea, or message, of the text) are likely to be new to students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 to the students after they have them written down.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US" sz="1200" dirty="0">
                <a:solidFill>
                  <a:schemeClr val="dk1"/>
                </a:solidFill>
                <a:latin typeface="Calibri"/>
                <a:ea typeface="Calibri"/>
                <a:cs typeface="Calibri"/>
                <a:sym typeface="Calibri"/>
              </a:rPr>
              <a:t>students</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circle the key words in the targets and underline any words they are unsure of. Tell them it is OK if a word has both a circle and an underline.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few students to get their key words and circle them on the board.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Confirm their choices of key words as being important or question why they think a word might be significant.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students to offer any vocabulary they do not know. Underline those words.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likely to say they are unsure about Discussion Appointments. Say: </a:t>
            </a:r>
            <a:r>
              <a:rPr lang="en" sz="1200" i="1" dirty="0">
                <a:solidFill>
                  <a:schemeClr val="dk1"/>
                </a:solidFill>
                <a:latin typeface="Calibri"/>
                <a:ea typeface="Calibri"/>
                <a:cs typeface="Calibri"/>
                <a:sym typeface="Calibri"/>
              </a:rPr>
              <a:t>“This is going to be a way that you meet with partners during this unit, and we will be setting those up in a few minutes.”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also single out </a:t>
            </a:r>
            <a:r>
              <a:rPr lang="en" sz="1200" i="1" dirty="0">
                <a:solidFill>
                  <a:schemeClr val="dk1"/>
                </a:solidFill>
                <a:latin typeface="Calibri"/>
                <a:ea typeface="Calibri"/>
                <a:cs typeface="Calibri"/>
                <a:sym typeface="Calibri"/>
              </a:rPr>
              <a:t>theme </a:t>
            </a:r>
            <a:r>
              <a:rPr lang="en" sz="1200" dirty="0">
                <a:solidFill>
                  <a:schemeClr val="dk1"/>
                </a:solidFill>
                <a:latin typeface="Calibri"/>
                <a:ea typeface="Calibri"/>
                <a:cs typeface="Calibri"/>
                <a:sym typeface="Calibri"/>
              </a:rPr>
              <a:t>as a word to clarify. You can ask if anyone knows what a theme is, and if you get a definition, you can acknowledge it. Then say: </a:t>
            </a:r>
            <a:r>
              <a:rPr lang="en" sz="1200" i="1" dirty="0">
                <a:solidFill>
                  <a:schemeClr val="dk1"/>
                </a:solidFill>
                <a:latin typeface="Calibri"/>
                <a:ea typeface="Calibri"/>
                <a:cs typeface="Calibri"/>
                <a:sym typeface="Calibri"/>
              </a:rPr>
              <a:t>“We will be looking at themes today during Work Time, and that will help everyone become clear on the word.” </a:t>
            </a:r>
            <a:r>
              <a:rPr lang="en" sz="1200" i="0" dirty="0">
                <a:solidFill>
                  <a:schemeClr val="dk1"/>
                </a:solidFill>
                <a:latin typeface="Calibri"/>
                <a:ea typeface="Calibri"/>
                <a:cs typeface="Calibri"/>
                <a:sym typeface="Calibri"/>
              </a:rPr>
              <a:t>Do not linger on a definition at this point. </a:t>
            </a:r>
            <a:endParaRPr sz="1200" i="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might consider modeling a word that is key, or a word students are likely to be unsure of</a:t>
            </a:r>
            <a:r>
              <a:rPr lang="en-US"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149805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8" name="Google Shape;218;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Discussion Appointments involve students moving and talking with different people. You may want to make this a bit more directed by having students sign up one row or area of the room at a time.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think students will be confused by this, consider modeling it for them yourself.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Discussion Appointments in Salva’s Africa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will be a way for them to have partner discussions with more than the two partners they had during Unit 1. Being able to talk to a lot of classmates will give them more ideas for discussing and writing about </a:t>
            </a:r>
            <a:r>
              <a:rPr lang="en" sz="1200" b="0" i="1" dirty="0">
                <a:solidFill>
                  <a:schemeClr val="dk1"/>
                </a:solidFill>
                <a:latin typeface="Calibri"/>
                <a:ea typeface="Calibri"/>
                <a:cs typeface="Calibri"/>
                <a:sym typeface="Calibri"/>
              </a:rPr>
              <a:t>A Long Walk to Water. </a:t>
            </a:r>
            <a:endParaRPr sz="1200" b="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discussion is one strong way to deepen their understanding of a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the following directions for making Discussion Appointments: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You will sign up for five appointments with five different partners.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For each location on the map, you may have only one appointment.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If someone asks you for an appointment and that location is available, you need to accept the appointment.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In the blank next to each location, write the name of your appointment partner.  Once you have made all five appointments, return to your seat.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adding names to their list.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are concerned about students handling this, consider choosing the Discussion Appointments partners yourself.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9318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335334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318739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9"/>
        <p:cNvGrpSpPr/>
        <p:nvPr/>
      </p:nvGrpSpPr>
      <p:grpSpPr>
        <a:xfrm>
          <a:off x="0" y="0"/>
          <a:ext cx="0" cy="0"/>
          <a:chOff x="0" y="0"/>
          <a:chExt cx="0" cy="0"/>
        </a:xfrm>
      </p:grpSpPr>
      <p:sp>
        <p:nvSpPr>
          <p:cNvPr id="130" name="Google Shape;130;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31" name="Google Shape;131;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32" name="Google Shape;132;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3"/>
        <p:cNvGrpSpPr/>
        <p:nvPr/>
      </p:nvGrpSpPr>
      <p:grpSpPr>
        <a:xfrm>
          <a:off x="0" y="0"/>
          <a:ext cx="0" cy="0"/>
          <a:chOff x="0" y="0"/>
          <a:chExt cx="0" cy="0"/>
        </a:xfrm>
      </p:grpSpPr>
      <p:sp>
        <p:nvSpPr>
          <p:cNvPr id="134" name="Google Shape;134;p27"/>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135" name="Google Shape;135;p27"/>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36" name="Google Shape;136;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7"/>
        <p:cNvGrpSpPr/>
        <p:nvPr/>
      </p:nvGrpSpPr>
      <p:grpSpPr>
        <a:xfrm>
          <a:off x="0" y="0"/>
          <a:ext cx="0" cy="0"/>
          <a:chOff x="0" y="0"/>
          <a:chExt cx="0" cy="0"/>
        </a:xfrm>
      </p:grpSpPr>
      <p:sp>
        <p:nvSpPr>
          <p:cNvPr id="138" name="Google Shape;138;p2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139" name="Google Shape;139;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0"/>
        <p:cNvGrpSpPr/>
        <p:nvPr/>
      </p:nvGrpSpPr>
      <p:grpSpPr>
        <a:xfrm>
          <a:off x="0" y="0"/>
          <a:ext cx="0" cy="0"/>
          <a:chOff x="0" y="0"/>
          <a:chExt cx="0" cy="0"/>
        </a:xfrm>
      </p:grpSpPr>
      <p:sp>
        <p:nvSpPr>
          <p:cNvPr id="141" name="Google Shape;141;p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42" name="Google Shape;142;p29"/>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43" name="Google Shape;143;p29"/>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44" name="Google Shape;144;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5"/>
        <p:cNvGrpSpPr/>
        <p:nvPr/>
      </p:nvGrpSpPr>
      <p:grpSpPr>
        <a:xfrm>
          <a:off x="0" y="0"/>
          <a:ext cx="0" cy="0"/>
          <a:chOff x="0" y="0"/>
          <a:chExt cx="0" cy="0"/>
        </a:xfrm>
      </p:grpSpPr>
      <p:sp>
        <p:nvSpPr>
          <p:cNvPr id="146" name="Google Shape;14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47" name="Google Shape;147;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48"/>
        <p:cNvGrpSpPr/>
        <p:nvPr/>
      </p:nvGrpSpPr>
      <p:grpSpPr>
        <a:xfrm>
          <a:off x="0" y="0"/>
          <a:ext cx="0" cy="0"/>
          <a:chOff x="0" y="0"/>
          <a:chExt cx="0" cy="0"/>
        </a:xfrm>
      </p:grpSpPr>
      <p:sp>
        <p:nvSpPr>
          <p:cNvPr id="149" name="Google Shape;149;p31"/>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150" name="Google Shape;150;p31"/>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51" name="Google Shape;151;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52"/>
        <p:cNvGrpSpPr/>
        <p:nvPr/>
      </p:nvGrpSpPr>
      <p:grpSpPr>
        <a:xfrm>
          <a:off x="0" y="0"/>
          <a:ext cx="0" cy="0"/>
          <a:chOff x="0" y="0"/>
          <a:chExt cx="0" cy="0"/>
        </a:xfrm>
      </p:grpSpPr>
      <p:sp>
        <p:nvSpPr>
          <p:cNvPr id="153" name="Google Shape;153;p32"/>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154" name="Google Shape;154;p3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55"/>
        <p:cNvGrpSpPr/>
        <p:nvPr/>
      </p:nvGrpSpPr>
      <p:grpSpPr>
        <a:xfrm>
          <a:off x="0" y="0"/>
          <a:ext cx="0" cy="0"/>
          <a:chOff x="0" y="0"/>
          <a:chExt cx="0" cy="0"/>
        </a:xfrm>
      </p:grpSpPr>
      <p:sp>
        <p:nvSpPr>
          <p:cNvPr id="156" name="Google Shape;156;p3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33"/>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158" name="Google Shape;158;p33"/>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159" name="Google Shape;159;p33"/>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60" name="Google Shape;160;p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61"/>
        <p:cNvGrpSpPr/>
        <p:nvPr/>
      </p:nvGrpSpPr>
      <p:grpSpPr>
        <a:xfrm>
          <a:off x="0" y="0"/>
          <a:ext cx="0" cy="0"/>
          <a:chOff x="0" y="0"/>
          <a:chExt cx="0" cy="0"/>
        </a:xfrm>
      </p:grpSpPr>
      <p:sp>
        <p:nvSpPr>
          <p:cNvPr id="162" name="Google Shape;162;p34"/>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163" name="Google Shape;163;p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64"/>
        <p:cNvGrpSpPr/>
        <p:nvPr/>
      </p:nvGrpSpPr>
      <p:grpSpPr>
        <a:xfrm>
          <a:off x="0" y="0"/>
          <a:ext cx="0" cy="0"/>
          <a:chOff x="0" y="0"/>
          <a:chExt cx="0" cy="0"/>
        </a:xfrm>
      </p:grpSpPr>
      <p:sp>
        <p:nvSpPr>
          <p:cNvPr id="165" name="Google Shape;165;p35"/>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166" name="Google Shape;166;p35"/>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67" name="Google Shape;167;p3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8"/>
        <p:cNvGrpSpPr/>
        <p:nvPr/>
      </p:nvGrpSpPr>
      <p:grpSpPr>
        <a:xfrm>
          <a:off x="0" y="0"/>
          <a:ext cx="0" cy="0"/>
          <a:chOff x="0" y="0"/>
          <a:chExt cx="0" cy="0"/>
        </a:xfrm>
      </p:grpSpPr>
      <p:sp>
        <p:nvSpPr>
          <p:cNvPr id="169" name="Google Shape;169;p3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D6C9E2A-CFA5-4D95-8426-0E5D7A7C075D}"/>
              </a:ext>
            </a:extLst>
          </p:cNvPr>
          <p:cNvPicPr>
            <a:picLocks noChangeAspect="1"/>
          </p:cNvPicPr>
          <p:nvPr userDrawn="1"/>
        </p:nvPicPr>
        <p:blipFill>
          <a:blip r:embed="rId15"/>
          <a:stretch>
            <a:fillRect/>
          </a:stretch>
        </p:blipFill>
        <p:spPr>
          <a:xfrm>
            <a:off x="8365808" y="4998276"/>
            <a:ext cx="762000" cy="142875"/>
          </a:xfrm>
          <a:prstGeom prst="rect">
            <a:avLst/>
          </a:prstGeom>
        </p:spPr>
      </p:pic>
      <p:pic>
        <p:nvPicPr>
          <p:cNvPr id="5" name="Picture 4">
            <a:extLst>
              <a:ext uri="{FF2B5EF4-FFF2-40B4-BE49-F238E27FC236}">
                <a16:creationId xmlns:a16="http://schemas.microsoft.com/office/drawing/2014/main" id="{7C5E5AEF-A9E8-4A01-94E0-EFF82CE8AD6C}"/>
              </a:ext>
            </a:extLst>
          </p:cNvPr>
          <p:cNvPicPr>
            <a:picLocks noChangeAspect="1"/>
          </p:cNvPicPr>
          <p:nvPr userDrawn="1"/>
        </p:nvPicPr>
        <p:blipFill>
          <a:blip r:embed="rId16"/>
          <a:stretch>
            <a:fillRect/>
          </a:stretch>
        </p:blipFill>
        <p:spPr>
          <a:xfrm>
            <a:off x="4297650" y="4686250"/>
            <a:ext cx="548700" cy="457250"/>
          </a:xfrm>
          <a:prstGeom prst="rect">
            <a:avLst/>
          </a:prstGeom>
        </p:spPr>
      </p:pic>
      <p:pic>
        <p:nvPicPr>
          <p:cNvPr id="10" name="Picture 9">
            <a:extLst>
              <a:ext uri="{FF2B5EF4-FFF2-40B4-BE49-F238E27FC236}">
                <a16:creationId xmlns:a16="http://schemas.microsoft.com/office/drawing/2014/main" id="{E4E8F910-5D67-48C2-AA81-EC0C027E9644}"/>
              </a:ext>
            </a:extLst>
          </p:cNvPr>
          <p:cNvPicPr>
            <a:picLocks noChangeAspect="1"/>
          </p:cNvPicPr>
          <p:nvPr userDrawn="1"/>
        </p:nvPicPr>
        <p:blipFill>
          <a:blip r:embed="rId17"/>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84" r:id="rId12"/>
    <p:sldLayoutId id="214748368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25"/>
        <p:cNvGrpSpPr/>
        <p:nvPr/>
      </p:nvGrpSpPr>
      <p:grpSpPr>
        <a:xfrm>
          <a:off x="0" y="0"/>
          <a:ext cx="0" cy="0"/>
          <a:chOff x="0" y="0"/>
          <a:chExt cx="0" cy="0"/>
        </a:xfrm>
      </p:grpSpPr>
      <p:sp>
        <p:nvSpPr>
          <p:cNvPr id="126" name="Google Shape;126;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27" name="Google Shape;127;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8" name="Google Shape;128;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s://detroitk12.sharepoint.com/:w:/r/sites/modELDetroit/Shared%20Documents/Supporting%20Materials%20for%20Grades%206-8/Grade%207/Survival%20Anchor%20Chart%20-%20Teacher%20Reference%20(Grade%207,%20Module%201,%20Unit%202,%20Lesson%201).docx?d=wf9a3b6ef7d554ac58d4f89fe48c507ad&amp;csf=1&amp;e=Cqq4b0"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dirty="0"/>
              <a:t>Grade 7: Module 1: Unit 2: Lesson 1	</a:t>
            </a:r>
            <a:endParaRPr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75" name="Google Shape;175;p37"/>
          <p:cNvSpPr txBox="1">
            <a:spLocks noGrp="1"/>
          </p:cNvSpPr>
          <p:nvPr>
            <p:ph type="body" idx="1"/>
          </p:nvPr>
        </p:nvSpPr>
        <p:spPr>
          <a:xfrm>
            <a:off x="311700" y="1311000"/>
            <a:ext cx="8520600" cy="3832500"/>
          </a:xfrm>
          <a:prstGeom prst="rect">
            <a:avLst/>
          </a:prstGeom>
        </p:spPr>
        <p:txBody>
          <a:bodyPr spcFirstLastPara="1" wrap="square" lIns="91425" tIns="91425" rIns="91425" bIns="91425" anchor="t" anchorCtr="0">
            <a:noAutofit/>
          </a:bodyPr>
          <a:lstStyle/>
          <a:p>
            <a:pPr marL="457200" lvl="0" indent="-342900" rtl="0">
              <a:lnSpc>
                <a:spcPct val="90000"/>
              </a:lnSpc>
              <a:spcBef>
                <a:spcPts val="0"/>
              </a:spcBef>
              <a:spcAft>
                <a:spcPts val="0"/>
              </a:spcAft>
              <a:buClr>
                <a:schemeClr val="dk1"/>
              </a:buClr>
              <a:buSzPts val="1800"/>
              <a:buFont typeface="Century Gothic"/>
              <a:buChar char="•"/>
            </a:pPr>
            <a:r>
              <a:rPr lang="en" dirty="0">
                <a:solidFill>
                  <a:schemeClr val="dk1"/>
                </a:solidFill>
              </a:rPr>
              <a:t>This lesson will take approximately 50-60 minutes to complete. </a:t>
            </a:r>
            <a:endParaRPr dirty="0">
              <a:solidFill>
                <a:schemeClr val="dk1"/>
              </a:solidFill>
            </a:endParaRPr>
          </a:p>
          <a:p>
            <a:pPr marL="457200" lvl="0" indent="-342900" rtl="0">
              <a:lnSpc>
                <a:spcPct val="90000"/>
              </a:lnSpc>
              <a:spcBef>
                <a:spcPts val="1000"/>
              </a:spcBef>
              <a:spcAft>
                <a:spcPts val="0"/>
              </a:spcAft>
              <a:buClr>
                <a:schemeClr val="dk1"/>
              </a:buClr>
              <a:buSzPts val="1800"/>
              <a:buFont typeface="Century Gothic"/>
              <a:buChar char="•"/>
            </a:pPr>
            <a:r>
              <a:rPr lang="en" dirty="0">
                <a:solidFill>
                  <a:schemeClr val="dk1"/>
                </a:solidFill>
              </a:rPr>
              <a:t>The purpose of today’s lesson is to introduce the concept of theme, establish a new anchor chart and use a protocol called “Discussion Appointments</a:t>
            </a:r>
            <a:r>
              <a:rPr lang="en-US" dirty="0">
                <a:solidFill>
                  <a:schemeClr val="dk1"/>
                </a:solidFill>
              </a:rPr>
              <a:t>.</a:t>
            </a:r>
            <a:r>
              <a:rPr lang="en" dirty="0">
                <a:solidFill>
                  <a:schemeClr val="dk1"/>
                </a:solidFill>
              </a:rPr>
              <a:t>”</a:t>
            </a:r>
          </a:p>
          <a:p>
            <a:pPr marL="114300" lvl="0" indent="0" rtl="0">
              <a:lnSpc>
                <a:spcPct val="90000"/>
              </a:lnSpc>
              <a:spcBef>
                <a:spcPts val="1000"/>
              </a:spcBef>
              <a:spcAft>
                <a:spcPts val="0"/>
              </a:spcAft>
              <a:buClr>
                <a:schemeClr val="dk1"/>
              </a:buClr>
              <a:buSzPts val="1800"/>
              <a:buNone/>
            </a:pPr>
            <a:endParaRPr dirty="0">
              <a:solidFill>
                <a:schemeClr val="dk1"/>
              </a:solidFill>
            </a:endParaRPr>
          </a:p>
          <a:p>
            <a:pPr marL="0" lvl="0" indent="0" rtl="0">
              <a:lnSpc>
                <a:spcPct val="90000"/>
              </a:lnSpc>
              <a:spcBef>
                <a:spcPts val="1000"/>
              </a:spcBef>
              <a:spcAft>
                <a:spcPts val="0"/>
              </a:spcAft>
              <a:buNone/>
            </a:pPr>
            <a:r>
              <a:rPr lang="en" b="1" dirty="0">
                <a:solidFill>
                  <a:schemeClr val="dk1"/>
                </a:solidFill>
              </a:rPr>
              <a:t>The Learning Targets for students today are:</a:t>
            </a:r>
            <a:endParaRPr b="1" dirty="0">
              <a:solidFill>
                <a:schemeClr val="dk1"/>
              </a:solidFill>
            </a:endParaRPr>
          </a:p>
          <a:p>
            <a:pPr marR="88900" lvl="0" rtl="0">
              <a:lnSpc>
                <a:spcPct val="115000"/>
              </a:lnSpc>
              <a:spcBef>
                <a:spcPts val="1000"/>
              </a:spcBef>
              <a:spcAft>
                <a:spcPts val="0"/>
              </a:spcAft>
              <a:buClr>
                <a:schemeClr val="dk1"/>
              </a:buClr>
              <a:buSzPts val="1800"/>
              <a:buFont typeface="+mj-lt"/>
              <a:buAutoNum type="arabicPeriod"/>
            </a:pPr>
            <a:r>
              <a:rPr lang="en" b="1" dirty="0">
                <a:solidFill>
                  <a:schemeClr val="dk1"/>
                </a:solidFill>
              </a:rPr>
              <a:t>I can effectively engage in discussions with different Discussion Appointment partners.</a:t>
            </a:r>
          </a:p>
          <a:p>
            <a:pPr marR="88900" lvl="0" rtl="0">
              <a:lnSpc>
                <a:spcPct val="115000"/>
              </a:lnSpc>
              <a:spcBef>
                <a:spcPts val="1000"/>
              </a:spcBef>
              <a:spcAft>
                <a:spcPts val="0"/>
              </a:spcAft>
              <a:buClr>
                <a:schemeClr val="dk1"/>
              </a:buClr>
              <a:buSzPts val="1800"/>
              <a:buFont typeface="+mj-lt"/>
              <a:buAutoNum type="arabicPeriod"/>
            </a:pPr>
            <a:r>
              <a:rPr lang="en" b="1" dirty="0">
                <a:solidFill>
                  <a:schemeClr val="dk1"/>
                </a:solidFill>
              </a:rPr>
              <a:t>I can identify a central theme in </a:t>
            </a:r>
            <a:r>
              <a:rPr lang="en" b="1" i="1" dirty="0">
                <a:solidFill>
                  <a:schemeClr val="dk1"/>
                </a:solidFill>
              </a:rPr>
              <a:t>A Long Walk to Water.</a:t>
            </a:r>
            <a:endParaRPr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work on Theme!</a:t>
            </a:r>
            <a:endParaRPr dirty="0"/>
          </a:p>
        </p:txBody>
      </p:sp>
      <p:sp>
        <p:nvSpPr>
          <p:cNvPr id="230" name="Google Shape;230;p45"/>
          <p:cNvSpPr txBox="1">
            <a:spLocks noGrp="1"/>
          </p:cNvSpPr>
          <p:nvPr>
            <p:ph type="body" idx="1"/>
          </p:nvPr>
        </p:nvSpPr>
        <p:spPr>
          <a:xfrm>
            <a:off x="311700" y="1138050"/>
            <a:ext cx="8520600" cy="3416400"/>
          </a:xfrm>
          <a:prstGeom prst="rect">
            <a:avLst/>
          </a:prstGeom>
        </p:spPr>
        <p:txBody>
          <a:bodyPr spcFirstLastPara="1" wrap="square" lIns="91425" tIns="91425" rIns="91425" bIns="91425" anchor="t" anchorCtr="0">
            <a:noAutofit/>
          </a:bodyPr>
          <a:lstStyle/>
          <a:p>
            <a:pPr marL="457200" lvl="0" indent="-419100" rtl="0">
              <a:spcBef>
                <a:spcPts val="0"/>
              </a:spcBef>
              <a:spcAft>
                <a:spcPts val="0"/>
              </a:spcAft>
              <a:buSzPts val="3000"/>
              <a:buAutoNum type="arabicPeriod"/>
            </a:pPr>
            <a:r>
              <a:rPr lang="en" sz="3000" dirty="0"/>
              <a:t>What is theme? </a:t>
            </a:r>
            <a:endParaRPr sz="3000" dirty="0"/>
          </a:p>
          <a:p>
            <a:pPr marL="457200" lvl="0" indent="0" rtl="0">
              <a:spcBef>
                <a:spcPts val="0"/>
              </a:spcBef>
              <a:spcAft>
                <a:spcPts val="0"/>
              </a:spcAft>
              <a:buNone/>
            </a:pPr>
            <a:r>
              <a:rPr lang="en" sz="2400" dirty="0">
                <a:solidFill>
                  <a:schemeClr val="dk1"/>
                </a:solidFill>
              </a:rPr>
              <a:t>Think of a book you have read or a movie you have seen in which the author or filmmaker is trying to convey a message about the world.  </a:t>
            </a:r>
            <a:endParaRPr sz="2400" dirty="0">
              <a:solidFill>
                <a:schemeClr val="dk1"/>
              </a:solidFill>
            </a:endParaRPr>
          </a:p>
          <a:p>
            <a:pPr marL="457200" lvl="0" indent="0" rtl="0">
              <a:spcBef>
                <a:spcPts val="0"/>
              </a:spcBef>
              <a:spcAft>
                <a:spcPts val="0"/>
              </a:spcAft>
              <a:buNone/>
            </a:pPr>
            <a:r>
              <a:rPr lang="en" sz="2400" dirty="0">
                <a:solidFill>
                  <a:schemeClr val="dk1"/>
                </a:solidFill>
              </a:rPr>
              <a:t>What is the theme of the book or movie?  How can you tell?</a:t>
            </a:r>
            <a:endParaRPr sz="2400" dirty="0">
              <a:solidFill>
                <a:schemeClr val="dk1"/>
              </a:solidFill>
            </a:endParaRPr>
          </a:p>
          <a:p>
            <a:pPr marL="457200" lvl="0" indent="0" rtl="0">
              <a:spcBef>
                <a:spcPts val="0"/>
              </a:spcBef>
              <a:spcAft>
                <a:spcPts val="0"/>
              </a:spcAft>
              <a:buNone/>
            </a:pPr>
            <a:endParaRPr sz="2400" dirty="0">
              <a:solidFill>
                <a:schemeClr val="dk1"/>
              </a:solidFill>
            </a:endParaRPr>
          </a:p>
          <a:p>
            <a:pPr marL="552450" lvl="0" indent="-514350" rtl="0">
              <a:spcBef>
                <a:spcPts val="0"/>
              </a:spcBef>
              <a:spcAft>
                <a:spcPts val="0"/>
              </a:spcAft>
              <a:buSzPts val="3000"/>
              <a:buFont typeface="+mj-lt"/>
              <a:buAutoNum type="arabicPeriod" startAt="2"/>
            </a:pPr>
            <a:r>
              <a:rPr lang="en" sz="3000" dirty="0"/>
              <a:t>Turn to a partner and discuss</a:t>
            </a:r>
            <a:endParaRPr sz="3000" dirty="0"/>
          </a:p>
          <a:p>
            <a:pPr marL="0" lvl="0" indent="0" rtl="0">
              <a:spcBef>
                <a:spcPts val="0"/>
              </a:spcBef>
              <a:spcAft>
                <a:spcPts val="0"/>
              </a:spcAft>
              <a:buNone/>
            </a:pPr>
            <a:endParaRPr sz="2400" dirty="0"/>
          </a:p>
        </p:txBody>
      </p:sp>
      <p:pic>
        <p:nvPicPr>
          <p:cNvPr id="231" name="Google Shape;231;p45"/>
          <p:cNvPicPr preferRelativeResize="0"/>
          <p:nvPr/>
        </p:nvPicPr>
        <p:blipFill rotWithShape="1">
          <a:blip r:embed="rId3">
            <a:alphaModFix/>
          </a:blip>
          <a:srcRect/>
          <a:stretch/>
        </p:blipFill>
        <p:spPr>
          <a:xfrm>
            <a:off x="7721848" y="173475"/>
            <a:ext cx="833250" cy="1067275"/>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8D20815C-1543-48BB-9072-C717DC8CBC80}"/>
              </a:ext>
            </a:extLst>
          </p:cNvPr>
          <p:cNvPicPr>
            <a:picLocks noChangeAspect="1"/>
          </p:cNvPicPr>
          <p:nvPr/>
        </p:nvPicPr>
        <p:blipFill>
          <a:blip r:embed="rId4"/>
          <a:stretch>
            <a:fillRect/>
          </a:stretch>
        </p:blipFill>
        <p:spPr>
          <a:xfrm>
            <a:off x="8183745" y="4413372"/>
            <a:ext cx="648555" cy="6411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work on Theme (continued)</a:t>
            </a:r>
            <a:endParaRPr dirty="0"/>
          </a:p>
        </p:txBody>
      </p:sp>
      <p:sp>
        <p:nvSpPr>
          <p:cNvPr id="237" name="Google Shape;237;p46"/>
          <p:cNvSpPr txBox="1">
            <a:spLocks noGrp="1"/>
          </p:cNvSpPr>
          <p:nvPr>
            <p:ph type="body" idx="1"/>
          </p:nvPr>
        </p:nvSpPr>
        <p:spPr>
          <a:xfrm>
            <a:off x="311700" y="1401450"/>
            <a:ext cx="8520600" cy="3416400"/>
          </a:xfrm>
          <a:prstGeom prst="rect">
            <a:avLst/>
          </a:prstGeom>
        </p:spPr>
        <p:txBody>
          <a:bodyPr spcFirstLastPara="1" wrap="square" lIns="91425" tIns="91425" rIns="91425" bIns="91425" anchor="t" anchorCtr="0">
            <a:noAutofit/>
          </a:bodyPr>
          <a:lstStyle/>
          <a:p>
            <a:pPr marL="514350" lvl="0" indent="-514350" rtl="0">
              <a:spcBef>
                <a:spcPts val="0"/>
              </a:spcBef>
              <a:spcAft>
                <a:spcPts val="0"/>
              </a:spcAft>
              <a:buSzPct val="100000"/>
              <a:buFont typeface="+mj-lt"/>
              <a:buAutoNum type="arabicPeriod" startAt="3"/>
            </a:pPr>
            <a:r>
              <a:rPr lang="en" sz="3000" dirty="0"/>
              <a:t>Bring your </a:t>
            </a:r>
            <a:r>
              <a:rPr lang="en" sz="3000" b="1" dirty="0"/>
              <a:t>Themes in Literature</a:t>
            </a:r>
            <a:r>
              <a:rPr lang="en" sz="3000" dirty="0"/>
              <a:t> </a:t>
            </a:r>
            <a:r>
              <a:rPr lang="en" sz="3000" b="1" dirty="0"/>
              <a:t>handout</a:t>
            </a:r>
            <a:r>
              <a:rPr lang="en" sz="3000" dirty="0"/>
              <a:t> and go find your </a:t>
            </a:r>
            <a:r>
              <a:rPr lang="en" sz="3000" b="1" dirty="0"/>
              <a:t>“Juba” </a:t>
            </a:r>
            <a:r>
              <a:rPr lang="en" sz="3000" dirty="0"/>
              <a:t>Discussion Appointment.</a:t>
            </a:r>
            <a:r>
              <a:rPr lang="en" dirty="0"/>
              <a:t> (Hint: find your map of partners)</a:t>
            </a:r>
            <a:endParaRPr dirty="0"/>
          </a:p>
          <a:p>
            <a:pPr marL="0" lvl="0" indent="0" rtl="0">
              <a:spcBef>
                <a:spcPts val="0"/>
              </a:spcBef>
              <a:spcAft>
                <a:spcPts val="0"/>
              </a:spcAft>
              <a:buNone/>
            </a:pPr>
            <a:endParaRPr sz="3000" dirty="0"/>
          </a:p>
          <a:p>
            <a:pPr marL="514350" lvl="0" indent="-514350" rtl="0">
              <a:spcBef>
                <a:spcPts val="0"/>
              </a:spcBef>
              <a:spcAft>
                <a:spcPts val="0"/>
              </a:spcAft>
              <a:buClr>
                <a:schemeClr val="dk1"/>
              </a:buClr>
              <a:buSzPct val="100000"/>
              <a:buFont typeface="+mj-lt"/>
              <a:buAutoNum type="arabicPeriod" startAt="4"/>
            </a:pPr>
            <a:r>
              <a:rPr lang="en" sz="3000" dirty="0"/>
              <a:t>Find a  place to sit, and then listen for directions </a:t>
            </a:r>
            <a:endParaRPr sz="3000" dirty="0"/>
          </a:p>
          <a:p>
            <a:pPr marL="0" lvl="0" indent="0" rtl="0">
              <a:spcBef>
                <a:spcPts val="0"/>
              </a:spcBef>
              <a:spcAft>
                <a:spcPts val="0"/>
              </a:spcAft>
              <a:buNone/>
            </a:pPr>
            <a:endParaRPr sz="3000" dirty="0"/>
          </a:p>
        </p:txBody>
      </p:sp>
      <p:pic>
        <p:nvPicPr>
          <p:cNvPr id="238" name="Google Shape;238;p46"/>
          <p:cNvPicPr preferRelativeResize="0"/>
          <p:nvPr/>
        </p:nvPicPr>
        <p:blipFill rotWithShape="1">
          <a:blip r:embed="rId3">
            <a:alphaModFix/>
          </a:blip>
          <a:srcRect/>
          <a:stretch/>
        </p:blipFill>
        <p:spPr>
          <a:xfrm>
            <a:off x="7721848" y="173475"/>
            <a:ext cx="833250" cy="10672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Theme work directions:</a:t>
            </a:r>
            <a:endParaRPr dirty="0"/>
          </a:p>
        </p:txBody>
      </p:sp>
      <p:sp>
        <p:nvSpPr>
          <p:cNvPr id="244" name="Google Shape;244;p47"/>
          <p:cNvSpPr txBox="1">
            <a:spLocks noGrp="1"/>
          </p:cNvSpPr>
          <p:nvPr>
            <p:ph type="body" idx="1"/>
          </p:nvPr>
        </p:nvSpPr>
        <p:spPr>
          <a:xfrm>
            <a:off x="311700" y="1138050"/>
            <a:ext cx="8520600" cy="38706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AutoNum type="arabicPeriod"/>
            </a:pPr>
            <a:r>
              <a:rPr lang="en" dirty="0">
                <a:solidFill>
                  <a:schemeClr val="dk1"/>
                </a:solidFill>
              </a:rPr>
              <a:t>With your “Juba” partner, read the 12 themes on your </a:t>
            </a:r>
            <a:r>
              <a:rPr lang="en" b="1" dirty="0">
                <a:solidFill>
                  <a:schemeClr val="dk1"/>
                </a:solidFill>
              </a:rPr>
              <a:t>Themes in Literature</a:t>
            </a:r>
            <a:r>
              <a:rPr lang="en" dirty="0">
                <a:solidFill>
                  <a:schemeClr val="dk1"/>
                </a:solidFill>
              </a:rPr>
              <a:t> handout and discuss each.</a:t>
            </a:r>
            <a:endParaRPr dirty="0">
              <a:solidFill>
                <a:schemeClr val="dk1"/>
              </a:solidFill>
            </a:endParaRPr>
          </a:p>
          <a:p>
            <a:pPr marL="1257300" lvl="0" rtl="0">
              <a:spcBef>
                <a:spcPts val="0"/>
              </a:spcBef>
              <a:spcAft>
                <a:spcPts val="0"/>
              </a:spcAft>
              <a:buFont typeface="+mj-lt"/>
              <a:buAutoNum type="arabicPeriod"/>
            </a:pP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Think about what you have read so far in </a:t>
            </a:r>
            <a:r>
              <a:rPr lang="en" i="1" dirty="0">
                <a:solidFill>
                  <a:schemeClr val="dk1"/>
                </a:solidFill>
              </a:rPr>
              <a:t>A Long Walk to Water </a:t>
            </a:r>
            <a:r>
              <a:rPr lang="en" dirty="0">
                <a:solidFill>
                  <a:schemeClr val="dk1"/>
                </a:solidFill>
              </a:rPr>
              <a:t>and decide which </a:t>
            </a:r>
            <a:r>
              <a:rPr lang="en" b="1" dirty="0">
                <a:solidFill>
                  <a:schemeClr val="dk1"/>
                </a:solidFill>
              </a:rPr>
              <a:t>three</a:t>
            </a:r>
            <a:r>
              <a:rPr lang="en" dirty="0">
                <a:solidFill>
                  <a:schemeClr val="dk1"/>
                </a:solidFill>
              </a:rPr>
              <a:t> of these themes might be the author’s message in this book.</a:t>
            </a:r>
            <a:endParaRPr dirty="0">
              <a:solidFill>
                <a:schemeClr val="dk1"/>
              </a:solidFill>
            </a:endParaRPr>
          </a:p>
          <a:p>
            <a:pPr marL="1257300" lvl="0" rtl="0">
              <a:spcBef>
                <a:spcPts val="0"/>
              </a:spcBef>
              <a:spcAft>
                <a:spcPts val="0"/>
              </a:spcAft>
              <a:buFont typeface="+mj-lt"/>
              <a:buAutoNum type="arabicPeriod"/>
            </a:pP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 Be sure that you can </a:t>
            </a:r>
            <a:r>
              <a:rPr lang="en" b="1" dirty="0">
                <a:solidFill>
                  <a:schemeClr val="dk1"/>
                </a:solidFill>
              </a:rPr>
              <a:t>explain </a:t>
            </a:r>
            <a:r>
              <a:rPr lang="en" dirty="0">
                <a:solidFill>
                  <a:schemeClr val="dk1"/>
                </a:solidFill>
              </a:rPr>
              <a:t>your reasons for the three possible themes you choose.</a:t>
            </a:r>
            <a:endParaRPr dirty="0">
              <a:solidFill>
                <a:schemeClr val="dk1"/>
              </a:solidFill>
            </a:endParaRPr>
          </a:p>
          <a:p>
            <a:pPr marL="1257300" lvl="0" rtl="0">
              <a:spcBef>
                <a:spcPts val="0"/>
              </a:spcBef>
              <a:spcAft>
                <a:spcPts val="0"/>
              </a:spcAft>
              <a:buFont typeface="+mj-lt"/>
              <a:buAutoNum type="arabicPeriod"/>
            </a:pP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 You have 8 minutes to select three possible themes and be ready to explain them to the class.</a:t>
            </a:r>
            <a:endParaRPr dirty="0">
              <a:solidFill>
                <a:schemeClr val="dk1"/>
              </a:solidFill>
            </a:endParaRPr>
          </a:p>
          <a:p>
            <a:pPr marL="0" lvl="0" indent="0" rtl="0">
              <a:spcBef>
                <a:spcPts val="0"/>
              </a:spcBef>
              <a:spcAft>
                <a:spcPts val="0"/>
              </a:spcAft>
              <a:buNone/>
            </a:pPr>
            <a:endParaRPr dirty="0"/>
          </a:p>
        </p:txBody>
      </p:sp>
      <p:pic>
        <p:nvPicPr>
          <p:cNvPr id="245" name="Google Shape;245;p47"/>
          <p:cNvPicPr preferRelativeResize="0"/>
          <p:nvPr/>
        </p:nvPicPr>
        <p:blipFill rotWithShape="1">
          <a:blip r:embed="rId3">
            <a:alphaModFix/>
          </a:blip>
          <a:srcRect/>
          <a:stretch/>
        </p:blipFill>
        <p:spPr>
          <a:xfrm>
            <a:off x="7721848" y="173475"/>
            <a:ext cx="833250" cy="10672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our theme</a:t>
            </a:r>
            <a:endParaRPr dirty="0"/>
          </a:p>
        </p:txBody>
      </p:sp>
      <p:sp>
        <p:nvSpPr>
          <p:cNvPr id="251" name="Google Shape;251;p48"/>
          <p:cNvSpPr txBox="1">
            <a:spLocks noGrp="1"/>
          </p:cNvSpPr>
          <p:nvPr>
            <p:ph type="body" idx="1"/>
          </p:nvPr>
        </p:nvSpPr>
        <p:spPr>
          <a:xfrm>
            <a:off x="221675" y="863550"/>
            <a:ext cx="8520600" cy="42015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solidFill>
                <a:schemeClr val="dk1"/>
              </a:solidFill>
            </a:endParaRPr>
          </a:p>
          <a:p>
            <a:pPr marL="0" lvl="0" indent="0">
              <a:spcBef>
                <a:spcPts val="0"/>
              </a:spcBef>
              <a:spcAft>
                <a:spcPts val="0"/>
              </a:spcAft>
              <a:buNone/>
            </a:pPr>
            <a:r>
              <a:rPr lang="en" b="1" dirty="0">
                <a:solidFill>
                  <a:schemeClr val="dk1"/>
                </a:solidFill>
              </a:rPr>
              <a:t>Individuals are able to survive in challenging environments in remarkable ways. </a:t>
            </a:r>
            <a:endParaRPr b="1" dirty="0">
              <a:solidFill>
                <a:schemeClr val="dk1"/>
              </a:solidFill>
            </a:endParaRPr>
          </a:p>
          <a:p>
            <a:pPr marL="0" lvl="0" indent="0">
              <a:spcBef>
                <a:spcPts val="0"/>
              </a:spcBef>
              <a:spcAft>
                <a:spcPts val="0"/>
              </a:spcAft>
              <a:buNone/>
            </a:pPr>
            <a:endParaRPr dirty="0">
              <a:solidFill>
                <a:schemeClr val="dk1"/>
              </a:solidFill>
            </a:endParaRPr>
          </a:p>
          <a:p>
            <a:pPr marL="0" lvl="0" indent="0">
              <a:spcBef>
                <a:spcPts val="0"/>
              </a:spcBef>
              <a:spcAft>
                <a:spcPts val="0"/>
              </a:spcAft>
              <a:buNone/>
            </a:pPr>
            <a:r>
              <a:rPr lang="en" dirty="0">
                <a:solidFill>
                  <a:schemeClr val="dk1"/>
                </a:solidFill>
              </a:rPr>
              <a:t>Talk with your partner to answer this question: What are some challenges that these two characters have faced so far in the novel?”</a:t>
            </a:r>
            <a:endParaRPr dirty="0">
              <a:solidFill>
                <a:schemeClr val="dk1"/>
              </a:solidFill>
            </a:endParaRPr>
          </a:p>
          <a:p>
            <a:pPr marL="0" lvl="0" indent="0">
              <a:spcBef>
                <a:spcPts val="0"/>
              </a:spcBef>
              <a:spcAft>
                <a:spcPts val="0"/>
              </a:spcAft>
              <a:buNone/>
            </a:pPr>
            <a:endParaRPr dirty="0">
              <a:solidFill>
                <a:schemeClr val="dk1"/>
              </a:solidFill>
            </a:endParaRPr>
          </a:p>
          <a:p>
            <a:pPr marL="0" lvl="0" indent="0">
              <a:spcBef>
                <a:spcPts val="0"/>
              </a:spcBef>
              <a:spcAft>
                <a:spcPts val="0"/>
              </a:spcAft>
              <a:buNone/>
            </a:pPr>
            <a:endParaRPr dirty="0">
              <a:solidFill>
                <a:schemeClr val="dk1"/>
              </a:solidFill>
            </a:endParaRPr>
          </a:p>
          <a:p>
            <a:pPr marL="0" lvl="0" indent="0" rtl="0">
              <a:spcBef>
                <a:spcPts val="0"/>
              </a:spcBef>
              <a:spcAft>
                <a:spcPts val="0"/>
              </a:spcAft>
              <a:buNone/>
            </a:pPr>
            <a:r>
              <a:rPr lang="en" sz="2400" b="1" dirty="0">
                <a:latin typeface="Arial"/>
                <a:ea typeface="Arial"/>
                <a:cs typeface="Arial"/>
                <a:sym typeface="Arial"/>
              </a:rPr>
              <a:t>          CHALLENGES		SURVIVAL FACTORS</a:t>
            </a:r>
            <a:endParaRPr sz="2400" b="1" dirty="0">
              <a:latin typeface="Arial"/>
              <a:ea typeface="Arial"/>
              <a:cs typeface="Arial"/>
              <a:sym typeface="Arial"/>
            </a:endParaRPr>
          </a:p>
          <a:p>
            <a:pPr marL="0" lvl="0" indent="0" rtl="0">
              <a:lnSpc>
                <a:spcPct val="145454"/>
              </a:lnSpc>
              <a:spcBef>
                <a:spcPts val="0"/>
              </a:spcBef>
              <a:spcAft>
                <a:spcPts val="0"/>
              </a:spcAft>
              <a:buNone/>
            </a:pPr>
            <a:r>
              <a:rPr lang="en" sz="2400" dirty="0">
                <a:latin typeface="Arial"/>
                <a:ea typeface="Arial"/>
                <a:cs typeface="Arial"/>
                <a:sym typeface="Arial"/>
              </a:rPr>
              <a:t> </a:t>
            </a:r>
            <a:endParaRPr sz="1200" dirty="0">
              <a:latin typeface="Arial"/>
              <a:ea typeface="Arial"/>
              <a:cs typeface="Arial"/>
              <a:sym typeface="Arial"/>
            </a:endParaRPr>
          </a:p>
          <a:p>
            <a:pPr marL="0" lvl="0" indent="0" rtl="0">
              <a:lnSpc>
                <a:spcPct val="145454"/>
              </a:lnSpc>
              <a:spcBef>
                <a:spcPts val="0"/>
              </a:spcBef>
              <a:spcAft>
                <a:spcPts val="0"/>
              </a:spcAft>
              <a:buNone/>
            </a:pPr>
            <a:r>
              <a:rPr lang="en" sz="1200" dirty="0">
                <a:latin typeface="Arial"/>
                <a:ea typeface="Arial"/>
                <a:cs typeface="Arial"/>
                <a:sym typeface="Arial"/>
              </a:rPr>
              <a:t> </a:t>
            </a:r>
            <a:endParaRPr sz="1200" dirty="0">
              <a:latin typeface="Arial"/>
              <a:ea typeface="Arial"/>
              <a:cs typeface="Arial"/>
              <a:sym typeface="Arial"/>
            </a:endParaRPr>
          </a:p>
          <a:p>
            <a:pPr marL="0" lvl="0" indent="0" rtl="0">
              <a:lnSpc>
                <a:spcPct val="145454"/>
              </a:lnSpc>
              <a:spcBef>
                <a:spcPts val="0"/>
              </a:spcBef>
              <a:spcAft>
                <a:spcPts val="0"/>
              </a:spcAft>
              <a:buNone/>
            </a:pPr>
            <a:r>
              <a:rPr lang="en" sz="1200" dirty="0">
                <a:latin typeface="Arial"/>
                <a:ea typeface="Arial"/>
                <a:cs typeface="Arial"/>
                <a:sym typeface="Arial"/>
              </a:rPr>
              <a:t> </a:t>
            </a:r>
            <a:endParaRPr sz="1200" dirty="0">
              <a:latin typeface="Arial"/>
              <a:ea typeface="Arial"/>
              <a:cs typeface="Arial"/>
              <a:sym typeface="Arial"/>
            </a:endParaRPr>
          </a:p>
          <a:p>
            <a:pPr marL="0" lvl="0" indent="0" rtl="0">
              <a:lnSpc>
                <a:spcPct val="145454"/>
              </a:lnSpc>
              <a:spcBef>
                <a:spcPts val="0"/>
              </a:spcBef>
              <a:spcAft>
                <a:spcPts val="0"/>
              </a:spcAft>
              <a:buNone/>
            </a:pPr>
            <a:r>
              <a:rPr lang="en" sz="1200" dirty="0">
                <a:latin typeface="Arial"/>
                <a:ea typeface="Arial"/>
                <a:cs typeface="Arial"/>
                <a:sym typeface="Arial"/>
              </a:rPr>
              <a:t> </a:t>
            </a:r>
            <a:endParaRPr sz="1200" dirty="0">
              <a:latin typeface="Arial"/>
              <a:ea typeface="Arial"/>
              <a:cs typeface="Arial"/>
              <a:sym typeface="Arial"/>
            </a:endParaRPr>
          </a:p>
          <a:p>
            <a:pPr marL="0" lvl="0" indent="0" rtl="0">
              <a:lnSpc>
                <a:spcPct val="145454"/>
              </a:lnSpc>
              <a:spcBef>
                <a:spcPts val="0"/>
              </a:spcBef>
              <a:spcAft>
                <a:spcPts val="0"/>
              </a:spcAft>
              <a:buNone/>
            </a:pPr>
            <a:r>
              <a:rPr lang="en" sz="1200" dirty="0">
                <a:latin typeface="Arial"/>
                <a:ea typeface="Arial"/>
                <a:cs typeface="Arial"/>
                <a:sym typeface="Arial"/>
              </a:rPr>
              <a:t> </a:t>
            </a:r>
            <a:endParaRPr sz="1200" dirty="0">
              <a:latin typeface="Arial"/>
              <a:ea typeface="Arial"/>
              <a:cs typeface="Arial"/>
              <a:sym typeface="Arial"/>
            </a:endParaRPr>
          </a:p>
          <a:p>
            <a:pPr marL="0" lvl="0" indent="0" rtl="0">
              <a:lnSpc>
                <a:spcPct val="145454"/>
              </a:lnSpc>
              <a:spcBef>
                <a:spcPts val="0"/>
              </a:spcBef>
              <a:spcAft>
                <a:spcPts val="0"/>
              </a:spcAft>
              <a:buNone/>
            </a:pPr>
            <a:r>
              <a:rPr lang="en" sz="1200" dirty="0">
                <a:latin typeface="Arial"/>
                <a:ea typeface="Arial"/>
                <a:cs typeface="Arial"/>
                <a:sym typeface="Arial"/>
              </a:rPr>
              <a:t> </a:t>
            </a:r>
            <a:endParaRPr sz="1200" dirty="0">
              <a:latin typeface="Arial"/>
              <a:ea typeface="Arial"/>
              <a:cs typeface="Arial"/>
              <a:sym typeface="Arial"/>
            </a:endParaRPr>
          </a:p>
          <a:p>
            <a:pPr marL="0" lvl="0" indent="0" rtl="0">
              <a:lnSpc>
                <a:spcPct val="145454"/>
              </a:lnSpc>
              <a:spcBef>
                <a:spcPts val="0"/>
              </a:spcBef>
              <a:spcAft>
                <a:spcPts val="0"/>
              </a:spcAft>
              <a:buNone/>
            </a:pPr>
            <a:r>
              <a:rPr lang="en" sz="1200" dirty="0">
                <a:latin typeface="Arial"/>
                <a:ea typeface="Arial"/>
                <a:cs typeface="Arial"/>
                <a:sym typeface="Arial"/>
              </a:rPr>
              <a:t> </a:t>
            </a:r>
            <a:endParaRPr sz="1200" dirty="0">
              <a:latin typeface="Arial"/>
              <a:ea typeface="Arial"/>
              <a:cs typeface="Arial"/>
              <a:sym typeface="Arial"/>
            </a:endParaRPr>
          </a:p>
          <a:p>
            <a:pPr marL="0" lvl="0" indent="0" rtl="0">
              <a:spcBef>
                <a:spcPts val="0"/>
              </a:spcBef>
              <a:spcAft>
                <a:spcPts val="0"/>
              </a:spcAft>
              <a:buNone/>
            </a:pPr>
            <a:endParaRPr sz="3000" dirty="0">
              <a:solidFill>
                <a:schemeClr val="dk1"/>
              </a:solidFill>
            </a:endParaRPr>
          </a:p>
        </p:txBody>
      </p:sp>
      <p:cxnSp>
        <p:nvCxnSpPr>
          <p:cNvPr id="253" name="Google Shape;253;p48"/>
          <p:cNvCxnSpPr/>
          <p:nvPr/>
        </p:nvCxnSpPr>
        <p:spPr>
          <a:xfrm>
            <a:off x="4394600" y="2871975"/>
            <a:ext cx="12600" cy="1460700"/>
          </a:xfrm>
          <a:prstGeom prst="straightConnector1">
            <a:avLst/>
          </a:prstGeom>
          <a:noFill/>
          <a:ln w="9525" cap="flat" cmpd="sng">
            <a:solidFill>
              <a:schemeClr val="dk2"/>
            </a:solidFill>
            <a:prstDash val="solid"/>
            <a:round/>
            <a:headEnd type="none" w="med" len="med"/>
            <a:tailEnd type="none" w="med" len="med"/>
          </a:ln>
        </p:spPr>
      </p:cxnSp>
      <p:cxnSp>
        <p:nvCxnSpPr>
          <p:cNvPr id="254" name="Google Shape;254;p48"/>
          <p:cNvCxnSpPr/>
          <p:nvPr/>
        </p:nvCxnSpPr>
        <p:spPr>
          <a:xfrm rot="10800000" flipH="1">
            <a:off x="520800" y="3458800"/>
            <a:ext cx="8102400" cy="24900"/>
          </a:xfrm>
          <a:prstGeom prst="straightConnector1">
            <a:avLst/>
          </a:prstGeom>
          <a:noFill/>
          <a:ln w="9525" cap="flat" cmpd="sng">
            <a:solidFill>
              <a:schemeClr val="dk2"/>
            </a:solidFill>
            <a:prstDash val="solid"/>
            <a:round/>
            <a:headEnd type="none" w="med" len="med"/>
            <a:tailEnd type="none" w="med" len="med"/>
          </a:ln>
        </p:spPr>
      </p:cxnSp>
      <p:cxnSp>
        <p:nvCxnSpPr>
          <p:cNvPr id="255" name="Google Shape;255;p48"/>
          <p:cNvCxnSpPr/>
          <p:nvPr/>
        </p:nvCxnSpPr>
        <p:spPr>
          <a:xfrm rot="10800000" flipH="1">
            <a:off x="287275" y="3446200"/>
            <a:ext cx="8264700" cy="37500"/>
          </a:xfrm>
          <a:prstGeom prst="straightConnector1">
            <a:avLst/>
          </a:prstGeom>
          <a:noFill/>
          <a:ln w="9525" cap="flat" cmpd="sng">
            <a:solidFill>
              <a:schemeClr val="dk2"/>
            </a:solidFill>
            <a:prstDash val="solid"/>
            <a:round/>
            <a:headEnd type="none" w="med" len="med"/>
            <a:tailEnd type="none" w="med" len="med"/>
          </a:ln>
        </p:spPr>
      </p:cxnSp>
      <p:cxnSp>
        <p:nvCxnSpPr>
          <p:cNvPr id="256" name="Google Shape;256;p48"/>
          <p:cNvCxnSpPr/>
          <p:nvPr/>
        </p:nvCxnSpPr>
        <p:spPr>
          <a:xfrm rot="10800000" flipH="1">
            <a:off x="474550" y="3833225"/>
            <a:ext cx="8089800" cy="37500"/>
          </a:xfrm>
          <a:prstGeom prst="straightConnector1">
            <a:avLst/>
          </a:prstGeom>
          <a:noFill/>
          <a:ln w="9525" cap="flat" cmpd="sng">
            <a:solidFill>
              <a:schemeClr val="dk2"/>
            </a:solidFill>
            <a:prstDash val="solid"/>
            <a:round/>
            <a:headEnd type="none" w="med" len="med"/>
            <a:tailEnd type="none" w="med" len="med"/>
          </a:ln>
        </p:spPr>
      </p:cxnSp>
      <p:cxnSp>
        <p:nvCxnSpPr>
          <p:cNvPr id="257" name="Google Shape;257;p48"/>
          <p:cNvCxnSpPr/>
          <p:nvPr/>
        </p:nvCxnSpPr>
        <p:spPr>
          <a:xfrm rot="10800000" flipH="1">
            <a:off x="487025" y="4182950"/>
            <a:ext cx="7989900" cy="49800"/>
          </a:xfrm>
          <a:prstGeom prst="straightConnector1">
            <a:avLst/>
          </a:prstGeom>
          <a:noFill/>
          <a:ln w="9525" cap="flat" cmpd="sng">
            <a:solidFill>
              <a:schemeClr val="dk2"/>
            </a:solidFill>
            <a:prstDash val="solid"/>
            <a:round/>
            <a:headEnd type="none" w="med" len="med"/>
            <a:tailEnd type="none" w="med" len="med"/>
          </a:ln>
        </p:spPr>
      </p:cxnSp>
      <p:pic>
        <p:nvPicPr>
          <p:cNvPr id="10" name="Google Shape;200;p41">
            <a:extLst>
              <a:ext uri="{FF2B5EF4-FFF2-40B4-BE49-F238E27FC236}">
                <a16:creationId xmlns:a16="http://schemas.microsoft.com/office/drawing/2014/main" id="{91AD869F-70E7-43EA-BA37-92199F4A0215}"/>
              </a:ext>
            </a:extLst>
          </p:cNvPr>
          <p:cNvPicPr preferRelativeResize="0"/>
          <p:nvPr/>
        </p:nvPicPr>
        <p:blipFill rotWithShape="1">
          <a:blip r:embed="rId3">
            <a:alphaModFix/>
          </a:blip>
          <a:srcRect/>
          <a:stretch/>
        </p:blipFill>
        <p:spPr>
          <a:xfrm>
            <a:off x="7721848" y="185832"/>
            <a:ext cx="833250" cy="10672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Exit Ticket</a:t>
            </a:r>
            <a:endParaRPr sz="3400" b="0" i="0" u="none" strike="noStrike" cap="none" dirty="0">
              <a:solidFill>
                <a:schemeClr val="dk1"/>
              </a:solidFill>
              <a:latin typeface="Century Gothic"/>
              <a:ea typeface="Century Gothic"/>
              <a:cs typeface="Century Gothic"/>
              <a:sym typeface="Century Gothic"/>
            </a:endParaRPr>
          </a:p>
        </p:txBody>
      </p:sp>
      <p:pic>
        <p:nvPicPr>
          <p:cNvPr id="263" name="Google Shape;263;p49" descr="elated image"/>
          <p:cNvPicPr preferRelativeResize="0"/>
          <p:nvPr/>
        </p:nvPicPr>
        <p:blipFill rotWithShape="1">
          <a:blip r:embed="rId3">
            <a:alphaModFix/>
          </a:blip>
          <a:srcRect/>
          <a:stretch/>
        </p:blipFill>
        <p:spPr>
          <a:xfrm>
            <a:off x="5557170" y="334175"/>
            <a:ext cx="2377440" cy="1463040"/>
          </a:xfrm>
          <a:prstGeom prst="rect">
            <a:avLst/>
          </a:prstGeom>
          <a:noFill/>
          <a:ln>
            <a:noFill/>
          </a:ln>
        </p:spPr>
      </p:pic>
      <p:sp>
        <p:nvSpPr>
          <p:cNvPr id="264" name="Google Shape;264;p49"/>
          <p:cNvSpPr txBox="1"/>
          <p:nvPr/>
        </p:nvSpPr>
        <p:spPr>
          <a:xfrm>
            <a:off x="311700" y="1554174"/>
            <a:ext cx="8520600" cy="3330600"/>
          </a:xfrm>
          <a:prstGeom prst="rect">
            <a:avLst/>
          </a:prstGeom>
          <a:noFill/>
          <a:ln>
            <a:noFill/>
          </a:ln>
        </p:spPr>
        <p:txBody>
          <a:bodyPr spcFirstLastPara="1" wrap="square" lIns="91425" tIns="45700" rIns="91425" bIns="45700" anchor="t" anchorCtr="0">
            <a:noAutofit/>
          </a:bodyPr>
          <a:lstStyle/>
          <a:p>
            <a:pPr marL="342900" lvl="2" indent="-342900">
              <a:buFont typeface="+mj-lt"/>
              <a:buAutoNum type="arabicPeriod"/>
            </a:pPr>
            <a:r>
              <a:rPr lang="en" sz="1800" dirty="0">
                <a:solidFill>
                  <a:schemeClr val="dk1"/>
                </a:solidFill>
                <a:latin typeface="Century Gothic"/>
                <a:ea typeface="Century Gothic"/>
                <a:cs typeface="Century Gothic"/>
                <a:sym typeface="Century Gothic"/>
              </a:rPr>
              <a:t>Let’s reread our two learning targets.</a:t>
            </a:r>
          </a:p>
          <a:p>
            <a:pPr lvl="2"/>
            <a:endParaRPr lang="en" sz="1800" dirty="0">
              <a:solidFill>
                <a:schemeClr val="dk1"/>
              </a:solidFill>
              <a:latin typeface="Century Gothic"/>
              <a:ea typeface="Century Gothic"/>
              <a:cs typeface="Century Gothic"/>
              <a:sym typeface="Century Gothic"/>
            </a:endParaRPr>
          </a:p>
          <a:p>
            <a:pPr marL="457200" lvl="2"/>
            <a:r>
              <a:rPr lang="en-US" sz="1800" b="1" dirty="0">
                <a:solidFill>
                  <a:schemeClr val="dk1"/>
                </a:solidFill>
                <a:latin typeface="Century Gothic"/>
                <a:ea typeface="Century Gothic"/>
                <a:cs typeface="Century Gothic"/>
                <a:sym typeface="Century Gothic"/>
              </a:rPr>
              <a:t>I can effectively engage in discussions with different Discussion Appointment partners.</a:t>
            </a:r>
          </a:p>
          <a:p>
            <a:pPr marL="457200" lvl="2"/>
            <a:endParaRPr lang="en-US" sz="1800" b="1" dirty="0">
              <a:solidFill>
                <a:schemeClr val="dk1"/>
              </a:solidFill>
              <a:latin typeface="Century Gothic"/>
              <a:ea typeface="Century Gothic"/>
              <a:cs typeface="Century Gothic"/>
              <a:sym typeface="Century Gothic"/>
            </a:endParaRPr>
          </a:p>
          <a:p>
            <a:pPr marL="457200" lvl="2"/>
            <a:r>
              <a:rPr lang="en-US" sz="1800" b="1" dirty="0">
                <a:solidFill>
                  <a:schemeClr val="dk1"/>
                </a:solidFill>
                <a:latin typeface="Century Gothic"/>
                <a:ea typeface="Century Gothic"/>
                <a:cs typeface="Century Gothic"/>
                <a:sym typeface="Century Gothic"/>
              </a:rPr>
              <a:t>I can identify a central theme in </a:t>
            </a:r>
            <a:r>
              <a:rPr lang="en-US" sz="1800" b="1" i="1" dirty="0">
                <a:solidFill>
                  <a:schemeClr val="dk1"/>
                </a:solidFill>
                <a:latin typeface="Century Gothic"/>
                <a:ea typeface="Century Gothic"/>
                <a:cs typeface="Century Gothic"/>
                <a:sym typeface="Century Gothic"/>
              </a:rPr>
              <a:t>A Long Walk to Water.</a:t>
            </a:r>
            <a:endParaRPr lang="en-US" sz="1800" b="1" dirty="0">
              <a:solidFill>
                <a:schemeClr val="dk1"/>
              </a:solidFill>
              <a:latin typeface="Century Gothic"/>
              <a:ea typeface="Century Gothic"/>
              <a:cs typeface="Century Gothic"/>
              <a:sym typeface="Century Gothic"/>
            </a:endParaRPr>
          </a:p>
          <a:p>
            <a:pPr lvl="2"/>
            <a:endParaRPr lang="en" sz="1800" dirty="0">
              <a:solidFill>
                <a:schemeClr val="dk1"/>
              </a:solidFill>
              <a:latin typeface="Century Gothic"/>
              <a:ea typeface="Century Gothic"/>
              <a:cs typeface="Century Gothic"/>
              <a:sym typeface="Century Gothic"/>
            </a:endParaRPr>
          </a:p>
          <a:p>
            <a:pPr marL="342900" lvl="2" indent="-342900">
              <a:buFont typeface="+mj-lt"/>
              <a:buAutoNum type="arabicPeriod" startAt="2"/>
            </a:pPr>
            <a:r>
              <a:rPr lang="en-US" sz="1800" dirty="0">
                <a:solidFill>
                  <a:schemeClr val="dk1"/>
                </a:solidFill>
                <a:latin typeface="Century Gothic"/>
                <a:ea typeface="Century Gothic"/>
                <a:cs typeface="Century Gothic"/>
                <a:sym typeface="Century Gothic"/>
              </a:rPr>
              <a:t>Select </a:t>
            </a:r>
            <a:r>
              <a:rPr lang="en-US" sz="1800" b="1" dirty="0">
                <a:solidFill>
                  <a:schemeClr val="dk1"/>
                </a:solidFill>
                <a:latin typeface="Century Gothic"/>
                <a:ea typeface="Century Gothic"/>
                <a:cs typeface="Century Gothic"/>
                <a:sym typeface="Century Gothic"/>
              </a:rPr>
              <a:t>one</a:t>
            </a:r>
            <a:r>
              <a:rPr lang="en-US" sz="1800" dirty="0">
                <a:solidFill>
                  <a:schemeClr val="dk1"/>
                </a:solidFill>
                <a:latin typeface="Century Gothic"/>
                <a:ea typeface="Century Gothic"/>
                <a:cs typeface="Century Gothic"/>
                <a:sym typeface="Century Gothic"/>
              </a:rPr>
              <a:t> you think you have made progress on.</a:t>
            </a:r>
          </a:p>
          <a:p>
            <a:pPr marL="342900" lvl="2" indent="-342900">
              <a:buFont typeface="+mj-lt"/>
              <a:buAutoNum type="arabicPeriod" startAt="2"/>
            </a:pPr>
            <a:r>
              <a:rPr lang="en-US" sz="1800" b="1" dirty="0">
                <a:solidFill>
                  <a:schemeClr val="dk1"/>
                </a:solidFill>
                <a:latin typeface="Century Gothic"/>
                <a:ea typeface="Century Gothic"/>
                <a:cs typeface="Century Gothic"/>
                <a:sym typeface="Century Gothic"/>
              </a:rPr>
              <a:t>Circle</a:t>
            </a:r>
            <a:r>
              <a:rPr lang="en-US" sz="1800" dirty="0">
                <a:solidFill>
                  <a:schemeClr val="dk1"/>
                </a:solidFill>
                <a:latin typeface="Century Gothic"/>
                <a:ea typeface="Century Gothic"/>
                <a:cs typeface="Century Gothic"/>
                <a:sym typeface="Century Gothic"/>
              </a:rPr>
              <a:t> that target on your exit ticket.</a:t>
            </a:r>
          </a:p>
          <a:p>
            <a:pPr marL="342900" lvl="2" indent="-342900">
              <a:buFont typeface="+mj-lt"/>
              <a:buAutoNum type="arabicPeriod" startAt="2"/>
            </a:pPr>
            <a:r>
              <a:rPr lang="en-US" sz="1800" dirty="0">
                <a:solidFill>
                  <a:schemeClr val="dk1"/>
                </a:solidFill>
                <a:latin typeface="Century Gothic"/>
                <a:ea typeface="Century Gothic"/>
                <a:cs typeface="Century Gothic"/>
                <a:sym typeface="Century Gothic"/>
              </a:rPr>
              <a:t>Explain,</a:t>
            </a:r>
            <a:r>
              <a:rPr lang="en-US" sz="1800" b="1" dirty="0">
                <a:solidFill>
                  <a:schemeClr val="dk1"/>
                </a:solidFill>
                <a:latin typeface="Century Gothic"/>
                <a:ea typeface="Century Gothic"/>
                <a:cs typeface="Century Gothic"/>
                <a:sym typeface="Century Gothic"/>
              </a:rPr>
              <a:t> using specific examples</a:t>
            </a:r>
            <a:r>
              <a:rPr lang="en-US" sz="1800" dirty="0">
                <a:solidFill>
                  <a:schemeClr val="dk1"/>
                </a:solidFill>
                <a:latin typeface="Century Gothic"/>
                <a:ea typeface="Century Gothic"/>
                <a:cs typeface="Century Gothic"/>
                <a:sym typeface="Century Gothic"/>
              </a:rPr>
              <a:t>, how you have made progress on this target. What is your evidence?</a:t>
            </a:r>
          </a:p>
          <a:p>
            <a:pPr marL="342900" lvl="2" indent="-342900">
              <a:buFont typeface="+mj-lt"/>
              <a:buAutoNum type="arabicPeriod" startAt="2"/>
            </a:pPr>
            <a:endParaRPr sz="1800"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Clr>
                <a:srgbClr val="000000"/>
              </a:buClr>
              <a:buSzPts val="1100"/>
              <a:buFont typeface="Arial"/>
              <a:buNone/>
            </a:pPr>
            <a:endParaRPr sz="2400" dirty="0">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5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70" name="Google Shape;270;p5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115000"/>
              </a:lnSpc>
              <a:spcBef>
                <a:spcPts val="0"/>
              </a:spcBef>
              <a:spcAft>
                <a:spcPts val="0"/>
              </a:spcAft>
              <a:buClr>
                <a:schemeClr val="dk1"/>
              </a:buClr>
              <a:buSzPts val="2400"/>
              <a:buChar char="●"/>
            </a:pPr>
            <a:r>
              <a:rPr lang="en" sz="2400">
                <a:solidFill>
                  <a:schemeClr val="dk1"/>
                </a:solidFill>
              </a:rPr>
              <a:t>Read Chapter 6 in </a:t>
            </a:r>
            <a:r>
              <a:rPr lang="en" sz="2400" i="1">
                <a:solidFill>
                  <a:schemeClr val="dk1"/>
                </a:solidFill>
              </a:rPr>
              <a:t>A Long Walk to Water</a:t>
            </a:r>
            <a:r>
              <a:rPr lang="en" sz="2400">
                <a:solidFill>
                  <a:schemeClr val="dk1"/>
                </a:solidFill>
              </a:rPr>
              <a:t>. </a:t>
            </a:r>
            <a:endParaRPr sz="2400">
              <a:solidFill>
                <a:schemeClr val="dk1"/>
              </a:solidFill>
            </a:endParaRPr>
          </a:p>
          <a:p>
            <a:pPr marL="457200" lvl="0" indent="-381000" rtl="0">
              <a:lnSpc>
                <a:spcPct val="115000"/>
              </a:lnSpc>
              <a:spcBef>
                <a:spcPts val="0"/>
              </a:spcBef>
              <a:spcAft>
                <a:spcPts val="0"/>
              </a:spcAft>
              <a:buClr>
                <a:schemeClr val="dk1"/>
              </a:buClr>
              <a:buSzPts val="2400"/>
              <a:buChar char="●"/>
            </a:pPr>
            <a:r>
              <a:rPr lang="en" sz="2400">
                <a:solidFill>
                  <a:schemeClr val="dk1"/>
                </a:solidFill>
              </a:rPr>
              <a:t>Fill in Gist on Reader’s Notes in Reading Packet 1. </a:t>
            </a:r>
            <a:endParaRPr sz="2400"/>
          </a:p>
        </p:txBody>
      </p:sp>
      <p:sp>
        <p:nvSpPr>
          <p:cNvPr id="272" name="Google Shape;272;p50"/>
          <p:cNvSpPr txBox="1"/>
          <p:nvPr/>
        </p:nvSpPr>
        <p:spPr>
          <a:xfrm>
            <a:off x="2739225" y="107175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a:t> </a:t>
            </a:r>
            <a:endParaRPr/>
          </a:p>
          <a:p>
            <a:pPr marL="0" lvl="0" indent="0" rtl="0">
              <a:spcBef>
                <a:spcPts val="0"/>
              </a:spcBef>
              <a:spcAft>
                <a:spcPts val="0"/>
              </a:spcAft>
              <a:buNone/>
            </a:pPr>
            <a:r>
              <a:rPr lang="en"/>
              <a:t>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683026"/>
            <a:ext cx="7886700" cy="636175"/>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824298"/>
            <a:ext cx="7886700" cy="793544"/>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EF5DB777-598D-438E-BD96-D562DD09576F}"/>
              </a:ext>
            </a:extLst>
          </p:cNvPr>
          <p:cNvPicPr>
            <a:picLocks noChangeAspect="1"/>
          </p:cNvPicPr>
          <p:nvPr/>
        </p:nvPicPr>
        <p:blipFill>
          <a:blip r:embed="rId3"/>
          <a:stretch>
            <a:fillRect/>
          </a:stretch>
        </p:blipFill>
        <p:spPr>
          <a:xfrm>
            <a:off x="3539611" y="272640"/>
            <a:ext cx="2264841" cy="1040911"/>
          </a:xfrm>
          <a:prstGeom prst="rect">
            <a:avLst/>
          </a:prstGeom>
        </p:spPr>
      </p:pic>
    </p:spTree>
    <p:extLst>
      <p:ext uri="{BB962C8B-B14F-4D97-AF65-F5344CB8AC3E}">
        <p14:creationId xmlns:p14="http://schemas.microsoft.com/office/powerpoint/2010/main" val="2318968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697002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a:latin typeface="Century Gothic"/>
                <a:ea typeface="Century Gothic"/>
                <a:cs typeface="Century Gothic"/>
                <a:sym typeface="Century Gothic"/>
              </a:rPr>
              <a:t>Let’s see if you dotted the right words!</a:t>
            </a:r>
            <a:endParaRPr sz="2000">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Now, we’re going to read that passage again…</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167057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209316BE-4099-4B2F-A2DF-9624F535E4B7}"/>
              </a:ext>
            </a:extLst>
          </p:cNvPr>
          <p:cNvPicPr>
            <a:picLocks noChangeAspect="1"/>
          </p:cNvPicPr>
          <p:nvPr/>
        </p:nvPicPr>
        <p:blipFill>
          <a:blip r:embed="rId3"/>
          <a:stretch>
            <a:fillRect/>
          </a:stretch>
        </p:blipFill>
        <p:spPr>
          <a:xfrm>
            <a:off x="8184792" y="4354886"/>
            <a:ext cx="661115" cy="654535"/>
          </a:xfrm>
          <a:prstGeom prst="rect">
            <a:avLst/>
          </a:prstGeom>
        </p:spPr>
      </p:pic>
    </p:spTree>
    <p:extLst>
      <p:ext uri="{BB962C8B-B14F-4D97-AF65-F5344CB8AC3E}">
        <p14:creationId xmlns:p14="http://schemas.microsoft.com/office/powerpoint/2010/main" val="1943826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dirty="0"/>
              <a:t>Grade </a:t>
            </a:r>
            <a:r>
              <a:rPr lang="en" dirty="0"/>
              <a:t>7</a:t>
            </a:r>
            <a:r>
              <a:rPr lang="en" sz="3400" dirty="0"/>
              <a:t>: Module </a:t>
            </a:r>
            <a:r>
              <a:rPr lang="en" dirty="0"/>
              <a:t>1</a:t>
            </a:r>
            <a:r>
              <a:rPr lang="en" sz="3400" dirty="0"/>
              <a:t>: Unit </a:t>
            </a:r>
            <a:r>
              <a:rPr lang="en" dirty="0"/>
              <a:t>2</a:t>
            </a:r>
            <a:r>
              <a:rPr lang="en" sz="3400" dirty="0"/>
              <a:t>: Lesson </a:t>
            </a:r>
            <a:r>
              <a:rPr lang="en" dirty="0"/>
              <a:t>1</a:t>
            </a:r>
            <a:endParaRPr sz="3400" dirty="0"/>
          </a:p>
          <a:p>
            <a:pPr marL="0" lvl="0" indent="0" rtl="0">
              <a:lnSpc>
                <a:spcPct val="90000"/>
              </a:lnSpc>
              <a:spcBef>
                <a:spcPts val="0"/>
              </a:spcBef>
              <a:spcAft>
                <a:spcPts val="0"/>
              </a:spcAft>
              <a:buNone/>
            </a:pPr>
            <a:r>
              <a:rPr lang="en" sz="1800" b="1" dirty="0"/>
              <a:t>Teacher slide, before teaching.</a:t>
            </a:r>
            <a:endParaRPr sz="1800" dirty="0"/>
          </a:p>
        </p:txBody>
      </p:sp>
      <p:sp>
        <p:nvSpPr>
          <p:cNvPr id="181" name="Google Shape;181;p38"/>
          <p:cNvSpPr txBox="1">
            <a:spLocks noGrp="1"/>
          </p:cNvSpPr>
          <p:nvPr>
            <p:ph type="body" idx="1"/>
          </p:nvPr>
        </p:nvSpPr>
        <p:spPr>
          <a:xfrm>
            <a:off x="311700" y="1319800"/>
            <a:ext cx="8520600" cy="38238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 1</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i="1" dirty="0">
                <a:solidFill>
                  <a:schemeClr val="dk1"/>
                </a:solidFill>
              </a:rPr>
              <a:t>A Long Walk to Water </a:t>
            </a:r>
            <a:r>
              <a:rPr lang="en" dirty="0">
                <a:solidFill>
                  <a:schemeClr val="dk1"/>
                </a:solidFill>
              </a:rPr>
              <a:t>(book; 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rPr>
              <a:t>Instructions for Discussion Appointments </a:t>
            </a:r>
            <a:r>
              <a:rPr lang="en" dirty="0">
                <a:solidFill>
                  <a:schemeClr val="dk1"/>
                </a:solidFill>
              </a:rPr>
              <a:t>(for Teacher Reference)</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rPr>
              <a:t>Discussion Appointments in Salva’s Africa </a:t>
            </a:r>
            <a:r>
              <a:rPr lang="en" dirty="0">
                <a:solidFill>
                  <a:schemeClr val="dk1"/>
                </a:solidFill>
              </a:rPr>
              <a:t>(one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rPr>
              <a:t>Themes in Literature </a:t>
            </a:r>
            <a:r>
              <a:rPr lang="en" dirty="0">
                <a:solidFill>
                  <a:schemeClr val="dk1"/>
                </a:solidFill>
              </a:rPr>
              <a:t>(one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hlinkClick r:id="rId3"/>
              </a:rPr>
              <a:t>Survival anchor chart </a:t>
            </a:r>
            <a:r>
              <a:rPr lang="en" dirty="0">
                <a:solidFill>
                  <a:schemeClr val="dk1"/>
                </a:solidFill>
              </a:rPr>
              <a:t>(new; teacher-created; see model in Supporting Materials)</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rPr>
              <a:t>Survival anchor chart </a:t>
            </a:r>
            <a:r>
              <a:rPr lang="en" dirty="0">
                <a:solidFill>
                  <a:schemeClr val="dk1"/>
                </a:solidFill>
              </a:rPr>
              <a:t>(Students’ Notes) (one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Markers</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Exit ticket (one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Reader’s Notes, Chapter 6-10 (one per student)</a:t>
            </a: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619483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31740078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3655215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dirty="0"/>
              <a:t>Grade </a:t>
            </a:r>
            <a:r>
              <a:rPr lang="en" dirty="0"/>
              <a:t>7</a:t>
            </a:r>
            <a:r>
              <a:rPr lang="en" sz="3400" dirty="0"/>
              <a:t>: Module </a:t>
            </a:r>
            <a:r>
              <a:rPr lang="en" dirty="0"/>
              <a:t>1</a:t>
            </a:r>
            <a:r>
              <a:rPr lang="en" sz="3400" dirty="0"/>
              <a:t>: Unit </a:t>
            </a:r>
            <a:r>
              <a:rPr lang="en" dirty="0"/>
              <a:t>2</a:t>
            </a:r>
            <a:r>
              <a:rPr lang="en" sz="3400" dirty="0"/>
              <a:t>: Lesson </a:t>
            </a:r>
            <a:r>
              <a:rPr lang="en" dirty="0"/>
              <a:t>1</a:t>
            </a:r>
            <a:endParaRPr sz="3400" dirty="0"/>
          </a:p>
          <a:p>
            <a:pPr marL="0" lvl="0" indent="0" rtl="0">
              <a:lnSpc>
                <a:spcPct val="90000"/>
              </a:lnSpc>
              <a:spcBef>
                <a:spcPts val="0"/>
              </a:spcBef>
              <a:spcAft>
                <a:spcPts val="0"/>
              </a:spcAft>
              <a:buNone/>
            </a:pPr>
            <a:r>
              <a:rPr lang="en" sz="1800" b="1" dirty="0"/>
              <a:t>Teacher slide, before teaching.</a:t>
            </a:r>
            <a:endParaRPr sz="1800" dirty="0"/>
          </a:p>
        </p:txBody>
      </p:sp>
      <p:sp>
        <p:nvSpPr>
          <p:cNvPr id="187" name="Google Shape;18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 1</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 Appendix 1</a:t>
            </a:r>
            <a:endParaRPr dirty="0">
              <a:solidFill>
                <a:schemeClr val="dk1"/>
              </a:solidFill>
            </a:endParaRPr>
          </a:p>
          <a:p>
            <a:pPr marL="0" lvl="0" indent="0" rtl="0">
              <a:lnSpc>
                <a:spcPct val="90000"/>
              </a:lnSpc>
              <a:spcBef>
                <a:spcPts val="1000"/>
              </a:spcBef>
              <a:spcAft>
                <a:spcPts val="0"/>
              </a:spcAft>
              <a:buNone/>
            </a:pP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Prepare copies for student</a:t>
            </a:r>
            <a:r>
              <a:rPr lang="en-US" dirty="0">
                <a:solidFill>
                  <a:schemeClr val="dk1"/>
                </a:solidFill>
              </a:rPr>
              <a:t>s</a:t>
            </a:r>
            <a:r>
              <a:rPr lang="en" dirty="0">
                <a:solidFill>
                  <a:schemeClr val="dk1"/>
                </a:solidFill>
              </a:rPr>
              <a:t> of discussion appointments (slide 8) and </a:t>
            </a:r>
            <a:r>
              <a:rPr lang="en-US" b="1" dirty="0">
                <a:solidFill>
                  <a:schemeClr val="dk1"/>
                </a:solidFill>
              </a:rPr>
              <a:t>S</a:t>
            </a:r>
            <a:r>
              <a:rPr lang="en" b="1" dirty="0">
                <a:solidFill>
                  <a:schemeClr val="dk1"/>
                </a:solidFill>
              </a:rPr>
              <a:t>urvival anchor chart</a:t>
            </a:r>
            <a:r>
              <a:rPr lang="en" dirty="0">
                <a:solidFill>
                  <a:schemeClr val="dk1"/>
                </a:solidFill>
              </a:rPr>
              <a:t>.</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457200" y="205979"/>
            <a:ext cx="7818120" cy="857250"/>
          </a:xfrm>
          <a:prstGeom prst="rect">
            <a:avLst/>
          </a:prstGeom>
          <a:noFill/>
          <a:ln>
            <a:noFill/>
          </a:ln>
        </p:spPr>
        <p:txBody>
          <a:bodyPr spcFirstLastPara="1" wrap="square" lIns="82283" tIns="41130" rIns="82283" bIns="41130" anchor="ctr" anchorCtr="0">
            <a:noAutofit/>
          </a:bodyPr>
          <a:lstStyle/>
          <a:p>
            <a:pPr>
              <a:buSzPts val="4400"/>
            </a:pPr>
            <a:r>
              <a:rPr lang="en-US" sz="3060" dirty="0">
                <a:latin typeface="Century Gothic"/>
                <a:ea typeface="Century Gothic"/>
                <a:cs typeface="Century Gothic"/>
                <a:sym typeface="Century Gothic"/>
              </a:rPr>
              <a:t>Grade 7 Module 1 Unit 2 Overview</a:t>
            </a:r>
            <a:endParaRPr sz="3060" dirty="0">
              <a:latin typeface="Century Gothic"/>
              <a:ea typeface="Century Gothic"/>
              <a:cs typeface="Century Gothic"/>
              <a:sym typeface="Century Gothic"/>
            </a:endParaRPr>
          </a:p>
        </p:txBody>
      </p:sp>
      <p:sp>
        <p:nvSpPr>
          <p:cNvPr id="106" name="Google Shape;106;p15"/>
          <p:cNvSpPr txBox="1">
            <a:spLocks noGrp="1"/>
          </p:cNvSpPr>
          <p:nvPr>
            <p:ph type="body" idx="1"/>
          </p:nvPr>
        </p:nvSpPr>
        <p:spPr>
          <a:xfrm>
            <a:off x="457200" y="983458"/>
            <a:ext cx="8382000" cy="3394440"/>
          </a:xfrm>
          <a:prstGeom prst="rect">
            <a:avLst/>
          </a:prstGeom>
          <a:noFill/>
          <a:ln>
            <a:noFill/>
          </a:ln>
        </p:spPr>
        <p:txBody>
          <a:bodyPr spcFirstLastPara="1" wrap="square" lIns="82283" tIns="41130" rIns="82283" bIns="41130" anchor="t" anchorCtr="0">
            <a:noAutofit/>
          </a:bodyPr>
          <a:lstStyle/>
          <a:p>
            <a:pPr marL="0" indent="0">
              <a:lnSpc>
                <a:spcPct val="80000"/>
              </a:lnSpc>
              <a:spcBef>
                <a:spcPts val="0"/>
              </a:spcBef>
              <a:buSzPts val="1520"/>
              <a:buNone/>
            </a:pPr>
            <a:r>
              <a:rPr lang="en-US" sz="1400" dirty="0">
                <a:latin typeface="Century Gothic"/>
                <a:ea typeface="Century Gothic"/>
                <a:cs typeface="Century Gothic"/>
                <a:sym typeface="Century Gothic"/>
              </a:rPr>
              <a:t>In Unit 2, students will read the remainder of the novel, focusing on the commonalities between </a:t>
            </a:r>
            <a:r>
              <a:rPr lang="en-US" sz="1400" dirty="0" err="1">
                <a:latin typeface="Century Gothic"/>
                <a:ea typeface="Century Gothic"/>
                <a:cs typeface="Century Gothic"/>
                <a:sym typeface="Century Gothic"/>
              </a:rPr>
              <a:t>Salva</a:t>
            </a:r>
            <a:r>
              <a:rPr lang="en-US" sz="1400" dirty="0">
                <a:latin typeface="Century Gothic"/>
                <a:ea typeface="Century Gothic"/>
                <a:cs typeface="Century Gothic"/>
                <a:sym typeface="Century Gothic"/>
              </a:rPr>
              <a:t> and Nya in relation to the novel’s theme: how individuals survive in challenging environments. The main characters’ journeys are fraught with challenges imposed by the environment, including the lack of safe drinking water, threats posed by animals, and the constant scarcity of food. They are also challenged by political and social environments. As in Unit 1, students will read this literature closely alongside complex informational texts (focusing on the background on Sudan and factual accounts of the experiences of refugees from the Second Sudanese Civil War). Unit 2 culminates with a literary analysis essay about the theme of survival.</a:t>
            </a:r>
            <a:endParaRPr sz="1400" dirty="0">
              <a:latin typeface="Century Gothic"/>
              <a:ea typeface="Century Gothic"/>
              <a:cs typeface="Century Gothic"/>
              <a:sym typeface="Century Gothic"/>
            </a:endParaRPr>
          </a:p>
          <a:p>
            <a:pPr marL="0" indent="0">
              <a:lnSpc>
                <a:spcPct val="80000"/>
              </a:lnSpc>
              <a:spcBef>
                <a:spcPts val="274"/>
              </a:spcBef>
              <a:buSzPts val="1520"/>
              <a:buNone/>
            </a:pPr>
            <a:endParaRPr sz="1400" dirty="0">
              <a:latin typeface="Century Gothic"/>
              <a:ea typeface="Century Gothic"/>
              <a:cs typeface="Century Gothic"/>
              <a:sym typeface="Century Gothic"/>
            </a:endParaRPr>
          </a:p>
          <a:p>
            <a:pPr marL="0" indent="0">
              <a:lnSpc>
                <a:spcPct val="80000"/>
              </a:lnSpc>
              <a:spcBef>
                <a:spcPts val="274"/>
              </a:spcBef>
              <a:buSzPts val="1520"/>
              <a:buNone/>
            </a:pPr>
            <a:r>
              <a:rPr lang="en-US" sz="1400" dirty="0">
                <a:latin typeface="Century Gothic"/>
                <a:ea typeface="Century Gothic"/>
                <a:cs typeface="Century Gothic"/>
                <a:sym typeface="Century Gothic"/>
              </a:rPr>
              <a:t>This unit provides students with the opportunity to think about the following guiding questions:</a:t>
            </a:r>
            <a:endParaRPr sz="1400" dirty="0">
              <a:latin typeface="Century Gothic"/>
              <a:ea typeface="Century Gothic"/>
              <a:cs typeface="Century Gothic"/>
              <a:sym typeface="Century Gothic"/>
            </a:endParaRPr>
          </a:p>
          <a:p>
            <a:pPr marL="308610" indent="-296037">
              <a:lnSpc>
                <a:spcPct val="80000"/>
              </a:lnSpc>
              <a:spcBef>
                <a:spcPts val="274"/>
              </a:spcBef>
              <a:buSzPts val="1300"/>
              <a:buFont typeface="Century Gothic"/>
              <a:buChar char="•"/>
            </a:pPr>
            <a:r>
              <a:rPr lang="en-US" sz="1400" dirty="0">
                <a:latin typeface="Century Gothic"/>
                <a:ea typeface="Century Gothic"/>
                <a:cs typeface="Century Gothic"/>
                <a:sym typeface="Century Gothic"/>
              </a:rPr>
              <a:t>How do individuals survive in challenging environments? </a:t>
            </a:r>
            <a:endParaRPr sz="1400" dirty="0">
              <a:latin typeface="Century Gothic"/>
              <a:ea typeface="Century Gothic"/>
              <a:cs typeface="Century Gothic"/>
              <a:sym typeface="Century Gothic"/>
            </a:endParaRPr>
          </a:p>
          <a:p>
            <a:pPr marL="308610" indent="-296037">
              <a:lnSpc>
                <a:spcPct val="80000"/>
              </a:lnSpc>
              <a:spcBef>
                <a:spcPts val="274"/>
              </a:spcBef>
              <a:buSzPts val="1300"/>
              <a:buFont typeface="Century Gothic"/>
              <a:buChar char="•"/>
            </a:pPr>
            <a:r>
              <a:rPr lang="en-US" sz="1400" dirty="0">
                <a:latin typeface="Century Gothic"/>
                <a:ea typeface="Century Gothic"/>
                <a:cs typeface="Century Gothic"/>
                <a:sym typeface="Century Gothic"/>
              </a:rPr>
              <a:t>How do culture, time, and place influence the development of identity? </a:t>
            </a:r>
            <a:endParaRPr sz="1400" dirty="0">
              <a:latin typeface="Century Gothic"/>
              <a:ea typeface="Century Gothic"/>
              <a:cs typeface="Century Gothic"/>
              <a:sym typeface="Century Gothic"/>
            </a:endParaRPr>
          </a:p>
          <a:p>
            <a:pPr marL="308610" indent="-296037">
              <a:lnSpc>
                <a:spcPct val="80000"/>
              </a:lnSpc>
              <a:spcBef>
                <a:spcPts val="274"/>
              </a:spcBef>
              <a:buSzPts val="1300"/>
              <a:buFont typeface="Century Gothic"/>
              <a:buChar char="•"/>
            </a:pPr>
            <a:r>
              <a:rPr lang="en-US" sz="1400" dirty="0">
                <a:latin typeface="Century Gothic"/>
                <a:ea typeface="Century Gothic"/>
                <a:cs typeface="Century Gothic"/>
                <a:sym typeface="Century Gothic"/>
              </a:rPr>
              <a:t>How does reading from different texts about the same topic build our understanding? </a:t>
            </a:r>
            <a:endParaRPr sz="1400" dirty="0">
              <a:latin typeface="Century Gothic"/>
              <a:ea typeface="Century Gothic"/>
              <a:cs typeface="Century Gothic"/>
              <a:sym typeface="Century Gothic"/>
            </a:endParaRPr>
          </a:p>
          <a:p>
            <a:pPr marL="308610" indent="-296037">
              <a:lnSpc>
                <a:spcPct val="80000"/>
              </a:lnSpc>
              <a:spcBef>
                <a:spcPts val="274"/>
              </a:spcBef>
              <a:buSzPts val="1300"/>
              <a:buFont typeface="Century Gothic"/>
              <a:buChar char="•"/>
            </a:pPr>
            <a:r>
              <a:rPr lang="en-US" sz="1400" dirty="0">
                <a:latin typeface="Century Gothic"/>
                <a:ea typeface="Century Gothic"/>
                <a:cs typeface="Century Gothic"/>
                <a:sym typeface="Century Gothic"/>
              </a:rPr>
              <a:t>What are the ways that an author can juxtapose two characters? </a:t>
            </a:r>
            <a:endParaRPr sz="1400" dirty="0">
              <a:latin typeface="Century Gothic"/>
              <a:ea typeface="Century Gothic"/>
              <a:cs typeface="Century Gothic"/>
              <a:sym typeface="Century Gothic"/>
            </a:endParaRPr>
          </a:p>
          <a:p>
            <a:pPr marL="0" indent="0">
              <a:lnSpc>
                <a:spcPct val="80000"/>
              </a:lnSpc>
              <a:spcBef>
                <a:spcPts val="274"/>
              </a:spcBef>
              <a:buSzPts val="1520"/>
              <a:buNone/>
            </a:pPr>
            <a:endParaRPr sz="1400" dirty="0">
              <a:latin typeface="Century Gothic"/>
              <a:ea typeface="Century Gothic"/>
              <a:cs typeface="Century Gothic"/>
              <a:sym typeface="Century Gothic"/>
            </a:endParaRPr>
          </a:p>
          <a:p>
            <a:pPr marL="0" indent="0">
              <a:lnSpc>
                <a:spcPct val="80000"/>
              </a:lnSpc>
              <a:spcBef>
                <a:spcPts val="274"/>
              </a:spcBef>
              <a:buSzPts val="1520"/>
              <a:buNone/>
            </a:pPr>
            <a:r>
              <a:rPr lang="en-US" sz="1400" dirty="0">
                <a:latin typeface="Century Gothic"/>
                <a:ea typeface="Century Gothic"/>
                <a:cs typeface="Century Gothic"/>
                <a:sym typeface="Century Gothic"/>
              </a:rPr>
              <a:t>This unit was designed to focus on the following big ideas:	</a:t>
            </a:r>
            <a:endParaRPr sz="1400" dirty="0">
              <a:latin typeface="Century Gothic"/>
              <a:ea typeface="Century Gothic"/>
              <a:cs typeface="Century Gothic"/>
              <a:sym typeface="Century Gothic"/>
            </a:endParaRPr>
          </a:p>
          <a:p>
            <a:pPr marL="308610" indent="-296037">
              <a:lnSpc>
                <a:spcPct val="80000"/>
              </a:lnSpc>
              <a:spcBef>
                <a:spcPts val="274"/>
              </a:spcBef>
              <a:buSzPts val="1300"/>
              <a:buFont typeface="Century Gothic"/>
              <a:buChar char="•"/>
            </a:pPr>
            <a:r>
              <a:rPr lang="en-US" sz="1400" dirty="0">
                <a:latin typeface="Century Gothic"/>
                <a:ea typeface="Century Gothic"/>
                <a:cs typeface="Century Gothic"/>
                <a:sym typeface="Century Gothic"/>
              </a:rPr>
              <a:t>Individual survival in challenging environments requires both physical and emotional resources. </a:t>
            </a:r>
            <a:endParaRPr sz="1400" dirty="0">
              <a:latin typeface="Century Gothic"/>
              <a:ea typeface="Century Gothic"/>
              <a:cs typeface="Century Gothic"/>
              <a:sym typeface="Century Gothic"/>
            </a:endParaRPr>
          </a:p>
          <a:p>
            <a:pPr marL="308610" indent="-296037">
              <a:lnSpc>
                <a:spcPct val="80000"/>
              </a:lnSpc>
              <a:spcBef>
                <a:spcPts val="274"/>
              </a:spcBef>
              <a:buSzPts val="1300"/>
              <a:buFont typeface="Century Gothic"/>
              <a:buChar char="•"/>
            </a:pPr>
            <a:r>
              <a:rPr lang="en-US" sz="1400" dirty="0">
                <a:latin typeface="Century Gothic"/>
                <a:ea typeface="Century Gothic"/>
                <a:cs typeface="Century Gothic"/>
                <a:sym typeface="Century Gothic"/>
              </a:rPr>
              <a:t>Using informational writing about a historical time, place, or people enriches our understanding of a fictional portrayal of the same time period or events. </a:t>
            </a:r>
            <a:endParaRPr sz="1400" dirty="0">
              <a:latin typeface="Century Gothic"/>
              <a:ea typeface="Century Gothic"/>
              <a:cs typeface="Century Gothic"/>
              <a:sym typeface="Century Gothic"/>
            </a:endParaRPr>
          </a:p>
          <a:p>
            <a:pPr marL="0" indent="0">
              <a:lnSpc>
                <a:spcPct val="80000"/>
              </a:lnSpc>
              <a:spcBef>
                <a:spcPts val="274"/>
              </a:spcBef>
              <a:buSzPts val="1520"/>
              <a:buNone/>
            </a:pPr>
            <a:endParaRPr sz="1400" dirty="0">
              <a:latin typeface="Century Gothic"/>
              <a:ea typeface="Century Gothic"/>
              <a:cs typeface="Century Gothic"/>
              <a:sym typeface="Century Gothic"/>
            </a:endParaRPr>
          </a:p>
        </p:txBody>
      </p:sp>
    </p:spTree>
    <p:extLst>
      <p:ext uri="{BB962C8B-B14F-4D97-AF65-F5344CB8AC3E}">
        <p14:creationId xmlns:p14="http://schemas.microsoft.com/office/powerpoint/2010/main" val="3783692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40"/>
          <p:cNvSpPr txBox="1">
            <a:spLocks noGrp="1"/>
          </p:cNvSpPr>
          <p:nvPr>
            <p:ph type="ctrTitle"/>
          </p:nvPr>
        </p:nvSpPr>
        <p:spPr>
          <a:xfrm>
            <a:off x="1143000" y="1813949"/>
            <a:ext cx="6858000" cy="1515600"/>
          </a:xfrm>
          <a:prstGeom prst="rect">
            <a:avLst/>
          </a:prstGeom>
        </p:spPr>
        <p:txBody>
          <a:bodyPr spcFirstLastPara="1" wrap="square" lIns="68575" tIns="34275" rIns="68575" bIns="34275" anchor="t" anchorCtr="0">
            <a:noAutofit/>
          </a:bodyPr>
          <a:lstStyle/>
          <a:p>
            <a:pPr marL="0" lvl="0" indent="0" rtl="0">
              <a:spcBef>
                <a:spcPts val="0"/>
              </a:spcBef>
              <a:spcAft>
                <a:spcPts val="0"/>
              </a:spcAft>
              <a:buNone/>
            </a:pPr>
            <a:r>
              <a:rPr lang="en" sz="4200" b="1">
                <a:latin typeface="Century Gothic"/>
                <a:ea typeface="Century Gothic"/>
                <a:cs typeface="Century Gothic"/>
                <a:sym typeface="Century Gothic"/>
              </a:rPr>
              <a:t>Grade 7: Module 1: </a:t>
            </a:r>
            <a:endParaRPr sz="4200" b="1">
              <a:latin typeface="Century Gothic"/>
              <a:ea typeface="Century Gothic"/>
              <a:cs typeface="Century Gothic"/>
              <a:sym typeface="Century Gothic"/>
            </a:endParaRPr>
          </a:p>
          <a:p>
            <a:pPr marL="0" lvl="0" indent="0" rtl="0">
              <a:spcBef>
                <a:spcPts val="0"/>
              </a:spcBef>
              <a:spcAft>
                <a:spcPts val="0"/>
              </a:spcAft>
              <a:buClr>
                <a:schemeClr val="dk1"/>
              </a:buClr>
              <a:buSzPts val="3400"/>
              <a:buFont typeface="Overlock"/>
              <a:buNone/>
            </a:pPr>
            <a:r>
              <a:rPr lang="en" sz="4200" b="1">
                <a:latin typeface="Century Gothic"/>
                <a:ea typeface="Century Gothic"/>
                <a:cs typeface="Century Gothic"/>
                <a:sym typeface="Century Gothic"/>
              </a:rPr>
              <a:t>Unit 2: Lesson 1</a:t>
            </a:r>
            <a:endParaRPr sz="4200" b="1"/>
          </a:p>
        </p:txBody>
      </p:sp>
      <p:pic>
        <p:nvPicPr>
          <p:cNvPr id="3" name="Picture 2">
            <a:extLst>
              <a:ext uri="{FF2B5EF4-FFF2-40B4-BE49-F238E27FC236}">
                <a16:creationId xmlns:a16="http://schemas.microsoft.com/office/drawing/2014/main" id="{A70991A0-313A-436E-B9ED-3AB954FAAB1D}"/>
              </a:ext>
            </a:extLst>
          </p:cNvPr>
          <p:cNvPicPr>
            <a:picLocks noChangeAspect="1"/>
          </p:cNvPicPr>
          <p:nvPr/>
        </p:nvPicPr>
        <p:blipFill>
          <a:blip r:embed="rId3"/>
          <a:stretch>
            <a:fillRect/>
          </a:stretch>
        </p:blipFill>
        <p:spPr>
          <a:xfrm>
            <a:off x="3614239" y="325506"/>
            <a:ext cx="1915522" cy="88036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99" name="Google Shape;199;p4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dirty="0"/>
              <a:t>What are we learning and doing today?</a:t>
            </a:r>
            <a:endParaRPr dirty="0"/>
          </a:p>
          <a:p>
            <a:pPr marL="0" lvl="0" indent="0" algn="ctr" rtl="0">
              <a:lnSpc>
                <a:spcPct val="100000"/>
              </a:lnSpc>
              <a:spcBef>
                <a:spcPts val="0"/>
              </a:spcBef>
              <a:spcAft>
                <a:spcPts val="0"/>
              </a:spcAft>
              <a:buNone/>
            </a:pPr>
            <a:r>
              <a:rPr lang="en" dirty="0"/>
              <a:t>You have read chapters 1-5 and taken reader’s notes along the way. Today we will discuss the concept of theme and begin a </a:t>
            </a:r>
            <a:r>
              <a:rPr lang="en" b="1" dirty="0"/>
              <a:t>Survival anchor chart </a:t>
            </a:r>
            <a:r>
              <a:rPr lang="en" dirty="0"/>
              <a:t>to keep track of evidence for the next 5 chapters of our book.</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Here’s what you’ll to today:</a:t>
            </a:r>
            <a:endParaRPr dirty="0"/>
          </a:p>
          <a:p>
            <a:pPr marL="0" lvl="0" indent="0" rtl="0">
              <a:lnSpc>
                <a:spcPct val="100000"/>
              </a:lnSpc>
              <a:spcBef>
                <a:spcPts val="0"/>
              </a:spcBef>
              <a:spcAft>
                <a:spcPts val="0"/>
              </a:spcAft>
              <a:buNone/>
            </a:pPr>
            <a:endParaRPr dirty="0"/>
          </a:p>
          <a:p>
            <a:pPr marL="457200" lvl="0" indent="-342900" rtl="0">
              <a:lnSpc>
                <a:spcPct val="100000"/>
              </a:lnSpc>
              <a:spcBef>
                <a:spcPts val="0"/>
              </a:spcBef>
              <a:spcAft>
                <a:spcPts val="0"/>
              </a:spcAft>
              <a:buSzPts val="1800"/>
              <a:buChar char="●"/>
            </a:pPr>
            <a:r>
              <a:rPr lang="en" dirty="0"/>
              <a:t>Review learning targets </a:t>
            </a:r>
            <a:endParaRPr dirty="0"/>
          </a:p>
          <a:p>
            <a:pPr marL="457200" lvl="0" indent="-342900" rtl="0">
              <a:lnSpc>
                <a:spcPct val="100000"/>
              </a:lnSpc>
              <a:spcBef>
                <a:spcPts val="0"/>
              </a:spcBef>
              <a:spcAft>
                <a:spcPts val="0"/>
              </a:spcAft>
              <a:buSzPts val="1800"/>
              <a:buChar char="●"/>
            </a:pPr>
            <a:r>
              <a:rPr lang="en" dirty="0"/>
              <a:t>Make Discussion appointments</a:t>
            </a:r>
            <a:endParaRPr dirty="0"/>
          </a:p>
          <a:p>
            <a:pPr marL="457200" lvl="0" indent="-342900" rtl="0">
              <a:lnSpc>
                <a:spcPct val="100000"/>
              </a:lnSpc>
              <a:spcBef>
                <a:spcPts val="0"/>
              </a:spcBef>
              <a:spcAft>
                <a:spcPts val="0"/>
              </a:spcAft>
              <a:buSzPts val="1800"/>
              <a:buChar char="●"/>
            </a:pPr>
            <a:r>
              <a:rPr lang="en" dirty="0"/>
              <a:t>Learn about Theme</a:t>
            </a:r>
            <a:endParaRPr dirty="0"/>
          </a:p>
          <a:p>
            <a:pPr marL="457200" lvl="0" indent="-342900" rtl="0">
              <a:lnSpc>
                <a:spcPct val="100000"/>
              </a:lnSpc>
              <a:spcBef>
                <a:spcPts val="0"/>
              </a:spcBef>
              <a:spcAft>
                <a:spcPts val="0"/>
              </a:spcAft>
              <a:buSzPts val="1800"/>
              <a:buChar char="●"/>
            </a:pPr>
            <a:r>
              <a:rPr lang="en" dirty="0"/>
              <a:t>Begin a </a:t>
            </a:r>
            <a:r>
              <a:rPr lang="en" b="1" dirty="0"/>
              <a:t>survival anchor chart </a:t>
            </a:r>
            <a:endParaRPr b="1" dirty="0"/>
          </a:p>
          <a:p>
            <a:pPr marL="0" lvl="0" indent="0">
              <a:lnSpc>
                <a:spcPct val="100000"/>
              </a:lnSpc>
              <a:spcBef>
                <a:spcPts val="0"/>
              </a:spcBef>
              <a:spcAft>
                <a:spcPts val="0"/>
              </a:spcAft>
              <a:buNone/>
            </a:pPr>
            <a:endParaRPr dirty="0"/>
          </a:p>
        </p:txBody>
      </p:sp>
      <p:pic>
        <p:nvPicPr>
          <p:cNvPr id="200" name="Google Shape;200;p41"/>
          <p:cNvPicPr preferRelativeResize="0"/>
          <p:nvPr/>
        </p:nvPicPr>
        <p:blipFill rotWithShape="1">
          <a:blip r:embed="rId3">
            <a:alphaModFix/>
          </a:blip>
          <a:srcRect/>
          <a:stretch/>
        </p:blipFill>
        <p:spPr>
          <a:xfrm>
            <a:off x="7721848" y="173475"/>
            <a:ext cx="833250" cy="10672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look at our targets for today:</a:t>
            </a:r>
            <a:endParaRPr sz="3000" dirty="0"/>
          </a:p>
        </p:txBody>
      </p:sp>
      <p:sp>
        <p:nvSpPr>
          <p:cNvPr id="206" name="Google Shape;206;p42"/>
          <p:cNvSpPr txBox="1">
            <a:spLocks noGrp="1"/>
          </p:cNvSpPr>
          <p:nvPr>
            <p:ph type="body" idx="1"/>
          </p:nvPr>
        </p:nvSpPr>
        <p:spPr>
          <a:xfrm>
            <a:off x="311700" y="1177189"/>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dirty="0"/>
              <a:t>Take out a sheet of paper and copy these two targets down:</a:t>
            </a:r>
            <a:endParaRPr sz="2400" dirty="0"/>
          </a:p>
          <a:p>
            <a:pPr marL="0" lvl="0" indent="0">
              <a:spcBef>
                <a:spcPts val="0"/>
              </a:spcBef>
              <a:spcAft>
                <a:spcPts val="0"/>
              </a:spcAft>
              <a:buNone/>
            </a:pPr>
            <a:endParaRPr sz="2400" b="1" dirty="0"/>
          </a:p>
          <a:p>
            <a:pPr marL="457200" lvl="0" indent="-381000" rtl="0">
              <a:spcBef>
                <a:spcPts val="0"/>
              </a:spcBef>
              <a:spcAft>
                <a:spcPts val="0"/>
              </a:spcAft>
              <a:buClr>
                <a:schemeClr val="dk1"/>
              </a:buClr>
              <a:buSzPts val="2400"/>
              <a:buAutoNum type="arabicPeriod"/>
            </a:pPr>
            <a:r>
              <a:rPr lang="en" sz="2400" b="1" dirty="0">
                <a:solidFill>
                  <a:schemeClr val="dk1"/>
                </a:solidFill>
              </a:rPr>
              <a:t>I can effectively engage in discussions with different Discussion Appointment partners.</a:t>
            </a:r>
            <a:endParaRPr sz="2400" b="1" dirty="0">
              <a:solidFill>
                <a:schemeClr val="dk1"/>
              </a:solidFill>
            </a:endParaRPr>
          </a:p>
          <a:p>
            <a:pPr marL="914400" lvl="0" indent="-457200" rtl="0">
              <a:spcBef>
                <a:spcPts val="0"/>
              </a:spcBef>
              <a:spcAft>
                <a:spcPts val="0"/>
              </a:spcAft>
              <a:buFont typeface="+mj-lt"/>
              <a:buAutoNum type="arabicPeriod"/>
            </a:pPr>
            <a:endParaRPr sz="2400" b="1" dirty="0">
              <a:solidFill>
                <a:schemeClr val="dk1"/>
              </a:solidFill>
            </a:endParaRPr>
          </a:p>
          <a:p>
            <a:pPr marL="457200" lvl="0" indent="-381000" rtl="0">
              <a:spcBef>
                <a:spcPts val="0"/>
              </a:spcBef>
              <a:spcAft>
                <a:spcPts val="0"/>
              </a:spcAft>
              <a:buClr>
                <a:schemeClr val="dk1"/>
              </a:buClr>
              <a:buSzPts val="2400"/>
              <a:buAutoNum type="arabicPeriod"/>
            </a:pPr>
            <a:r>
              <a:rPr lang="en" sz="2400" b="1" dirty="0">
                <a:solidFill>
                  <a:schemeClr val="dk1"/>
                </a:solidFill>
              </a:rPr>
              <a:t>I can identify a central theme in </a:t>
            </a:r>
            <a:r>
              <a:rPr lang="en" sz="2400" b="1" i="1" dirty="0">
                <a:solidFill>
                  <a:schemeClr val="dk1"/>
                </a:solidFill>
              </a:rPr>
              <a:t>A Long Walk to Water.</a:t>
            </a:r>
            <a:endParaRPr sz="2400" b="1" dirty="0"/>
          </a:p>
        </p:txBody>
      </p:sp>
      <p:pic>
        <p:nvPicPr>
          <p:cNvPr id="207" name="Google Shape;207;p42"/>
          <p:cNvPicPr preferRelativeResize="0"/>
          <p:nvPr/>
        </p:nvPicPr>
        <p:blipFill rotWithShape="1">
          <a:blip r:embed="rId3">
            <a:alphaModFix/>
          </a:blip>
          <a:srcRect/>
          <a:stretch/>
        </p:blipFill>
        <p:spPr>
          <a:xfrm>
            <a:off x="7721848" y="173475"/>
            <a:ext cx="833250" cy="1067275"/>
          </a:xfrm>
          <a:prstGeom prst="rect">
            <a:avLst/>
          </a:prstGeom>
          <a:noFill/>
          <a:ln>
            <a:noFill/>
          </a:ln>
        </p:spPr>
      </p:pic>
      <p:pic>
        <p:nvPicPr>
          <p:cNvPr id="2" name="Picture 2">
            <a:extLst>
              <a:ext uri="{FF2B5EF4-FFF2-40B4-BE49-F238E27FC236}">
                <a16:creationId xmlns:a16="http://schemas.microsoft.com/office/drawing/2014/main" id="{26E17DA1-FDED-42E3-8B16-613FB1ACF3A9}"/>
              </a:ext>
            </a:extLst>
          </p:cNvPr>
          <p:cNvPicPr>
            <a:picLocks noChangeAspect="1"/>
          </p:cNvPicPr>
          <p:nvPr/>
        </p:nvPicPr>
        <p:blipFill>
          <a:blip r:embed="rId4"/>
          <a:stretch>
            <a:fillRect/>
          </a:stretch>
        </p:blipFill>
        <p:spPr>
          <a:xfrm>
            <a:off x="8338097" y="4463597"/>
            <a:ext cx="634453" cy="50519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11793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Let’s look at the targets</a:t>
            </a:r>
            <a:endParaRPr dirty="0"/>
          </a:p>
          <a:p>
            <a:pPr marL="0" lvl="0" indent="0">
              <a:spcBef>
                <a:spcPts val="0"/>
              </a:spcBef>
              <a:spcAft>
                <a:spcPts val="0"/>
              </a:spcAft>
              <a:buNone/>
            </a:pPr>
            <a:endParaRPr sz="2400" b="1" dirty="0"/>
          </a:p>
          <a:p>
            <a:pPr marL="0" lvl="0" indent="0">
              <a:spcBef>
                <a:spcPts val="0"/>
              </a:spcBef>
              <a:spcAft>
                <a:spcPts val="0"/>
              </a:spcAft>
              <a:buNone/>
            </a:pPr>
            <a:r>
              <a:rPr lang="en" sz="2400" dirty="0"/>
              <a:t> </a:t>
            </a:r>
            <a:endParaRPr sz="2400" dirty="0"/>
          </a:p>
          <a:p>
            <a:pPr marL="0" lvl="0" indent="0" rtl="0">
              <a:spcBef>
                <a:spcPts val="0"/>
              </a:spcBef>
              <a:spcAft>
                <a:spcPts val="0"/>
              </a:spcAft>
              <a:buNone/>
            </a:pPr>
            <a:endParaRPr sz="2400" dirty="0"/>
          </a:p>
        </p:txBody>
      </p:sp>
      <p:sp>
        <p:nvSpPr>
          <p:cNvPr id="213" name="Google Shape;213;p43"/>
          <p:cNvSpPr txBox="1">
            <a:spLocks noGrp="1"/>
          </p:cNvSpPr>
          <p:nvPr>
            <p:ph type="body" idx="1"/>
          </p:nvPr>
        </p:nvSpPr>
        <p:spPr>
          <a:xfrm>
            <a:off x="311698" y="1349400"/>
            <a:ext cx="8243400" cy="20937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AutoNum type="arabicPeriod"/>
            </a:pPr>
            <a:r>
              <a:rPr lang="en" sz="2400" b="1" dirty="0">
                <a:solidFill>
                  <a:schemeClr val="dk1"/>
                </a:solidFill>
              </a:rPr>
              <a:t>I can effectively engage in discussions with different Discussion Appointment partners.</a:t>
            </a:r>
            <a:endParaRPr sz="2400" b="1" dirty="0">
              <a:solidFill>
                <a:schemeClr val="dk1"/>
              </a:solidFill>
            </a:endParaRPr>
          </a:p>
          <a:p>
            <a:pPr marL="914400" lvl="0" indent="-457200" rtl="0">
              <a:spcBef>
                <a:spcPts val="0"/>
              </a:spcBef>
              <a:spcAft>
                <a:spcPts val="0"/>
              </a:spcAft>
              <a:buClr>
                <a:schemeClr val="dk1"/>
              </a:buClr>
              <a:buSzPts val="1100"/>
              <a:buFont typeface="+mj-lt"/>
              <a:buAutoNum type="arabicPeriod"/>
            </a:pPr>
            <a:endParaRPr sz="2400" b="1" dirty="0">
              <a:solidFill>
                <a:schemeClr val="dk1"/>
              </a:solidFill>
            </a:endParaRPr>
          </a:p>
          <a:p>
            <a:pPr marL="457200" lvl="0" indent="-381000" rtl="0">
              <a:spcBef>
                <a:spcPts val="0"/>
              </a:spcBef>
              <a:spcAft>
                <a:spcPts val="0"/>
              </a:spcAft>
              <a:buClr>
                <a:schemeClr val="dk1"/>
              </a:buClr>
              <a:buSzPts val="2400"/>
              <a:buAutoNum type="arabicPeriod"/>
            </a:pPr>
            <a:r>
              <a:rPr lang="en" sz="2400" b="1" dirty="0">
                <a:solidFill>
                  <a:schemeClr val="dk1"/>
                </a:solidFill>
              </a:rPr>
              <a:t>I can identify a central theme in </a:t>
            </a:r>
            <a:r>
              <a:rPr lang="en" sz="2400" b="1" i="1" dirty="0">
                <a:solidFill>
                  <a:schemeClr val="dk1"/>
                </a:solidFill>
              </a:rPr>
              <a:t>A Long Walk to Water.</a:t>
            </a:r>
            <a:endParaRPr sz="2400" b="1" dirty="0">
              <a:solidFill>
                <a:schemeClr val="dk1"/>
              </a:solidFill>
            </a:endParaRPr>
          </a:p>
          <a:p>
            <a:pPr marL="0" lvl="0" indent="0" rtl="0">
              <a:spcBef>
                <a:spcPts val="0"/>
              </a:spcBef>
              <a:spcAft>
                <a:spcPts val="0"/>
              </a:spcAft>
              <a:buNone/>
            </a:pPr>
            <a:endParaRPr b="1" dirty="0"/>
          </a:p>
        </p:txBody>
      </p:sp>
      <p:pic>
        <p:nvPicPr>
          <p:cNvPr id="214" name="Google Shape;214;p43"/>
          <p:cNvPicPr preferRelativeResize="0"/>
          <p:nvPr/>
        </p:nvPicPr>
        <p:blipFill rotWithShape="1">
          <a:blip r:embed="rId3">
            <a:alphaModFix/>
          </a:blip>
          <a:srcRect/>
          <a:stretch/>
        </p:blipFill>
        <p:spPr>
          <a:xfrm>
            <a:off x="7721848" y="173475"/>
            <a:ext cx="833250" cy="1067275"/>
          </a:xfrm>
          <a:prstGeom prst="rect">
            <a:avLst/>
          </a:prstGeom>
          <a:noFill/>
          <a:ln>
            <a:noFill/>
          </a:ln>
        </p:spPr>
      </p:pic>
      <p:sp>
        <p:nvSpPr>
          <p:cNvPr id="215" name="Google Shape;215;p43"/>
          <p:cNvSpPr txBox="1"/>
          <p:nvPr/>
        </p:nvSpPr>
        <p:spPr>
          <a:xfrm>
            <a:off x="463697" y="3193274"/>
            <a:ext cx="7597200" cy="2004924"/>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2400" dirty="0">
                <a:solidFill>
                  <a:schemeClr val="dk1"/>
                </a:solidFill>
                <a:latin typeface="Century Gothic"/>
                <a:ea typeface="Century Gothic"/>
                <a:cs typeface="Century Gothic"/>
                <a:sym typeface="Century Gothic"/>
              </a:rPr>
              <a:t>Now, circle any key words in the target.</a:t>
            </a: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2400" dirty="0">
                <a:solidFill>
                  <a:schemeClr val="dk1"/>
                </a:solidFill>
                <a:latin typeface="Century Gothic"/>
                <a:ea typeface="Century Gothic"/>
                <a:cs typeface="Century Gothic"/>
                <a:sym typeface="Century Gothic"/>
              </a:rPr>
              <a:t>Underline any words you are unsure of. </a:t>
            </a:r>
            <a:endParaRPr sz="2400" dirty="0">
              <a:solidFill>
                <a:schemeClr val="dk1"/>
              </a:solidFill>
              <a:latin typeface="Century Gothic"/>
              <a:ea typeface="Century Gothic"/>
              <a:cs typeface="Century Gothic"/>
              <a:sym typeface="Century Gothic"/>
            </a:endParaRPr>
          </a:p>
        </p:txBody>
      </p:sp>
      <p:pic>
        <p:nvPicPr>
          <p:cNvPr id="7" name="Picture 2">
            <a:extLst>
              <a:ext uri="{FF2B5EF4-FFF2-40B4-BE49-F238E27FC236}">
                <a16:creationId xmlns:a16="http://schemas.microsoft.com/office/drawing/2014/main" id="{26E17DA1-FDED-42E3-8B16-613FB1ACF3A9}"/>
              </a:ext>
            </a:extLst>
          </p:cNvPr>
          <p:cNvPicPr>
            <a:picLocks noChangeAspect="1"/>
          </p:cNvPicPr>
          <p:nvPr/>
        </p:nvPicPr>
        <p:blipFill>
          <a:blip r:embed="rId4"/>
          <a:stretch>
            <a:fillRect/>
          </a:stretch>
        </p:blipFill>
        <p:spPr>
          <a:xfrm>
            <a:off x="8338097" y="4463597"/>
            <a:ext cx="634453" cy="50519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950" dirty="0"/>
              <a:t>Let’s set up our discussion appointments</a:t>
            </a:r>
            <a:endParaRPr sz="2950" dirty="0"/>
          </a:p>
        </p:txBody>
      </p:sp>
      <p:sp>
        <p:nvSpPr>
          <p:cNvPr id="221" name="Google Shape;221;p44"/>
          <p:cNvSpPr txBox="1">
            <a:spLocks noGrp="1"/>
          </p:cNvSpPr>
          <p:nvPr>
            <p:ph type="body" idx="1"/>
          </p:nvPr>
        </p:nvSpPr>
        <p:spPr>
          <a:xfrm>
            <a:off x="311700" y="1052600"/>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a:p>
            <a:pPr marL="0" lvl="0" indent="0" rtl="0">
              <a:spcBef>
                <a:spcPts val="0"/>
              </a:spcBef>
              <a:spcAft>
                <a:spcPts val="0"/>
              </a:spcAft>
              <a:buNone/>
            </a:pPr>
            <a:endParaRPr/>
          </a:p>
        </p:txBody>
      </p:sp>
      <p:pic>
        <p:nvPicPr>
          <p:cNvPr id="223" name="Google Shape;223;p44"/>
          <p:cNvPicPr preferRelativeResize="0"/>
          <p:nvPr/>
        </p:nvPicPr>
        <p:blipFill>
          <a:blip r:embed="rId3">
            <a:alphaModFix/>
          </a:blip>
          <a:stretch>
            <a:fillRect/>
          </a:stretch>
        </p:blipFill>
        <p:spPr>
          <a:xfrm>
            <a:off x="454775" y="1607750"/>
            <a:ext cx="2744074" cy="2748849"/>
          </a:xfrm>
          <a:prstGeom prst="rect">
            <a:avLst/>
          </a:prstGeom>
          <a:noFill/>
          <a:ln>
            <a:noFill/>
          </a:ln>
        </p:spPr>
      </p:pic>
      <p:sp>
        <p:nvSpPr>
          <p:cNvPr id="224" name="Google Shape;224;p44"/>
          <p:cNvSpPr txBox="1"/>
          <p:nvPr/>
        </p:nvSpPr>
        <p:spPr>
          <a:xfrm>
            <a:off x="3916825" y="1401450"/>
            <a:ext cx="4772400" cy="35697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2400" i="1" dirty="0">
                <a:latin typeface="Century Gothic" panose="020B0502020202020204" pitchFamily="34" charset="0"/>
              </a:rPr>
              <a:t>This map shows Sudan, South Sudan, and the surrounding countries today. </a:t>
            </a:r>
            <a:r>
              <a:rPr lang="en" sz="2400" dirty="0">
                <a:latin typeface="Century Gothic" panose="020B0502020202020204" pitchFamily="34" charset="0"/>
              </a:rPr>
              <a:t> </a:t>
            </a:r>
            <a:endParaRPr sz="2400" dirty="0">
              <a:latin typeface="Century Gothic" panose="020B0502020202020204" pitchFamily="34" charset="0"/>
            </a:endParaRPr>
          </a:p>
          <a:p>
            <a:pPr marL="0" lvl="0" indent="0" rtl="0">
              <a:lnSpc>
                <a:spcPct val="145454"/>
              </a:lnSpc>
              <a:spcBef>
                <a:spcPts val="0"/>
              </a:spcBef>
              <a:spcAft>
                <a:spcPts val="0"/>
              </a:spcAft>
              <a:buNone/>
            </a:pPr>
            <a:r>
              <a:rPr lang="en" sz="2400" dirty="0">
                <a:latin typeface="Century Gothic" panose="020B0502020202020204" pitchFamily="34" charset="0"/>
              </a:rPr>
              <a:t>In Kenya:</a:t>
            </a:r>
            <a:endParaRPr sz="2400" dirty="0">
              <a:latin typeface="Century Gothic" panose="020B0502020202020204" pitchFamily="34" charset="0"/>
            </a:endParaRPr>
          </a:p>
          <a:p>
            <a:pPr marL="0" lvl="0" indent="0" rtl="0">
              <a:lnSpc>
                <a:spcPct val="145454"/>
              </a:lnSpc>
              <a:spcBef>
                <a:spcPts val="0"/>
              </a:spcBef>
              <a:spcAft>
                <a:spcPts val="0"/>
              </a:spcAft>
              <a:buNone/>
            </a:pPr>
            <a:r>
              <a:rPr lang="en" sz="2400" dirty="0">
                <a:latin typeface="Century Gothic" panose="020B0502020202020204" pitchFamily="34" charset="0"/>
              </a:rPr>
              <a:t>In Ethiopia:</a:t>
            </a:r>
            <a:endParaRPr sz="2400" dirty="0">
              <a:latin typeface="Century Gothic" panose="020B0502020202020204" pitchFamily="34" charset="0"/>
            </a:endParaRPr>
          </a:p>
          <a:p>
            <a:pPr marL="0" lvl="0" indent="0" rtl="0">
              <a:lnSpc>
                <a:spcPct val="145454"/>
              </a:lnSpc>
              <a:spcBef>
                <a:spcPts val="0"/>
              </a:spcBef>
              <a:spcAft>
                <a:spcPts val="0"/>
              </a:spcAft>
              <a:buNone/>
            </a:pPr>
            <a:r>
              <a:rPr lang="en" sz="2400" dirty="0">
                <a:latin typeface="Century Gothic" panose="020B0502020202020204" pitchFamily="34" charset="0"/>
              </a:rPr>
              <a:t>In Khartoum, Sudan:</a:t>
            </a:r>
            <a:endParaRPr sz="2400" dirty="0">
              <a:latin typeface="Century Gothic" panose="020B0502020202020204" pitchFamily="34" charset="0"/>
            </a:endParaRPr>
          </a:p>
          <a:p>
            <a:pPr marL="0" lvl="0" indent="0" rtl="0">
              <a:lnSpc>
                <a:spcPct val="145454"/>
              </a:lnSpc>
              <a:spcBef>
                <a:spcPts val="0"/>
              </a:spcBef>
              <a:spcAft>
                <a:spcPts val="0"/>
              </a:spcAft>
              <a:buNone/>
            </a:pPr>
            <a:r>
              <a:rPr lang="en" sz="2400" dirty="0">
                <a:latin typeface="Century Gothic" panose="020B0502020202020204" pitchFamily="34" charset="0"/>
              </a:rPr>
              <a:t>By the White Nile:</a:t>
            </a:r>
            <a:endParaRPr sz="2400" dirty="0">
              <a:latin typeface="Century Gothic" panose="020B0502020202020204" pitchFamily="34" charset="0"/>
            </a:endParaRPr>
          </a:p>
          <a:p>
            <a:pPr marL="0" lvl="0" indent="0" rtl="0">
              <a:lnSpc>
                <a:spcPct val="145454"/>
              </a:lnSpc>
              <a:spcBef>
                <a:spcPts val="0"/>
              </a:spcBef>
              <a:spcAft>
                <a:spcPts val="0"/>
              </a:spcAft>
              <a:buNone/>
            </a:pPr>
            <a:r>
              <a:rPr lang="en" sz="1200" dirty="0"/>
              <a:t> </a:t>
            </a:r>
            <a:endParaRPr sz="1200" dirty="0"/>
          </a:p>
          <a:p>
            <a:pPr marL="0" lvl="0" indent="0" rtl="0">
              <a:lnSpc>
                <a:spcPct val="145454"/>
              </a:lnSpc>
              <a:spcBef>
                <a:spcPts val="0"/>
              </a:spcBef>
              <a:spcAft>
                <a:spcPts val="0"/>
              </a:spcAft>
              <a:buNone/>
            </a:pPr>
            <a:r>
              <a:rPr lang="en" sz="1200" dirty="0"/>
              <a:t> </a:t>
            </a:r>
            <a:endParaRPr sz="1200" dirty="0"/>
          </a:p>
          <a:p>
            <a:pPr marL="0" lvl="0" indent="0">
              <a:spcBef>
                <a:spcPts val="0"/>
              </a:spcBef>
              <a:spcAft>
                <a:spcPts val="0"/>
              </a:spcAft>
              <a:buNone/>
            </a:pPr>
            <a:endParaRPr dirty="0"/>
          </a:p>
        </p:txBody>
      </p:sp>
      <p:pic>
        <p:nvPicPr>
          <p:cNvPr id="7" name="Google Shape;200;p41">
            <a:extLst>
              <a:ext uri="{FF2B5EF4-FFF2-40B4-BE49-F238E27FC236}">
                <a16:creationId xmlns:a16="http://schemas.microsoft.com/office/drawing/2014/main" id="{2302CD92-F1C0-4617-86C9-AAEFBC0A01AF}"/>
              </a:ext>
            </a:extLst>
          </p:cNvPr>
          <p:cNvPicPr preferRelativeResize="0"/>
          <p:nvPr/>
        </p:nvPicPr>
        <p:blipFill rotWithShape="1">
          <a:blip r:embed="rId4">
            <a:alphaModFix/>
          </a:blip>
          <a:srcRect/>
          <a:stretch/>
        </p:blipFill>
        <p:spPr>
          <a:xfrm>
            <a:off x="7721848" y="173475"/>
            <a:ext cx="833250" cy="1067275"/>
          </a:xfrm>
          <a:prstGeom prst="rect">
            <a:avLst/>
          </a:prstGeom>
          <a:noFill/>
          <a:ln>
            <a:noFill/>
          </a:ln>
        </p:spPr>
      </p:pic>
      <p:pic>
        <p:nvPicPr>
          <p:cNvPr id="1026" name="Picture 2" descr="https://lh6.googleusercontent.com/z7I4J5vGvTQT4MRT4LxWiTJfBGnNy7ZWusUryAfagA7HqL9rnqYQsDpJxeLL0kf4pHJ2nWeGyWaUsAFj5Wmhg_3V4mS6CIOjTnevmFjjgC3ecl0fCsMoJMQvt85PxB7a9z-2lmm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6612" y="4425487"/>
            <a:ext cx="657225" cy="5619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6C3C707-AC24-4A8F-80E9-C78CFA26AB98}"/>
</file>

<file path=customXml/itemProps2.xml><?xml version="1.0" encoding="utf-8"?>
<ds:datastoreItem xmlns:ds="http://schemas.openxmlformats.org/officeDocument/2006/customXml" ds:itemID="{9ADDB41C-5411-4121-8B82-1BB3107D3D2E}">
  <ds:schemaRefs>
    <ds:schemaRef ds:uri="http://schemas.microsoft.com/sharepoint/v3/contenttype/forms"/>
  </ds:schemaRefs>
</ds:datastoreItem>
</file>

<file path=customXml/itemProps3.xml><?xml version="1.0" encoding="utf-8"?>
<ds:datastoreItem xmlns:ds="http://schemas.openxmlformats.org/officeDocument/2006/customXml" ds:itemID="{E34A2867-3D48-4AD3-87FC-BAF3FEA17CF5}">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36</TotalTime>
  <Words>4190</Words>
  <Application>Microsoft Office PowerPoint</Application>
  <PresentationFormat>On-screen Show (16:9)</PresentationFormat>
  <Paragraphs>402</Paragraphs>
  <Slides>22</Slides>
  <Notes>21</Notes>
  <HiddenSlides>0</HiddenSlides>
  <MMClips>0</MMClips>
  <ScaleCrop>false</ScaleCrop>
  <HeadingPairs>
    <vt:vector size="4" baseType="variant">
      <vt:variant>
        <vt:lpstr>Theme</vt:lpstr>
      </vt:variant>
      <vt:variant>
        <vt:i4>3</vt:i4>
      </vt:variant>
      <vt:variant>
        <vt:lpstr>Slide Titles</vt:lpstr>
      </vt:variant>
      <vt:variant>
        <vt:i4>22</vt:i4>
      </vt:variant>
    </vt:vector>
  </HeadingPairs>
  <TitlesOfParts>
    <vt:vector size="25" baseType="lpstr">
      <vt:lpstr>Simple Light</vt:lpstr>
      <vt:lpstr>Office Theme</vt:lpstr>
      <vt:lpstr>Simple Light</vt:lpstr>
      <vt:lpstr>Grade 7: Module 1: Unit 2: Lesson 1  Teacher slide, before teaching.</vt:lpstr>
      <vt:lpstr>Grade 7: Module 1: Unit 2: Lesson 1 Teacher slide, before teaching.</vt:lpstr>
      <vt:lpstr>Grade 7: Module 1: Unit 2: Lesson 1 Teacher slide, before teaching.</vt:lpstr>
      <vt:lpstr>Grade 7 Module 1 Unit 2 Overview</vt:lpstr>
      <vt:lpstr>Grade 7: Module 1:  Unit 2: Lesson 1</vt:lpstr>
      <vt:lpstr>Hello, Students!</vt:lpstr>
      <vt:lpstr>Let’s look at our targets for today:</vt:lpstr>
      <vt:lpstr>Let’s look at the targets    </vt:lpstr>
      <vt:lpstr>Let’s set up our discussion appointments</vt:lpstr>
      <vt:lpstr>Let’s work on Theme!</vt:lpstr>
      <vt:lpstr>Let’s work on Theme (continued)</vt:lpstr>
      <vt:lpstr>Theme work directions:</vt:lpstr>
      <vt:lpstr>Let’s look at our theme</vt:lpstr>
      <vt:lpstr>Exit Ticket</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1  Teacher slide, before teaching.</dc:title>
  <dc:creator>tfiller</dc:creator>
  <cp:lastModifiedBy>Natalie Ivey</cp:lastModifiedBy>
  <cp:revision>22</cp:revision>
  <dcterms:modified xsi:type="dcterms:W3CDTF">2019-03-26T00:35:33Z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