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7F411AE-F3F7-4448-B01C-E4685B5476D8}" v="13" dt="2018-08-31T15:33:18.872"/>
  </p1510:revLst>
</p1510:revInfo>
</file>

<file path=ppt/tableStyles.xml><?xml version="1.0" encoding="utf-8"?>
<a:tblStyleLst xmlns:a="http://schemas.openxmlformats.org/drawingml/2006/main" def="{C16576CA-8A1A-44C4-9D7C-C83413BE118C}">
  <a:tblStyle styleId="{C16576CA-8A1A-44C4-9D7C-C83413BE118C}"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4669" autoAdjust="0"/>
  </p:normalViewPr>
  <p:slideViewPr>
    <p:cSldViewPr snapToGrid="0">
      <p:cViewPr varScale="1">
        <p:scale>
          <a:sx n="75" d="100"/>
          <a:sy n="75" d="100"/>
        </p:scale>
        <p:origin x="2634" y="6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C7F411AE-F3F7-4448-B01C-E4685B5476D8}"/>
    <pc:docChg chg="modSld modMainMaster">
      <pc:chgData name="Natalie Ivey" userId="2c81a4b0-7596-4a42-b4da-e7aac4dfeff9" providerId="ADAL" clId="{C7F411AE-F3F7-4448-B01C-E4685B5476D8}" dt="2018-08-31T15:33:18.872" v="12" actId="1076"/>
      <pc:docMkLst>
        <pc:docMk/>
      </pc:docMkLst>
      <pc:sldChg chg="addSp modSp">
        <pc:chgData name="Natalie Ivey" userId="2c81a4b0-7596-4a42-b4da-e7aac4dfeff9" providerId="ADAL" clId="{C7F411AE-F3F7-4448-B01C-E4685B5476D8}" dt="2018-08-31T15:32:26.337" v="4" actId="1076"/>
        <pc:sldMkLst>
          <pc:docMk/>
          <pc:sldMk cId="0" sldId="259"/>
        </pc:sldMkLst>
        <pc:picChg chg="add mod">
          <ac:chgData name="Natalie Ivey" userId="2c81a4b0-7596-4a42-b4da-e7aac4dfeff9" providerId="ADAL" clId="{C7F411AE-F3F7-4448-B01C-E4685B5476D8}" dt="2018-08-31T15:32:26.337" v="4" actId="1076"/>
          <ac:picMkLst>
            <pc:docMk/>
            <pc:sldMk cId="0" sldId="259"/>
            <ac:picMk id="3" creationId="{D5512A48-1FEB-4A22-90E7-AA562BC7AC79}"/>
          </ac:picMkLst>
        </pc:picChg>
      </pc:sldChg>
      <pc:sldMasterChg chg="addSp modSp">
        <pc:chgData name="Natalie Ivey" userId="2c81a4b0-7596-4a42-b4da-e7aac4dfeff9" providerId="ADAL" clId="{C7F411AE-F3F7-4448-B01C-E4685B5476D8}" dt="2018-08-31T15:33:18.872" v="12" actId="1076"/>
        <pc:sldMasterMkLst>
          <pc:docMk/>
          <pc:sldMasterMk cId="0" sldId="2147483659"/>
        </pc:sldMasterMkLst>
        <pc:picChg chg="add mod">
          <ac:chgData name="Natalie Ivey" userId="2c81a4b0-7596-4a42-b4da-e7aac4dfeff9" providerId="ADAL" clId="{C7F411AE-F3F7-4448-B01C-E4685B5476D8}" dt="2018-08-31T15:32:55.321" v="6" actId="1076"/>
          <ac:picMkLst>
            <pc:docMk/>
            <pc:sldMasterMk cId="0" sldId="2147483659"/>
            <ac:picMk id="3" creationId="{555FAEBB-F2D8-4DC6-A36F-451C7C189D1B}"/>
          </ac:picMkLst>
        </pc:picChg>
        <pc:picChg chg="add mod">
          <ac:chgData name="Natalie Ivey" userId="2c81a4b0-7596-4a42-b4da-e7aac4dfeff9" providerId="ADAL" clId="{C7F411AE-F3F7-4448-B01C-E4685B5476D8}" dt="2018-08-31T15:33:08.355" v="10" actId="1076"/>
          <ac:picMkLst>
            <pc:docMk/>
            <pc:sldMasterMk cId="0" sldId="2147483659"/>
            <ac:picMk id="5" creationId="{9AA4E468-441F-4014-8153-E60ABFB0FB3E}"/>
          </ac:picMkLst>
        </pc:picChg>
        <pc:picChg chg="add mod">
          <ac:chgData name="Natalie Ivey" userId="2c81a4b0-7596-4a42-b4da-e7aac4dfeff9" providerId="ADAL" clId="{C7F411AE-F3F7-4448-B01C-E4685B5476D8}" dt="2018-08-31T15:33:18.872" v="12" actId="1076"/>
          <ac:picMkLst>
            <pc:docMk/>
            <pc:sldMasterMk cId="0" sldId="2147483659"/>
            <ac:picMk id="10" creationId="{153A9ACE-22D3-4359-BF3D-7A55A87405F1}"/>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21493179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7"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curriculum.eleducation.org/sites/default/files/g4m1u1_all-block_072017.pdf" TargetMode="External"/><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7"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7" TargetMode="External"/><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7" TargetMode="External"/><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7"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
        <p:cNvGrpSpPr/>
        <p:nvPr/>
      </p:nvGrpSpPr>
      <p:grpSpPr>
        <a:xfrm>
          <a:off x="0" y="0"/>
          <a:ext cx="0" cy="0"/>
          <a:chOff x="0" y="0"/>
          <a:chExt cx="0" cy="0"/>
        </a:xfrm>
      </p:grpSpPr>
      <p:sp>
        <p:nvSpPr>
          <p:cNvPr id="51" name="Shape 5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2" name="Shape 5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In this lesson, students continue reading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to analyze what happened in those pages and how Jack felt about it.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Students then closely read “The Pasture” by Robert Frost (in the back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to identify characteristics of poetry and to determine a theme from details in the text. Students then summarize the poem in writing.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important to note that the writing is intentionally built throughout this module.  At this stage, students will be working only on a paragraph for summarizing the poems and in </a:t>
            </a:r>
            <a:r>
              <a:rPr lang="en-US" sz="1200" dirty="0">
                <a:solidFill>
                  <a:schemeClr val="dk1"/>
                </a:solidFill>
                <a:latin typeface="Calibri"/>
                <a:ea typeface="Calibri"/>
                <a:cs typeface="Calibri"/>
                <a:sym typeface="Calibri"/>
              </a:rPr>
              <a:t>U</a:t>
            </a:r>
            <a:r>
              <a:rPr lang="en" sz="1200" dirty="0">
                <a:solidFill>
                  <a:schemeClr val="dk1"/>
                </a:solidFill>
                <a:latin typeface="Calibri"/>
                <a:ea typeface="Calibri"/>
                <a:cs typeface="Calibri"/>
                <a:sym typeface="Calibri"/>
              </a:rPr>
              <a:t>nit 2 they will move to full essays.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At the end of the lesson, students compare “The Pasture” to prose.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to use Goal 1 Conversation Cues to promote productive and equitable conversation.</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1779014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4"/>
        <p:cNvGrpSpPr/>
        <p:nvPr/>
      </p:nvGrpSpPr>
      <p:grpSpPr>
        <a:xfrm>
          <a:off x="0" y="0"/>
          <a:ext cx="0" cy="0"/>
          <a:chOff x="0" y="0"/>
          <a:chExt cx="0" cy="0"/>
        </a:xfrm>
      </p:grpSpPr>
      <p:sp>
        <p:nvSpPr>
          <p:cNvPr id="115" name="Shape 1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6" name="Shape 11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Group/Partners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teacher reference document to guide students if they have trouble remembering the characteristics.  This document can be downloaded by clicking on Download Materials at the following link:  </a:t>
            </a:r>
            <a:r>
              <a:rPr lang="en" sz="1200" u="sng" dirty="0">
                <a:solidFill>
                  <a:schemeClr val="hlink"/>
                </a:solidFill>
                <a:latin typeface="Calibri"/>
                <a:ea typeface="Calibri"/>
                <a:cs typeface="Calibri"/>
                <a:sym typeface="Calibri"/>
                <a:hlinkClick r:id="rId3"/>
              </a:rPr>
              <a:t>http://curriculum.eleducation.org/curriculum/ela/grade-4/module-1/unit-1/lesson-7</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words pasture spring. Invite students to turn and talk to their partner, and cold call students to share out: </a:t>
            </a:r>
            <a:r>
              <a:rPr lang="en" sz="1200" i="1" dirty="0">
                <a:solidFill>
                  <a:schemeClr val="dk1"/>
                </a:solidFill>
                <a:latin typeface="Calibri"/>
                <a:ea typeface="Calibri"/>
                <a:cs typeface="Calibri"/>
                <a:sym typeface="Calibri"/>
              </a:rPr>
              <a:t>“What is a pasture? If you don’t know, how can you find out the meaning of this word?” </a:t>
            </a:r>
            <a:r>
              <a:rPr lang="en" sz="1200" b="1" dirty="0">
                <a:solidFill>
                  <a:schemeClr val="dk1"/>
                </a:solidFill>
                <a:latin typeface="Calibri"/>
                <a:ea typeface="Calibri"/>
                <a:cs typeface="Calibri"/>
                <a:sym typeface="Calibri"/>
              </a:rPr>
              <a:t>(dictionary—land covered with grass)</a:t>
            </a:r>
            <a:r>
              <a:rPr lang="en" sz="1200" b="1"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is a spring? There are different meanings of this word, but which meaning do you think is used here? If you read the rest of the stanza, what does the context suggest?” </a:t>
            </a:r>
            <a:r>
              <a:rPr lang="en" sz="1200" b="1" dirty="0">
                <a:solidFill>
                  <a:schemeClr val="dk1"/>
                </a:solidFill>
                <a:latin typeface="Calibri"/>
                <a:ea typeface="Calibri"/>
                <a:cs typeface="Calibri"/>
                <a:sym typeface="Calibri"/>
              </a:rPr>
              <a:t>(spring of water. It says “wait to watch the water clear</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word rake. Invite students to turn and talk to their partner, and cold call students to share out:“</a:t>
            </a:r>
            <a:r>
              <a:rPr lang="en" sz="1200" i="1" dirty="0">
                <a:solidFill>
                  <a:schemeClr val="dk1"/>
                </a:solidFill>
                <a:latin typeface="Calibri"/>
                <a:ea typeface="Calibri"/>
                <a:cs typeface="Calibri"/>
                <a:sym typeface="Calibri"/>
              </a:rPr>
              <a:t>What does it mean to rake? What do you use to rake? If you don’t know, how can you find out the meaning of this word?” </a:t>
            </a:r>
            <a:r>
              <a:rPr lang="en" sz="1200" b="1" dirty="0">
                <a:solidFill>
                  <a:schemeClr val="dk1"/>
                </a:solidFill>
                <a:latin typeface="Calibri"/>
                <a:ea typeface="Calibri"/>
                <a:cs typeface="Calibri"/>
                <a:sym typeface="Calibri"/>
              </a:rPr>
              <a:t>(dictionary—collect, gather or move. You use a rake to rake.)</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Draw a rake on the board or show a picture for students who don’t know what it is. Invite students to stand up and move their bodies as though they were raking. Select a student doing it well to model for the whole group.</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word totters. Invite students to stand up and show with their bodies what totters means. Select a student doing it well to model for the group and explain that it means to move in an unsteady way.</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are similar to that in parenthesis after the questions in the Teacher Actions section (this clarifies student understanding)</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 the meaning of the vocabulary words asked about in the Teacher Actions section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sz="1200" dirty="0">
              <a:latin typeface="Calibri"/>
              <a:ea typeface="Calibri"/>
              <a:cs typeface="Calibri"/>
              <a:sym typeface="Calibri"/>
            </a:endParaRPr>
          </a:p>
        </p:txBody>
      </p:sp>
    </p:spTree>
    <p:extLst>
      <p:ext uri="{BB962C8B-B14F-4D97-AF65-F5344CB8AC3E}">
        <p14:creationId xmlns:p14="http://schemas.microsoft.com/office/powerpoint/2010/main" val="160145198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1"/>
        <p:cNvGrpSpPr/>
        <p:nvPr/>
      </p:nvGrpSpPr>
      <p:grpSpPr>
        <a:xfrm>
          <a:off x="0" y="0"/>
          <a:ext cx="0" cy="0"/>
          <a:chOff x="0" y="0"/>
          <a:chExt cx="0" cy="0"/>
        </a:xfrm>
      </p:grpSpPr>
      <p:sp>
        <p:nvSpPr>
          <p:cNvPr id="122" name="Shape 12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3" name="Shape 12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10-12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group/Triad groups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want to remind students of their triad groups so they will remember who works with who when the time calls for this type of grouping.</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I Notice/I Wonder Note-catcher: “The Pasture”</a:t>
            </a:r>
            <a:r>
              <a:rPr lang="en" sz="1200" dirty="0">
                <a:solidFill>
                  <a:schemeClr val="dk1"/>
                </a:solidFill>
                <a:latin typeface="Calibri"/>
                <a:ea typeface="Calibri"/>
                <a:cs typeface="Calibri"/>
                <a:sym typeface="Calibri"/>
              </a:rPr>
              <a:t> and invite students to work with their triad to reread and analyze the poem and to list notices and wonders on their note-catchers. Allocate each triad a characteristic of poetry to focus on for notices and wonders. When possible, ensure the number of each student analyzing each characteristic is equal.</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characteristics of poetry on the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5–6 minutes, refocus whole group. Focus on one characteristic of poetry at a time and invite students responsible for analyzing each characteristic to share out.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on the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in the same categories. Refer to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(example, for teacher reference in Module 1 Teacher Supporting Materials) as necessary.</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Note: If students have not already encountered the poetry characteristic “repetition,” it is important that it be introduced here, as lines are repeated. See </a:t>
            </a:r>
            <a:r>
              <a:rPr lang="en" sz="1200" b="1" dirty="0">
                <a:solidFill>
                  <a:schemeClr val="dk1"/>
                </a:solidFill>
                <a:latin typeface="Calibri"/>
                <a:ea typeface="Calibri"/>
                <a:cs typeface="Calibri"/>
                <a:sym typeface="Calibri"/>
              </a:rPr>
              <a:t>What Makes a Poem a Poem? anchor chart </a:t>
            </a:r>
            <a:r>
              <a:rPr lang="en" sz="1200" dirty="0">
                <a:solidFill>
                  <a:schemeClr val="dk1"/>
                </a:solidFill>
                <a:latin typeface="Calibri"/>
                <a:ea typeface="Calibri"/>
                <a:cs typeface="Calibri"/>
                <a:sym typeface="Calibri"/>
              </a:rPr>
              <a:t>(example, for teacher reference).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share their wonderings about the poem and record them on the board. If questions are about word or phrase meaning, help students identify the meaning before moving on. If questions cannot be answered from the content, explain that sometimes poems and stories leave us with questions intentionally because the authors want us to keep thinking about their work.</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Thumb-O-Meter protocol to reflect on their progress toward the first learning target. Remind them that they used this protocol in Lesson 4 and review as necessary. Refer to the Classroom Protocols document for the full version of the protocol.</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Thumb-O-Meter protocol using the first learning target.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Scan student responses and make a note of students who may need more support with this moving forward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Mini Language Dive. Ask students about the meaning of chunks from a key sentence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pages 20–24. Write and display student responses next to the chunks. </a:t>
            </a:r>
            <a:endParaRPr sz="1200" dirty="0">
              <a:latin typeface="Calibri"/>
              <a:ea typeface="Calibri"/>
              <a:cs typeface="Calibri"/>
              <a:sym typeface="Calibri"/>
            </a:endParaRPr>
          </a:p>
        </p:txBody>
      </p:sp>
    </p:spTree>
    <p:extLst>
      <p:ext uri="{BB962C8B-B14F-4D97-AF65-F5344CB8AC3E}">
        <p14:creationId xmlns:p14="http://schemas.microsoft.com/office/powerpoint/2010/main" val="32408218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0"/>
        <p:cNvGrpSpPr/>
        <p:nvPr/>
      </p:nvGrpSpPr>
      <p:grpSpPr>
        <a:xfrm>
          <a:off x="0" y="0"/>
          <a:ext cx="0" cy="0"/>
          <a:chOff x="0" y="0"/>
          <a:chExt cx="0" cy="0"/>
        </a:xfrm>
      </p:grpSpPr>
      <p:sp>
        <p:nvSpPr>
          <p:cNvPr id="131" name="Shape 13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2" name="Shape 13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18-20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Triads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“Theme” box at the bottom of the</a:t>
            </a:r>
            <a:r>
              <a:rPr lang="en" sz="1200" b="1" dirty="0">
                <a:solidFill>
                  <a:schemeClr val="dk1"/>
                </a:solidFill>
                <a:latin typeface="Calibri"/>
                <a:ea typeface="Calibri"/>
                <a:cs typeface="Calibri"/>
                <a:sym typeface="Calibri"/>
              </a:rPr>
              <a:t> I Notice/I Wonder Note-catcher: “The Pasture.” </a:t>
            </a:r>
            <a:r>
              <a:rPr lang="en" sz="1200" dirty="0">
                <a:solidFill>
                  <a:schemeClr val="dk1"/>
                </a:solidFill>
                <a:latin typeface="Calibri"/>
                <a:ea typeface="Calibri"/>
                <a:cs typeface="Calibri"/>
                <a:sym typeface="Calibri"/>
              </a:rPr>
              <a:t>Remind students of what a theme is and how it differs from a subject. Example: The subject that the poet has written about is doing jobs in the pasture, but the theme is what the author wants us to understand by reading about doing jobs in the pasture.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their triad: </a:t>
            </a:r>
            <a:r>
              <a:rPr lang="en" sz="1200" i="1" dirty="0">
                <a:solidFill>
                  <a:schemeClr val="dk1"/>
                </a:solidFill>
                <a:latin typeface="Calibri"/>
                <a:ea typeface="Calibri"/>
                <a:cs typeface="Calibri"/>
                <a:sym typeface="Calibri"/>
              </a:rPr>
              <a:t>“What is a theme in this poem? Record it in the box at the bottom of your note-catcher.”</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“Supporting Details” boxes on the I Notice/I Wonder Note-catcher: “The Pasture.” Remind students of the role of supporting details 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triad to find at least two details in the poem that helped them identify the theme they have chosen, and to record them in the boxes.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out:</a:t>
            </a:r>
            <a:r>
              <a:rPr lang="en" sz="1200" i="1" dirty="0">
                <a:solidFill>
                  <a:schemeClr val="dk1"/>
                </a:solidFill>
                <a:latin typeface="Calibri"/>
                <a:ea typeface="Calibri"/>
                <a:cs typeface="Calibri"/>
                <a:sym typeface="Calibri"/>
              </a:rPr>
              <a:t>“What is a theme of this poem? What is a message or main idea the poet wants you to take away?” </a:t>
            </a:r>
            <a:r>
              <a:rPr lang="en" sz="1200" b="1" dirty="0">
                <a:solidFill>
                  <a:schemeClr val="dk1"/>
                </a:solidFill>
                <a:latin typeface="Calibri"/>
                <a:ea typeface="Calibri"/>
                <a:cs typeface="Calibri"/>
                <a:sym typeface="Calibri"/>
              </a:rPr>
              <a:t>(the joy of chores on the farm) </a:t>
            </a:r>
            <a:r>
              <a:rPr lang="en" sz="1200" i="1" dirty="0">
                <a:solidFill>
                  <a:schemeClr val="dk1"/>
                </a:solidFill>
                <a:latin typeface="Calibri"/>
                <a:ea typeface="Calibri"/>
                <a:cs typeface="Calibri"/>
                <a:sym typeface="Calibri"/>
              </a:rPr>
              <a:t>“What details support this?” </a:t>
            </a:r>
            <a:r>
              <a:rPr lang="en" sz="1200" b="1" dirty="0">
                <a:solidFill>
                  <a:schemeClr val="dk1"/>
                </a:solidFill>
                <a:latin typeface="Calibri"/>
                <a:ea typeface="Calibri"/>
                <a:cs typeface="Calibri"/>
                <a:sym typeface="Calibri"/>
              </a:rPr>
              <a:t>(Responses will vary, but may include: The water in the pasture spring will run clear once the leaves are raked away, and the little calf is so newly born that it “totters” and can barely stand up. This imagery helps the reader understand how new and fresh everything is in spring. The line “I shan’t be gone long.—You come too.” is repeated in this short poem, showing us that the speaker feels that these simple chores are special enough to urge a friend to share them. This poem reminds us how wonderful and new spring can make us feel</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summaries give us a brief idea of what a text is about so we can determine whether or not we want or need to read it. Focus students on the</a:t>
            </a:r>
            <a:r>
              <a:rPr lang="en" sz="1200" b="1" dirty="0">
                <a:solidFill>
                  <a:schemeClr val="dk1"/>
                </a:solidFill>
                <a:latin typeface="Calibri"/>
                <a:ea typeface="Calibri"/>
                <a:cs typeface="Calibri"/>
                <a:sym typeface="Calibri"/>
              </a:rPr>
              <a:t> Criteria of an Effective Summary anchor chart.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30 seconds orally summarizing the poem to their partner.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a:t>
            </a:r>
            <a:r>
              <a:rPr lang="en" sz="1200" b="1" dirty="0">
                <a:solidFill>
                  <a:schemeClr val="dk1"/>
                </a:solidFill>
                <a:latin typeface="Calibri"/>
                <a:ea typeface="Calibri"/>
                <a:cs typeface="Calibri"/>
                <a:sym typeface="Calibri"/>
              </a:rPr>
              <a:t>I Notice/I Wonder Note-catcher: “The Pasture” </a:t>
            </a:r>
            <a:r>
              <a:rPr lang="en" sz="1200" dirty="0">
                <a:solidFill>
                  <a:schemeClr val="dk1"/>
                </a:solidFill>
                <a:latin typeface="Calibri"/>
                <a:ea typeface="Calibri"/>
                <a:cs typeface="Calibri"/>
                <a:sym typeface="Calibri"/>
              </a:rPr>
              <a:t>(example, for teacher reference Module 1 Teacher Supporting Materials). Model this if student summaries did not include the correct information.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write their summary at the bottom of the note-catcher. Remind them of the </a:t>
            </a:r>
            <a:r>
              <a:rPr lang="en" sz="1200" b="1" dirty="0">
                <a:solidFill>
                  <a:schemeClr val="dk1"/>
                </a:solidFill>
                <a:latin typeface="Calibri"/>
                <a:ea typeface="Calibri"/>
                <a:cs typeface="Calibri"/>
                <a:sym typeface="Calibri"/>
              </a:rPr>
              <a:t>Criteria of an Effective Summary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their partner, and then use equity sticks to select students to share out:</a:t>
            </a:r>
            <a:r>
              <a:rPr lang="en" sz="1200" i="1" dirty="0">
                <a:solidFill>
                  <a:schemeClr val="dk1"/>
                </a:solidFill>
                <a:latin typeface="Calibri"/>
                <a:ea typeface="Calibri"/>
                <a:cs typeface="Calibri"/>
                <a:sym typeface="Calibri"/>
              </a:rPr>
              <a:t>“How did the strategies on the Close Readers Do These Things anchor chart help you to better understand the text?” </a:t>
            </a:r>
            <a:r>
              <a:rPr lang="en" sz="1200" b="1" dirty="0">
                <a:solidFill>
                  <a:schemeClr val="dk1"/>
                </a:solidFill>
                <a:latin typeface="Calibri"/>
                <a:ea typeface="Calibri"/>
                <a:cs typeface="Calibri"/>
                <a:sym typeface="Calibri"/>
              </a:rPr>
              <a:t>(Responses will vary.) </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Thumb-O-Meter protocol to reflect on their progress toward the second learning target. Remind them that they used this protocol earlier in the lesson and review as necessary. Refer to the Classroom Protocols document for the full version of the protocol.</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Thumb-O-Meter protocol using the second learning target.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orally stating their summary, listen for students to say something like: </a:t>
            </a:r>
            <a:r>
              <a:rPr lang="en" sz="1200" b="1" dirty="0">
                <a:solidFill>
                  <a:schemeClr val="dk1"/>
                </a:solidFill>
                <a:latin typeface="Calibri"/>
                <a:ea typeface="Calibri"/>
                <a:cs typeface="Calibri"/>
                <a:sym typeface="Calibri"/>
              </a:rPr>
              <a:t>“‘The Pasture’ by Robert Frost is a poem about the joy of going out to do chores on the farm in the early spring. The imagery Frost uses helps the reader understand how new and fresh everything is in spring. The water in the pasture spring will run clear once the leaves are raked away, and the little calf is so newly born that it “totters” and can barely stand up. The line “I shan’t be gone long.—You come too.” is repeated in this short poem, showing us that the speaker feels that these simple chores are special enough to urge a friend to share them. This poem reminds us how wonderful and new spring can make us feel.”</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Scan student responses and make a note of students who may need more support with this moving forward.</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multiple examples to highlight the difference between theme and subject. Consider referring to another class reading and ask the students to name the subject (what the book was about) and the theme (the message that the author wanted to teach you).</a:t>
            </a:r>
            <a:endParaRPr sz="1200" dirty="0">
              <a:latin typeface="Calibri"/>
              <a:ea typeface="Calibri"/>
              <a:cs typeface="Calibri"/>
              <a:sym typeface="Calibri"/>
            </a:endParaRPr>
          </a:p>
        </p:txBody>
      </p:sp>
    </p:spTree>
    <p:extLst>
      <p:ext uri="{BB962C8B-B14F-4D97-AF65-F5344CB8AC3E}">
        <p14:creationId xmlns:p14="http://schemas.microsoft.com/office/powerpoint/2010/main" val="14674826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2"/>
        <p:cNvGrpSpPr/>
        <p:nvPr/>
      </p:nvGrpSpPr>
      <p:grpSpPr>
        <a:xfrm>
          <a:off x="0" y="0"/>
          <a:ext cx="0" cy="0"/>
          <a:chOff x="0" y="0"/>
          <a:chExt cx="0" cy="0"/>
        </a:xfrm>
      </p:grpSpPr>
      <p:sp>
        <p:nvSpPr>
          <p:cNvPr id="143" name="Shape 1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4" name="Shape 14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12-15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Group/Partners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Comparing and Contrasting Poetry and Prose Graphic Organizer: “The Pasture.”</a:t>
            </a:r>
            <a:r>
              <a:rPr lang="en" sz="1200" dirty="0">
                <a:solidFill>
                  <a:schemeClr val="dk1"/>
                </a:solidFill>
                <a:latin typeface="Calibri"/>
                <a:ea typeface="Calibri"/>
                <a:cs typeface="Calibri"/>
                <a:sym typeface="Calibri"/>
              </a:rPr>
              <a:t> Remind students that they have used this organizer when comparing prose about the tiger to the poem by William Blake, and briefly review what students need to record in each box on the organizer.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read aloud the prose at the top.</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back to “The Pasture” poem in</a:t>
            </a:r>
            <a:r>
              <a:rPr lang="en" sz="1200" i="1" dirty="0">
                <a:solidFill>
                  <a:schemeClr val="dk1"/>
                </a:solidFill>
                <a:latin typeface="Calibri"/>
                <a:ea typeface="Calibri"/>
                <a:cs typeface="Calibri"/>
                <a:sym typeface="Calibri"/>
              </a:rPr>
              <a:t> Love That Dog</a:t>
            </a:r>
            <a:r>
              <a:rPr lang="en" sz="1200" dirty="0">
                <a:solidFill>
                  <a:schemeClr val="dk1"/>
                </a:solidFill>
                <a:latin typeface="Calibri"/>
                <a:ea typeface="Calibri"/>
                <a:cs typeface="Calibri"/>
                <a:sym typeface="Calibri"/>
              </a:rPr>
              <a:t> and follow along, reading silently in their heads, as you reread the poem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characteristics of poetry on the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Give students 1 minute to think and look carefully at the two texts before inviting them to turn and talk to their partner.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select students to share out with the whole group. </a:t>
            </a:r>
            <a:r>
              <a:rPr lang="en" sz="1200" i="1" dirty="0">
                <a:solidFill>
                  <a:schemeClr val="dk1"/>
                </a:solidFill>
                <a:latin typeface="Calibri"/>
                <a:ea typeface="Calibri"/>
                <a:cs typeface="Calibri"/>
                <a:sym typeface="Calibri"/>
              </a:rPr>
              <a:t>“What is one similarity between the poem and the prose? Remember that similarities are things that are nearly the same.” </a:t>
            </a:r>
            <a:r>
              <a:rPr lang="en" sz="1200" b="1" dirty="0">
                <a:solidFill>
                  <a:schemeClr val="dk1"/>
                </a:solidFill>
                <a:latin typeface="Calibri"/>
                <a:ea typeface="Calibri"/>
                <a:cs typeface="Calibri"/>
                <a:sym typeface="Calibri"/>
              </a:rPr>
              <a:t>(Responses will vary, but may include: They are about the same subject.)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work with their partner to complete as many similarities and differences as they can, using evidence from the text.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completing their organizer.</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10 minutes, refocus the group and use equity sticks to select students to share out. Refer to </a:t>
            </a:r>
            <a:r>
              <a:rPr lang="en" sz="1200" b="1" dirty="0">
                <a:solidFill>
                  <a:schemeClr val="dk1"/>
                </a:solidFill>
                <a:latin typeface="Calibri"/>
                <a:ea typeface="Calibri"/>
                <a:cs typeface="Calibri"/>
                <a:sym typeface="Calibri"/>
              </a:rPr>
              <a:t>Comparing and Contrasting Poetry and Prose Graphic Organizer: “The Pasture” </a:t>
            </a:r>
            <a:r>
              <a:rPr lang="en" sz="1200" dirty="0">
                <a:solidFill>
                  <a:schemeClr val="dk1"/>
                </a:solidFill>
                <a:latin typeface="Calibri"/>
                <a:ea typeface="Calibri"/>
                <a:cs typeface="Calibri"/>
                <a:sym typeface="Calibri"/>
              </a:rPr>
              <a:t>(example, for teacher reference in Module 1 Teacher Supporting Materials) as necessary.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expand the conversation by giving an example: </a:t>
            </a:r>
            <a:r>
              <a:rPr lang="en" sz="1200" i="1" dirty="0">
                <a:solidFill>
                  <a:schemeClr val="dk1"/>
                </a:solidFill>
                <a:latin typeface="Calibri"/>
                <a:ea typeface="Calibri"/>
                <a:cs typeface="Calibri"/>
                <a:sym typeface="Calibri"/>
              </a:rPr>
              <a:t>“Can you give an example?”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Thumb-O-Meter protocol to reflect on their progress toward the final learning target. Remind them that they used this protocol earlier in the lesson and review as necessary. Refer to the Classroom Protocols document for the full version of the protocol.</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Thumb-O-Meter protocol using the final learning target. </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Thumb-O-Meter protocol, scan student responses and make a note of students who may need more support with this moving forward.</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Consider decreasing the complexity of the task. Provide pre-written sticky notes with various differences or similarities between poetry and prose. Have students place the sticky notes in the appropriate space on the graphic organizers.</a:t>
            </a:r>
            <a:endParaRPr sz="1200" dirty="0">
              <a:latin typeface="Calibri"/>
              <a:ea typeface="Calibri"/>
              <a:cs typeface="Calibri"/>
              <a:sym typeface="Calibri"/>
            </a:endParaRPr>
          </a:p>
        </p:txBody>
      </p:sp>
    </p:spTree>
    <p:extLst>
      <p:ext uri="{BB962C8B-B14F-4D97-AF65-F5344CB8AC3E}">
        <p14:creationId xmlns:p14="http://schemas.microsoft.com/office/powerpoint/2010/main" val="30389302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Shape 15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3" name="Shape 15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Individual</a:t>
            </a:r>
            <a:endParaRPr sz="1200" b="1" dirty="0">
              <a:solidFill>
                <a:schemeClr val="dk1"/>
              </a:solidFill>
              <a:latin typeface="Calibri"/>
              <a:ea typeface="Calibri"/>
              <a:cs typeface="Calibri"/>
              <a:sym typeface="Calibri"/>
            </a:endParaRPr>
          </a:p>
          <a:p>
            <a:pPr marL="0" lvl="0" indent="0"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Additional support for families resources in Module 1 Supporting Materials document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homework with students.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 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questions to discuss at home.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Supports for Students Who Need It: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Assist students in selecting some of the questions to discuss.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Allow students to select one or more of the questions to discuss.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9834088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Shape 15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0" name="Shape 16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20000"/>
              </a:lnSpc>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lnSpc>
                <a:spcPct val="12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a:t>
            </a:r>
            <a:endParaRPr sz="120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a:t>
            </a:r>
            <a:r>
              <a:rPr lang="en" sz="1200">
                <a:solidFill>
                  <a:schemeClr val="dk1"/>
                </a:solidFill>
                <a:uFill>
                  <a:noFill/>
                </a:uFill>
                <a:latin typeface="Calibri"/>
                <a:ea typeface="Calibri"/>
                <a:cs typeface="Calibri"/>
                <a:sym typeface="Calibri"/>
                <a:hlinkClick r:id="rId3"/>
              </a:rPr>
              <a:t> </a:t>
            </a:r>
            <a:r>
              <a:rPr lang="en" sz="1200" u="sng">
                <a:solidFill>
                  <a:srgbClr val="0000FF"/>
                </a:solidFill>
                <a:latin typeface="Calibri"/>
                <a:ea typeface="Calibri"/>
                <a:cs typeface="Calibri"/>
                <a:sym typeface="Calibri"/>
                <a:hlinkClick r:id="rId3"/>
              </a:rPr>
              <a:t>http://curriculum.eleducation.org/sites/default/files/g4m1u1_all-block_072017.pdf</a:t>
            </a:r>
            <a:endParaRPr sz="1200" u="sng">
              <a:solidFill>
                <a:srgbClr val="0000FF"/>
              </a:solidFill>
              <a:latin typeface="Calibri"/>
              <a:ea typeface="Calibri"/>
              <a:cs typeface="Calibri"/>
              <a:sym typeface="Calibri"/>
              <a:hlinkClick r:id="rId3"/>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892704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Shape 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58" name="Shape 5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Use the following URL to download supporting materials for this lesson: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u="sng" dirty="0">
                <a:solidFill>
                  <a:schemeClr val="hlink"/>
                </a:solidFill>
                <a:latin typeface="Calibri"/>
                <a:ea typeface="Calibri"/>
                <a:cs typeface="Calibri"/>
                <a:sym typeface="Calibri"/>
                <a:hlinkClick r:id="rId3"/>
              </a:rPr>
              <a:t>http://curriculum.eleducation.org/curriculum/ela/grade-4/module-1/unit-1/lesson-7</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or Review: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poem “The Pasture” and review the example anchor charts and note-catchers to determine what students need to understand from reading the poem.</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Thumb-O-Meter protocol. See Classroom Protocols.</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What Happens and How Does Jack Feel about It? anchor chart </a:t>
            </a:r>
            <a:r>
              <a:rPr lang="en" sz="1200" dirty="0">
                <a:solidFill>
                  <a:schemeClr val="dk1"/>
                </a:solidFill>
                <a:latin typeface="Calibri"/>
                <a:ea typeface="Calibri"/>
                <a:cs typeface="Calibri"/>
                <a:sym typeface="Calibri"/>
              </a:rPr>
              <a:t>(begun in Lesson 2; added to during Work Time A; see Module 1 Teacher Supporting Materials)</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Char char="●"/>
            </a:pPr>
            <a:r>
              <a:rPr lang="en" sz="1200" b="1" dirty="0">
                <a:solidFill>
                  <a:schemeClr val="dk1"/>
                </a:solidFill>
                <a:latin typeface="Calibri"/>
                <a:ea typeface="Calibri"/>
                <a:cs typeface="Calibri"/>
                <a:sym typeface="Calibri"/>
              </a:rPr>
              <a:t>What Makes a Poem a Poem? anchor chart </a:t>
            </a:r>
            <a:r>
              <a:rPr lang="en" sz="1200" dirty="0">
                <a:solidFill>
                  <a:schemeClr val="dk1"/>
                </a:solidFill>
                <a:latin typeface="Calibri"/>
                <a:ea typeface="Calibri"/>
                <a:cs typeface="Calibri"/>
                <a:sym typeface="Calibri"/>
              </a:rPr>
              <a:t>(begun in Lesson 6) &amp; </a:t>
            </a:r>
            <a:r>
              <a:rPr lang="en" sz="1200" b="1" dirty="0">
                <a:solidFill>
                  <a:schemeClr val="dk1"/>
                </a:solidFill>
                <a:latin typeface="Calibri"/>
                <a:ea typeface="Calibri"/>
                <a:cs typeface="Calibri"/>
                <a:sym typeface="Calibri"/>
              </a:rPr>
              <a:t>What Makes a Poem a Poem? anchor chart </a:t>
            </a:r>
            <a:r>
              <a:rPr lang="en" sz="1200" dirty="0">
                <a:solidFill>
                  <a:schemeClr val="dk1"/>
                </a:solidFill>
                <a:latin typeface="Calibri"/>
                <a:ea typeface="Calibri"/>
                <a:cs typeface="Calibri"/>
                <a:sym typeface="Calibri"/>
              </a:rPr>
              <a:t>(example, for teacher reference in Module 1 Teacher Supporting Materials)</a:t>
            </a:r>
            <a:endParaRPr sz="1200" dirty="0">
              <a:solidFill>
                <a:schemeClr val="dk1"/>
              </a:solidFill>
              <a:latin typeface="Calibri"/>
              <a:ea typeface="Calibri"/>
              <a:cs typeface="Calibri"/>
              <a:sym typeface="Calibri"/>
            </a:endParaRPr>
          </a:p>
          <a:p>
            <a:pPr marL="457200" lvl="0" indent="-304800" rtl="0">
              <a:lnSpc>
                <a:spcPct val="9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Criteria of an Effective Summary anchor chart </a:t>
            </a:r>
            <a:r>
              <a:rPr lang="en" sz="1200" dirty="0">
                <a:solidFill>
                  <a:schemeClr val="dk1"/>
                </a:solidFill>
                <a:latin typeface="Calibri"/>
                <a:ea typeface="Calibri"/>
                <a:cs typeface="Calibri"/>
                <a:sym typeface="Calibri"/>
              </a:rPr>
              <a:t>(begun in Lesson 5)</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work in this lesson, with at least one strong reader per pair.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t>
            </a: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Criteria of an Effective Summary anchor chart</a:t>
            </a:r>
            <a:r>
              <a:rPr lang="en-US"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5633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Shape 6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64" name="Shape 6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Preview the poem “The Pasture” and review the example anchor charts and note-catchers to determine what students need to understand from reading the poem</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All protocols can be found at this link:</a:t>
            </a:r>
            <a:r>
              <a:rPr lang="en" sz="1200" dirty="0">
                <a:solidFill>
                  <a:schemeClr val="dk1"/>
                </a:solidFill>
                <a:uFill>
                  <a:noFill/>
                </a:uFill>
                <a:latin typeface="Calibri"/>
                <a:ea typeface="Calibri"/>
                <a:cs typeface="Calibri"/>
                <a:sym typeface="Calibri"/>
                <a:hlinkClick r:id="rId3"/>
              </a:rPr>
              <a:t> </a:t>
            </a:r>
            <a:r>
              <a:rPr lang="en" sz="1200" u="sng" dirty="0">
                <a:solidFill>
                  <a:srgbClr val="2200CC"/>
                </a:solidFill>
                <a:latin typeface="Calibri"/>
                <a:ea typeface="Calibri"/>
                <a:cs typeface="Calibri"/>
                <a:sym typeface="Calibri"/>
                <a:hlinkClick r:id="rId3"/>
              </a:rPr>
              <a:t>https://eleducation.org/resources/el-education-classroom-protocols</a:t>
            </a:r>
            <a:endParaRPr sz="1200" dirty="0">
              <a:solidFill>
                <a:schemeClr val="dk1"/>
              </a:solidFill>
              <a:latin typeface="Calibri"/>
              <a:ea typeface="Calibri"/>
              <a:cs typeface="Calibri"/>
              <a:sym typeface="Calibri"/>
            </a:endParaRPr>
          </a:p>
          <a:p>
            <a:pPr marL="457200" lvl="0" indent="-304800"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Thumb-O-Meter  protocols.</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Clr>
                <a:srgbClr val="000000"/>
              </a:buClr>
              <a:buSzPts val="1100"/>
              <a:buFont typeface="Arial"/>
              <a:buNone/>
            </a:pPr>
            <a:endParaRPr sz="1200" u="sng" dirty="0">
              <a:solidFill>
                <a:srgbClr val="2200CC"/>
              </a:solidFill>
              <a:latin typeface="Calibri"/>
              <a:ea typeface="Calibri"/>
              <a:cs typeface="Calibri"/>
              <a:sym typeface="Calibri"/>
              <a:hlinkClick r:id="rId3"/>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94880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
        <p:cNvGrpSpPr/>
        <p:nvPr/>
      </p:nvGrpSpPr>
      <p:grpSpPr>
        <a:xfrm>
          <a:off x="0" y="0"/>
          <a:ext cx="0" cy="0"/>
          <a:chOff x="0" y="0"/>
          <a:chExt cx="0" cy="0"/>
        </a:xfrm>
      </p:grpSpPr>
      <p:sp>
        <p:nvSpPr>
          <p:cNvPr id="69" name="Shape 6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0" name="Shape 7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1229622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76" name="Shape 7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the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through the agenda for today. Suggestion: Teacher</a:t>
            </a:r>
            <a:r>
              <a:rPr lang="en-US" sz="120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 read the slide to the class or call on a student to read the content of the slide to the class.</a:t>
            </a:r>
            <a:endParaRPr sz="1200"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 along, reading the content on the slide.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455070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Shape 8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2" name="Shape 8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that learning targets are also posted on the wall so students can access them throughout the lesson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pairs and invite them to label themselves A and B.</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seen the first two targets before, but this time the poem they will be analyzing is different.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what </a:t>
            </a:r>
            <a:r>
              <a:rPr lang="en" sz="1200" i="1" dirty="0">
                <a:solidFill>
                  <a:schemeClr val="dk1"/>
                </a:solidFill>
                <a:latin typeface="Calibri"/>
                <a:ea typeface="Calibri"/>
                <a:cs typeface="Calibri"/>
                <a:sym typeface="Calibri"/>
              </a:rPr>
              <a:t>theme, summarize, characteristics,</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prose</a:t>
            </a:r>
            <a:r>
              <a:rPr lang="en" sz="1200" dirty="0">
                <a:solidFill>
                  <a:schemeClr val="dk1"/>
                </a:solidFill>
                <a:latin typeface="Calibri"/>
                <a:ea typeface="Calibri"/>
                <a:cs typeface="Calibri"/>
                <a:sym typeface="Calibri"/>
              </a:rPr>
              <a:t> mean.</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Comprehension/understanding of learning targets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r>
              <a:rPr lang="en" sz="1200" baseline="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649027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Shape 8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89" name="Shape 8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5-8 minutes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Groups/Partners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Module 1 Teacher Supporting Materials </a:t>
            </a:r>
            <a:r>
              <a:rPr lang="en" sz="1200" u="sng" dirty="0">
                <a:solidFill>
                  <a:srgbClr val="0000FF"/>
                </a:solidFill>
                <a:latin typeface="Calibri"/>
                <a:ea typeface="Calibri"/>
                <a:cs typeface="Calibri"/>
                <a:sym typeface="Calibri"/>
                <a:hlinkClick r:id="rId3"/>
              </a:rPr>
              <a:t>http://curriculum.eleducation.org/curriculum/ela/grade-4/module-1/unit-1/lesson-7</a:t>
            </a:r>
            <a:endParaRPr sz="1200" dirty="0">
              <a:solidFill>
                <a:srgbClr val="0000FF"/>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to page 20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and follow along, reading silently in their heads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as you read aloud pages 20–24.</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What Happens and How Does Jack Feel about It? anchor chart.</a:t>
            </a:r>
            <a:endParaRPr sz="1200" b="1" dirty="0">
              <a:solidFill>
                <a:schemeClr val="dk1"/>
              </a:solidFill>
              <a:latin typeface="Calibri"/>
              <a:ea typeface="Calibri"/>
              <a:cs typeface="Calibri"/>
              <a:sym typeface="Calibri"/>
            </a:endParaRPr>
          </a:p>
          <a:p>
            <a:pPr marL="45720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listen and follow along as the teacher reads aloud.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lang="en-US"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Support for Any Students Who Need It:</a:t>
            </a:r>
            <a:r>
              <a:rPr lang="en-US" sz="1200" baseline="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None</a:t>
            </a:r>
            <a:endParaRPr lang="en-US"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6279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6"/>
        <p:cNvGrpSpPr/>
        <p:nvPr/>
      </p:nvGrpSpPr>
      <p:grpSpPr>
        <a:xfrm>
          <a:off x="0" y="0"/>
          <a:ext cx="0" cy="0"/>
          <a:chOff x="0" y="0"/>
          <a:chExt cx="0" cy="0"/>
        </a:xfrm>
      </p:grpSpPr>
      <p:sp>
        <p:nvSpPr>
          <p:cNvPr id="97" name="Shape 9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8" name="Shape 9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4-5 minutes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Groups/Partners</a:t>
            </a: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Module 1 Teacher Supporting Materials </a:t>
            </a:r>
            <a:r>
              <a:rPr lang="en" sz="1200" u="sng" dirty="0">
                <a:solidFill>
                  <a:srgbClr val="0000FF"/>
                </a:solidFill>
                <a:latin typeface="Calibri"/>
                <a:ea typeface="Calibri"/>
                <a:cs typeface="Calibri"/>
                <a:sym typeface="Calibri"/>
                <a:hlinkClick r:id="rId3"/>
              </a:rPr>
              <a:t>http://curriculum.eleducation.org/curriculum/ela/grade-4/module-1/unit-1/lesson-7</a:t>
            </a:r>
            <a:endParaRPr sz="1200" dirty="0">
              <a:solidFill>
                <a:srgbClr val="0000FF"/>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Divide the class in half and invite one half of the class to focus on pages 20–21, and the other half to focus on 22–24.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Reread their assigned pages with their partner.</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Discuss with their partner what to record in each column of the anchor chart.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3 minutes, refocus whole group. Cold call students to share out. As students share out, capture their responses on the anchor chart. Refer to </a:t>
            </a:r>
            <a:r>
              <a:rPr lang="en" sz="1200" b="1" dirty="0">
                <a:solidFill>
                  <a:schemeClr val="dk1"/>
                </a:solidFill>
                <a:latin typeface="Calibri"/>
                <a:ea typeface="Calibri"/>
                <a:cs typeface="Calibri"/>
                <a:sym typeface="Calibri"/>
              </a:rPr>
              <a:t>What Happens and How Does Jack Feel about It? anchor chart</a:t>
            </a:r>
            <a:r>
              <a:rPr lang="en" sz="1200" dirty="0">
                <a:solidFill>
                  <a:schemeClr val="dk1"/>
                </a:solidFill>
                <a:latin typeface="Calibri"/>
                <a:ea typeface="Calibri"/>
                <a:cs typeface="Calibri"/>
                <a:sym typeface="Calibri"/>
              </a:rPr>
              <a:t> (example, for teacher reference in Module 1 Teacher Supporting Materials) as necessary.</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read with a partner and discuss evidence to be added to the anchor chart.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Support for Any Students Who Need It:</a:t>
            </a:r>
            <a:r>
              <a:rPr lang="en-US" sz="1200" baseline="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None</a:t>
            </a:r>
            <a:endParaRPr lang="en-US"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049582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
        <p:cNvGrpSpPr/>
        <p:nvPr/>
      </p:nvGrpSpPr>
      <p:grpSpPr>
        <a:xfrm>
          <a:off x="0" y="0"/>
          <a:ext cx="0" cy="0"/>
          <a:chOff x="0" y="0"/>
          <a:chExt cx="0" cy="0"/>
        </a:xfrm>
      </p:grpSpPr>
      <p:sp>
        <p:nvSpPr>
          <p:cNvPr id="106" name="Shape 10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07" name="Shape 10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Group/Partners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Use the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teacher reference document to guide students if they have trouble remembering the characteristics.  This document can be downloaded by clicking on Download Materials at the following link:  </a:t>
            </a:r>
            <a:r>
              <a:rPr lang="en" sz="1200" u="sng" dirty="0">
                <a:solidFill>
                  <a:schemeClr val="hlink"/>
                </a:solidFill>
                <a:latin typeface="Calibri"/>
                <a:ea typeface="Calibri"/>
                <a:cs typeface="Calibri"/>
                <a:sym typeface="Calibri"/>
                <a:hlinkClick r:id="rId3"/>
              </a:rPr>
              <a:t>http://curriculum.eleducation.org/curriculum/ela/grade-4/module-1/unit-1/lesson-7</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turn to the back of their copy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to find “Some of the poems used by Miss Stretchberry</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“The Pasture” is the fifth of these poems. Tell students that it is by Robert Frost, the same poet who wrote “Stopping by Woods on a Snowy Evening</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Follow the same routine used in previous lessons to:</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Chorally read the poem aloud twice with students.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Have students close their eyes to visualize the poem.</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AutoNum type="alphaLcPeriod"/>
            </a:pPr>
            <a:r>
              <a:rPr lang="en" sz="1200" dirty="0">
                <a:solidFill>
                  <a:schemeClr val="dk1"/>
                </a:solidFill>
                <a:latin typeface="Calibri"/>
                <a:ea typeface="Calibri"/>
                <a:cs typeface="Calibri"/>
                <a:sym typeface="Calibri"/>
              </a:rPr>
              <a:t>Have students determine the gist (someone asking someone else to join them in the pasture to do jobs).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AutoNum type="alphaLcPeriod"/>
            </a:pPr>
            <a:r>
              <a:rPr lang="en" sz="1200" dirty="0">
                <a:solidFill>
                  <a:schemeClr val="dk1"/>
                </a:solidFill>
                <a:latin typeface="Calibri"/>
                <a:ea typeface="Calibri"/>
                <a:cs typeface="Calibri"/>
                <a:sym typeface="Calibri"/>
              </a:rPr>
              <a:t>Have students sketch what they heard </a:t>
            </a:r>
            <a:r>
              <a:rPr lang="en" sz="1200" b="0" dirty="0">
                <a:solidFill>
                  <a:schemeClr val="dk1"/>
                </a:solidFill>
                <a:latin typeface="Calibri"/>
                <a:ea typeface="Calibri"/>
                <a:cs typeface="Calibri"/>
                <a:sym typeface="Calibri"/>
              </a:rPr>
              <a:t>on paper</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characteristics of poetry recorded so far in the third column of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(on the slide)</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their partner: </a:t>
            </a:r>
            <a:r>
              <a:rPr lang="en" sz="1200" i="1" dirty="0">
                <a:solidFill>
                  <a:schemeClr val="dk1"/>
                </a:solidFill>
                <a:latin typeface="Calibri"/>
                <a:ea typeface="Calibri"/>
                <a:cs typeface="Calibri"/>
                <a:sym typeface="Calibri"/>
              </a:rPr>
              <a:t>“What do you notice about the poem?”</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students to share out. As students share out, capture their responses in the second column of the </a:t>
            </a:r>
            <a:r>
              <a:rPr lang="en" sz="1200" b="1" dirty="0">
                <a:solidFill>
                  <a:schemeClr val="dk1"/>
                </a:solidFill>
                <a:latin typeface="Calibri"/>
                <a:ea typeface="Calibri"/>
                <a:cs typeface="Calibri"/>
                <a:sym typeface="Calibri"/>
              </a:rPr>
              <a:t>What Makes a Poem a Poem? anchor chart.</a:t>
            </a:r>
            <a:r>
              <a:rPr lang="en" sz="1200" dirty="0">
                <a:solidFill>
                  <a:schemeClr val="dk1"/>
                </a:solidFill>
                <a:latin typeface="Calibri"/>
                <a:ea typeface="Calibri"/>
                <a:cs typeface="Calibri"/>
                <a:sym typeface="Calibri"/>
              </a:rPr>
              <a:t> As you record, ask students to help you categorize their notices into the characteristics identified so far. Refer to </a:t>
            </a:r>
            <a:r>
              <a:rPr lang="en" sz="1200" b="1" dirty="0">
                <a:solidFill>
                  <a:schemeClr val="dk1"/>
                </a:solidFill>
                <a:latin typeface="Calibri"/>
                <a:ea typeface="Calibri"/>
                <a:cs typeface="Calibri"/>
                <a:sym typeface="Calibri"/>
              </a:rPr>
              <a:t>What Makes a Poem a Poem? anchor chart </a:t>
            </a:r>
            <a:r>
              <a:rPr lang="en" sz="1200" dirty="0">
                <a:solidFill>
                  <a:schemeClr val="dk1"/>
                </a:solidFill>
                <a:latin typeface="Calibri"/>
                <a:ea typeface="Calibri"/>
                <a:cs typeface="Calibri"/>
                <a:sym typeface="Calibri"/>
              </a:rPr>
              <a:t>(example, for teacher reference) as necessary.</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are similar to that in parenthesis after the questions in the Teacher Actions section (this clarifies student understanding)</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 the meaning of the vocabulary words asked about in the Teacher Actions section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None </a:t>
            </a:r>
            <a:endParaRPr sz="1200" dirty="0">
              <a:latin typeface="Calibri"/>
              <a:ea typeface="Calibri"/>
              <a:cs typeface="Calibri"/>
              <a:sym typeface="Calibri"/>
            </a:endParaRPr>
          </a:p>
        </p:txBody>
      </p:sp>
    </p:spTree>
    <p:extLst>
      <p:ext uri="{BB962C8B-B14F-4D97-AF65-F5344CB8AC3E}">
        <p14:creationId xmlns:p14="http://schemas.microsoft.com/office/powerpoint/2010/main" val="25040213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555FAEBB-F2D8-4DC6-A36F-451C7C189D1B}"/>
              </a:ext>
            </a:extLst>
          </p:cNvPr>
          <p:cNvPicPr>
            <a:picLocks noChangeAspect="1"/>
          </p:cNvPicPr>
          <p:nvPr userDrawn="1"/>
        </p:nvPicPr>
        <p:blipFill>
          <a:blip r:embed="rId13"/>
          <a:stretch>
            <a:fillRect/>
          </a:stretch>
        </p:blipFill>
        <p:spPr>
          <a:xfrm>
            <a:off x="8318326" y="4924119"/>
            <a:ext cx="762000" cy="142875"/>
          </a:xfrm>
          <a:prstGeom prst="rect">
            <a:avLst/>
          </a:prstGeom>
        </p:spPr>
      </p:pic>
      <p:pic>
        <p:nvPicPr>
          <p:cNvPr id="5" name="Picture 4">
            <a:extLst>
              <a:ext uri="{FF2B5EF4-FFF2-40B4-BE49-F238E27FC236}">
                <a16:creationId xmlns:a16="http://schemas.microsoft.com/office/drawing/2014/main" id="{9AA4E468-441F-4014-8153-E60ABFB0FB3E}"/>
              </a:ext>
            </a:extLst>
          </p:cNvPr>
          <p:cNvPicPr>
            <a:picLocks noChangeAspect="1"/>
          </p:cNvPicPr>
          <p:nvPr userDrawn="1"/>
        </p:nvPicPr>
        <p:blipFill>
          <a:blip r:embed="rId14"/>
          <a:stretch>
            <a:fillRect/>
          </a:stretch>
        </p:blipFill>
        <p:spPr>
          <a:xfrm>
            <a:off x="4272785" y="4644809"/>
            <a:ext cx="598429" cy="498691"/>
          </a:xfrm>
          <a:prstGeom prst="rect">
            <a:avLst/>
          </a:prstGeom>
        </p:spPr>
      </p:pic>
      <p:pic>
        <p:nvPicPr>
          <p:cNvPr id="10" name="Picture 9">
            <a:extLst>
              <a:ext uri="{FF2B5EF4-FFF2-40B4-BE49-F238E27FC236}">
                <a16:creationId xmlns:a16="http://schemas.microsoft.com/office/drawing/2014/main" id="{153A9ACE-22D3-4359-BF3D-7A55A87405F1}"/>
              </a:ext>
            </a:extLst>
          </p:cNvPr>
          <p:cNvPicPr>
            <a:picLocks noChangeAspect="1"/>
          </p:cNvPicPr>
          <p:nvPr userDrawn="1"/>
        </p:nvPicPr>
        <p:blipFill>
          <a:blip r:embed="rId15"/>
          <a:stretch>
            <a:fillRect/>
          </a:stretch>
        </p:blipFill>
        <p:spPr>
          <a:xfrm>
            <a:off x="0" y="453193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12.png"/><Relationship Id="rId5" Type="http://schemas.openxmlformats.org/officeDocument/2006/relationships/image" Target="../media/image7.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3.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11.png"/></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hyperlink" Target="https://eleducation.org/resources/el-education-classroom-protocols" TargetMode="External"/><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9.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9.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Shape 5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1</a:t>
            </a:r>
            <a:r>
              <a:rPr lang="en" sz="3400"/>
              <a:t>: Lesson </a:t>
            </a:r>
            <a:r>
              <a:rPr lang="en"/>
              <a:t>7</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55" name="Shape 5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400">
                <a:solidFill>
                  <a:schemeClr val="dk1"/>
                </a:solidFill>
              </a:rPr>
              <a:t>This lesson will take approximately 60-75 minutes to complete. </a:t>
            </a:r>
            <a:endParaRPr sz="1400">
              <a:solidFill>
                <a:schemeClr val="dk1"/>
              </a:solidFill>
            </a:endParaRPr>
          </a:p>
          <a:p>
            <a:pPr marL="0" lvl="0" indent="0" rtl="0">
              <a:lnSpc>
                <a:spcPct val="90000"/>
              </a:lnSpc>
              <a:spcBef>
                <a:spcPts val="0"/>
              </a:spcBef>
              <a:spcAft>
                <a:spcPts val="0"/>
              </a:spcAft>
              <a:buClr>
                <a:schemeClr val="dk1"/>
              </a:buClr>
              <a:buSzPts val="2400"/>
              <a:buFont typeface="Arial"/>
              <a:buNone/>
            </a:pPr>
            <a:endParaRPr sz="14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400">
                <a:solidFill>
                  <a:schemeClr val="dk1"/>
                </a:solidFill>
              </a:rPr>
              <a:t>The purpose of today’s lesson is to:</a:t>
            </a:r>
            <a:endParaRPr sz="1400">
              <a:solidFill>
                <a:schemeClr val="dk1"/>
              </a:solidFill>
            </a:endParaRPr>
          </a:p>
          <a:p>
            <a:pPr marL="457200" lvl="0" indent="-317500" rtl="0">
              <a:lnSpc>
                <a:spcPct val="90000"/>
              </a:lnSpc>
              <a:spcBef>
                <a:spcPts val="0"/>
              </a:spcBef>
              <a:spcAft>
                <a:spcPts val="0"/>
              </a:spcAft>
              <a:buClr>
                <a:schemeClr val="dk1"/>
              </a:buClr>
              <a:buSzPts val="1400"/>
              <a:buChar char="●"/>
            </a:pPr>
            <a:r>
              <a:rPr lang="en" sz="1400">
                <a:solidFill>
                  <a:schemeClr val="dk1"/>
                </a:solidFill>
              </a:rPr>
              <a:t>Have students continue reading </a:t>
            </a:r>
            <a:r>
              <a:rPr lang="en" sz="1400" i="1">
                <a:solidFill>
                  <a:schemeClr val="dk1"/>
                </a:solidFill>
              </a:rPr>
              <a:t>Love That Dog</a:t>
            </a:r>
            <a:r>
              <a:rPr lang="en" sz="1400">
                <a:solidFill>
                  <a:schemeClr val="dk1"/>
                </a:solidFill>
              </a:rPr>
              <a:t> to analyze what happened in those pages and how Jack felt about it.</a:t>
            </a:r>
            <a:endParaRPr sz="1400">
              <a:solidFill>
                <a:schemeClr val="dk1"/>
              </a:solidFill>
            </a:endParaRPr>
          </a:p>
          <a:p>
            <a:pPr marL="457200" lvl="0" indent="-317500" rtl="0">
              <a:lnSpc>
                <a:spcPct val="90000"/>
              </a:lnSpc>
              <a:spcBef>
                <a:spcPts val="0"/>
              </a:spcBef>
              <a:spcAft>
                <a:spcPts val="0"/>
              </a:spcAft>
              <a:buClr>
                <a:schemeClr val="dk1"/>
              </a:buClr>
              <a:buSzPts val="1400"/>
              <a:buChar char="●"/>
            </a:pPr>
            <a:r>
              <a:rPr lang="en" sz="1400">
                <a:solidFill>
                  <a:schemeClr val="dk1"/>
                </a:solidFill>
              </a:rPr>
              <a:t>Have students read “The Pasture” by Robert Frost and identify characteristics of poetry, determine a theme from details in the text, and summarize the poem in writing. At the end of the lesson, students will compare “The Pasture” to prose.</a:t>
            </a:r>
            <a:endParaRPr sz="140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a:solidFill>
                <a:schemeClr val="dk1"/>
              </a:solidFill>
            </a:endParaRPr>
          </a:p>
          <a:p>
            <a:pPr marL="0" lvl="0" indent="0" rtl="0">
              <a:lnSpc>
                <a:spcPct val="90000"/>
              </a:lnSpc>
              <a:spcBef>
                <a:spcPts val="0"/>
              </a:spcBef>
              <a:spcAft>
                <a:spcPts val="0"/>
              </a:spcAft>
              <a:buClr>
                <a:schemeClr val="dk1"/>
              </a:buClr>
              <a:buSzPts val="3200"/>
              <a:buFont typeface="Arial"/>
              <a:buNone/>
            </a:pPr>
            <a:r>
              <a:rPr lang="en" sz="1400">
                <a:solidFill>
                  <a:schemeClr val="dk1"/>
                </a:solidFill>
              </a:rPr>
              <a:t>The Learning Targets for students today are:</a:t>
            </a:r>
            <a:endParaRPr sz="1400">
              <a:solidFill>
                <a:schemeClr val="dk1"/>
              </a:solidFill>
            </a:endParaRPr>
          </a:p>
          <a:p>
            <a:pPr marL="457200" lvl="0" indent="-317500" rtl="0">
              <a:lnSpc>
                <a:spcPct val="90000"/>
              </a:lnSpc>
              <a:spcBef>
                <a:spcPts val="1000"/>
              </a:spcBef>
              <a:spcAft>
                <a:spcPts val="0"/>
              </a:spcAft>
              <a:buClr>
                <a:schemeClr val="dk1"/>
              </a:buClr>
              <a:buSzPts val="1400"/>
              <a:buAutoNum type="arabicPeriod"/>
            </a:pPr>
            <a:r>
              <a:rPr lang="en" sz="1400">
                <a:solidFill>
                  <a:schemeClr val="dk1"/>
                </a:solidFill>
              </a:rPr>
              <a:t>I can determine the theme of “The Pasture” from details in the text and summarize it. </a:t>
            </a:r>
            <a:endParaRPr sz="1400">
              <a:solidFill>
                <a:schemeClr val="dk1"/>
              </a:solidFill>
            </a:endParaRPr>
          </a:p>
          <a:p>
            <a:pPr marL="457200" lvl="0" indent="-317500" rtl="0">
              <a:lnSpc>
                <a:spcPct val="90000"/>
              </a:lnSpc>
              <a:spcBef>
                <a:spcPts val="0"/>
              </a:spcBef>
              <a:spcAft>
                <a:spcPts val="0"/>
              </a:spcAft>
              <a:buClr>
                <a:schemeClr val="dk1"/>
              </a:buClr>
              <a:buSzPts val="1400"/>
              <a:buAutoNum type="arabicPeriod"/>
            </a:pPr>
            <a:r>
              <a:rPr lang="en" sz="1400">
                <a:solidFill>
                  <a:schemeClr val="dk1"/>
                </a:solidFill>
              </a:rPr>
              <a:t>I can identify the similarities and differences between poetry and prose. </a:t>
            </a:r>
            <a:endParaRPr sz="1400">
              <a:solidFill>
                <a:schemeClr val="dk1"/>
              </a:solidFill>
            </a:endParaRPr>
          </a:p>
          <a:p>
            <a:pPr marL="0" lvl="0" indent="0" rtl="0">
              <a:lnSpc>
                <a:spcPct val="90000"/>
              </a:lnSpc>
              <a:spcBef>
                <a:spcPts val="1000"/>
              </a:spcBef>
              <a:spcAft>
                <a:spcPts val="0"/>
              </a:spcAft>
              <a:buNone/>
            </a:pPr>
            <a:endParaRPr sz="160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17"/>
        <p:cNvGrpSpPr/>
        <p:nvPr/>
      </p:nvGrpSpPr>
      <p:grpSpPr>
        <a:xfrm>
          <a:off x="0" y="0"/>
          <a:ext cx="0" cy="0"/>
          <a:chOff x="0" y="0"/>
          <a:chExt cx="0" cy="0"/>
        </a:xfrm>
      </p:grpSpPr>
      <p:sp>
        <p:nvSpPr>
          <p:cNvPr id="118" name="Shape 11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600"/>
              <a:t>“The Pasture” by Robert Frost</a:t>
            </a:r>
            <a:endParaRPr sz="2600"/>
          </a:p>
        </p:txBody>
      </p:sp>
      <p:sp>
        <p:nvSpPr>
          <p:cNvPr id="119" name="Shape 119"/>
          <p:cNvSpPr txBox="1">
            <a:spLocks noGrp="1"/>
          </p:cNvSpPr>
          <p:nvPr>
            <p:ph type="body" idx="1"/>
          </p:nvPr>
        </p:nvSpPr>
        <p:spPr>
          <a:xfrm>
            <a:off x="311700" y="906875"/>
            <a:ext cx="8520600" cy="4170600"/>
          </a:xfrm>
          <a:prstGeom prst="rect">
            <a:avLst/>
          </a:prstGeom>
        </p:spPr>
        <p:txBody>
          <a:bodyPr spcFirstLastPara="1" wrap="square" lIns="91425" tIns="91425" rIns="91425" bIns="91425" anchor="t" anchorCtr="0">
            <a:noAutofit/>
          </a:bodyPr>
          <a:lstStyle/>
          <a:p>
            <a:pPr marL="3657600" lvl="0" indent="0" rtl="0">
              <a:spcBef>
                <a:spcPts val="0"/>
              </a:spcBef>
              <a:spcAft>
                <a:spcPts val="0"/>
              </a:spcAft>
              <a:buNone/>
            </a:pPr>
            <a:endParaRPr sz="1400"/>
          </a:p>
          <a:p>
            <a:pPr marL="3657600" lvl="0" indent="-381000" rtl="0">
              <a:spcBef>
                <a:spcPts val="0"/>
              </a:spcBef>
              <a:spcAft>
                <a:spcPts val="0"/>
              </a:spcAft>
              <a:buSzPts val="2400"/>
              <a:buChar char="●"/>
            </a:pPr>
            <a:r>
              <a:rPr lang="en" sz="2400"/>
              <a:t>...pasture spring</a:t>
            </a:r>
            <a:endParaRPr sz="2400"/>
          </a:p>
          <a:p>
            <a:pPr marL="4114800" lvl="1" indent="-381000" rtl="0">
              <a:spcBef>
                <a:spcPts val="0"/>
              </a:spcBef>
              <a:spcAft>
                <a:spcPts val="0"/>
              </a:spcAft>
              <a:buSzPts val="2400"/>
              <a:buChar char="○"/>
            </a:pPr>
            <a:r>
              <a:rPr lang="en" sz="2400"/>
              <a:t>What is a pasture? </a:t>
            </a:r>
            <a:endParaRPr sz="2400"/>
          </a:p>
          <a:p>
            <a:pPr marL="4114800" lvl="1" indent="-381000" rtl="0">
              <a:spcBef>
                <a:spcPts val="0"/>
              </a:spcBef>
              <a:spcAft>
                <a:spcPts val="0"/>
              </a:spcAft>
              <a:buSzPts val="2400"/>
              <a:buChar char="○"/>
            </a:pPr>
            <a:r>
              <a:rPr lang="en" sz="2400"/>
              <a:t>What is a spring? There are different meanings of this word, but which meaning do you this is used here? </a:t>
            </a:r>
            <a:endParaRPr sz="2400"/>
          </a:p>
          <a:p>
            <a:pPr marL="3657600" lvl="0" indent="0" rtl="0">
              <a:spcBef>
                <a:spcPts val="0"/>
              </a:spcBef>
              <a:spcAft>
                <a:spcPts val="0"/>
              </a:spcAft>
              <a:buNone/>
            </a:pPr>
            <a:endParaRPr sz="2400"/>
          </a:p>
          <a:p>
            <a:pPr marL="3657600" lvl="0" indent="-381000" rtl="0">
              <a:spcBef>
                <a:spcPts val="0"/>
              </a:spcBef>
              <a:spcAft>
                <a:spcPts val="0"/>
              </a:spcAft>
              <a:buSzPts val="2400"/>
              <a:buChar char="●"/>
            </a:pPr>
            <a:r>
              <a:rPr lang="en" sz="2400"/>
              <a:t>...rake…</a:t>
            </a:r>
            <a:endParaRPr sz="2400"/>
          </a:p>
          <a:p>
            <a:pPr marL="4114800" lvl="1" indent="-381000" rtl="0">
              <a:spcBef>
                <a:spcPts val="0"/>
              </a:spcBef>
              <a:spcAft>
                <a:spcPts val="0"/>
              </a:spcAft>
              <a:buSzPts val="2400"/>
              <a:buChar char="○"/>
            </a:pPr>
            <a:r>
              <a:rPr lang="en" sz="2400"/>
              <a:t>What does it mean to rake?</a:t>
            </a:r>
            <a:endParaRPr sz="2400"/>
          </a:p>
          <a:p>
            <a:pPr marL="3657600" lvl="0" indent="0" rtl="0">
              <a:spcBef>
                <a:spcPts val="0"/>
              </a:spcBef>
              <a:spcAft>
                <a:spcPts val="0"/>
              </a:spcAft>
              <a:buNone/>
            </a:pPr>
            <a:endParaRPr sz="1400"/>
          </a:p>
          <a:p>
            <a:pPr marL="0" lvl="0" indent="0" rtl="0">
              <a:lnSpc>
                <a:spcPct val="115000"/>
              </a:lnSpc>
              <a:spcBef>
                <a:spcPts val="0"/>
              </a:spcBef>
              <a:spcAft>
                <a:spcPts val="0"/>
              </a:spcAft>
              <a:buClr>
                <a:srgbClr val="000000"/>
              </a:buClr>
              <a:buSzPts val="1100"/>
              <a:buFont typeface="Arial"/>
              <a:buNone/>
            </a:pPr>
            <a:endParaRPr sz="1400">
              <a:solidFill>
                <a:schemeClr val="dk1"/>
              </a:solidFill>
            </a:endParaRPr>
          </a:p>
          <a:p>
            <a:pPr marL="0" lvl="0" indent="0" rtl="0">
              <a:spcBef>
                <a:spcPts val="0"/>
              </a:spcBef>
              <a:spcAft>
                <a:spcPts val="0"/>
              </a:spcAft>
              <a:buNone/>
            </a:pPr>
            <a:endParaRPr/>
          </a:p>
        </p:txBody>
      </p:sp>
      <p:pic>
        <p:nvPicPr>
          <p:cNvPr id="120" name="Shape 120"/>
          <p:cNvPicPr preferRelativeResize="0"/>
          <p:nvPr/>
        </p:nvPicPr>
        <p:blipFill>
          <a:blip r:embed="rId3">
            <a:alphaModFix/>
          </a:blip>
          <a:stretch>
            <a:fillRect/>
          </a:stretch>
        </p:blipFill>
        <p:spPr>
          <a:xfrm>
            <a:off x="311700" y="1547300"/>
            <a:ext cx="3572725" cy="20489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Shape 1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What do you notice? What do you wonder?</a:t>
            </a:r>
            <a:endParaRPr sz="3000" dirty="0"/>
          </a:p>
        </p:txBody>
      </p:sp>
      <p:sp>
        <p:nvSpPr>
          <p:cNvPr id="126" name="Shape 126"/>
          <p:cNvSpPr txBox="1">
            <a:spLocks noGrp="1"/>
          </p:cNvSpPr>
          <p:nvPr>
            <p:ph type="body" idx="1"/>
          </p:nvPr>
        </p:nvSpPr>
        <p:spPr>
          <a:xfrm>
            <a:off x="311700" y="1254299"/>
            <a:ext cx="6285043" cy="3662100"/>
          </a:xfrm>
          <a:prstGeom prst="rect">
            <a:avLst/>
          </a:prstGeom>
        </p:spPr>
        <p:txBody>
          <a:bodyPr spcFirstLastPara="1" wrap="square" lIns="91425" tIns="91425" rIns="91425" bIns="91425" anchor="t" anchorCtr="0">
            <a:noAutofit/>
          </a:bodyPr>
          <a:lstStyle/>
          <a:p>
            <a:pPr marL="457200" lvl="0" indent="-355600" rtl="0">
              <a:spcBef>
                <a:spcPts val="0"/>
              </a:spcBef>
              <a:spcAft>
                <a:spcPts val="0"/>
              </a:spcAft>
              <a:buSzPts val="2000"/>
              <a:buChar char="●"/>
            </a:pPr>
            <a:r>
              <a:rPr lang="en" sz="2000" dirty="0"/>
              <a:t>Work in your triad to reread and analyze the</a:t>
            </a:r>
            <a:endParaRPr sz="2000" dirty="0"/>
          </a:p>
          <a:p>
            <a:pPr marL="0" lvl="0" indent="457200" rtl="0">
              <a:spcBef>
                <a:spcPts val="0"/>
              </a:spcBef>
              <a:spcAft>
                <a:spcPts val="0"/>
              </a:spcAft>
              <a:buNone/>
            </a:pPr>
            <a:r>
              <a:rPr lang="en" sz="2000" dirty="0"/>
              <a:t>poem. </a:t>
            </a:r>
            <a:endParaRPr sz="2000" dirty="0"/>
          </a:p>
          <a:p>
            <a:pPr marL="457200" lvl="0" indent="-355600" rtl="0">
              <a:spcBef>
                <a:spcPts val="0"/>
              </a:spcBef>
              <a:spcAft>
                <a:spcPts val="0"/>
              </a:spcAft>
              <a:buSzPts val="2000"/>
              <a:buChar char="●"/>
            </a:pPr>
            <a:r>
              <a:rPr lang="en" sz="2000" dirty="0"/>
              <a:t>List notices and wonders on your note-catcher.</a:t>
            </a:r>
            <a:endParaRPr sz="2000" dirty="0"/>
          </a:p>
          <a:p>
            <a:pPr marL="457200" lvl="0" indent="-355600" rtl="0">
              <a:spcBef>
                <a:spcPts val="0"/>
              </a:spcBef>
              <a:spcAft>
                <a:spcPts val="0"/>
              </a:spcAft>
              <a:buSzPts val="2000"/>
              <a:buChar char="●"/>
            </a:pPr>
            <a:r>
              <a:rPr lang="en" sz="2000" dirty="0"/>
              <a:t>Be sure to discuss characteristics of a poem</a:t>
            </a:r>
            <a:endParaRPr sz="2000" dirty="0"/>
          </a:p>
          <a:p>
            <a:pPr marL="0" lvl="0" indent="0" rtl="0">
              <a:spcBef>
                <a:spcPts val="0"/>
              </a:spcBef>
              <a:spcAft>
                <a:spcPts val="0"/>
              </a:spcAft>
              <a:buNone/>
            </a:pPr>
            <a:r>
              <a:rPr lang="en" sz="2000" dirty="0"/>
              <a:t>	For group discussion afterward. </a:t>
            </a:r>
            <a:endParaRPr sz="2000" dirty="0"/>
          </a:p>
          <a:p>
            <a:pPr marL="0" lvl="0" indent="0">
              <a:spcBef>
                <a:spcPts val="0"/>
              </a:spcBef>
              <a:spcAft>
                <a:spcPts val="0"/>
              </a:spcAft>
              <a:buNone/>
            </a:pPr>
            <a:endParaRPr dirty="0"/>
          </a:p>
          <a:p>
            <a:pPr marL="0" lvl="0" indent="0" rtl="0">
              <a:spcBef>
                <a:spcPts val="0"/>
              </a:spcBef>
              <a:spcAft>
                <a:spcPts val="0"/>
              </a:spcAft>
              <a:buNone/>
            </a:pPr>
            <a:endParaRPr dirty="0"/>
          </a:p>
          <a:p>
            <a:pPr marL="0" lvl="0" indent="0">
              <a:spcBef>
                <a:spcPts val="0"/>
              </a:spcBef>
              <a:spcAft>
                <a:spcPts val="0"/>
              </a:spcAft>
              <a:buNone/>
            </a:pPr>
            <a:r>
              <a:rPr lang="en" dirty="0"/>
              <a:t>Let’s reflect on your progress for learning goal #1.</a:t>
            </a:r>
            <a:endParaRPr dirty="0"/>
          </a:p>
          <a:p>
            <a:pPr marL="457200" lvl="0" indent="-355600" rtl="0">
              <a:lnSpc>
                <a:spcPct val="115000"/>
              </a:lnSpc>
              <a:spcBef>
                <a:spcPts val="0"/>
              </a:spcBef>
              <a:spcAft>
                <a:spcPts val="0"/>
              </a:spcAft>
              <a:buClr>
                <a:schemeClr val="dk1"/>
              </a:buClr>
              <a:buSzPts val="2000"/>
              <a:buChar char="●"/>
            </a:pPr>
            <a:r>
              <a:rPr lang="en" sz="2000" dirty="0">
                <a:solidFill>
                  <a:schemeClr val="dk1"/>
                </a:solidFill>
              </a:rPr>
              <a:t>“I can identify the characteristics of poetry in ‘The Pasture’.</a:t>
            </a:r>
            <a:endParaRPr sz="2000" dirty="0">
              <a:solidFill>
                <a:schemeClr val="dk1"/>
              </a:solidFill>
            </a:endParaRPr>
          </a:p>
          <a:p>
            <a:pPr marL="0" lvl="0" indent="0" rtl="0">
              <a:lnSpc>
                <a:spcPct val="115000"/>
              </a:lnSpc>
              <a:spcBef>
                <a:spcPts val="0"/>
              </a:spcBef>
              <a:spcAft>
                <a:spcPts val="0"/>
              </a:spcAft>
              <a:buNone/>
            </a:pPr>
            <a:endParaRPr sz="2000" dirty="0">
              <a:solidFill>
                <a:schemeClr val="dk1"/>
              </a:solidFill>
            </a:endParaRPr>
          </a:p>
          <a:p>
            <a:pPr marL="0" lvl="0" indent="0" rtl="0">
              <a:spcBef>
                <a:spcPts val="0"/>
              </a:spcBef>
              <a:spcAft>
                <a:spcPts val="0"/>
              </a:spcAft>
              <a:buNone/>
            </a:pPr>
            <a:endParaRPr dirty="0"/>
          </a:p>
        </p:txBody>
      </p:sp>
      <p:pic>
        <p:nvPicPr>
          <p:cNvPr id="127" name="Shape 127"/>
          <p:cNvPicPr preferRelativeResize="0"/>
          <p:nvPr/>
        </p:nvPicPr>
        <p:blipFill>
          <a:blip r:embed="rId3">
            <a:alphaModFix/>
          </a:blip>
          <a:stretch>
            <a:fillRect/>
          </a:stretch>
        </p:blipFill>
        <p:spPr>
          <a:xfrm>
            <a:off x="6509657" y="1420646"/>
            <a:ext cx="2322643" cy="2617953"/>
          </a:xfrm>
          <a:prstGeom prst="rect">
            <a:avLst/>
          </a:prstGeom>
          <a:noFill/>
          <a:ln w="9525" cap="flat" cmpd="sng">
            <a:solidFill>
              <a:srgbClr val="000000"/>
            </a:solidFill>
            <a:prstDash val="solid"/>
            <a:round/>
            <a:headEnd type="none" w="sm" len="sm"/>
            <a:tailEnd type="none" w="sm" len="sm"/>
          </a:ln>
        </p:spPr>
      </p:pic>
      <p:pic>
        <p:nvPicPr>
          <p:cNvPr id="128" name="Shape 128"/>
          <p:cNvPicPr preferRelativeResize="0"/>
          <p:nvPr/>
        </p:nvPicPr>
        <p:blipFill>
          <a:blip r:embed="rId4">
            <a:alphaModFix/>
          </a:blip>
          <a:stretch>
            <a:fillRect/>
          </a:stretch>
        </p:blipFill>
        <p:spPr>
          <a:xfrm>
            <a:off x="7590868" y="4446955"/>
            <a:ext cx="573421" cy="497182"/>
          </a:xfrm>
          <a:prstGeom prst="rect">
            <a:avLst/>
          </a:prstGeom>
          <a:noFill/>
          <a:ln>
            <a:noFill/>
          </a:ln>
        </p:spPr>
      </p:pic>
      <p:pic>
        <p:nvPicPr>
          <p:cNvPr id="7" name="Shape 104" descr="Users"/>
          <p:cNvPicPr preferRelativeResize="0"/>
          <p:nvPr/>
        </p:nvPicPr>
        <p:blipFill>
          <a:blip r:embed="rId5">
            <a:alphaModFix/>
          </a:blip>
          <a:stretch>
            <a:fillRect/>
          </a:stretch>
        </p:blipFill>
        <p:spPr>
          <a:xfrm>
            <a:off x="8208514" y="4406437"/>
            <a:ext cx="668011" cy="64373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Shape 1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a:t>Determining the Theme &amp; Summarizing “The Pasture”</a:t>
            </a:r>
            <a:endParaRPr sz="2400"/>
          </a:p>
        </p:txBody>
      </p:sp>
      <p:sp>
        <p:nvSpPr>
          <p:cNvPr id="135" name="Shape 135"/>
          <p:cNvSpPr txBox="1">
            <a:spLocks noGrp="1"/>
          </p:cNvSpPr>
          <p:nvPr>
            <p:ph type="body" idx="1"/>
          </p:nvPr>
        </p:nvSpPr>
        <p:spPr>
          <a:xfrm>
            <a:off x="311700" y="796625"/>
            <a:ext cx="5905800" cy="4139100"/>
          </a:xfrm>
          <a:prstGeom prst="rect">
            <a:avLst/>
          </a:prstGeom>
        </p:spPr>
        <p:txBody>
          <a:bodyPr spcFirstLastPara="1" wrap="square" lIns="91425" tIns="91425" rIns="91425" bIns="91425" anchor="t" anchorCtr="0">
            <a:noAutofit/>
          </a:bodyPr>
          <a:lstStyle/>
          <a:p>
            <a:pPr marL="457200" lvl="0" indent="0" rtl="0">
              <a:spcBef>
                <a:spcPts val="0"/>
              </a:spcBef>
              <a:spcAft>
                <a:spcPts val="0"/>
              </a:spcAft>
              <a:buNone/>
            </a:pPr>
            <a:endParaRPr sz="2000" dirty="0"/>
          </a:p>
          <a:p>
            <a:pPr marL="457200" lvl="0" indent="-355600" rtl="0">
              <a:spcBef>
                <a:spcPts val="0"/>
              </a:spcBef>
              <a:spcAft>
                <a:spcPts val="0"/>
              </a:spcAft>
              <a:buSzPts val="2000"/>
              <a:buAutoNum type="arabicPeriod"/>
            </a:pPr>
            <a:r>
              <a:rPr lang="en" sz="2000" dirty="0"/>
              <a:t>Turn and talk to your triad. 	</a:t>
            </a:r>
            <a:endParaRPr sz="2000" dirty="0"/>
          </a:p>
          <a:p>
            <a:pPr lvl="1" indent="-355600">
              <a:buClr>
                <a:schemeClr val="dk1"/>
              </a:buClr>
              <a:buSzPts val="2000"/>
              <a:buFont typeface="Arial" panose="020B0604020202020204" pitchFamily="34" charset="0"/>
              <a:buChar char="•"/>
            </a:pPr>
            <a:r>
              <a:rPr lang="en" sz="2000" dirty="0">
                <a:solidFill>
                  <a:schemeClr val="dk1"/>
                </a:solidFill>
              </a:rPr>
              <a:t>“What is a theme in this poem?”</a:t>
            </a:r>
            <a:endParaRPr sz="2000" dirty="0">
              <a:solidFill>
                <a:schemeClr val="dk1"/>
              </a:solidFill>
            </a:endParaRPr>
          </a:p>
          <a:p>
            <a:pPr marL="1371600" lvl="0" indent="0" rtl="0">
              <a:spcBef>
                <a:spcPts val="0"/>
              </a:spcBef>
              <a:spcAft>
                <a:spcPts val="0"/>
              </a:spcAft>
              <a:buNone/>
            </a:pPr>
            <a:endParaRPr sz="2000" dirty="0">
              <a:solidFill>
                <a:schemeClr val="dk1"/>
              </a:solidFill>
            </a:endParaRPr>
          </a:p>
          <a:p>
            <a:pPr marL="558800" lvl="0" indent="-457200" rtl="0">
              <a:spcBef>
                <a:spcPts val="0"/>
              </a:spcBef>
              <a:spcAft>
                <a:spcPts val="0"/>
              </a:spcAft>
              <a:buClr>
                <a:schemeClr val="dk1"/>
              </a:buClr>
              <a:buSzPts val="2000"/>
              <a:buFont typeface="+mj-lt"/>
              <a:buAutoNum type="arabicPeriod" startAt="2"/>
            </a:pPr>
            <a:r>
              <a:rPr lang="en" sz="2000" dirty="0">
                <a:solidFill>
                  <a:schemeClr val="dk1"/>
                </a:solidFill>
              </a:rPr>
              <a:t>Find at least two details in the poem that help identify the theme you have chosen. Record them in the appropriate boxes.</a:t>
            </a:r>
            <a:endParaRPr sz="2000" dirty="0">
              <a:solidFill>
                <a:schemeClr val="dk1"/>
              </a:solidFill>
            </a:endParaRPr>
          </a:p>
          <a:p>
            <a:pPr marL="457200" lvl="0" indent="0" rtl="0">
              <a:spcBef>
                <a:spcPts val="0"/>
              </a:spcBef>
              <a:spcAft>
                <a:spcPts val="0"/>
              </a:spcAft>
              <a:buNone/>
            </a:pPr>
            <a:endParaRPr sz="2000" dirty="0">
              <a:solidFill>
                <a:schemeClr val="dk1"/>
              </a:solidFill>
            </a:endParaRPr>
          </a:p>
          <a:p>
            <a:pPr marL="558800" lvl="0" indent="-457200" rtl="0">
              <a:spcBef>
                <a:spcPts val="0"/>
              </a:spcBef>
              <a:spcAft>
                <a:spcPts val="0"/>
              </a:spcAft>
              <a:buClr>
                <a:schemeClr val="dk1"/>
              </a:buClr>
              <a:buSzPts val="2000"/>
              <a:buFont typeface="+mj-lt"/>
              <a:buAutoNum type="arabicPeriod" startAt="3"/>
            </a:pPr>
            <a:r>
              <a:rPr lang="en" sz="2000" dirty="0"/>
              <a:t>Now, spend time with your partner orally </a:t>
            </a:r>
            <a:r>
              <a:rPr lang="en" sz="2000" dirty="0">
                <a:solidFill>
                  <a:schemeClr val="dk1"/>
                </a:solidFill>
              </a:rPr>
              <a:t>summarizing the poem. </a:t>
            </a:r>
            <a:endParaRPr sz="2000" dirty="0">
              <a:solidFill>
                <a:schemeClr val="dk1"/>
              </a:solidFill>
            </a:endParaRPr>
          </a:p>
          <a:p>
            <a:pPr marL="457200" lvl="0" indent="0" rtl="0">
              <a:spcBef>
                <a:spcPts val="0"/>
              </a:spcBef>
              <a:spcAft>
                <a:spcPts val="0"/>
              </a:spcAft>
              <a:buNone/>
            </a:pPr>
            <a:endParaRPr sz="2000" dirty="0">
              <a:solidFill>
                <a:schemeClr val="dk1"/>
              </a:solidFill>
            </a:endParaRPr>
          </a:p>
          <a:p>
            <a:pPr marL="457200" lvl="0" indent="-355600" rtl="0">
              <a:spcBef>
                <a:spcPts val="0"/>
              </a:spcBef>
              <a:spcAft>
                <a:spcPts val="0"/>
              </a:spcAft>
              <a:buSzPts val="2000"/>
              <a:buAutoNum type="arabicPeriod" startAt="4"/>
            </a:pPr>
            <a:r>
              <a:rPr lang="en" sz="2000" dirty="0"/>
              <a:t>Using the Thumb-O-Meter, to reflect your progress toward the second learning goal. </a:t>
            </a:r>
            <a:endParaRPr sz="2000" dirty="0"/>
          </a:p>
          <a:p>
            <a:pPr marL="0" lvl="0" indent="0" rtl="0">
              <a:spcBef>
                <a:spcPts val="0"/>
              </a:spcBef>
              <a:spcAft>
                <a:spcPts val="0"/>
              </a:spcAft>
              <a:buNone/>
            </a:pPr>
            <a:endParaRPr sz="1600" dirty="0"/>
          </a:p>
          <a:p>
            <a:pPr marL="0" lvl="0" indent="0" rtl="0">
              <a:spcBef>
                <a:spcPts val="0"/>
              </a:spcBef>
              <a:spcAft>
                <a:spcPts val="0"/>
              </a:spcAft>
              <a:buNone/>
            </a:pPr>
            <a:endParaRPr sz="1600" dirty="0"/>
          </a:p>
          <a:p>
            <a:pPr marL="0" lvl="0" indent="0" rtl="0">
              <a:spcBef>
                <a:spcPts val="0"/>
              </a:spcBef>
              <a:spcAft>
                <a:spcPts val="0"/>
              </a:spcAft>
              <a:buNone/>
            </a:pPr>
            <a:endParaRPr sz="1600" dirty="0"/>
          </a:p>
        </p:txBody>
      </p:sp>
      <p:pic>
        <p:nvPicPr>
          <p:cNvPr id="136" name="Shape 136"/>
          <p:cNvPicPr preferRelativeResize="0"/>
          <p:nvPr/>
        </p:nvPicPr>
        <p:blipFill>
          <a:blip r:embed="rId3">
            <a:alphaModFix/>
          </a:blip>
          <a:stretch>
            <a:fillRect/>
          </a:stretch>
        </p:blipFill>
        <p:spPr>
          <a:xfrm>
            <a:off x="6505475" y="1087100"/>
            <a:ext cx="2326825" cy="2699275"/>
          </a:xfrm>
          <a:prstGeom prst="rect">
            <a:avLst/>
          </a:prstGeom>
          <a:noFill/>
          <a:ln w="9525" cap="flat" cmpd="sng">
            <a:solidFill>
              <a:srgbClr val="000000"/>
            </a:solidFill>
            <a:prstDash val="solid"/>
            <a:round/>
            <a:headEnd type="none" w="sm" len="sm"/>
            <a:tailEnd type="none" w="sm" len="sm"/>
          </a:ln>
        </p:spPr>
      </p:pic>
      <p:sp>
        <p:nvSpPr>
          <p:cNvPr id="137" name="Shape 137"/>
          <p:cNvSpPr/>
          <p:nvPr/>
        </p:nvSpPr>
        <p:spPr>
          <a:xfrm>
            <a:off x="6027100" y="2131448"/>
            <a:ext cx="572700" cy="3465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38" name="Shape 138"/>
          <p:cNvSpPr/>
          <p:nvPr/>
        </p:nvSpPr>
        <p:spPr>
          <a:xfrm>
            <a:off x="6027100" y="3336072"/>
            <a:ext cx="572700" cy="346500"/>
          </a:xfrm>
          <a:prstGeom prst="rightArrow">
            <a:avLst>
              <a:gd name="adj1" fmla="val 50000"/>
              <a:gd name="adj2" fmla="val 50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pic>
        <p:nvPicPr>
          <p:cNvPr id="139" name="Shape 139"/>
          <p:cNvPicPr preferRelativeResize="0"/>
          <p:nvPr/>
        </p:nvPicPr>
        <p:blipFill>
          <a:blip r:embed="rId4">
            <a:alphaModFix/>
          </a:blip>
          <a:stretch>
            <a:fillRect/>
          </a:stretch>
        </p:blipFill>
        <p:spPr>
          <a:xfrm>
            <a:off x="8449847" y="4443646"/>
            <a:ext cx="550026" cy="540774"/>
          </a:xfrm>
          <a:prstGeom prst="rect">
            <a:avLst/>
          </a:prstGeom>
          <a:noFill/>
          <a:ln>
            <a:noFill/>
          </a:ln>
        </p:spPr>
      </p:pic>
      <p:pic>
        <p:nvPicPr>
          <p:cNvPr id="140" name="Shape 140" descr="Users"/>
          <p:cNvPicPr preferRelativeResize="0"/>
          <p:nvPr/>
        </p:nvPicPr>
        <p:blipFill>
          <a:blip r:embed="rId5">
            <a:alphaModFix/>
          </a:blip>
          <a:stretch>
            <a:fillRect/>
          </a:stretch>
        </p:blipFill>
        <p:spPr>
          <a:xfrm>
            <a:off x="7552306" y="4414612"/>
            <a:ext cx="654350" cy="598842"/>
          </a:xfrm>
          <a:prstGeom prst="rect">
            <a:avLst/>
          </a:prstGeom>
          <a:noFill/>
          <a:ln>
            <a:noFill/>
          </a:ln>
        </p:spPr>
      </p:pic>
      <p:pic>
        <p:nvPicPr>
          <p:cNvPr id="141" name="Shape 141" descr="https://d30y9cdsu7xlg0.cloudfront.net/png/709687-200.png"/>
          <p:cNvPicPr preferRelativeResize="0"/>
          <p:nvPr/>
        </p:nvPicPr>
        <p:blipFill>
          <a:blip r:embed="rId6">
            <a:alphaModFix/>
          </a:blip>
          <a:stretch>
            <a:fillRect/>
          </a:stretch>
        </p:blipFill>
        <p:spPr>
          <a:xfrm>
            <a:off x="7963464" y="4451104"/>
            <a:ext cx="644869" cy="59387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5"/>
        <p:cNvGrpSpPr/>
        <p:nvPr/>
      </p:nvGrpSpPr>
      <p:grpSpPr>
        <a:xfrm>
          <a:off x="0" y="0"/>
          <a:ext cx="0" cy="0"/>
          <a:chOff x="0" y="0"/>
          <a:chExt cx="0" cy="0"/>
        </a:xfrm>
      </p:grpSpPr>
      <p:sp>
        <p:nvSpPr>
          <p:cNvPr id="146" name="Shape 14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Poems and Prose </a:t>
            </a:r>
            <a:endParaRPr/>
          </a:p>
        </p:txBody>
      </p:sp>
      <p:sp>
        <p:nvSpPr>
          <p:cNvPr id="147" name="Shape 147"/>
          <p:cNvSpPr txBox="1">
            <a:spLocks noGrp="1"/>
          </p:cNvSpPr>
          <p:nvPr>
            <p:ph type="body" idx="1"/>
          </p:nvPr>
        </p:nvSpPr>
        <p:spPr>
          <a:xfrm>
            <a:off x="256400" y="956650"/>
            <a:ext cx="5053800" cy="40152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500" b="1" dirty="0">
                <a:solidFill>
                  <a:schemeClr val="dk1"/>
                </a:solidFill>
              </a:rPr>
              <a:t>Comparing a Poem with Prose: “The Pasture”</a:t>
            </a:r>
            <a:endParaRPr sz="1500" b="1" dirty="0">
              <a:solidFill>
                <a:schemeClr val="dk1"/>
              </a:solidFill>
            </a:endParaRPr>
          </a:p>
          <a:p>
            <a:pPr marL="0" lvl="0" indent="0" rtl="0">
              <a:spcBef>
                <a:spcPts val="0"/>
              </a:spcBef>
              <a:spcAft>
                <a:spcPts val="0"/>
              </a:spcAft>
              <a:buClr>
                <a:schemeClr val="dk1"/>
              </a:buClr>
              <a:buSzPts val="1100"/>
              <a:buFont typeface="Arial"/>
              <a:buNone/>
            </a:pPr>
            <a:endParaRPr sz="1500" b="1" dirty="0">
              <a:solidFill>
                <a:schemeClr val="dk1"/>
              </a:solidFill>
            </a:endParaRPr>
          </a:p>
          <a:p>
            <a:pPr marL="457200" lvl="0" indent="-317500" rtl="0">
              <a:spcBef>
                <a:spcPts val="0"/>
              </a:spcBef>
              <a:spcAft>
                <a:spcPts val="0"/>
              </a:spcAft>
              <a:buClr>
                <a:schemeClr val="dk1"/>
              </a:buClr>
              <a:buSzPts val="1400"/>
              <a:buAutoNum type="arabicPeriod"/>
            </a:pPr>
            <a:r>
              <a:rPr lang="en" sz="1500" dirty="0">
                <a:solidFill>
                  <a:schemeClr val="dk1"/>
                </a:solidFill>
              </a:rPr>
              <a:t>Follow along reading silently as your teacher reads aloud. </a:t>
            </a:r>
            <a:endParaRPr sz="1500" dirty="0">
              <a:solidFill>
                <a:schemeClr val="dk1"/>
              </a:solidFill>
            </a:endParaRPr>
          </a:p>
          <a:p>
            <a:pPr marL="482600" lvl="0" rtl="0">
              <a:spcBef>
                <a:spcPts val="0"/>
              </a:spcBef>
              <a:spcAft>
                <a:spcPts val="0"/>
              </a:spcAft>
              <a:buClr>
                <a:schemeClr val="dk1"/>
              </a:buClr>
              <a:buSzPts val="1400"/>
              <a:buFont typeface="+mj-lt"/>
              <a:buAutoNum type="arabicPeriod" startAt="2"/>
            </a:pPr>
            <a:r>
              <a:rPr lang="en" sz="1500" dirty="0">
                <a:solidFill>
                  <a:schemeClr val="dk1"/>
                </a:solidFill>
              </a:rPr>
              <a:t>Take 1 minute to look carefully at the two texts.</a:t>
            </a:r>
            <a:endParaRPr sz="1500" dirty="0">
              <a:solidFill>
                <a:schemeClr val="dk1"/>
              </a:solidFill>
            </a:endParaRPr>
          </a:p>
          <a:p>
            <a:pPr marL="457200" lvl="0" indent="-317500" rtl="0">
              <a:spcBef>
                <a:spcPts val="0"/>
              </a:spcBef>
              <a:spcAft>
                <a:spcPts val="0"/>
              </a:spcAft>
              <a:buClr>
                <a:schemeClr val="dk1"/>
              </a:buClr>
              <a:buSzPts val="1400"/>
              <a:buAutoNum type="arabicPeriod" startAt="2"/>
            </a:pPr>
            <a:r>
              <a:rPr lang="en" sz="1500" dirty="0">
                <a:solidFill>
                  <a:schemeClr val="dk1"/>
                </a:solidFill>
              </a:rPr>
              <a:t>Turn and talk to your partner about the following:</a:t>
            </a:r>
            <a:endParaRPr sz="1500" dirty="0">
              <a:solidFill>
                <a:schemeClr val="dk1"/>
              </a:solidFill>
            </a:endParaRPr>
          </a:p>
          <a:p>
            <a:pPr marL="914400" lvl="0" indent="-317500" rtl="0">
              <a:spcBef>
                <a:spcPts val="0"/>
              </a:spcBef>
              <a:spcAft>
                <a:spcPts val="0"/>
              </a:spcAft>
              <a:buClr>
                <a:schemeClr val="dk1"/>
              </a:buClr>
              <a:buSzPts val="1400"/>
              <a:buAutoNum type="alphaLcPeriod"/>
            </a:pPr>
            <a:r>
              <a:rPr lang="en" sz="1500" dirty="0">
                <a:solidFill>
                  <a:schemeClr val="dk1"/>
                </a:solidFill>
              </a:rPr>
              <a:t>What is one similarity between the poem and the prose? </a:t>
            </a:r>
            <a:endParaRPr sz="1500" dirty="0">
              <a:solidFill>
                <a:schemeClr val="dk1"/>
              </a:solidFill>
            </a:endParaRPr>
          </a:p>
          <a:p>
            <a:pPr marL="482600" lvl="0" rtl="0">
              <a:spcBef>
                <a:spcPts val="0"/>
              </a:spcBef>
              <a:spcAft>
                <a:spcPts val="0"/>
              </a:spcAft>
              <a:buClr>
                <a:schemeClr val="dk1"/>
              </a:buClr>
              <a:buSzPts val="1400"/>
              <a:buFont typeface="+mj-lt"/>
              <a:buAutoNum type="arabicPeriod" startAt="4"/>
            </a:pPr>
            <a:r>
              <a:rPr lang="en" sz="1500" dirty="0">
                <a:solidFill>
                  <a:schemeClr val="dk1"/>
                </a:solidFill>
              </a:rPr>
              <a:t>Work with your partner to complete as many similarities and differences as you can. </a:t>
            </a:r>
            <a:endParaRPr sz="1500" dirty="0">
              <a:solidFill>
                <a:schemeClr val="dk1"/>
              </a:solidFill>
            </a:endParaRPr>
          </a:p>
          <a:p>
            <a:pPr marL="0" lvl="0" indent="0">
              <a:spcBef>
                <a:spcPts val="0"/>
              </a:spcBef>
              <a:spcAft>
                <a:spcPts val="0"/>
              </a:spcAft>
              <a:buNone/>
            </a:pPr>
            <a:endParaRPr sz="1500" dirty="0">
              <a:solidFill>
                <a:schemeClr val="dk1"/>
              </a:solidFill>
            </a:endParaRPr>
          </a:p>
          <a:p>
            <a:pPr marL="0" lvl="0" indent="0" rtl="0">
              <a:spcBef>
                <a:spcPts val="0"/>
              </a:spcBef>
              <a:spcAft>
                <a:spcPts val="0"/>
              </a:spcAft>
              <a:buNone/>
            </a:pPr>
            <a:r>
              <a:rPr lang="en" sz="1500" dirty="0">
                <a:solidFill>
                  <a:schemeClr val="dk1"/>
                </a:solidFill>
              </a:rPr>
              <a:t>Let’s reflect on your progress for the final learning target:</a:t>
            </a:r>
          </a:p>
          <a:p>
            <a:pPr marL="742950" lvl="1" indent="-285750">
              <a:buSzPct val="100000"/>
              <a:buFont typeface="Arial" panose="020B0604020202020204" pitchFamily="34" charset="0"/>
              <a:buChar char="•"/>
            </a:pPr>
            <a:r>
              <a:rPr lang="en" sz="1500" dirty="0">
                <a:solidFill>
                  <a:schemeClr val="dk1"/>
                </a:solidFill>
              </a:rPr>
              <a:t>“I can identify the similarities and difference between poetry and prose.“</a:t>
            </a:r>
            <a:endParaRPr sz="1500" dirty="0">
              <a:solidFill>
                <a:schemeClr val="dk1"/>
              </a:solidFill>
            </a:endParaRPr>
          </a:p>
          <a:p>
            <a:pPr marL="0" lvl="0" indent="0" rtl="0">
              <a:lnSpc>
                <a:spcPct val="115000"/>
              </a:lnSpc>
              <a:spcBef>
                <a:spcPts val="0"/>
              </a:spcBef>
              <a:spcAft>
                <a:spcPts val="0"/>
              </a:spcAft>
              <a:buNone/>
            </a:pPr>
            <a:endParaRPr sz="1400" dirty="0">
              <a:solidFill>
                <a:schemeClr val="dk1"/>
              </a:solidFill>
            </a:endParaRPr>
          </a:p>
          <a:p>
            <a:pPr marL="0" lvl="0" indent="0" rtl="0">
              <a:spcBef>
                <a:spcPts val="0"/>
              </a:spcBef>
              <a:spcAft>
                <a:spcPts val="0"/>
              </a:spcAft>
              <a:buNone/>
            </a:pPr>
            <a:endParaRPr sz="1400" b="1" dirty="0">
              <a:solidFill>
                <a:schemeClr val="dk1"/>
              </a:solidFill>
              <a:latin typeface="Arial"/>
              <a:ea typeface="Arial"/>
              <a:cs typeface="Arial"/>
              <a:sym typeface="Arial"/>
            </a:endParaRPr>
          </a:p>
          <a:p>
            <a:pPr marL="0" lvl="0" indent="0" rtl="0">
              <a:spcBef>
                <a:spcPts val="0"/>
              </a:spcBef>
              <a:spcAft>
                <a:spcPts val="0"/>
              </a:spcAft>
              <a:buNone/>
            </a:pPr>
            <a:r>
              <a:rPr lang="en" sz="1400" b="1" dirty="0">
                <a:solidFill>
                  <a:schemeClr val="dk1"/>
                </a:solidFill>
                <a:latin typeface="Arial"/>
                <a:ea typeface="Arial"/>
                <a:cs typeface="Arial"/>
                <a:sym typeface="Arial"/>
              </a:rPr>
              <a:t> </a:t>
            </a:r>
            <a:endParaRPr sz="1400" b="1" dirty="0">
              <a:solidFill>
                <a:schemeClr val="dk1"/>
              </a:solidFill>
              <a:latin typeface="Arial"/>
              <a:ea typeface="Arial"/>
              <a:cs typeface="Arial"/>
              <a:sym typeface="Arial"/>
            </a:endParaRPr>
          </a:p>
          <a:p>
            <a:pPr marL="0" lvl="0" indent="0" rtl="0">
              <a:spcBef>
                <a:spcPts val="0"/>
              </a:spcBef>
              <a:spcAft>
                <a:spcPts val="0"/>
              </a:spcAft>
              <a:buNone/>
            </a:pPr>
            <a:endParaRPr sz="1400" b="1" dirty="0">
              <a:solidFill>
                <a:schemeClr val="dk1"/>
              </a:solidFill>
              <a:latin typeface="Arial"/>
              <a:ea typeface="Arial"/>
              <a:cs typeface="Arial"/>
              <a:sym typeface="Arial"/>
            </a:endParaRPr>
          </a:p>
          <a:p>
            <a:pPr marL="457200" lvl="0" indent="-228600" rtl="0">
              <a:spcBef>
                <a:spcPts val="0"/>
              </a:spcBef>
              <a:spcAft>
                <a:spcPts val="0"/>
              </a:spcAft>
              <a:buClr>
                <a:schemeClr val="dk1"/>
              </a:buClr>
              <a:buSzPts val="1100"/>
              <a:buFont typeface="Arial"/>
              <a:buNone/>
            </a:pPr>
            <a:endParaRPr sz="1400" b="1" dirty="0">
              <a:solidFill>
                <a:schemeClr val="dk1"/>
              </a:solidFill>
              <a:latin typeface="Arial"/>
              <a:ea typeface="Arial"/>
              <a:cs typeface="Arial"/>
              <a:sym typeface="Arial"/>
            </a:endParaRPr>
          </a:p>
        </p:txBody>
      </p:sp>
      <p:pic>
        <p:nvPicPr>
          <p:cNvPr id="148" name="Shape 148"/>
          <p:cNvPicPr preferRelativeResize="0"/>
          <p:nvPr/>
        </p:nvPicPr>
        <p:blipFill>
          <a:blip r:embed="rId3">
            <a:alphaModFix/>
          </a:blip>
          <a:stretch>
            <a:fillRect/>
          </a:stretch>
        </p:blipFill>
        <p:spPr>
          <a:xfrm>
            <a:off x="5412050" y="1152475"/>
            <a:ext cx="3232350" cy="3133175"/>
          </a:xfrm>
          <a:prstGeom prst="rect">
            <a:avLst/>
          </a:prstGeom>
          <a:noFill/>
          <a:ln>
            <a:noFill/>
          </a:ln>
          <a:effectLst>
            <a:outerShdw blurRad="57150" dist="19050" dir="5400000" algn="bl" rotWithShape="0">
              <a:srgbClr val="000000">
                <a:alpha val="50000"/>
              </a:srgbClr>
            </a:outerShdw>
          </a:effectLst>
        </p:spPr>
      </p:pic>
      <p:pic>
        <p:nvPicPr>
          <p:cNvPr id="7" name="Shape 139"/>
          <p:cNvPicPr preferRelativeResize="0"/>
          <p:nvPr/>
        </p:nvPicPr>
        <p:blipFill>
          <a:blip r:embed="rId4">
            <a:alphaModFix/>
          </a:blip>
          <a:stretch>
            <a:fillRect/>
          </a:stretch>
        </p:blipFill>
        <p:spPr>
          <a:xfrm>
            <a:off x="8449847" y="4443646"/>
            <a:ext cx="550026" cy="540774"/>
          </a:xfrm>
          <a:prstGeom prst="rect">
            <a:avLst/>
          </a:prstGeom>
          <a:noFill/>
          <a:ln>
            <a:noFill/>
          </a:ln>
        </p:spPr>
      </p:pic>
      <p:pic>
        <p:nvPicPr>
          <p:cNvPr id="8" name="Shape 140" descr="Users"/>
          <p:cNvPicPr preferRelativeResize="0"/>
          <p:nvPr/>
        </p:nvPicPr>
        <p:blipFill>
          <a:blip r:embed="rId5">
            <a:alphaModFix/>
          </a:blip>
          <a:stretch>
            <a:fillRect/>
          </a:stretch>
        </p:blipFill>
        <p:spPr>
          <a:xfrm>
            <a:off x="7795497" y="4443646"/>
            <a:ext cx="654350" cy="59884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4"/>
        <p:cNvGrpSpPr/>
        <p:nvPr/>
      </p:nvGrpSpPr>
      <p:grpSpPr>
        <a:xfrm>
          <a:off x="0" y="0"/>
          <a:ext cx="0" cy="0"/>
          <a:chOff x="0" y="0"/>
          <a:chExt cx="0" cy="0"/>
        </a:xfrm>
      </p:grpSpPr>
      <p:sp>
        <p:nvSpPr>
          <p:cNvPr id="155" name="Shape 15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156" name="Shape 156"/>
          <p:cNvSpPr txBox="1">
            <a:spLocks noGrp="1"/>
          </p:cNvSpPr>
          <p:nvPr>
            <p:ph type="body" idx="1"/>
          </p:nvPr>
        </p:nvSpPr>
        <p:spPr>
          <a:xfrm>
            <a:off x="311700" y="1000525"/>
            <a:ext cx="8520600" cy="3975000"/>
          </a:xfrm>
          <a:prstGeom prst="rect">
            <a:avLst/>
          </a:prstGeom>
        </p:spPr>
        <p:txBody>
          <a:bodyPr spcFirstLastPara="1" wrap="square" lIns="91425" tIns="91425" rIns="91425" bIns="91425" anchor="t" anchorCtr="0">
            <a:noAutofit/>
          </a:bodyPr>
          <a:lstStyle/>
          <a:p>
            <a:pPr marL="4114800" lvl="0" indent="-342900" rtl="0">
              <a:spcBef>
                <a:spcPts val="0"/>
              </a:spcBef>
              <a:spcAft>
                <a:spcPts val="0"/>
              </a:spcAft>
              <a:buSzPts val="1800"/>
              <a:buAutoNum type="arabicPeriod"/>
            </a:pPr>
            <a:r>
              <a:rPr lang="en">
                <a:solidFill>
                  <a:schemeClr val="dk1"/>
                </a:solidFill>
              </a:rPr>
              <a:t>Read from your independent reading book.</a:t>
            </a:r>
            <a:endParaRPr>
              <a:solidFill>
                <a:schemeClr val="dk1"/>
              </a:solidFill>
            </a:endParaRPr>
          </a:p>
          <a:p>
            <a:pPr marL="4114800" lvl="0" indent="-342900" rtl="0">
              <a:spcBef>
                <a:spcPts val="0"/>
              </a:spcBef>
              <a:spcAft>
                <a:spcPts val="0"/>
              </a:spcAft>
              <a:buSzPts val="1800"/>
              <a:buAutoNum type="arabicPeriod"/>
            </a:pPr>
            <a:r>
              <a:rPr lang="en">
                <a:solidFill>
                  <a:schemeClr val="dk1"/>
                </a:solidFill>
              </a:rPr>
              <a:t>Select a prompt and respond in your reading journal.</a:t>
            </a:r>
            <a:endParaRPr>
              <a:solidFill>
                <a:schemeClr val="dk1"/>
              </a:solidFill>
            </a:endParaRPr>
          </a:p>
          <a:p>
            <a:pPr marL="0" lvl="0" indent="0" rtl="0">
              <a:lnSpc>
                <a:spcPct val="115000"/>
              </a:lnSpc>
              <a:spcBef>
                <a:spcPts val="0"/>
              </a:spcBef>
              <a:spcAft>
                <a:spcPts val="0"/>
              </a:spcAft>
              <a:buClr>
                <a:schemeClr val="dk1"/>
              </a:buClr>
              <a:buSzPts val="1100"/>
              <a:buFont typeface="Arial"/>
              <a:buNone/>
            </a:pPr>
            <a:endParaRPr>
              <a:solidFill>
                <a:schemeClr val="dk1"/>
              </a:solidFill>
            </a:endParaRPr>
          </a:p>
          <a:p>
            <a:pPr marL="0" lvl="0" indent="0">
              <a:spcBef>
                <a:spcPts val="0"/>
              </a:spcBef>
              <a:spcAft>
                <a:spcPts val="0"/>
              </a:spcAft>
              <a:buClr>
                <a:schemeClr val="dk1"/>
              </a:buClr>
              <a:buSzPts val="1100"/>
              <a:buFont typeface="Arial"/>
              <a:buNone/>
            </a:pPr>
            <a:endParaRPr>
              <a:solidFill>
                <a:schemeClr val="dk1"/>
              </a:solidFill>
            </a:endParaRPr>
          </a:p>
          <a:p>
            <a:pPr marL="0" lvl="0" indent="0" rtl="0">
              <a:spcBef>
                <a:spcPts val="0"/>
              </a:spcBef>
              <a:spcAft>
                <a:spcPts val="0"/>
              </a:spcAft>
              <a:buNone/>
            </a:pPr>
            <a:endParaRPr/>
          </a:p>
        </p:txBody>
      </p:sp>
      <p:pic>
        <p:nvPicPr>
          <p:cNvPr id="157" name="Shape 157"/>
          <p:cNvPicPr preferRelativeResize="0"/>
          <p:nvPr/>
        </p:nvPicPr>
        <p:blipFill>
          <a:blip r:embed="rId3">
            <a:alphaModFix/>
          </a:blip>
          <a:stretch>
            <a:fillRect/>
          </a:stretch>
        </p:blipFill>
        <p:spPr>
          <a:xfrm>
            <a:off x="408675" y="1085050"/>
            <a:ext cx="3466600" cy="3663850"/>
          </a:xfrm>
          <a:prstGeom prst="rect">
            <a:avLst/>
          </a:prstGeom>
          <a:noFill/>
          <a:ln w="19050" cap="flat" cmpd="sng">
            <a:solidFill>
              <a:srgbClr val="000000"/>
            </a:solidFill>
            <a:prstDash val="solid"/>
            <a:miter lim="8000"/>
            <a:headEnd type="none" w="sm" len="sm"/>
            <a:tailEnd type="none" w="sm" len="sm"/>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Shape 16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Small Group Block/ ALL Block</a:t>
            </a:r>
            <a:endParaRPr/>
          </a:p>
        </p:txBody>
      </p:sp>
      <p:sp>
        <p:nvSpPr>
          <p:cNvPr id="163" name="Shape 163"/>
          <p:cNvSpPr txBox="1">
            <a:spLocks noGrp="1"/>
          </p:cNvSpPr>
          <p:nvPr>
            <p:ph type="body" idx="1"/>
          </p:nvPr>
        </p:nvSpPr>
        <p:spPr>
          <a:xfrm>
            <a:off x="197275" y="906875"/>
            <a:ext cx="8634900" cy="4110000"/>
          </a:xfrm>
          <a:prstGeom prst="rect">
            <a:avLst/>
          </a:prstGeom>
        </p:spPr>
        <p:txBody>
          <a:bodyPr spcFirstLastPara="1" wrap="square" lIns="91425" tIns="91425" rIns="91425" bIns="91425" anchor="t" anchorCtr="0">
            <a:noAutofit/>
          </a:bodyPr>
          <a:lstStyle/>
          <a:p>
            <a:pPr marL="0" lvl="0" indent="0" rtl="0">
              <a:lnSpc>
                <a:spcPct val="129600"/>
              </a:lnSpc>
              <a:spcBef>
                <a:spcPts val="0"/>
              </a:spcBef>
              <a:spcAft>
                <a:spcPts val="0"/>
              </a:spcAft>
              <a:buClr>
                <a:schemeClr val="dk1"/>
              </a:buClr>
              <a:buSzPts val="1100"/>
              <a:buFont typeface="Arial"/>
              <a:buNone/>
            </a:pPr>
            <a:r>
              <a:rPr lang="en" sz="1600">
                <a:solidFill>
                  <a:schemeClr val="dk1"/>
                </a:solidFill>
              </a:rPr>
              <a:t>Activities for today:</a:t>
            </a:r>
            <a:endParaRPr sz="1600">
              <a:solidFill>
                <a:schemeClr val="dk1"/>
              </a:solidFill>
            </a:endParaRPr>
          </a:p>
          <a:p>
            <a:pPr marL="0" lvl="0" indent="0" rtl="0">
              <a:lnSpc>
                <a:spcPct val="129600"/>
              </a:lnSpc>
              <a:spcBef>
                <a:spcPts val="1000"/>
              </a:spcBef>
              <a:spcAft>
                <a:spcPts val="0"/>
              </a:spcAft>
              <a:buClr>
                <a:schemeClr val="dk1"/>
              </a:buClr>
              <a:buSzPts val="1100"/>
              <a:buFont typeface="Arial"/>
              <a:buNone/>
            </a:pPr>
            <a:r>
              <a:rPr lang="en" sz="1600">
                <a:solidFill>
                  <a:schemeClr val="dk1"/>
                </a:solidFill>
              </a:rPr>
              <a:t>Welcome to the time in our day where we get to work on a activities in small groups related to building our skills as readers.</a:t>
            </a:r>
            <a:endParaRPr sz="1600">
              <a:solidFill>
                <a:schemeClr val="dk1"/>
              </a:solidFill>
            </a:endParaRPr>
          </a:p>
          <a:p>
            <a:pPr marL="0" lvl="0" indent="0" rtl="0">
              <a:lnSpc>
                <a:spcPct val="129600"/>
              </a:lnSpc>
              <a:spcBef>
                <a:spcPts val="2100"/>
              </a:spcBef>
              <a:spcAft>
                <a:spcPts val="0"/>
              </a:spcAft>
              <a:buClr>
                <a:schemeClr val="dk1"/>
              </a:buClr>
              <a:buSzPts val="1100"/>
              <a:buFont typeface="Arial"/>
              <a:buNone/>
            </a:pPr>
            <a:r>
              <a:rPr lang="en" sz="1600">
                <a:solidFill>
                  <a:schemeClr val="dk1"/>
                </a:solidFill>
              </a:rPr>
              <a:t>During this time, you will get a chance to work in pairs or groups to support each other as you read.</a:t>
            </a:r>
            <a:endParaRPr sz="1600">
              <a:solidFill>
                <a:schemeClr val="dk1"/>
              </a:solidFill>
            </a:endParaRPr>
          </a:p>
          <a:p>
            <a:pPr marL="0" lvl="0" indent="0" rtl="0">
              <a:lnSpc>
                <a:spcPct val="129600"/>
              </a:lnSpc>
              <a:spcBef>
                <a:spcPts val="2100"/>
              </a:spcBef>
              <a:spcAft>
                <a:spcPts val="0"/>
              </a:spcAft>
              <a:buNone/>
            </a:pPr>
            <a:r>
              <a:rPr lang="en">
                <a:solidFill>
                  <a:schemeClr val="dk1"/>
                </a:solidFill>
              </a:rPr>
              <a:t>Groups assigned:</a:t>
            </a:r>
            <a:endParaRPr>
              <a:solidFill>
                <a:schemeClr val="dk1"/>
              </a:solidFill>
            </a:endParaRPr>
          </a:p>
          <a:p>
            <a:pPr marL="0" lvl="0" indent="0" rtl="0">
              <a:lnSpc>
                <a:spcPct val="129600"/>
              </a:lnSpc>
              <a:spcBef>
                <a:spcPts val="2100"/>
              </a:spcBef>
              <a:spcAft>
                <a:spcPts val="0"/>
              </a:spcAft>
              <a:buClr>
                <a:schemeClr val="dk1"/>
              </a:buClr>
              <a:buSzPts val="1100"/>
              <a:buFont typeface="Arial"/>
              <a:buNone/>
            </a:pPr>
            <a:endParaRPr sz="2100">
              <a:solidFill>
                <a:schemeClr val="dk1"/>
              </a:solidFill>
            </a:endParaRPr>
          </a:p>
          <a:p>
            <a:pPr marL="0" lvl="0" indent="0" rtl="0">
              <a:lnSpc>
                <a:spcPct val="115000"/>
              </a:lnSpc>
              <a:spcBef>
                <a:spcPts val="2100"/>
              </a:spcBef>
              <a:spcAft>
                <a:spcPts val="0"/>
              </a:spcAft>
              <a:buClr>
                <a:schemeClr val="dk1"/>
              </a:buClr>
              <a:buSzPts val="1100"/>
              <a:buFont typeface="Arial"/>
              <a:buNone/>
            </a:pPr>
            <a:endParaRPr sz="2100">
              <a:solidFill>
                <a:schemeClr val="dk1"/>
              </a:solidFill>
            </a:endParaRPr>
          </a:p>
          <a:p>
            <a:pPr marL="0" lvl="0" indent="0" rtl="0">
              <a:spcBef>
                <a:spcPts val="0"/>
              </a:spcBef>
              <a:spcAft>
                <a:spcPts val="0"/>
              </a:spcAft>
              <a:buNone/>
            </a:pPr>
            <a:endParaRPr/>
          </a:p>
        </p:txBody>
      </p:sp>
      <p:graphicFrame>
        <p:nvGraphicFramePr>
          <p:cNvPr id="164" name="Shape 164"/>
          <p:cNvGraphicFramePr/>
          <p:nvPr>
            <p:extLst>
              <p:ext uri="{D42A27DB-BD31-4B8C-83A1-F6EECF244321}">
                <p14:modId xmlns:p14="http://schemas.microsoft.com/office/powerpoint/2010/main" val="3759135781"/>
              </p:ext>
            </p:extLst>
          </p:nvPr>
        </p:nvGraphicFramePr>
        <p:xfrm>
          <a:off x="1089450" y="3675375"/>
          <a:ext cx="7337700" cy="1306813"/>
        </p:xfrm>
        <a:graphic>
          <a:graphicData uri="http://schemas.openxmlformats.org/drawingml/2006/table">
            <a:tbl>
              <a:tblPr>
                <a:noFill/>
                <a:tableStyleId>{C16576CA-8A1A-44C4-9D7C-C83413BE118C}</a:tableStyleId>
              </a:tblPr>
              <a:tblGrid>
                <a:gridCol w="1834425">
                  <a:extLst>
                    <a:ext uri="{9D8B030D-6E8A-4147-A177-3AD203B41FA5}">
                      <a16:colId xmlns:a16="http://schemas.microsoft.com/office/drawing/2014/main" val="20000"/>
                    </a:ext>
                  </a:extLst>
                </a:gridCol>
                <a:gridCol w="1834425">
                  <a:extLst>
                    <a:ext uri="{9D8B030D-6E8A-4147-A177-3AD203B41FA5}">
                      <a16:colId xmlns:a16="http://schemas.microsoft.com/office/drawing/2014/main" val="20001"/>
                    </a:ext>
                  </a:extLst>
                </a:gridCol>
                <a:gridCol w="1834425">
                  <a:extLst>
                    <a:ext uri="{9D8B030D-6E8A-4147-A177-3AD203B41FA5}">
                      <a16:colId xmlns:a16="http://schemas.microsoft.com/office/drawing/2014/main" val="20002"/>
                    </a:ext>
                  </a:extLst>
                </a:gridCol>
                <a:gridCol w="1834425">
                  <a:extLst>
                    <a:ext uri="{9D8B030D-6E8A-4147-A177-3AD203B41FA5}">
                      <a16:colId xmlns:a16="http://schemas.microsoft.com/office/drawing/2014/main" val="20003"/>
                    </a:ext>
                  </a:extLst>
                </a:gridCol>
              </a:tblGrid>
              <a:tr h="471925">
                <a:tc>
                  <a:txBody>
                    <a:bodyPr/>
                    <a:lstStyle/>
                    <a:p>
                      <a:pPr marL="0" lvl="0" indent="0" rtl="0">
                        <a:lnSpc>
                          <a:spcPct val="144000"/>
                        </a:lnSpc>
                        <a:spcBef>
                          <a:spcPts val="0"/>
                        </a:spcBef>
                        <a:spcAft>
                          <a:spcPts val="0"/>
                        </a:spcAft>
                        <a:buNone/>
                      </a:pPr>
                      <a:r>
                        <a:rPr lang="en" dirty="0">
                          <a:latin typeface="Century Gothic" panose="020B0502020202020204" pitchFamily="34" charset="0"/>
                        </a:rPr>
                        <a:t>Group 1</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lnSpc>
                          <a:spcPct val="144000"/>
                        </a:lnSpc>
                        <a:spcBef>
                          <a:spcPts val="0"/>
                        </a:spcBef>
                        <a:spcAft>
                          <a:spcPts val="0"/>
                        </a:spcAft>
                        <a:buNone/>
                      </a:pPr>
                      <a:r>
                        <a:rPr lang="en" dirty="0">
                          <a:latin typeface="Century Gothic" panose="020B0502020202020204" pitchFamily="34" charset="0"/>
                        </a:rPr>
                        <a:t>Group 2</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lnSpc>
                          <a:spcPct val="144000"/>
                        </a:lnSpc>
                        <a:spcBef>
                          <a:spcPts val="0"/>
                        </a:spcBef>
                        <a:spcAft>
                          <a:spcPts val="0"/>
                        </a:spcAft>
                        <a:buNone/>
                      </a:pPr>
                      <a:r>
                        <a:rPr lang="en" dirty="0">
                          <a:latin typeface="Century Gothic" panose="020B0502020202020204" pitchFamily="34" charset="0"/>
                        </a:rPr>
                        <a:t>Group 3</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lnSpc>
                          <a:spcPct val="144000"/>
                        </a:lnSpc>
                        <a:spcBef>
                          <a:spcPts val="0"/>
                        </a:spcBef>
                        <a:spcAft>
                          <a:spcPts val="0"/>
                        </a:spcAft>
                        <a:buNone/>
                      </a:pPr>
                      <a:r>
                        <a:rPr lang="en" dirty="0">
                          <a:latin typeface="Century Gothic" panose="020B0502020202020204" pitchFamily="34" charset="0"/>
                        </a:rPr>
                        <a:t>Group 4</a:t>
                      </a:r>
                      <a:endParaRPr dirty="0">
                        <a:latin typeface="Century Gothic" panose="020B0502020202020204" pitchFamily="34" charset="0"/>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0"/>
                  </a:ext>
                </a:extLst>
              </a:tr>
              <a:tr h="809075">
                <a:tc>
                  <a:txBody>
                    <a:bodyPr/>
                    <a:lstStyle/>
                    <a:p>
                      <a:pPr marL="0" lvl="0" indent="0" rtl="0">
                        <a:spcBef>
                          <a:spcPts val="0"/>
                        </a:spcBef>
                        <a:spcAft>
                          <a:spcPts val="0"/>
                        </a:spcAft>
                        <a:buNone/>
                      </a:pP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spcBef>
                          <a:spcPts val="0"/>
                        </a:spcBef>
                        <a:spcAft>
                          <a:spcPts val="0"/>
                        </a:spcAft>
                        <a:buNone/>
                      </a:pP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spcBef>
                          <a:spcPts val="0"/>
                        </a:spcBef>
                        <a:spcAft>
                          <a:spcPts val="0"/>
                        </a:spcAft>
                        <a:buNone/>
                      </a:pP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tc>
                  <a:txBody>
                    <a:bodyPr/>
                    <a:lstStyle/>
                    <a:p>
                      <a:pPr marL="0" lvl="0" indent="0" rtl="0">
                        <a:spcBef>
                          <a:spcPts val="0"/>
                        </a:spcBef>
                        <a:spcAft>
                          <a:spcPts val="0"/>
                        </a:spcAft>
                        <a:buNone/>
                      </a:pPr>
                      <a:endParaRPr/>
                    </a:p>
                  </a:txBody>
                  <a:tcPr marL="95250" marR="95250" marT="95250" marB="95250">
                    <a:lnL w="9525" cap="flat" cmpd="sng">
                      <a:solidFill>
                        <a:srgbClr val="9E9E9E"/>
                      </a:solidFill>
                      <a:prstDash val="solid"/>
                      <a:round/>
                      <a:headEnd type="none" w="sm" len="sm"/>
                      <a:tailEnd type="none" w="sm" len="sm"/>
                    </a:lnL>
                    <a:lnR w="9525" cap="flat" cmpd="sng">
                      <a:solidFill>
                        <a:srgbClr val="9E9E9E"/>
                      </a:solidFill>
                      <a:prstDash val="solid"/>
                      <a:round/>
                      <a:headEnd type="none" w="sm" len="sm"/>
                      <a:tailEnd type="none" w="sm" len="sm"/>
                    </a:lnR>
                    <a:lnT w="9525" cap="flat" cmpd="sng">
                      <a:solidFill>
                        <a:srgbClr val="9E9E9E"/>
                      </a:solidFill>
                      <a:prstDash val="solid"/>
                      <a:round/>
                      <a:headEnd type="none" w="sm" len="sm"/>
                      <a:tailEnd type="none" w="sm" len="sm"/>
                    </a:lnT>
                    <a:lnB w="9525" cap="flat" cmpd="sng">
                      <a:solidFill>
                        <a:srgbClr val="9E9E9E"/>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Shape 6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7</a:t>
            </a:r>
            <a:endParaRPr sz="3400"/>
          </a:p>
          <a:p>
            <a:pPr marL="0" lvl="0" indent="0" rtl="0">
              <a:lnSpc>
                <a:spcPct val="90000"/>
              </a:lnSpc>
              <a:spcBef>
                <a:spcPts val="0"/>
              </a:spcBef>
              <a:spcAft>
                <a:spcPts val="0"/>
              </a:spcAft>
              <a:buNone/>
            </a:pPr>
            <a:r>
              <a:rPr lang="en" sz="1800" b="1"/>
              <a:t>Teacher slide, before teaching.</a:t>
            </a:r>
            <a:endParaRPr sz="1800"/>
          </a:p>
        </p:txBody>
      </p:sp>
      <p:sp>
        <p:nvSpPr>
          <p:cNvPr id="61" name="Shape 61"/>
          <p:cNvSpPr txBox="1">
            <a:spLocks noGrp="1"/>
          </p:cNvSpPr>
          <p:nvPr>
            <p:ph type="body" idx="1"/>
          </p:nvPr>
        </p:nvSpPr>
        <p:spPr>
          <a:xfrm>
            <a:off x="311700" y="1230400"/>
            <a:ext cx="8520600" cy="3761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7: </a:t>
            </a:r>
            <a:r>
              <a:rPr lang="en">
                <a:solidFill>
                  <a:schemeClr val="dk1"/>
                </a:solidFill>
              </a:rPr>
              <a:t>Materials and Student Pairings</a:t>
            </a:r>
            <a:endParaRPr i="1">
              <a:solidFill>
                <a:schemeClr val="dk1"/>
              </a:solidFill>
            </a:endParaRPr>
          </a:p>
          <a:p>
            <a:pPr marL="0" lvl="0" indent="0" rtl="0">
              <a:lnSpc>
                <a:spcPct val="90000"/>
              </a:lnSpc>
              <a:spcBef>
                <a:spcPts val="1000"/>
              </a:spcBef>
              <a:spcAft>
                <a:spcPts val="0"/>
              </a:spcAft>
              <a:buNone/>
            </a:pPr>
            <a:r>
              <a:rPr lang="en">
                <a:solidFill>
                  <a:schemeClr val="dk1"/>
                </a:solidFill>
              </a:rPr>
              <a:t>Materials:</a:t>
            </a:r>
            <a:endParaRPr>
              <a:solidFill>
                <a:schemeClr val="dk1"/>
              </a:solidFill>
            </a:endParaRPr>
          </a:p>
          <a:p>
            <a:pPr marL="457200" lvl="0" indent="-342900" rtl="0">
              <a:lnSpc>
                <a:spcPct val="90000"/>
              </a:lnSpc>
              <a:spcBef>
                <a:spcPts val="1000"/>
              </a:spcBef>
              <a:spcAft>
                <a:spcPts val="0"/>
              </a:spcAft>
              <a:buClr>
                <a:schemeClr val="dk1"/>
              </a:buClr>
              <a:buSzPts val="1800"/>
              <a:buChar char="●"/>
            </a:pPr>
            <a:r>
              <a:rPr lang="en">
                <a:solidFill>
                  <a:schemeClr val="dk1"/>
                </a:solidFill>
              </a:rPr>
              <a:t>Anchor Charts (See list in notes)</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i="1">
                <a:solidFill>
                  <a:schemeClr val="dk1"/>
                </a:solidFill>
              </a:rPr>
              <a:t>Love That Dog</a:t>
            </a:r>
            <a:r>
              <a:rPr lang="en">
                <a:solidFill>
                  <a:schemeClr val="dk1"/>
                </a:solidFill>
              </a:rPr>
              <a:t> (from Lesson 2; one per student) </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Paper (blank; one piece per student)</a:t>
            </a:r>
            <a:endParaRPr>
              <a:solidFill>
                <a:schemeClr val="dk1"/>
              </a:solidFill>
            </a:endParaRPr>
          </a:p>
          <a:p>
            <a:pPr marL="457200" lvl="0" indent="-342900" rtl="0">
              <a:lnSpc>
                <a:spcPct val="90000"/>
              </a:lnSpc>
              <a:spcBef>
                <a:spcPts val="0"/>
              </a:spcBef>
              <a:spcAft>
                <a:spcPts val="0"/>
              </a:spcAft>
              <a:buClr>
                <a:schemeClr val="dk1"/>
              </a:buClr>
              <a:buSzPts val="1800"/>
              <a:buFont typeface="Arial"/>
              <a:buChar char="●"/>
            </a:pPr>
            <a:r>
              <a:rPr lang="en">
                <a:solidFill>
                  <a:schemeClr val="dk1"/>
                </a:solidFill>
              </a:rPr>
              <a:t>I Notice/I Wonder Note-catcher: “The Pasture” (one per student and example in Module 1 Teacher Supporting Materials) </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Comparing and Contrasting Poetry and Prose Graphic Organizer: “The Pasture” (one per student and example in Module 1 Teacher Supporting Materials) </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Equity sticks (class set; one per student)</a:t>
            </a:r>
            <a:endParaRPr>
              <a:solidFill>
                <a:schemeClr val="dk1"/>
              </a:solidFill>
            </a:endParaRPr>
          </a:p>
          <a:p>
            <a:pPr marL="0" lvl="0" indent="0" rtl="0">
              <a:lnSpc>
                <a:spcPct val="90000"/>
              </a:lnSpc>
              <a:spcBef>
                <a:spcPts val="1000"/>
              </a:spcBef>
              <a:spcAft>
                <a:spcPts val="0"/>
              </a:spcAft>
              <a:buNone/>
            </a:pPr>
            <a:endParaRPr>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a:t>
            </a:r>
            <a:r>
              <a:rPr lang="en"/>
              <a:t> 7</a:t>
            </a:r>
            <a:endParaRPr sz="3400"/>
          </a:p>
          <a:p>
            <a:pPr marL="0" lvl="0" indent="0" rtl="0">
              <a:lnSpc>
                <a:spcPct val="90000"/>
              </a:lnSpc>
              <a:spcBef>
                <a:spcPts val="0"/>
              </a:spcBef>
              <a:spcAft>
                <a:spcPts val="0"/>
              </a:spcAft>
              <a:buNone/>
            </a:pPr>
            <a:r>
              <a:rPr lang="en" sz="1800" b="1"/>
              <a:t>Teacher slide, before teaching.</a:t>
            </a:r>
            <a:endParaRPr sz="1800"/>
          </a:p>
        </p:txBody>
      </p:sp>
      <p:sp>
        <p:nvSpPr>
          <p:cNvPr id="67" name="Shape 6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7:  </a:t>
            </a:r>
            <a:r>
              <a:rPr lang="en">
                <a:solidFill>
                  <a:schemeClr val="dk1"/>
                </a:solidFill>
              </a:rPr>
              <a:t>Pre-reading and Protocols</a:t>
            </a:r>
            <a:endParaRPr>
              <a:solidFill>
                <a:schemeClr val="dk1"/>
              </a:solidFill>
            </a:endParaRPr>
          </a:p>
          <a:p>
            <a:pPr marL="0" lvl="0" indent="0" rtl="0">
              <a:lnSpc>
                <a:spcPct val="90000"/>
              </a:lnSpc>
              <a:spcBef>
                <a:spcPts val="0"/>
              </a:spcBef>
              <a:spcAft>
                <a:spcPts val="0"/>
              </a:spcAft>
              <a:buClr>
                <a:schemeClr val="dk1"/>
              </a:buClr>
              <a:buSzPts val="2500"/>
              <a:buFont typeface="Arial"/>
              <a:buNone/>
            </a:pPr>
            <a:endParaRPr b="1">
              <a:solidFill>
                <a:schemeClr val="dk1"/>
              </a:solidFill>
            </a:endParaRPr>
          </a:p>
          <a:p>
            <a:pPr marL="0" lvl="0" indent="0" rtl="0">
              <a:lnSpc>
                <a:spcPct val="90000"/>
              </a:lnSpc>
              <a:spcBef>
                <a:spcPts val="0"/>
              </a:spcBef>
              <a:spcAft>
                <a:spcPts val="0"/>
              </a:spcAft>
              <a:buClr>
                <a:schemeClr val="dk1"/>
              </a:buClr>
              <a:buSzPts val="2500"/>
              <a:buFont typeface="Arial"/>
              <a:buNone/>
            </a:pPr>
            <a:r>
              <a:rPr lang="en">
                <a:solidFill>
                  <a:schemeClr val="dk1"/>
                </a:solidFill>
              </a:rPr>
              <a:t>Reading and protocols to read in preparation:</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Preview the poem “The Pasture” and review the example anchor charts and note-catchers to determine what students need to understand from reading the poem.</a:t>
            </a:r>
            <a:endParaRPr>
              <a:solidFill>
                <a:schemeClr val="dk1"/>
              </a:solidFill>
            </a:endParaRPr>
          </a:p>
          <a:p>
            <a:pPr marL="0" lvl="0" indent="0" rtl="0">
              <a:lnSpc>
                <a:spcPct val="90000"/>
              </a:lnSpc>
              <a:spcBef>
                <a:spcPts val="0"/>
              </a:spcBef>
              <a:spcAft>
                <a:spcPts val="0"/>
              </a:spcAft>
              <a:buNone/>
            </a:pP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Review the Thumb-O-Meter protocol. See Classroom Protocols. </a:t>
            </a:r>
            <a:endParaRPr>
              <a:solidFill>
                <a:schemeClr val="dk1"/>
              </a:solidFill>
            </a:endParaRPr>
          </a:p>
          <a:p>
            <a:pPr marL="457200" lvl="0" indent="0" rtl="0">
              <a:lnSpc>
                <a:spcPct val="90000"/>
              </a:lnSpc>
              <a:spcBef>
                <a:spcPts val="0"/>
              </a:spcBef>
              <a:spcAft>
                <a:spcPts val="0"/>
              </a:spcAft>
              <a:buNone/>
            </a:pPr>
            <a:endParaRPr sz="1200" u="sng">
              <a:solidFill>
                <a:srgbClr val="0097A7"/>
              </a:solidFill>
              <a:latin typeface="Calibri"/>
              <a:ea typeface="Calibri"/>
              <a:cs typeface="Calibri"/>
              <a:sym typeface="Calibri"/>
              <a:hlinkClick r:id="rId3"/>
            </a:endParaRPr>
          </a:p>
          <a:p>
            <a:pPr marL="0" lvl="0" indent="0" rtl="0">
              <a:lnSpc>
                <a:spcPct val="90000"/>
              </a:lnSpc>
              <a:spcBef>
                <a:spcPts val="0"/>
              </a:spcBef>
              <a:spcAft>
                <a:spcPts val="0"/>
              </a:spcAft>
              <a:buNone/>
            </a:pP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71"/>
        <p:cNvGrpSpPr/>
        <p:nvPr/>
      </p:nvGrpSpPr>
      <p:grpSpPr>
        <a:xfrm>
          <a:off x="0" y="0"/>
          <a:ext cx="0" cy="0"/>
          <a:chOff x="0" y="0"/>
          <a:chExt cx="0" cy="0"/>
        </a:xfrm>
      </p:grpSpPr>
      <p:sp>
        <p:nvSpPr>
          <p:cNvPr id="72" name="Shape 72"/>
          <p:cNvSpPr txBox="1"/>
          <p:nvPr/>
        </p:nvSpPr>
        <p:spPr>
          <a:xfrm>
            <a:off x="311700" y="968200"/>
            <a:ext cx="8520600" cy="39939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dirty="0">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dirty="0">
                <a:solidFill>
                  <a:srgbClr val="000000"/>
                </a:solidFill>
                <a:latin typeface="Century Gothic"/>
                <a:ea typeface="Century Gothic"/>
                <a:cs typeface="Century Gothic"/>
                <a:sym typeface="Century Gothic"/>
              </a:rPr>
              <a:t>Grade </a:t>
            </a:r>
            <a:r>
              <a:rPr lang="en" sz="4000" b="1" dirty="0">
                <a:latin typeface="Century Gothic"/>
                <a:ea typeface="Century Gothic"/>
                <a:cs typeface="Century Gothic"/>
                <a:sym typeface="Century Gothic"/>
              </a:rPr>
              <a:t>4</a:t>
            </a:r>
            <a:r>
              <a:rPr lang="en" sz="4000" b="1" dirty="0">
                <a:solidFill>
                  <a:srgbClr val="000000"/>
                </a:solidFill>
                <a:latin typeface="Century Gothic"/>
                <a:ea typeface="Century Gothic"/>
                <a:cs typeface="Century Gothic"/>
                <a:sym typeface="Century Gothic"/>
              </a:rPr>
              <a:t>: Module </a:t>
            </a:r>
            <a:r>
              <a:rPr lang="en" sz="4000" b="1" dirty="0">
                <a:latin typeface="Century Gothic"/>
                <a:ea typeface="Century Gothic"/>
                <a:cs typeface="Century Gothic"/>
                <a:sym typeface="Century Gothic"/>
              </a:rPr>
              <a:t>1</a:t>
            </a:r>
            <a:r>
              <a:rPr lang="en" sz="4000" b="1" dirty="0">
                <a:solidFill>
                  <a:srgbClr val="000000"/>
                </a:solidFill>
                <a:latin typeface="Century Gothic"/>
                <a:ea typeface="Century Gothic"/>
                <a:cs typeface="Century Gothic"/>
                <a:sym typeface="Century Gothic"/>
              </a:rPr>
              <a:t>: </a:t>
            </a:r>
            <a:endParaRPr sz="4000" b="1" dirty="0">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dirty="0">
                <a:solidFill>
                  <a:srgbClr val="000000"/>
                </a:solidFill>
                <a:latin typeface="Century Gothic"/>
                <a:ea typeface="Century Gothic"/>
                <a:cs typeface="Century Gothic"/>
                <a:sym typeface="Century Gothic"/>
              </a:rPr>
              <a:t>Unit </a:t>
            </a:r>
            <a:r>
              <a:rPr lang="en" sz="4000" b="1" dirty="0">
                <a:latin typeface="Century Gothic"/>
                <a:ea typeface="Century Gothic"/>
                <a:cs typeface="Century Gothic"/>
                <a:sym typeface="Century Gothic"/>
              </a:rPr>
              <a:t>1</a:t>
            </a:r>
            <a:r>
              <a:rPr lang="en" sz="4000" b="1" dirty="0">
                <a:solidFill>
                  <a:srgbClr val="000000"/>
                </a:solidFill>
                <a:latin typeface="Century Gothic"/>
                <a:ea typeface="Century Gothic"/>
                <a:cs typeface="Century Gothic"/>
                <a:sym typeface="Century Gothic"/>
              </a:rPr>
              <a:t>: Lesson </a:t>
            </a:r>
            <a:r>
              <a:rPr lang="en" sz="4000" b="1" dirty="0">
                <a:latin typeface="Century Gothic"/>
                <a:ea typeface="Century Gothic"/>
                <a:cs typeface="Century Gothic"/>
                <a:sym typeface="Century Gothic"/>
              </a:rPr>
              <a:t>7</a:t>
            </a:r>
            <a:endParaRPr sz="4000" b="1" dirty="0">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D5512A48-1FEB-4A22-90E7-AA562BC7AC79}"/>
              </a:ext>
            </a:extLst>
          </p:cNvPr>
          <p:cNvPicPr>
            <a:picLocks noChangeAspect="1"/>
          </p:cNvPicPr>
          <p:nvPr/>
        </p:nvPicPr>
        <p:blipFill>
          <a:blip r:embed="rId3"/>
          <a:stretch>
            <a:fillRect/>
          </a:stretch>
        </p:blipFill>
        <p:spPr>
          <a:xfrm>
            <a:off x="3143673" y="181400"/>
            <a:ext cx="2856653" cy="1312906"/>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sp>
        <p:nvSpPr>
          <p:cNvPr id="78" name="Shape 7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79" name="Shape 79"/>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2100">
                <a:solidFill>
                  <a:schemeClr val="dk1"/>
                </a:solidFill>
              </a:rPr>
              <a:t>You have made it to Module 1 Lesson 7! Today, you’re going to closely read a poem titled “The Pasture”, by Robert Frost. </a:t>
            </a:r>
            <a:endParaRPr sz="2100">
              <a:solidFill>
                <a:schemeClr val="dk1"/>
              </a:solidFill>
            </a:endParaRPr>
          </a:p>
          <a:p>
            <a:pPr marL="0" lvl="0" indent="0" rtl="0">
              <a:lnSpc>
                <a:spcPct val="100000"/>
              </a:lnSpc>
              <a:spcBef>
                <a:spcPts val="0"/>
              </a:spcBef>
              <a:spcAft>
                <a:spcPts val="0"/>
              </a:spcAft>
              <a:buNone/>
            </a:pPr>
            <a:endParaRPr/>
          </a:p>
          <a:p>
            <a:pPr marL="0" lvl="0" indent="0" rtl="0">
              <a:lnSpc>
                <a:spcPct val="100000"/>
              </a:lnSpc>
              <a:spcBef>
                <a:spcPts val="0"/>
              </a:spcBef>
              <a:spcAft>
                <a:spcPts val="0"/>
              </a:spcAft>
              <a:buNone/>
            </a:pPr>
            <a:r>
              <a:rPr lang="en"/>
              <a:t>Let’s look at what we will be doing as we continue to dig deeper:</a:t>
            </a:r>
            <a:endParaRPr/>
          </a:p>
          <a:p>
            <a:pPr marL="457200" lvl="0" indent="0" rtl="0">
              <a:lnSpc>
                <a:spcPct val="100000"/>
              </a:lnSpc>
              <a:spcBef>
                <a:spcPts val="0"/>
              </a:spcBef>
              <a:spcAft>
                <a:spcPts val="0"/>
              </a:spcAft>
              <a:buNone/>
            </a:pPr>
            <a:endParaRPr>
              <a:solidFill>
                <a:schemeClr val="dk1"/>
              </a:solidFill>
            </a:endParaRPr>
          </a:p>
          <a:p>
            <a:pPr marL="457200" lvl="0" indent="-342900" rtl="0">
              <a:lnSpc>
                <a:spcPct val="100000"/>
              </a:lnSpc>
              <a:spcBef>
                <a:spcPts val="0"/>
              </a:spcBef>
              <a:spcAft>
                <a:spcPts val="0"/>
              </a:spcAft>
              <a:buSzPts val="1800"/>
              <a:buChar char="●"/>
            </a:pPr>
            <a:r>
              <a:rPr lang="en">
                <a:solidFill>
                  <a:schemeClr val="dk1"/>
                </a:solidFill>
              </a:rPr>
              <a:t>Analyzing the poem "The Pasture" </a:t>
            </a:r>
            <a:endParaRPr>
              <a:solidFill>
                <a:schemeClr val="dk1"/>
              </a:solidFill>
            </a:endParaRPr>
          </a:p>
          <a:p>
            <a:pPr marL="457200" lvl="0" indent="-342900" rtl="0">
              <a:lnSpc>
                <a:spcPct val="115000"/>
              </a:lnSpc>
              <a:spcBef>
                <a:spcPts val="0"/>
              </a:spcBef>
              <a:spcAft>
                <a:spcPts val="0"/>
              </a:spcAft>
              <a:buSzPts val="1800"/>
              <a:buChar char="●"/>
            </a:pPr>
            <a:r>
              <a:rPr lang="en">
                <a:solidFill>
                  <a:schemeClr val="dk1"/>
                </a:solidFill>
              </a:rPr>
              <a:t>Determining the Theme and Summarizing the Poem: "The Pasture"</a:t>
            </a:r>
            <a:endParaRPr>
              <a:solidFill>
                <a:schemeClr val="dk1"/>
              </a:solidFill>
            </a:endParaRPr>
          </a:p>
          <a:p>
            <a:pPr marL="457200" lvl="0" indent="-342900" rtl="0">
              <a:lnSpc>
                <a:spcPct val="115000"/>
              </a:lnSpc>
              <a:spcBef>
                <a:spcPts val="0"/>
              </a:spcBef>
              <a:spcAft>
                <a:spcPts val="0"/>
              </a:spcAft>
              <a:buSzPts val="1800"/>
              <a:buChar char="●"/>
            </a:pPr>
            <a:r>
              <a:rPr lang="en">
                <a:solidFill>
                  <a:schemeClr val="dk1"/>
                </a:solidFill>
              </a:rPr>
              <a:t>Compare a Poem with Prose: "The Pasture”	</a:t>
            </a:r>
            <a:endParaRPr/>
          </a:p>
          <a:p>
            <a:pPr marL="0" lvl="0" indent="0">
              <a:lnSpc>
                <a:spcPct val="100000"/>
              </a:lnSpc>
              <a:spcBef>
                <a:spcPts val="0"/>
              </a:spcBef>
              <a:spcAft>
                <a:spcPts val="0"/>
              </a:spcAft>
              <a:buNone/>
            </a:pPr>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Shape 8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What are our learning targets?</a:t>
            </a:r>
            <a:endParaRPr/>
          </a:p>
        </p:txBody>
      </p:sp>
      <p:sp>
        <p:nvSpPr>
          <p:cNvPr id="85" name="Shape 85"/>
          <p:cNvSpPr txBox="1">
            <a:spLocks noGrp="1"/>
          </p:cNvSpPr>
          <p:nvPr>
            <p:ph type="body" idx="1"/>
          </p:nvPr>
        </p:nvSpPr>
        <p:spPr>
          <a:xfrm>
            <a:off x="311700" y="1152475"/>
            <a:ext cx="8520600" cy="3749100"/>
          </a:xfrm>
          <a:prstGeom prst="rect">
            <a:avLst/>
          </a:prstGeom>
        </p:spPr>
        <p:txBody>
          <a:bodyPr spcFirstLastPara="1" wrap="square" lIns="91425" tIns="91425" rIns="91425" bIns="91425" anchor="t" anchorCtr="0">
            <a:noAutofit/>
          </a:bodyPr>
          <a:lstStyle/>
          <a:p>
            <a:pPr marL="558800" lvl="0" indent="-457200" rtl="0">
              <a:lnSpc>
                <a:spcPct val="115000"/>
              </a:lnSpc>
              <a:spcBef>
                <a:spcPts val="0"/>
              </a:spcBef>
              <a:spcAft>
                <a:spcPts val="600"/>
              </a:spcAft>
              <a:buClr>
                <a:schemeClr val="dk1"/>
              </a:buClr>
              <a:buSzPts val="2000"/>
              <a:buFont typeface="+mj-lt"/>
              <a:buAutoNum type="arabicPeriod"/>
            </a:pPr>
            <a:r>
              <a:rPr lang="en" sz="2000" dirty="0">
                <a:solidFill>
                  <a:schemeClr val="dk1"/>
                </a:solidFill>
                <a:latin typeface="Century Gothic" panose="020B0502020202020204" pitchFamily="34" charset="0"/>
              </a:rPr>
              <a:t>“I can identify the characteristics of poetry in ‘The Pasture”</a:t>
            </a:r>
            <a:r>
              <a:rPr lang="en-US" sz="2000" dirty="0">
                <a:solidFill>
                  <a:schemeClr val="dk1"/>
                </a:solidFill>
                <a:latin typeface="Century Gothic" panose="020B0502020202020204" pitchFamily="34" charset="0"/>
              </a:rPr>
              <a:t>.</a:t>
            </a:r>
            <a:endParaRPr sz="2000" dirty="0">
              <a:solidFill>
                <a:schemeClr val="dk1"/>
              </a:solidFill>
              <a:latin typeface="Century Gothic" panose="020B0502020202020204" pitchFamily="34" charset="0"/>
            </a:endParaRPr>
          </a:p>
          <a:p>
            <a:pPr marL="558800" lvl="0" indent="-457200" rtl="0">
              <a:lnSpc>
                <a:spcPct val="115000"/>
              </a:lnSpc>
              <a:spcBef>
                <a:spcPts val="0"/>
              </a:spcBef>
              <a:spcAft>
                <a:spcPts val="600"/>
              </a:spcAft>
              <a:buClr>
                <a:schemeClr val="dk1"/>
              </a:buClr>
              <a:buSzPts val="2000"/>
              <a:buFont typeface="+mj-lt"/>
              <a:buAutoNum type="arabicPeriod"/>
            </a:pPr>
            <a:r>
              <a:rPr lang="en" sz="2000" dirty="0">
                <a:solidFill>
                  <a:schemeClr val="dk1"/>
                </a:solidFill>
                <a:latin typeface="Century Gothic" panose="020B0502020202020204" pitchFamily="34" charset="0"/>
              </a:rPr>
              <a:t>I can determine the theme of “The Pasture” from details in the text and summarize it. </a:t>
            </a:r>
            <a:endParaRPr sz="2000" dirty="0">
              <a:solidFill>
                <a:schemeClr val="dk1"/>
              </a:solidFill>
              <a:latin typeface="Century Gothic" panose="020B0502020202020204" pitchFamily="34" charset="0"/>
            </a:endParaRPr>
          </a:p>
          <a:p>
            <a:pPr marL="558800" lvl="0" indent="-457200" rtl="0">
              <a:lnSpc>
                <a:spcPct val="115000"/>
              </a:lnSpc>
              <a:spcBef>
                <a:spcPts val="0"/>
              </a:spcBef>
              <a:spcAft>
                <a:spcPts val="600"/>
              </a:spcAft>
              <a:buClr>
                <a:schemeClr val="dk1"/>
              </a:buClr>
              <a:buSzPct val="100000"/>
              <a:buFont typeface="+mj-lt"/>
              <a:buAutoNum type="arabicPeriod"/>
            </a:pPr>
            <a:r>
              <a:rPr lang="en" sz="2000" dirty="0">
                <a:solidFill>
                  <a:schemeClr val="dk1"/>
                </a:solidFill>
                <a:latin typeface="Century Gothic" panose="020B0502020202020204" pitchFamily="34" charset="0"/>
              </a:rPr>
              <a:t>I</a:t>
            </a:r>
            <a:r>
              <a:rPr lang="en" sz="2400" dirty="0">
                <a:solidFill>
                  <a:schemeClr val="dk1"/>
                </a:solidFill>
                <a:latin typeface="Century Gothic" panose="020B0502020202020204" pitchFamily="34" charset="0"/>
              </a:rPr>
              <a:t> </a:t>
            </a:r>
            <a:r>
              <a:rPr lang="en" sz="2000" dirty="0">
                <a:solidFill>
                  <a:schemeClr val="dk1"/>
                </a:solidFill>
                <a:latin typeface="Century Gothic" panose="020B0502020202020204" pitchFamily="34" charset="0"/>
              </a:rPr>
              <a:t>can identify the similarities and differences between poetry and prose. </a:t>
            </a:r>
            <a:endParaRPr sz="2000" dirty="0">
              <a:solidFill>
                <a:schemeClr val="dk1"/>
              </a:solidFill>
              <a:latin typeface="Century Gothic" panose="020B0502020202020204" pitchFamily="34" charset="0"/>
            </a:endParaRPr>
          </a:p>
          <a:p>
            <a:pPr marL="1371600" lvl="0" indent="0">
              <a:spcBef>
                <a:spcPts val="0"/>
              </a:spcBef>
              <a:spcAft>
                <a:spcPts val="0"/>
              </a:spcAft>
              <a:buClr>
                <a:schemeClr val="dk1"/>
              </a:buClr>
              <a:buSzPts val="1100"/>
              <a:buFont typeface="Arial"/>
              <a:buNone/>
            </a:pPr>
            <a:endParaRPr sz="2400" dirty="0">
              <a:solidFill>
                <a:schemeClr val="dk1"/>
              </a:solidFill>
            </a:endParaRPr>
          </a:p>
          <a:p>
            <a:pPr marL="0" lvl="0" indent="0" rtl="0">
              <a:spcBef>
                <a:spcPts val="0"/>
              </a:spcBef>
              <a:spcAft>
                <a:spcPts val="0"/>
              </a:spcAft>
              <a:buNone/>
            </a:pPr>
            <a:endParaRPr dirty="0"/>
          </a:p>
        </p:txBody>
      </p:sp>
      <p:pic>
        <p:nvPicPr>
          <p:cNvPr id="86" name="Shape 86"/>
          <p:cNvPicPr preferRelativeResize="0"/>
          <p:nvPr/>
        </p:nvPicPr>
        <p:blipFill>
          <a:blip r:embed="rId3">
            <a:alphaModFix/>
          </a:blip>
          <a:stretch>
            <a:fillRect/>
          </a:stretch>
        </p:blipFill>
        <p:spPr>
          <a:xfrm>
            <a:off x="8124235" y="4328875"/>
            <a:ext cx="708065" cy="5727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600"/>
              <a:t>What Happens and How Does Jack Feel about it?</a:t>
            </a:r>
            <a:endParaRPr sz="2600"/>
          </a:p>
        </p:txBody>
      </p:sp>
      <p:sp>
        <p:nvSpPr>
          <p:cNvPr id="92" name="Shape 92"/>
          <p:cNvSpPr txBox="1">
            <a:spLocks noGrp="1"/>
          </p:cNvSpPr>
          <p:nvPr>
            <p:ph type="body" idx="1"/>
          </p:nvPr>
        </p:nvSpPr>
        <p:spPr>
          <a:xfrm>
            <a:off x="311700" y="1159300"/>
            <a:ext cx="8520600" cy="3891000"/>
          </a:xfrm>
          <a:prstGeom prst="rect">
            <a:avLst/>
          </a:prstGeom>
        </p:spPr>
        <p:txBody>
          <a:bodyPr spcFirstLastPara="1" wrap="square" lIns="91425" tIns="91425" rIns="91425" bIns="91425" anchor="t" anchorCtr="0">
            <a:noAutofit/>
          </a:bodyPr>
          <a:lstStyle/>
          <a:p>
            <a:pPr marL="2286000" lvl="0" indent="-381000" rtl="0">
              <a:spcBef>
                <a:spcPts val="0"/>
              </a:spcBef>
              <a:spcAft>
                <a:spcPts val="0"/>
              </a:spcAft>
              <a:buSzPts val="2400"/>
              <a:buChar char="●"/>
            </a:pPr>
            <a:r>
              <a:rPr lang="en" sz="2400"/>
              <a:t>Turn to page 20 in </a:t>
            </a:r>
            <a:r>
              <a:rPr lang="en" sz="2400" i="1"/>
              <a:t>Love That Dog </a:t>
            </a:r>
            <a:endParaRPr sz="2400" i="1"/>
          </a:p>
          <a:p>
            <a:pPr marL="2286000" lvl="0" indent="-381000" rtl="0">
              <a:spcBef>
                <a:spcPts val="0"/>
              </a:spcBef>
              <a:spcAft>
                <a:spcPts val="0"/>
              </a:spcAft>
              <a:buSzPts val="2400"/>
              <a:buChar char="●"/>
            </a:pPr>
            <a:r>
              <a:rPr lang="en" sz="2400"/>
              <a:t>Read silently as your teacher  reads pages 20-24 aloud. </a:t>
            </a:r>
            <a:endParaRPr sz="2400">
              <a:solidFill>
                <a:schemeClr val="dk1"/>
              </a:solidFill>
            </a:endParaRPr>
          </a:p>
          <a:p>
            <a:pPr marL="3657600" lvl="0" indent="0" rtl="0">
              <a:lnSpc>
                <a:spcPct val="108000"/>
              </a:lnSpc>
              <a:spcBef>
                <a:spcPts val="0"/>
              </a:spcBef>
              <a:spcAft>
                <a:spcPts val="0"/>
              </a:spcAft>
              <a:buNone/>
            </a:pPr>
            <a:endParaRPr sz="1400"/>
          </a:p>
        </p:txBody>
      </p:sp>
      <p:pic>
        <p:nvPicPr>
          <p:cNvPr id="93" name="Shape 93"/>
          <p:cNvPicPr preferRelativeResize="0"/>
          <p:nvPr/>
        </p:nvPicPr>
        <p:blipFill>
          <a:blip r:embed="rId3">
            <a:alphaModFix/>
          </a:blip>
          <a:stretch>
            <a:fillRect/>
          </a:stretch>
        </p:blipFill>
        <p:spPr>
          <a:xfrm>
            <a:off x="631372" y="1159300"/>
            <a:ext cx="1169004" cy="1616557"/>
          </a:xfrm>
          <a:prstGeom prst="rect">
            <a:avLst/>
          </a:prstGeom>
          <a:noFill/>
          <a:ln>
            <a:noFill/>
          </a:ln>
        </p:spPr>
      </p:pic>
      <p:pic>
        <p:nvPicPr>
          <p:cNvPr id="94" name="Shape 94"/>
          <p:cNvPicPr preferRelativeResize="0"/>
          <p:nvPr/>
        </p:nvPicPr>
        <p:blipFill>
          <a:blip r:embed="rId4">
            <a:alphaModFix/>
          </a:blip>
          <a:stretch>
            <a:fillRect/>
          </a:stretch>
        </p:blipFill>
        <p:spPr>
          <a:xfrm>
            <a:off x="1339850" y="3289500"/>
            <a:ext cx="6464300" cy="1689100"/>
          </a:xfrm>
          <a:prstGeom prst="rect">
            <a:avLst/>
          </a:prstGeom>
          <a:noFill/>
          <a:ln w="9525" cap="flat" cmpd="sng">
            <a:solidFill>
              <a:srgbClr val="000000"/>
            </a:solidFill>
            <a:prstDash val="solid"/>
            <a:round/>
            <a:headEnd type="none" w="sm" len="sm"/>
            <a:tailEnd type="none" w="sm" len="sm"/>
          </a:ln>
        </p:spPr>
      </p:pic>
      <p:sp>
        <p:nvSpPr>
          <p:cNvPr id="95" name="Shape 95"/>
          <p:cNvSpPr txBox="1"/>
          <p:nvPr/>
        </p:nvSpPr>
        <p:spPr>
          <a:xfrm>
            <a:off x="355925" y="46916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600"/>
              <a:t>What Happens and How Does Jack Feel about it?</a:t>
            </a:r>
            <a:endParaRPr sz="2600"/>
          </a:p>
        </p:txBody>
      </p:sp>
      <p:sp>
        <p:nvSpPr>
          <p:cNvPr id="101" name="Shape 101"/>
          <p:cNvSpPr txBox="1">
            <a:spLocks noGrp="1"/>
          </p:cNvSpPr>
          <p:nvPr>
            <p:ph type="body" idx="1"/>
          </p:nvPr>
        </p:nvSpPr>
        <p:spPr>
          <a:xfrm>
            <a:off x="311700" y="828275"/>
            <a:ext cx="8520600" cy="4221900"/>
          </a:xfrm>
          <a:prstGeom prst="rect">
            <a:avLst/>
          </a:prstGeom>
        </p:spPr>
        <p:txBody>
          <a:bodyPr spcFirstLastPara="1" wrap="square" lIns="91425" tIns="91425" rIns="91425" bIns="91425" anchor="t" anchorCtr="0">
            <a:noAutofit/>
          </a:bodyPr>
          <a:lstStyle/>
          <a:p>
            <a:pPr marL="3657600" lvl="0" indent="0" rtl="0">
              <a:spcBef>
                <a:spcPts val="0"/>
              </a:spcBef>
              <a:spcAft>
                <a:spcPts val="0"/>
              </a:spcAft>
              <a:buNone/>
            </a:pPr>
            <a:endParaRPr sz="1600">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Your teacher will divide the class into two halves: One half will focus on pages 20-21, the other will focus on pages 22-24. </a:t>
            </a:r>
            <a:endParaRPr>
              <a:solidFill>
                <a:schemeClr val="dk1"/>
              </a:solidFill>
            </a:endParaRPr>
          </a:p>
          <a:p>
            <a:pPr marL="0" lvl="0" indent="0" rtl="0">
              <a:spcBef>
                <a:spcPts val="0"/>
              </a:spcBef>
              <a:spcAft>
                <a:spcPts val="0"/>
              </a:spcAft>
              <a:buNone/>
            </a:pPr>
            <a:endParaRPr>
              <a:solidFill>
                <a:schemeClr val="dk1"/>
              </a:solidFill>
            </a:endParaRPr>
          </a:p>
          <a:p>
            <a:pPr marL="1371600" lvl="0" indent="-342900" rtl="0">
              <a:lnSpc>
                <a:spcPct val="108000"/>
              </a:lnSpc>
              <a:spcBef>
                <a:spcPts val="0"/>
              </a:spcBef>
              <a:spcAft>
                <a:spcPts val="0"/>
              </a:spcAft>
              <a:buClr>
                <a:schemeClr val="dk1"/>
              </a:buClr>
              <a:buSzPts val="1800"/>
              <a:buChar char="●"/>
            </a:pPr>
            <a:r>
              <a:rPr lang="en">
                <a:solidFill>
                  <a:schemeClr val="dk1"/>
                </a:solidFill>
              </a:rPr>
              <a:t>Reread your assigned pages with your partner.</a:t>
            </a:r>
            <a:endParaRPr>
              <a:solidFill>
                <a:schemeClr val="dk1"/>
              </a:solidFill>
            </a:endParaRPr>
          </a:p>
          <a:p>
            <a:pPr marL="1371600" lvl="0" indent="-342900" rtl="0">
              <a:lnSpc>
                <a:spcPct val="108000"/>
              </a:lnSpc>
              <a:spcBef>
                <a:spcPts val="0"/>
              </a:spcBef>
              <a:spcAft>
                <a:spcPts val="0"/>
              </a:spcAft>
              <a:buClr>
                <a:schemeClr val="dk1"/>
              </a:buClr>
              <a:buSzPts val="1800"/>
              <a:buChar char="●"/>
            </a:pPr>
            <a:r>
              <a:rPr lang="en">
                <a:solidFill>
                  <a:schemeClr val="dk1"/>
                </a:solidFill>
              </a:rPr>
              <a:t>Discuss with your partner what to record in each column of the anchor chart.</a:t>
            </a:r>
            <a:endParaRPr/>
          </a:p>
        </p:txBody>
      </p:sp>
      <p:pic>
        <p:nvPicPr>
          <p:cNvPr id="102" name="Shape 102"/>
          <p:cNvPicPr preferRelativeResize="0"/>
          <p:nvPr/>
        </p:nvPicPr>
        <p:blipFill>
          <a:blip r:embed="rId3">
            <a:alphaModFix/>
          </a:blip>
          <a:stretch>
            <a:fillRect/>
          </a:stretch>
        </p:blipFill>
        <p:spPr>
          <a:xfrm>
            <a:off x="1339850" y="3210950"/>
            <a:ext cx="6464300" cy="1689100"/>
          </a:xfrm>
          <a:prstGeom prst="rect">
            <a:avLst/>
          </a:prstGeom>
          <a:noFill/>
          <a:ln w="9525" cap="flat" cmpd="sng">
            <a:solidFill>
              <a:srgbClr val="000000"/>
            </a:solidFill>
            <a:prstDash val="solid"/>
            <a:round/>
            <a:headEnd type="none" w="sm" len="sm"/>
            <a:tailEnd type="none" w="sm" len="sm"/>
          </a:ln>
        </p:spPr>
      </p:pic>
      <p:sp>
        <p:nvSpPr>
          <p:cNvPr id="103" name="Shape 103"/>
          <p:cNvSpPr txBox="1"/>
          <p:nvPr/>
        </p:nvSpPr>
        <p:spPr>
          <a:xfrm>
            <a:off x="355925" y="46916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104" name="Shape 104" descr="Users"/>
          <p:cNvPicPr preferRelativeResize="0"/>
          <p:nvPr/>
        </p:nvPicPr>
        <p:blipFill>
          <a:blip r:embed="rId4">
            <a:alphaModFix/>
          </a:blip>
          <a:stretch>
            <a:fillRect/>
          </a:stretch>
        </p:blipFill>
        <p:spPr>
          <a:xfrm>
            <a:off x="8208514" y="4406437"/>
            <a:ext cx="668011" cy="643738"/>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08"/>
        <p:cNvGrpSpPr/>
        <p:nvPr/>
      </p:nvGrpSpPr>
      <p:grpSpPr>
        <a:xfrm>
          <a:off x="0" y="0"/>
          <a:ext cx="0" cy="0"/>
          <a:chOff x="0" y="0"/>
          <a:chExt cx="0" cy="0"/>
        </a:xfrm>
      </p:grpSpPr>
      <p:sp>
        <p:nvSpPr>
          <p:cNvPr id="109" name="Shape 10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600"/>
              <a:t>“The Pasture” by Robert Frost</a:t>
            </a:r>
            <a:endParaRPr sz="2600"/>
          </a:p>
        </p:txBody>
      </p:sp>
      <p:sp>
        <p:nvSpPr>
          <p:cNvPr id="110" name="Shape 110"/>
          <p:cNvSpPr txBox="1">
            <a:spLocks noGrp="1"/>
          </p:cNvSpPr>
          <p:nvPr>
            <p:ph type="body" idx="1"/>
          </p:nvPr>
        </p:nvSpPr>
        <p:spPr>
          <a:xfrm>
            <a:off x="311699" y="865625"/>
            <a:ext cx="8564825" cy="4170600"/>
          </a:xfrm>
          <a:prstGeom prst="rect">
            <a:avLst/>
          </a:prstGeom>
        </p:spPr>
        <p:txBody>
          <a:bodyPr spcFirstLastPara="1" wrap="square" lIns="91425" tIns="91425" rIns="91425" bIns="91425" anchor="t" anchorCtr="0">
            <a:noAutofit/>
          </a:bodyPr>
          <a:lstStyle/>
          <a:p>
            <a:pPr marL="3625850" indent="-285750">
              <a:buSzPts val="1400"/>
            </a:pPr>
            <a:r>
              <a:rPr lang="en" sz="1400" dirty="0"/>
              <a:t>Turn to the back of Love That Dog and find the poem “The Pasture”</a:t>
            </a:r>
            <a:r>
              <a:rPr lang="en-US" sz="1400" dirty="0"/>
              <a:t>.</a:t>
            </a:r>
            <a:endParaRPr lang="en" sz="1400" dirty="0"/>
          </a:p>
          <a:p>
            <a:pPr marL="3625850" indent="-285750">
              <a:buSzPts val="1400"/>
            </a:pPr>
            <a:r>
              <a:rPr lang="en" sz="1400" dirty="0">
                <a:solidFill>
                  <a:schemeClr val="dk1"/>
                </a:solidFill>
              </a:rPr>
              <a:t>First Reading: Choral read of the poem</a:t>
            </a:r>
            <a:r>
              <a:rPr lang="en-US" sz="1400" dirty="0">
                <a:solidFill>
                  <a:schemeClr val="dk1"/>
                </a:solidFill>
              </a:rPr>
              <a:t>.</a:t>
            </a:r>
            <a:endParaRPr lang="en" sz="1400" dirty="0">
              <a:solidFill>
                <a:schemeClr val="dk1"/>
              </a:solidFill>
            </a:endParaRPr>
          </a:p>
          <a:p>
            <a:pPr marL="3625850" indent="-285750">
              <a:buSzPts val="1400"/>
            </a:pPr>
            <a:r>
              <a:rPr lang="en" sz="1400" dirty="0">
                <a:solidFill>
                  <a:schemeClr val="dk1"/>
                </a:solidFill>
              </a:rPr>
              <a:t>Second Reading: Choral read of the poem</a:t>
            </a:r>
          </a:p>
          <a:p>
            <a:pPr marL="3625850" indent="-285750">
              <a:buSzPts val="1400"/>
            </a:pPr>
            <a:r>
              <a:rPr lang="en" sz="1400" dirty="0">
                <a:solidFill>
                  <a:schemeClr val="dk1"/>
                </a:solidFill>
              </a:rPr>
              <a:t>Third Reading: Visualize what you hear as the poem is read</a:t>
            </a:r>
            <a:r>
              <a:rPr lang="en-US" sz="1400" dirty="0">
                <a:solidFill>
                  <a:schemeClr val="dk1"/>
                </a:solidFill>
              </a:rPr>
              <a:t>.</a:t>
            </a:r>
            <a:endParaRPr lang="en" sz="1400" dirty="0">
              <a:solidFill>
                <a:schemeClr val="dk1"/>
              </a:solidFill>
            </a:endParaRPr>
          </a:p>
          <a:p>
            <a:pPr marL="3625850" indent="-285750">
              <a:buSzPts val="1400"/>
            </a:pPr>
            <a:r>
              <a:rPr lang="en" sz="1400" dirty="0">
                <a:solidFill>
                  <a:schemeClr val="dk1"/>
                </a:solidFill>
              </a:rPr>
              <a:t>Respond: </a:t>
            </a:r>
          </a:p>
          <a:p>
            <a:pPr marL="3931920" lvl="1" indent="-285750"/>
            <a:r>
              <a:rPr lang="en" dirty="0">
                <a:solidFill>
                  <a:schemeClr val="dk1"/>
                </a:solidFill>
              </a:rPr>
              <a:t>What is the gist of this poem? </a:t>
            </a:r>
          </a:p>
          <a:p>
            <a:pPr marL="3931920" lvl="1" indent="-285750"/>
            <a:r>
              <a:rPr lang="en" dirty="0">
                <a:solidFill>
                  <a:schemeClr val="dk1"/>
                </a:solidFill>
              </a:rPr>
              <a:t>What is it mostly about?</a:t>
            </a:r>
            <a:endParaRPr dirty="0">
              <a:solidFill>
                <a:schemeClr val="dk1"/>
              </a:solidFill>
            </a:endParaRPr>
          </a:p>
          <a:p>
            <a:pPr marL="3657600" lvl="0" indent="-317500" rtl="0">
              <a:lnSpc>
                <a:spcPct val="138000"/>
              </a:lnSpc>
              <a:spcBef>
                <a:spcPts val="0"/>
              </a:spcBef>
              <a:spcAft>
                <a:spcPts val="0"/>
              </a:spcAft>
              <a:buClr>
                <a:schemeClr val="dk1"/>
              </a:buClr>
              <a:buSzPts val="1400"/>
              <a:buFont typeface="Century Gothic"/>
              <a:buChar char="●"/>
            </a:pPr>
            <a:r>
              <a:rPr lang="en" sz="1400" dirty="0">
                <a:solidFill>
                  <a:schemeClr val="dk1"/>
                </a:solidFill>
              </a:rPr>
              <a:t>Sketch what you heard</a:t>
            </a:r>
            <a:r>
              <a:rPr lang="en-US" sz="1400" dirty="0">
                <a:solidFill>
                  <a:schemeClr val="dk1"/>
                </a:solidFill>
              </a:rPr>
              <a:t>.</a:t>
            </a:r>
            <a:endParaRPr sz="1400" dirty="0">
              <a:solidFill>
                <a:schemeClr val="dk1"/>
              </a:solidFill>
            </a:endParaRPr>
          </a:p>
          <a:p>
            <a:pPr marL="0" lvl="0" indent="0" rtl="0">
              <a:lnSpc>
                <a:spcPct val="115000"/>
              </a:lnSpc>
              <a:spcBef>
                <a:spcPts val="0"/>
              </a:spcBef>
              <a:spcAft>
                <a:spcPts val="0"/>
              </a:spcAft>
              <a:buClr>
                <a:srgbClr val="000000"/>
              </a:buClr>
              <a:buSzPts val="1100"/>
              <a:buFont typeface="Arial"/>
              <a:buNone/>
            </a:pPr>
            <a:endParaRPr sz="1400" dirty="0">
              <a:solidFill>
                <a:schemeClr val="dk1"/>
              </a:solidFill>
            </a:endParaRPr>
          </a:p>
          <a:p>
            <a:pPr marL="0" lvl="0" indent="0" rtl="0">
              <a:spcBef>
                <a:spcPts val="0"/>
              </a:spcBef>
              <a:spcAft>
                <a:spcPts val="0"/>
              </a:spcAft>
              <a:buNone/>
            </a:pPr>
            <a:endParaRPr dirty="0"/>
          </a:p>
        </p:txBody>
      </p:sp>
      <p:pic>
        <p:nvPicPr>
          <p:cNvPr id="111" name="Shape 111"/>
          <p:cNvPicPr preferRelativeResize="0"/>
          <p:nvPr/>
        </p:nvPicPr>
        <p:blipFill>
          <a:blip r:embed="rId3">
            <a:alphaModFix/>
          </a:blip>
          <a:stretch>
            <a:fillRect/>
          </a:stretch>
        </p:blipFill>
        <p:spPr>
          <a:xfrm>
            <a:off x="6910087" y="2137918"/>
            <a:ext cx="1277475" cy="2789450"/>
          </a:xfrm>
          <a:prstGeom prst="rect">
            <a:avLst/>
          </a:prstGeom>
          <a:noFill/>
          <a:ln>
            <a:noFill/>
          </a:ln>
        </p:spPr>
      </p:pic>
      <p:pic>
        <p:nvPicPr>
          <p:cNvPr id="112" name="Shape 112"/>
          <p:cNvPicPr preferRelativeResize="0"/>
          <p:nvPr/>
        </p:nvPicPr>
        <p:blipFill>
          <a:blip r:embed="rId4">
            <a:alphaModFix/>
          </a:blip>
          <a:stretch>
            <a:fillRect/>
          </a:stretch>
        </p:blipFill>
        <p:spPr>
          <a:xfrm>
            <a:off x="441025" y="1747825"/>
            <a:ext cx="2781146" cy="1648518"/>
          </a:xfrm>
          <a:prstGeom prst="rect">
            <a:avLst/>
          </a:prstGeom>
          <a:noFill/>
          <a:ln>
            <a:noFill/>
          </a:ln>
        </p:spPr>
      </p:pic>
      <p:pic>
        <p:nvPicPr>
          <p:cNvPr id="7" name="Shape 104" descr="Users"/>
          <p:cNvPicPr preferRelativeResize="0"/>
          <p:nvPr/>
        </p:nvPicPr>
        <p:blipFill>
          <a:blip r:embed="rId5">
            <a:alphaModFix/>
          </a:blip>
          <a:stretch>
            <a:fillRect/>
          </a:stretch>
        </p:blipFill>
        <p:spPr>
          <a:xfrm>
            <a:off x="8208514" y="4406437"/>
            <a:ext cx="668011" cy="643738"/>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123FBF9-5EE7-43AB-AB4C-DF9405786E7C}">
  <ds:schemaRefs>
    <ds:schemaRef ds:uri="http://schemas.microsoft.com/sharepoint/v3/contenttype/forms"/>
  </ds:schemaRefs>
</ds:datastoreItem>
</file>

<file path=customXml/itemProps2.xml><?xml version="1.0" encoding="utf-8"?>
<ds:datastoreItem xmlns:ds="http://schemas.openxmlformats.org/officeDocument/2006/customXml" ds:itemID="{810F049B-3F00-48D8-B63A-6351120E0DB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B9706BEF-BE9A-43B5-96FF-E2593214B1E6}">
  <ds:schemaRefs>
    <ds:schemaRef ds:uri="http://schemas.microsoft.com/office/infopath/2007/PartnerControls"/>
    <ds:schemaRef ds:uri="http://schemas.microsoft.com/office/2006/documentManagement/type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27</TotalTime>
  <Words>4509</Words>
  <Application>Microsoft Office PowerPoint</Application>
  <PresentationFormat>On-screen Show (16:9)</PresentationFormat>
  <Paragraphs>330</Paragraphs>
  <Slides>15</Slides>
  <Notes>15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15</vt:i4>
      </vt:variant>
    </vt:vector>
  </HeadingPairs>
  <TitlesOfParts>
    <vt:vector size="20" baseType="lpstr">
      <vt:lpstr>Century Gothic</vt:lpstr>
      <vt:lpstr>Calibri</vt:lpstr>
      <vt:lpstr>Overlock</vt:lpstr>
      <vt:lpstr>Arial</vt:lpstr>
      <vt:lpstr>Simple Light</vt:lpstr>
      <vt:lpstr>Grade 4: Module 1: Unit 1: Lesson 7 Teacher slide, before teaching.</vt:lpstr>
      <vt:lpstr>Grade 4: Module 1: Unit 1: Lesson 7 Teacher slide, before teaching.</vt:lpstr>
      <vt:lpstr>Grade 4: Module 1: Unit 1: Lesson 7 Teacher slide, before teaching.</vt:lpstr>
      <vt:lpstr>PowerPoint Presentation</vt:lpstr>
      <vt:lpstr>Hello, Students!</vt:lpstr>
      <vt:lpstr>What are our learning targets?</vt:lpstr>
      <vt:lpstr>What Happens and How Does Jack Feel about it?</vt:lpstr>
      <vt:lpstr>What Happens and How Does Jack Feel about it?</vt:lpstr>
      <vt:lpstr>“The Pasture” by Robert Frost</vt:lpstr>
      <vt:lpstr>“The Pasture” by Robert Frost</vt:lpstr>
      <vt:lpstr>What do you notice? What do you wonder?</vt:lpstr>
      <vt:lpstr>Determining the Theme &amp; Summarizing “The Pasture”</vt:lpstr>
      <vt:lpstr>Poems and Prose </vt:lpstr>
      <vt:lpstr>Homework</vt:lpstr>
      <vt:lpstr>Small Group Block/ ALL Block</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1: Lesson 7 Teacher slide, before teaching.</dc:title>
  <dc:creator>nbravo</dc:creator>
  <cp:lastModifiedBy>Natalie Ivey</cp:lastModifiedBy>
  <cp:revision>13</cp:revision>
  <dcterms:modified xsi:type="dcterms:W3CDTF">2018-08-31T15:33:26Z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