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4.xml" ContentType="application/vnd.openxmlformats-officedocument.presentationml.slide+xml"/>
  <Override PartName="/ppt/presentation.xml" ContentType="application/vnd.openxmlformats-officedocument.presentationml.presentation.main+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11.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0.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13.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notesSlides/notesSlide4.xml" ContentType="application/vnd.openxmlformats-officedocument.presentationml.notesSlide+xml"/>
  <Override PartName="/ppt/slideLayouts/slideLayout53.xml" ContentType="application/vnd.openxmlformats-officedocument.presentationml.slideLayout+xml"/>
  <Override PartName="/ppt/slideLayouts/slideLayout55.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5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17EE544-C25F-4BEC-BA15-74E0142EB1DE}">
  <a:tblStyle styleId="{317EE544-C25F-4BEC-BA15-74E0142EB1D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429" autoAdjust="0"/>
  </p:normalViewPr>
  <p:slideViewPr>
    <p:cSldViewPr snapToGrid="0">
      <p:cViewPr>
        <p:scale>
          <a:sx n="90" d="100"/>
          <a:sy n="90" d="100"/>
        </p:scale>
        <p:origin x="-1632" y="-4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0" Type="http://schemas.openxmlformats.org/officeDocument/2006/relationships/notesMaster" Target="notesMasters/notesMaster1.xml"/><Relationship Id="rId16" Type="http://schemas.openxmlformats.org/officeDocument/2006/relationships/slide" Target="slides/slide11.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viewProps" Target="viewProps.xml"/><Relationship Id="rId15" Type="http://schemas.openxmlformats.org/officeDocument/2006/relationships/slide" Target="slides/slide10.xml"/><Relationship Id="rId5" Type="http://schemas.openxmlformats.org/officeDocument/2006/relationships/slideMaster" Target="slideMasters/slideMaster5.xml"/><Relationship Id="rId28" Type="http://schemas.openxmlformats.org/officeDocument/2006/relationships/customXml" Target="../customXml/item3.xml"/><Relationship Id="rId10" Type="http://schemas.openxmlformats.org/officeDocument/2006/relationships/slide" Target="slides/slide5.xml"/><Relationship Id="rId19" Type="http://schemas.openxmlformats.org/officeDocument/2006/relationships/slide" Target="slides/slide14.xml"/><Relationship Id="rId9" Type="http://schemas.openxmlformats.org/officeDocument/2006/relationships/slide" Target="slides/slide4.xml"/><Relationship Id="rId22" Type="http://schemas.openxmlformats.org/officeDocument/2006/relationships/presProps" Target="presProps.xml"/><Relationship Id="rId14" Type="http://schemas.openxmlformats.org/officeDocument/2006/relationships/slide" Target="slides/slide9.xml"/><Relationship Id="rId4" Type="http://schemas.openxmlformats.org/officeDocument/2006/relationships/slideMaster" Target="slideMasters/slideMaster4.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815536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curriculum.eleducation.org/curriculum/ela/grade-4/module-4"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6"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26336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0" name="Google Shape;4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develop a plan with my project team outlining how we will contribute to the class’s project to address an issue in our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worked to </a:t>
            </a:r>
            <a:r>
              <a:rPr lang="en" sz="1200" i="1" dirty="0">
                <a:solidFill>
                  <a:schemeClr val="dk1"/>
                </a:solidFill>
                <a:latin typeface="Calibri"/>
                <a:ea typeface="Calibri"/>
                <a:cs typeface="Calibri"/>
                <a:sym typeface="Calibri"/>
              </a:rPr>
              <a:t>become an effective learner</a:t>
            </a:r>
            <a:r>
              <a:rPr lang="en" sz="1200" dirty="0">
                <a:solidFill>
                  <a:schemeClr val="dk1"/>
                </a:solidFill>
                <a:latin typeface="Calibri"/>
                <a:ea typeface="Calibri"/>
                <a:cs typeface="Calibri"/>
                <a:sym typeface="Calibri"/>
              </a:rPr>
              <a:t> in this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9816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8" name="Google Shape;44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5 - 10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find a partner who is in a different project team.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did your team accomplish today? What was your contribution to this accomplishment?”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are your team’s next steps? What will be your contribution to this?”</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Think-Pair-Share regarding the posted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a:t>
            </a:r>
            <a:r>
              <a:rPr lang="en" sz="1200" dirty="0">
                <a:latin typeface="Calibri"/>
                <a:ea typeface="Calibri"/>
                <a:cs typeface="Calibri"/>
                <a:sym typeface="Calibri"/>
              </a:rPr>
              <a: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organizing ideas for verbal expression: (Sentence Starters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sentence starters for students to use when sharing in partners. (Examples</a:t>
            </a:r>
            <a:r>
              <a:rPr lang="en" sz="1200" i="0" dirty="0">
                <a:latin typeface="Calibri"/>
                <a:ea typeface="Calibri"/>
                <a:cs typeface="Calibri"/>
                <a:sym typeface="Calibri"/>
              </a:rPr>
              <a:t>: “One thing my team accomplished today is ______. I contributed by ____________.” “The next thing my team needs to do is __________. I will [help/contribute] by __________.”) </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monitoring their own learning: (Revisiting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Revisit the learning target introduced in Opening A. Invite students to rephrase it with specific examples.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sharing ideas verbally: Before sharing with a partner, invite students to jot down their responses to the questions.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dirty="0"/>
          </a:p>
        </p:txBody>
      </p:sp>
    </p:spTree>
    <p:extLst>
      <p:ext uri="{BB962C8B-B14F-4D97-AF65-F5344CB8AC3E}">
        <p14:creationId xmlns:p14="http://schemas.microsoft.com/office/powerpoint/2010/main" val="1025689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55" name="Google Shape;45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9129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2" name="Google Shape;4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17961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 name="Google Shape;469;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70" name="Google Shape;470;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48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://curriculum.eleducation.org/curriculum/ela/grade-4/module-4/unit-3/lesson-6</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Due to time, this is the only lesson allotted for work on the class’s project; if necessary, find time outside of the ELA block for students to prepare for and carry out the class project. Consider the placement of this lesson within the overall unit and with regards to the class project—it may be moved later in the lesson sequence, depending on the needs of the class project. Recall that the project must be completed by Lesson 13 so that students can begin writing a press release sharing the class project and its impact on the community. Consider using the </a:t>
            </a:r>
            <a:r>
              <a:rPr lang="en" sz="1200" b="1" dirty="0">
                <a:latin typeface="Calibri"/>
                <a:ea typeface="Calibri"/>
                <a:cs typeface="Calibri"/>
                <a:sym typeface="Calibri"/>
              </a:rPr>
              <a:t>How Can We Make a Difference?: Project Checklist </a:t>
            </a:r>
            <a:r>
              <a:rPr lang="en" sz="1200" dirty="0">
                <a:latin typeface="Calibri"/>
                <a:ea typeface="Calibri"/>
                <a:cs typeface="Calibri"/>
                <a:sym typeface="Calibri"/>
              </a:rPr>
              <a:t>to track tasks to be done before, during, and after the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and the tasks on the </a:t>
            </a:r>
            <a:r>
              <a:rPr lang="en" sz="1200" b="1" dirty="0">
                <a:latin typeface="Calibri"/>
                <a:ea typeface="Calibri"/>
                <a:cs typeface="Calibri"/>
                <a:sym typeface="Calibri"/>
              </a:rPr>
              <a:t>How Can We Make a Difference?: Team Project Plans </a:t>
            </a:r>
            <a:r>
              <a:rPr lang="en" sz="1200" dirty="0">
                <a:latin typeface="Calibri"/>
                <a:ea typeface="Calibri"/>
                <a:cs typeface="Calibri"/>
                <a:sym typeface="Calibri"/>
              </a:rPr>
              <a:t>are intentionally flexible and should be modified to fit the needs of the class project. Consider how the teams and tasks fit for the class project, and modify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focus on working to </a:t>
            </a:r>
            <a:r>
              <a:rPr lang="en" sz="1200" i="1" dirty="0">
                <a:latin typeface="Calibri"/>
                <a:ea typeface="Calibri"/>
                <a:cs typeface="Calibri"/>
                <a:sym typeface="Calibri"/>
              </a:rPr>
              <a:t>contribute to a better world</a:t>
            </a:r>
            <a:r>
              <a:rPr lang="en" sz="1200" dirty="0">
                <a:latin typeface="Calibri"/>
                <a:ea typeface="Calibri"/>
                <a:cs typeface="Calibri"/>
                <a:sym typeface="Calibri"/>
              </a:rPr>
              <a:t> as they plan how their team will contribute to the class’s project to take action in their community. They also focus on working to become effective learners by identifying a habit of their choice to focus on as they work in their project teams</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r>
              <a:rPr lang="en" sz="1200" dirty="0" smtClean="0">
                <a:latin typeface="Calibri"/>
                <a:ea typeface="Calibri"/>
                <a:cs typeface="Calibri"/>
                <a:sym typeface="Calibri"/>
              </a:rPr>
              <a:t>:</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a:solidFill>
                  <a:schemeClr val="dk1"/>
                </a:solidFill>
                <a:latin typeface="Calibri"/>
                <a:ea typeface="Calibri"/>
                <a:cs typeface="Calibri"/>
                <a:sym typeface="Calibri"/>
              </a:rPr>
              <a:t>Throughout 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0826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Project Checklist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Team Project Plan</a:t>
            </a:r>
            <a:r>
              <a:rPr lang="en" sz="1200" dirty="0">
                <a:solidFill>
                  <a:schemeClr val="dk1"/>
                </a:solidFill>
                <a:latin typeface="Calibri"/>
                <a:ea typeface="Calibri"/>
                <a:cs typeface="Calibri"/>
                <a:sym typeface="Calibri"/>
              </a:rPr>
              <a:t> (one per student in each project team)</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Advertising</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Community Involvement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Gather Resources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Organize Logistics</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Materials </a:t>
            </a:r>
            <a:r>
              <a:rPr lang="en" sz="1200"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Action Plan anchor chart</a:t>
            </a:r>
            <a:r>
              <a:rPr lang="en" sz="1200" dirty="0">
                <a:solidFill>
                  <a:schemeClr val="dk1"/>
                </a:solidFill>
                <a:latin typeface="Calibri"/>
                <a:ea typeface="Calibri"/>
                <a:cs typeface="Calibri"/>
                <a:sym typeface="Calibri"/>
              </a:rPr>
              <a:t> (begun in Lesson 5)</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latin typeface="Calibri"/>
                <a:ea typeface="Calibri"/>
                <a:cs typeface="Calibri"/>
                <a:sym typeface="Calibri"/>
              </a:rPr>
              <a:t>Prepare </a:t>
            </a:r>
            <a:r>
              <a:rPr lang="en" sz="1200" dirty="0">
                <a:latin typeface="Calibri"/>
                <a:ea typeface="Calibri"/>
                <a:cs typeface="Calibri"/>
                <a:sym typeface="Calibri"/>
              </a:rPr>
              <a:t>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Pre-determine project teams using students’ exit tickets from Lesson 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the </a:t>
            </a:r>
            <a:r>
              <a:rPr lang="en" sz="1200" b="1" dirty="0">
                <a:latin typeface="Calibri"/>
                <a:ea typeface="Calibri"/>
                <a:cs typeface="Calibri"/>
                <a:sym typeface="Calibri"/>
              </a:rPr>
              <a:t>How Can We Make a Difference?: Team Project Plans </a:t>
            </a:r>
            <a:r>
              <a:rPr lang="en" sz="1200" dirty="0">
                <a:latin typeface="Calibri"/>
                <a:ea typeface="Calibri"/>
                <a:cs typeface="Calibri"/>
                <a:sym typeface="Calibri"/>
              </a:rPr>
              <a:t>and make any changes (e.g., adding specific tasks and providing contact information for community leaders) based on the class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lvl="0" indent="0" algn="l" rtl="0">
              <a:lnSpc>
                <a:spcPct val="100000"/>
              </a:lnSpc>
              <a:spcBef>
                <a:spcPts val="3500"/>
              </a:spcBef>
              <a:spcAft>
                <a:spcPts val="180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44277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://eleducation.org/resources/el-education-classroom-protocols</a:t>
            </a:r>
            <a:endParaRPr sz="1200" dirty="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47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use Conversation Cues with other students in their project team to promote productive and equitable conversation and to enhance language development.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meeting with students to discuss which team they will be on and the </a:t>
            </a:r>
            <a:r>
              <a:rPr lang="en" sz="1200" b="1" dirty="0">
                <a:latin typeface="Calibri"/>
                <a:ea typeface="Calibri"/>
                <a:cs typeface="Calibri"/>
                <a:sym typeface="Calibri"/>
              </a:rPr>
              <a:t>How Can We Make a Difference?: Team Project Plan sheet</a:t>
            </a:r>
            <a:r>
              <a:rPr lang="en" sz="1200" dirty="0">
                <a:latin typeface="Calibri"/>
                <a:ea typeface="Calibri"/>
                <a:cs typeface="Calibri"/>
                <a:sym typeface="Calibri"/>
              </a:rPr>
              <a:t> before the lesson. Clarify the purpose of the project plan, define any unfamiliar vocabulary, and encourage students to sketch the meaning of the questions and any words in the margin as reminders to them once they begin working in their teams. This builds students’ confidence and </a:t>
            </a:r>
            <a:r>
              <a:rPr lang="en" sz="1200" dirty="0" smtClean="0">
                <a:latin typeface="Calibri"/>
                <a:ea typeface="Calibri"/>
                <a:cs typeface="Calibri"/>
                <a:sym typeface="Calibri"/>
              </a:rPr>
              <a:t>increase</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their participation during planning with their project teams.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74546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1596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6404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5 -</a:t>
            </a:r>
            <a:r>
              <a:rPr lang="en" sz="1200" b="1" dirty="0">
                <a:solidFill>
                  <a:schemeClr val="dk1"/>
                </a:solidFill>
                <a:latin typeface="Calibri"/>
                <a:ea typeface="Calibri"/>
                <a:cs typeface="Calibri"/>
                <a:sym typeface="Calibri"/>
              </a:rPr>
              <a:t> 1</a:t>
            </a:r>
            <a:r>
              <a:rPr lang="en" sz="1200" b="1" i="0" u="none" strike="noStrike" cap="none" dirty="0">
                <a:solidFill>
                  <a:schemeClr val="dk1"/>
                </a:solidFill>
                <a:latin typeface="Calibri"/>
                <a:ea typeface="Calibri"/>
                <a:cs typeface="Calibri"/>
                <a:sym typeface="Calibri"/>
              </a:rPr>
              <a:t>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a:t>
            </a:r>
            <a:r>
              <a:rPr lang="en" sz="1200" b="1" dirty="0">
                <a:solidFill>
                  <a:schemeClr val="dk1"/>
                </a:solidFill>
                <a:latin typeface="Calibri"/>
                <a:ea typeface="Calibri"/>
                <a:cs typeface="Calibri"/>
                <a:sym typeface="Calibri"/>
              </a:rPr>
              <a:t>Partners</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Both the </a:t>
            </a:r>
            <a:r>
              <a:rPr lang="en" sz="1200" b="1" dirty="0">
                <a:solidFill>
                  <a:schemeClr val="dk1"/>
                </a:solidFill>
                <a:latin typeface="Calibri"/>
                <a:ea typeface="Calibri"/>
                <a:cs typeface="Calibri"/>
                <a:sym typeface="Calibri"/>
              </a:rPr>
              <a:t>How Can We make a Difference?: Action Plan anchor chart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Working to Contribute to a Better World anchor chart </a:t>
            </a:r>
            <a:r>
              <a:rPr lang="en" sz="1200" dirty="0">
                <a:solidFill>
                  <a:schemeClr val="dk1"/>
                </a:solidFill>
                <a:latin typeface="Calibri"/>
                <a:ea typeface="Calibri"/>
                <a:cs typeface="Calibri"/>
                <a:sym typeface="Calibri"/>
              </a:rPr>
              <a:t>need to be displayed during this slide, but isn’t displayed on the slide itself.</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How Can We Make a Difference?: Action Plan anchor chart</a:t>
            </a:r>
            <a:r>
              <a:rPr lang="en" sz="1200" dirty="0">
                <a:latin typeface="Calibri"/>
                <a:ea typeface="Calibri"/>
                <a:cs typeface="Calibri"/>
                <a:sym typeface="Calibri"/>
              </a:rPr>
              <a:t> and review the plan the students developed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 and read it aloud:</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“I can develop a plan with my project team outlining how we will contribute to the class’s project to address an issue in our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on the underlined word </a:t>
            </a:r>
            <a:r>
              <a:rPr lang="en" sz="1200" i="1" dirty="0">
                <a:latin typeface="Calibri"/>
                <a:ea typeface="Calibri"/>
                <a:cs typeface="Calibri"/>
                <a:sym typeface="Calibri"/>
              </a:rPr>
              <a:t>contribute</a:t>
            </a:r>
            <a:r>
              <a:rPr lang="en" sz="1200" dirty="0">
                <a:latin typeface="Calibri"/>
                <a:ea typeface="Calibri"/>
                <a:cs typeface="Calibri"/>
                <a:sym typeface="Calibri"/>
              </a:rPr>
              <a:t> and remind students that it means giving something for a purpose.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in the previous lesson, they worked as a class to decide on an issue to address in their community and begin planning a project to take action, and ranked the project team they would prefer to be 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1" dirty="0">
                <a:latin typeface="Calibri"/>
                <a:ea typeface="Calibri"/>
                <a:cs typeface="Calibri"/>
                <a:sym typeface="Calibri"/>
              </a:rPr>
              <a:t>“Based on the learning target, what do you think you will be doing today?” </a:t>
            </a:r>
            <a:r>
              <a:rPr lang="en" sz="1200" b="1" dirty="0">
                <a:latin typeface="Calibri"/>
                <a:ea typeface="Calibri"/>
                <a:cs typeface="Calibri"/>
                <a:sym typeface="Calibri"/>
              </a:rPr>
              <a:t>(We will be planning specific details about how our team will contribute to our class project.)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How Can We Make a Difference?: Project Checklist</a:t>
            </a:r>
            <a:r>
              <a:rPr lang="en" sz="1200" dirty="0">
                <a:latin typeface="Calibri"/>
                <a:ea typeface="Calibri"/>
                <a:cs typeface="Calibri"/>
                <a:sym typeface="Calibri"/>
              </a:rPr>
              <a:t> and tell students this is a list of tasks that must be done as the class plans its project, during the project, and after the class finishes the project. Read the steps under the “Before” heading aloud. Discuss with students which steps have been completed and check them off.</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the steps under the “During” and “After” headings aloud, clarifying the steps as needed. Tell students they will refer to this checklist throughout the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corresponding habits identified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Char char="○"/>
            </a:pPr>
            <a:r>
              <a:rPr lang="en" sz="1200" i="0" dirty="0">
                <a:latin typeface="Calibri"/>
                <a:ea typeface="Calibri"/>
                <a:cs typeface="Calibri"/>
                <a:sym typeface="Calibri"/>
              </a:rPr>
              <a:t>“I take care of and improve our shared spaces and the environment</a:t>
            </a:r>
            <a:r>
              <a:rPr lang="en" sz="1200" i="0" dirty="0" smtClean="0">
                <a:latin typeface="Calibri"/>
                <a:ea typeface="Calibri"/>
                <a:cs typeface="Calibri"/>
                <a:sym typeface="Calibri"/>
              </a:rPr>
              <a:t>.”</a:t>
            </a:r>
            <a:r>
              <a:rPr lang="en-US" sz="1200" i="0" baseline="0" dirty="0" smtClean="0">
                <a:latin typeface="Calibri"/>
                <a:ea typeface="Calibri"/>
                <a:cs typeface="Calibri"/>
                <a:sym typeface="Calibri"/>
              </a:rPr>
              <a:t> </a:t>
            </a:r>
            <a:r>
              <a:rPr lang="en" sz="1200" i="0" dirty="0" smtClean="0">
                <a:latin typeface="Calibri"/>
                <a:ea typeface="Calibri"/>
                <a:cs typeface="Calibri"/>
                <a:sym typeface="Calibri"/>
              </a:rPr>
              <a:t>“</a:t>
            </a:r>
            <a:r>
              <a:rPr lang="en" sz="1200" i="0" dirty="0">
                <a:latin typeface="Calibri"/>
                <a:ea typeface="Calibri"/>
                <a:cs typeface="Calibri"/>
                <a:sym typeface="Calibri"/>
              </a:rPr>
              <a:t>I apply my learning to help our school, the community, and the environment.”</a:t>
            </a:r>
            <a:endParaRPr sz="1200" i="0"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learning target and the Project.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(Reviewing Issue in Pairs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review the issue the class chose to address in the previous lesson in pairs. Ask:  </a:t>
            </a:r>
            <a:r>
              <a:rPr lang="en" sz="1200" i="1" dirty="0">
                <a:latin typeface="Calibri"/>
                <a:ea typeface="Calibri"/>
                <a:cs typeface="Calibri"/>
                <a:sym typeface="Calibri"/>
              </a:rPr>
              <a:t>“What is the issue? Why is it important for our class to take action?”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(Reinforcing Comprehension with Something Familiar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Reinforce comprehension of the word </a:t>
            </a:r>
            <a:r>
              <a:rPr lang="en" sz="1200" i="1" dirty="0">
                <a:latin typeface="Calibri"/>
                <a:ea typeface="Calibri"/>
                <a:cs typeface="Calibri"/>
                <a:sym typeface="Calibri"/>
              </a:rPr>
              <a:t>contribute </a:t>
            </a:r>
            <a:r>
              <a:rPr lang="en" sz="1200" dirty="0">
                <a:latin typeface="Calibri"/>
                <a:ea typeface="Calibri"/>
                <a:cs typeface="Calibri"/>
                <a:sym typeface="Calibri"/>
              </a:rPr>
              <a:t>by inviting students to think of a familiar way they contribute to the class. Ask:  </a:t>
            </a:r>
            <a:r>
              <a:rPr lang="en" sz="1200" i="1" dirty="0">
                <a:latin typeface="Calibri"/>
                <a:ea typeface="Calibri"/>
                <a:cs typeface="Calibri"/>
                <a:sym typeface="Calibri"/>
              </a:rPr>
              <a:t>“How do you contribute to our classroom community? Why is contributing important?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the following sentence frame for support</a:t>
            </a:r>
            <a:r>
              <a:rPr lang="en" sz="1200" i="0" dirty="0">
                <a:latin typeface="Calibri"/>
                <a:ea typeface="Calibri"/>
                <a:cs typeface="Calibri"/>
                <a:sym typeface="Calibri"/>
              </a:rPr>
              <a:t>: “I contribute to our classroom community by ___________. Contributing is important because __________.” </a:t>
            </a:r>
            <a:endParaRPr sz="1200" i="0" dirty="0">
              <a:latin typeface="Calibri"/>
              <a:ea typeface="Calibri"/>
              <a:cs typeface="Calibri"/>
              <a:sym typeface="Calibri"/>
            </a:endParaRPr>
          </a:p>
        </p:txBody>
      </p:sp>
      <p:sp>
        <p:nvSpPr>
          <p:cNvPr id="424" name="Google Shape;4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841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50 - 55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Move students into their pre-determined project teams: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Advertising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Community Involvement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Gather Resources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Organize </a:t>
            </a:r>
            <a:r>
              <a:rPr lang="en" sz="1200" dirty="0" smtClean="0">
                <a:latin typeface="Calibri"/>
                <a:ea typeface="Calibri"/>
                <a:cs typeface="Calibri"/>
                <a:sym typeface="Calibri"/>
              </a:rPr>
              <a:t>Logistics</a:t>
            </a:r>
            <a:endParaRPr lang="en-US" sz="1200" dirty="0" smtClean="0">
              <a:latin typeface="Calibri"/>
              <a:ea typeface="Calibri"/>
              <a:cs typeface="Calibri"/>
              <a:sym typeface="Calibri"/>
            </a:endParaRPr>
          </a:p>
          <a:p>
            <a:pPr marL="609600" lvl="1"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How Can We Make a Difference?: Team Project Plans</a:t>
            </a:r>
            <a:r>
              <a:rPr lang="en" sz="1200" dirty="0">
                <a:latin typeface="Calibri"/>
                <a:ea typeface="Calibri"/>
                <a:cs typeface="Calibri"/>
                <a:sym typeface="Calibri"/>
              </a:rPr>
              <a:t>. Tell students they will use these plans to guide them as they think about the details of their class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review the questions on their project plan as a team.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read the habits of character on the chart to themselves and to choose one to focus on as they work with their project teams.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as they are working in groups, they will need to decide who is going to do what as they plan. Encourage them to play to their strengths. Provide an example: If one of them is more comfortable speaking with adults than the rest, he or she could call a community partner while the other students in the group could focus more on finding contact information for these community members.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in developing their team’s project plan and stop the whole group to discuss common issues as they arise. Provide frequent time reminders.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students finish developing their team’s project plan before the end of the work time in this lesson, invite them to think about their next steps and to begin carrying them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10 minutes remain, refocus whole group. Within their teams, invite students to discuss their team’s next steps and record these steps on the back of their team’s project plan.</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and planning of their team’s project.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Create teams with varying levels of language proficiency. Alternatively, group students according to home language.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Developing a Plan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inviting two confident students to help you model and think aloud the process of discussing and developing a plan. Model discussing an item on one of the teams’ project plans with the group, and then writing information on the planning sheet based on that discussion. Encourage the rest of the class to ask questions, and clarify any confusion as needed.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expectations: (Checking In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At the end of Work Time A, briefly check in with students to be sure they understand the role of their team and what each student is expected to contribute.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self-regulation: As students work on developing their plans, support time management strategies by using a timer. </a:t>
            </a:r>
            <a:endParaRPr sz="1200" dirty="0">
              <a:latin typeface="Calibri"/>
              <a:ea typeface="Calibri"/>
              <a:cs typeface="Calibri"/>
              <a:sym typeface="Calibri"/>
            </a:endParaRPr>
          </a:p>
        </p:txBody>
      </p:sp>
      <p:sp>
        <p:nvSpPr>
          <p:cNvPr id="433" name="Google Shape;4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7915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2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6</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0"/>
            <a:ext cx="7886700" cy="3766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a:t>
            </a:r>
            <a:r>
              <a:rPr lang="en" sz="1800" dirty="0" smtClean="0">
                <a:latin typeface="Century Gothic"/>
                <a:ea typeface="Century Gothic"/>
                <a:cs typeface="Century Gothic"/>
                <a:sym typeface="Century Gothic"/>
              </a:rPr>
              <a:t>60-95 </a:t>
            </a:r>
            <a:r>
              <a:rPr lang="en" sz="1800" dirty="0">
                <a:latin typeface="Century Gothic"/>
                <a:ea typeface="Century Gothic"/>
                <a:cs typeface="Century Gothic"/>
                <a:sym typeface="Century Gothic"/>
              </a:rPr>
              <a:t>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dirty="0">
                <a:solidFill>
                  <a:srgbClr val="000000"/>
                </a:solidFill>
                <a:latin typeface="Century Gothic"/>
                <a:ea typeface="Century Gothic"/>
                <a:cs typeface="Century Gothic"/>
                <a:sym typeface="Century Gothic"/>
              </a:rPr>
              <a:t>In Work Time A, students work in groups to complete a project plan for their team. In small groups, they think about how to contribute to the class’s response to the issue identified and project planned in the previous lesson. This lesson also provides students with the practice to responsibly manage their own time.</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Clr>
                <a:schemeClr val="dk1"/>
              </a:buClr>
              <a:buSzPts val="3200"/>
              <a:buFont typeface="Arial"/>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develop a plan with my project team outlining how we will contribute to the class’s project to address an issue in our community.</a:t>
            </a:r>
            <a:endParaRPr sz="1400" dirty="0">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7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43" name="Google Shape;443;p7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a:t>I can develop a plan with my project team outlining how we will contribute to the class’s project to address an issue in our community.</a:t>
            </a:r>
            <a:endParaRPr sz="2400"/>
          </a:p>
          <a:p>
            <a:pPr marL="0" lvl="0" indent="0" algn="l" rtl="0">
              <a:lnSpc>
                <a:spcPct val="90000"/>
              </a:lnSpc>
              <a:spcBef>
                <a:spcPts val="800"/>
              </a:spcBef>
              <a:spcAft>
                <a:spcPts val="0"/>
              </a:spcAft>
              <a:buSzPts val="2100"/>
              <a:buNone/>
            </a:pPr>
            <a:endParaRPr sz="2400"/>
          </a:p>
        </p:txBody>
      </p:sp>
      <p:pic>
        <p:nvPicPr>
          <p:cNvPr id="444" name="Google Shape;444;p70"/>
          <p:cNvPicPr preferRelativeResize="0"/>
          <p:nvPr/>
        </p:nvPicPr>
        <p:blipFill rotWithShape="1">
          <a:blip r:embed="rId3">
            <a:alphaModFix/>
          </a:blip>
          <a:srcRect/>
          <a:stretch/>
        </p:blipFill>
        <p:spPr>
          <a:xfrm>
            <a:off x="8515350" y="4349115"/>
            <a:ext cx="551556" cy="567008"/>
          </a:xfrm>
          <a:prstGeom prst="rect">
            <a:avLst/>
          </a:prstGeom>
          <a:noFill/>
          <a:ln>
            <a:noFill/>
          </a:ln>
        </p:spPr>
      </p:pic>
      <p:pic>
        <p:nvPicPr>
          <p:cNvPr id="445" name="Google Shape;445;p70"/>
          <p:cNvPicPr preferRelativeResize="0"/>
          <p:nvPr/>
        </p:nvPicPr>
        <p:blipFill rotWithShape="1">
          <a:blip r:embed="rId4">
            <a:alphaModFix/>
          </a:blip>
          <a:srcRect/>
          <a:stretch/>
        </p:blipFill>
        <p:spPr>
          <a:xfrm>
            <a:off x="7939765" y="4350230"/>
            <a:ext cx="575585" cy="5658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71"/>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Pair Share:  Project Team Debrief</a:t>
            </a:r>
            <a:endParaRPr/>
          </a:p>
        </p:txBody>
      </p:sp>
      <p:sp>
        <p:nvSpPr>
          <p:cNvPr id="451" name="Google Shape;451;p71"/>
          <p:cNvSpPr txBox="1"/>
          <p:nvPr/>
        </p:nvSpPr>
        <p:spPr>
          <a:xfrm>
            <a:off x="669650" y="1239575"/>
            <a:ext cx="6938700" cy="3020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Find a partner who is in a different project team.  Think-Pair-Share:</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did your team accomplish today?  What was your contribution to this accomplishment?</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are your team’s next steps?  What will be your contribution to this?</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pic>
        <p:nvPicPr>
          <p:cNvPr id="452" name="Google Shape;452;p71"/>
          <p:cNvPicPr preferRelativeResize="0"/>
          <p:nvPr/>
        </p:nvPicPr>
        <p:blipFill rotWithShape="1">
          <a:blip r:embed="rId3">
            <a:alphaModFix/>
          </a:blip>
          <a:srcRect/>
          <a:stretch/>
        </p:blipFill>
        <p:spPr>
          <a:xfrm>
            <a:off x="8463520" y="4348714"/>
            <a:ext cx="582339" cy="59206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72"/>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58" name="Google Shape;458;p72"/>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59" name="Google Shape;459;p72"/>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7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65" name="Google Shape;465;p73"/>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66" name="Google Shape;466;p73"/>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7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73" name="Google Shape;473;p74"/>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74" name="Google Shape;474;p74"/>
          <p:cNvGraphicFramePr/>
          <p:nvPr/>
        </p:nvGraphicFramePr>
        <p:xfrm>
          <a:off x="952500" y="3122350"/>
          <a:ext cx="7239000" cy="1859219"/>
        </p:xfrm>
        <a:graphic>
          <a:graphicData uri="http://schemas.openxmlformats.org/drawingml/2006/table">
            <a:tbl>
              <a:tblPr>
                <a:noFill/>
                <a:tableStyleId>{317EE544-C25F-4BEC-BA15-74E0142EB1DE}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6</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6: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smtClean="0">
                <a:latin typeface="Century Gothic"/>
                <a:ea typeface="Century Gothic"/>
                <a:cs typeface="Century Gothic"/>
                <a:sym typeface="Century Gothic"/>
              </a:rPr>
              <a:t>Read </a:t>
            </a:r>
            <a:r>
              <a:rPr lang="en" sz="1700" dirty="0">
                <a:latin typeface="Century Gothic"/>
                <a:ea typeface="Century Gothic"/>
                <a:cs typeface="Century Gothic"/>
                <a:sym typeface="Century Gothic"/>
              </a:rPr>
              <a:t>through Lesson 6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endParaRPr lang="en" sz="1700" dirty="0" smtClean="0">
              <a:latin typeface="Century Gothic"/>
              <a:ea typeface="Century Gothic"/>
              <a:cs typeface="Century Gothic"/>
              <a:sym typeface="Century Gothic"/>
            </a:endParaRPr>
          </a:p>
          <a:p>
            <a:pPr marL="120650" lvl="0" indent="0" algn="l" rtl="0">
              <a:lnSpc>
                <a:spcPct val="100000"/>
              </a:lnSpc>
              <a:spcBef>
                <a:spcPts val="0"/>
              </a:spcBef>
              <a:spcAft>
                <a:spcPts val="0"/>
              </a:spcAft>
              <a:buSzPts val="1700"/>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 </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Project Teamwork:  Developing a Plan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Pair Share:  Project Team Debrief</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6</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6: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6</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6: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Turn and Talk, Thumb-O-Meter, and Think-Pair-Share.</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7736150" y="4182215"/>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7070290" y="4182825"/>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flipH="1">
            <a:off x="8403200" y="4238300"/>
            <a:ext cx="460550" cy="460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6</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0" name="Google Shape;400;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6: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The basic design of this lesson supports students by allowing them to participate in project teams and discuss specific ways they can contribute to making a difference with their class. Because students are working in small groups, students are given many opportunities to develop oral language and are held accountable for their contribution to the team. Participating in this kind of purposeful teamwork can be especially empowering for students because it provides them with a unique opportunity to share their practical talents and skills. </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Students may find it challenging to participate in the team discussion and share their ideas confidently during Work Time A. Prepare students for this discussion as much as possible before the lesson, and prioritize their preference for teams in order to maintain high levels of motivation. Create supportive groupings, ensuring there is at least one strong reader in each group.</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000000"/>
                </a:solidFill>
                <a:latin typeface="Century Gothic"/>
                <a:ea typeface="Century Gothic"/>
                <a:cs typeface="Century Gothic"/>
                <a:sym typeface="Century Gothic"/>
              </a:rPr>
              <a: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401" name="Google Shape;401;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0"/>
        <p:cNvGrpSpPr/>
        <p:nvPr/>
      </p:nvGrpSpPr>
      <p:grpSpPr>
        <a:xfrm>
          <a:off x="0" y="0"/>
          <a:ext cx="0" cy="0"/>
          <a:chOff x="0" y="0"/>
          <a:chExt cx="0" cy="0"/>
        </a:xfrm>
      </p:grpSpPr>
      <p:pic>
        <p:nvPicPr>
          <p:cNvPr id="411" name="Google Shape;411;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2" name="Google Shape;412;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3" name="Google Shape;413;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414" name="Google Shape;414;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5" name="Google Shape;415;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1" name="Google Shape;421;p67"/>
          <p:cNvSpPr txBox="1">
            <a:spLocks noGrp="1"/>
          </p:cNvSpPr>
          <p:nvPr>
            <p:ph type="body" idx="1"/>
          </p:nvPr>
        </p:nvSpPr>
        <p:spPr>
          <a:xfrm>
            <a:off x="628650" y="1268044"/>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Project Teamwork:  Developing a Plan</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Pair Share:  Project Team Debriefing</a:t>
            </a:r>
            <a:r>
              <a:rPr lang="en" sz="2400" i="1" dirty="0">
                <a:latin typeface="Century Gothic"/>
                <a:ea typeface="Century Gothic"/>
                <a:cs typeface="Century Gothic"/>
                <a:sym typeface="Century Gothic"/>
              </a:rPr>
              <a:t>;</a:t>
            </a:r>
            <a:r>
              <a:rPr lang="en" sz="2400" dirty="0">
                <a:latin typeface="Century Gothic"/>
                <a:ea typeface="Century Gothic"/>
                <a:cs typeface="Century Gothic"/>
                <a:sym typeface="Century Gothic"/>
              </a:rPr>
              <a:t> 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8"/>
          <p:cNvSpPr txBox="1">
            <a:spLocks noGrp="1"/>
          </p:cNvSpPr>
          <p:nvPr>
            <p:ph type="title"/>
          </p:nvPr>
        </p:nvSpPr>
        <p:spPr>
          <a:xfrm>
            <a:off x="628650" y="601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Reviewing Learning Target</a:t>
            </a:r>
            <a:endParaRPr sz="3200" b="0" i="0" u="none" strike="noStrike" cap="none">
              <a:solidFill>
                <a:schemeClr val="dk1"/>
              </a:solidFill>
              <a:latin typeface="Century Gothic"/>
              <a:ea typeface="Century Gothic"/>
              <a:cs typeface="Century Gothic"/>
              <a:sym typeface="Century Gothic"/>
            </a:endParaRPr>
          </a:p>
        </p:txBody>
      </p:sp>
      <p:sp>
        <p:nvSpPr>
          <p:cNvPr id="427" name="Google Shape;427;p68"/>
          <p:cNvSpPr txBox="1"/>
          <p:nvPr/>
        </p:nvSpPr>
        <p:spPr>
          <a:xfrm>
            <a:off x="698150" y="1111325"/>
            <a:ext cx="3490800" cy="1937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I can develop a plan with my project team outlining how we will </a:t>
            </a:r>
            <a:r>
              <a:rPr lang="en" sz="1800" b="0" i="0" u="sng" strike="noStrike" cap="none">
                <a:solidFill>
                  <a:srgbClr val="000000"/>
                </a:solidFill>
                <a:latin typeface="Century Gothic"/>
                <a:ea typeface="Century Gothic"/>
                <a:cs typeface="Century Gothic"/>
                <a:sym typeface="Century Gothic"/>
              </a:rPr>
              <a:t>contribute</a:t>
            </a:r>
            <a:r>
              <a:rPr lang="en" sz="1800" b="0" i="0" u="none" strike="noStrike" cap="none">
                <a:solidFill>
                  <a:srgbClr val="000000"/>
                </a:solidFill>
                <a:latin typeface="Century Gothic"/>
                <a:ea typeface="Century Gothic"/>
                <a:cs typeface="Century Gothic"/>
                <a:sym typeface="Century Gothic"/>
              </a:rPr>
              <a:t> to the class’s project to address an issue in our community.</a:t>
            </a:r>
            <a:endParaRPr sz="1800" b="0" i="0" u="none" strike="noStrike" cap="none">
              <a:solidFill>
                <a:srgbClr val="000000"/>
              </a:solidFill>
              <a:latin typeface="Century Gothic"/>
              <a:ea typeface="Century Gothic"/>
              <a:cs typeface="Century Gothic"/>
              <a:sym typeface="Century Gothic"/>
            </a:endParaRPr>
          </a:p>
        </p:txBody>
      </p:sp>
      <p:pic>
        <p:nvPicPr>
          <p:cNvPr id="428" name="Google Shape;428;p68"/>
          <p:cNvPicPr preferRelativeResize="0"/>
          <p:nvPr/>
        </p:nvPicPr>
        <p:blipFill rotWithShape="1">
          <a:blip r:embed="rId3">
            <a:alphaModFix/>
          </a:blip>
          <a:srcRect/>
          <a:stretch/>
        </p:blipFill>
        <p:spPr>
          <a:xfrm>
            <a:off x="8442255" y="4367558"/>
            <a:ext cx="571500" cy="571500"/>
          </a:xfrm>
          <a:prstGeom prst="rect">
            <a:avLst/>
          </a:prstGeom>
          <a:noFill/>
          <a:ln>
            <a:noFill/>
          </a:ln>
        </p:spPr>
      </p:pic>
      <p:sp>
        <p:nvSpPr>
          <p:cNvPr id="429" name="Google Shape;429;p68"/>
          <p:cNvSpPr txBox="1"/>
          <p:nvPr/>
        </p:nvSpPr>
        <p:spPr>
          <a:xfrm>
            <a:off x="712400" y="3277025"/>
            <a:ext cx="3490800" cy="1215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Turn and Talk:</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Based on the learning target, what do you think we will be doing today?</a:t>
            </a:r>
            <a:endParaRPr sz="1400" b="0" i="0" u="none" strike="noStrike" cap="none">
              <a:solidFill>
                <a:srgbClr val="000000"/>
              </a:solidFill>
              <a:latin typeface="Century Gothic"/>
              <a:ea typeface="Century Gothic"/>
              <a:cs typeface="Century Gothic"/>
              <a:sym typeface="Century Gothic"/>
            </a:endParaRPr>
          </a:p>
        </p:txBody>
      </p:sp>
      <p:pic>
        <p:nvPicPr>
          <p:cNvPr id="430" name="Google Shape;430;p68"/>
          <p:cNvPicPr preferRelativeResize="0"/>
          <p:nvPr/>
        </p:nvPicPr>
        <p:blipFill rotWithShape="1">
          <a:blip r:embed="rId4">
            <a:alphaModFix/>
          </a:blip>
          <a:srcRect/>
          <a:stretch/>
        </p:blipFill>
        <p:spPr>
          <a:xfrm>
            <a:off x="4692750" y="836269"/>
            <a:ext cx="3213047" cy="3784381"/>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69"/>
          <p:cNvSpPr txBox="1">
            <a:spLocks noGrp="1"/>
          </p:cNvSpPr>
          <p:nvPr>
            <p:ph type="title"/>
          </p:nvPr>
        </p:nvSpPr>
        <p:spPr>
          <a:xfrm>
            <a:off x="4466525" y="181750"/>
            <a:ext cx="4272000" cy="1314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Project Teamwork:  Developing a Plan</a:t>
            </a:r>
            <a:endParaRPr sz="3000" u="none" strike="noStrike" cap="none">
              <a:solidFill>
                <a:schemeClr val="dk1"/>
              </a:solidFill>
              <a:latin typeface="Century Gothic"/>
              <a:ea typeface="Century Gothic"/>
              <a:cs typeface="Century Gothic"/>
              <a:sym typeface="Century Gothic"/>
            </a:endParaRPr>
          </a:p>
        </p:txBody>
      </p:sp>
      <p:sp>
        <p:nvSpPr>
          <p:cNvPr id="436" name="Google Shape;436;p69"/>
          <p:cNvSpPr txBox="1"/>
          <p:nvPr/>
        </p:nvSpPr>
        <p:spPr>
          <a:xfrm>
            <a:off x="4316525" y="1845575"/>
            <a:ext cx="4572000" cy="195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Review the questions on your project plan as a team.</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Decide who is going to do what in your group.</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If you finish developing your plan before time is up, think about your next steps and begin to carry them out.</a:t>
            </a:r>
            <a:endParaRPr sz="1600" b="0" i="0" u="none" strike="noStrike" cap="none">
              <a:solidFill>
                <a:srgbClr val="000000"/>
              </a:solidFill>
              <a:latin typeface="Century Gothic"/>
              <a:ea typeface="Century Gothic"/>
              <a:cs typeface="Century Gothic"/>
              <a:sym typeface="Century Gothic"/>
            </a:endParaRPr>
          </a:p>
        </p:txBody>
      </p:sp>
      <p:pic>
        <p:nvPicPr>
          <p:cNvPr id="437" name="Google Shape;437;p69"/>
          <p:cNvPicPr preferRelativeResize="0"/>
          <p:nvPr/>
        </p:nvPicPr>
        <p:blipFill rotWithShape="1">
          <a:blip r:embed="rId3">
            <a:alphaModFix/>
          </a:blip>
          <a:srcRect/>
          <a:stretch/>
        </p:blipFill>
        <p:spPr>
          <a:xfrm>
            <a:off x="304800" y="181750"/>
            <a:ext cx="3819776" cy="4119646"/>
          </a:xfrm>
          <a:prstGeom prst="rect">
            <a:avLst/>
          </a:prstGeom>
          <a:noFill/>
          <a:ln w="9525" cap="flat" cmpd="sng">
            <a:solidFill>
              <a:schemeClr val="dk2"/>
            </a:solidFill>
            <a:prstDash val="solid"/>
            <a:round/>
            <a:headEnd type="none" w="sm" len="sm"/>
            <a:tailEnd type="none" w="sm" len="sm"/>
          </a:ln>
        </p:spPr>
      </p:pic>
      <p:cxnSp>
        <p:nvCxnSpPr>
          <p:cNvPr id="3" name="Straight Connector 2"/>
          <p:cNvCxnSpPr/>
          <p:nvPr/>
        </p:nvCxnSpPr>
        <p:spPr>
          <a:xfrm>
            <a:off x="495300" y="3841175"/>
            <a:ext cx="457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1C42707-5AF2-4BC9-8FC2-32126AB4106A}"/>
</file>

<file path=customXml/itemProps2.xml><?xml version="1.0" encoding="utf-8"?>
<ds:datastoreItem xmlns:ds="http://schemas.openxmlformats.org/officeDocument/2006/customXml" ds:itemID="{120F8747-58A5-4E38-B78B-2398DBB74762}"/>
</file>

<file path=customXml/itemProps3.xml><?xml version="1.0" encoding="utf-8"?>
<ds:datastoreItem xmlns:ds="http://schemas.openxmlformats.org/officeDocument/2006/customXml" ds:itemID="{27A96747-6E1C-46BC-9E5F-D71E6EAE50BD}"/>
</file>

<file path=docProps/app.xml><?xml version="1.0" encoding="utf-8"?>
<Properties xmlns="http://schemas.openxmlformats.org/officeDocument/2006/extended-properties" xmlns:vt="http://schemas.openxmlformats.org/officeDocument/2006/docPropsVTypes">
  <TotalTime>11</TotalTime>
  <Words>3737</Words>
  <Application>Microsoft Macintosh PowerPoint</Application>
  <PresentationFormat>On-screen Show (16:9)</PresentationFormat>
  <Paragraphs>294</Paragraphs>
  <Slides>14</Slides>
  <Notes>14</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14</vt:i4>
      </vt:variant>
    </vt:vector>
  </HeadingPairs>
  <TitlesOfParts>
    <vt:vector size="23" baseType="lpstr">
      <vt:lpstr>Calibri</vt:lpstr>
      <vt:lpstr>Century Gothic</vt:lpstr>
      <vt:lpstr>Georgia</vt:lpstr>
      <vt:lpstr>Overlock</vt:lpstr>
      <vt:lpstr>Office Theme</vt:lpstr>
      <vt:lpstr>Office Theme</vt:lpstr>
      <vt:lpstr>Office Theme</vt:lpstr>
      <vt:lpstr>Simple Light</vt:lpstr>
      <vt:lpstr>Office Theme</vt:lpstr>
      <vt:lpstr>Grade 4: Module 4: Unit 3: Lesson 6 Teacher slide, before teaching.</vt:lpstr>
      <vt:lpstr>Grade 4: Module 4: Unit 3: Lesson 6 Teacher slide, before teaching.</vt:lpstr>
      <vt:lpstr>Grade 4: Module 4: Unit 3: Lesson 6 Teacher slide, before teaching.</vt:lpstr>
      <vt:lpstr>Grade 4: Module 4: Unit 3: Lesson 6 Teacher slide, before teaching.</vt:lpstr>
      <vt:lpstr>Grade 4: Module 4: Unit 3: Lesson 6 Teacher slide, before teaching. </vt:lpstr>
      <vt:lpstr>Grade 4: Module 4:  Unit 3: Lesson 6</vt:lpstr>
      <vt:lpstr>Hello, Students!</vt:lpstr>
      <vt:lpstr>Reviewing Learning Target</vt:lpstr>
      <vt:lpstr>Project Teamwork:  Developing a Plan</vt:lpstr>
      <vt:lpstr>Reviewing the Learning Target</vt:lpstr>
      <vt:lpstr>Pair Share:  Project Team Debrief</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6 Teacher slide, before teaching.</dc:title>
  <dc:creator>nbravo</dc:creator>
  <cp:lastModifiedBy>Alexander Specht</cp:lastModifiedBy>
  <cp:revision>9</cp:revision>
  <dcterms:modified xsi:type="dcterms:W3CDTF">2019-01-02T06:20:33Z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