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5.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27.xml" ContentType="application/vnd.openxmlformats-officedocument.presentationml.slideLayout+xml"/>
  <Override PartName="/ppt/slideLayouts/slideLayout23.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89B1E00-9EFB-41F1-BFB5-EBFDA79B47D2}">
  <a:tblStyle styleId="{F89B1E00-9EFB-41F1-BFB5-EBFDA79B47D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7.fntdata"/><Relationship Id="rId3" Type="http://schemas.openxmlformats.org/officeDocument/2006/relationships/slideMaster" Target="slideMasters/slideMaster3.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022360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In the Opening Words Rule: Word Parts, students notice that prefixes (“de-” and “dis-”) change the meaning of the base word. Students begin to understand that identifying these word parts when they are added to a base word helps them to more easily decode and understand an unknown word.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Work Time, students first brainstorm a list of two-syllable /ə/ words spelled with “a,” writing them on their white boards, then checking with the larger group to ensure the correct spelling. Then, the teacher and class work together to compose and write a silly sentence using some of the words. Because these words are familiar, spellings should be accurate, not invented. Encourage students to recall the specific graphemes (letters) that represent those phonemes in a word. The goal is for students to develop automaticity with the correct spelling and pronunciation of each word.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recording the silly sentences produced each week during Interactive Writing on chart paper, sentence strips, or a book so those sentences can be displayed and practiced by the group, in pairs, or individually.</a:t>
            </a:r>
            <a:endParaRPr sz="1200" dirty="0">
              <a:latin typeface="Calibri"/>
              <a:ea typeface="Calibri"/>
              <a:cs typeface="Calibri"/>
              <a:sym typeface="Calibri"/>
            </a:endParaRPr>
          </a:p>
          <a:p>
            <a:pPr marL="457200" lvl="0" indent="0" algn="l" rtl="0">
              <a:lnSpc>
                <a:spcPct val="100000"/>
              </a:lnSpc>
              <a:spcBef>
                <a:spcPts val="500"/>
              </a:spcBef>
              <a:spcAft>
                <a:spcPts val="50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8016129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use the words we know to make a silly sentence. We will use the words that have the schwa sound spelled with ‘a.’ Let’s think of words we can use!</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remind us what the schwa sound is?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vowel sound that is very close to /u/ and can be spelled with any vowel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And I remember that we learned many words that have the schwa sound at the beginning, like ‘about,’ or at the end, like ‘tuna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share a word that has the schwa sound spelled with ‘a’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offer offer a few two-syllable /ə/ words spelled with “a.” Record the words and prompt students to read them chorally.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Now it’s time to use your white boards to record the words. After we make our list, we will be writing a silly sentence together. The sentence has to have as many words with the schwa sound as we can add. If we want our sentence to be really silly, we want to have lots of words to choose from. So we are going to work together to think of as many words as we can. You can now think of as many of these words as you can and write them on your white board.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individually or with a partner for </a:t>
            </a:r>
            <a:r>
              <a:rPr lang="en" sz="1200" dirty="0" smtClean="0">
                <a:solidFill>
                  <a:schemeClr val="dk1"/>
                </a:solidFill>
                <a:latin typeface="Calibri"/>
                <a:ea typeface="Calibri"/>
                <a:cs typeface="Calibri"/>
                <a:sym typeface="Calibri"/>
              </a:rPr>
              <a:t>1-2 </a:t>
            </a:r>
            <a:r>
              <a:rPr lang="en" sz="1200"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lists. If a student spells a word incorrectly, guide student to make corrections.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students’ words </a:t>
            </a:r>
            <a:r>
              <a:rPr lang="en" sz="1200" dirty="0" smtClean="0">
                <a:solidFill>
                  <a:schemeClr val="dk1"/>
                </a:solidFill>
                <a:latin typeface="Calibri"/>
                <a:ea typeface="Calibri"/>
                <a:cs typeface="Calibri"/>
                <a:sym typeface="Calibri"/>
              </a:rPr>
              <a:t>to the </a:t>
            </a:r>
            <a:r>
              <a:rPr lang="en" sz="1200" dirty="0">
                <a:solidFill>
                  <a:schemeClr val="dk1"/>
                </a:solidFill>
                <a:latin typeface="Calibri"/>
                <a:ea typeface="Calibri"/>
                <a:cs typeface="Calibri"/>
                <a:sym typeface="Calibri"/>
              </a:rPr>
              <a:t>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Wow! Look at all the words we’ve listed! Now we are ready to write a silly sentence.  I think we should use a words or two from our word with Word Parts and a few high-frequency words.  I will use the interactive Word Wall to find some more words for our sentence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silly sentence makes us laugh because we use words that don’t usually go together. It gives us a funny picture in our head, or it sounds really silly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Example (use student-generated words): “</a:t>
            </a:r>
            <a:r>
              <a:rPr lang="en" sz="1200" i="1" dirty="0">
                <a:solidFill>
                  <a:schemeClr val="dk1"/>
                </a:solidFill>
                <a:latin typeface="Calibri"/>
                <a:ea typeface="Calibri"/>
                <a:cs typeface="Calibri"/>
                <a:sym typeface="Calibri"/>
              </a:rPr>
              <a:t>When you’re asleep inside on the sofa, I’ll be awake at another local park across town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16</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We will write this sentence with 16 words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pen with students to write the sentence together. 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read our silly sentence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two-syllable /ə/ words spelled with “a,” words with prefixes “de-,” “dis-” in their shared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of the meaning of plural (more than one) and singular (one)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2017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901700" lvl="2"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lvl="3" indent="-8890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and share with a partner (or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it mean to be independent?” </a:t>
            </a:r>
            <a:r>
              <a:rPr lang="en" sz="1200" i="0" dirty="0" smtClean="0">
                <a:solidFill>
                  <a:schemeClr val="dk1"/>
                </a:solidFill>
                <a:latin typeface="Calibri"/>
                <a:ea typeface="Calibri"/>
                <a:cs typeface="Calibri"/>
                <a:sym typeface="Calibri"/>
              </a:rPr>
              <a:t>(examples: </a:t>
            </a:r>
            <a:r>
              <a:rPr lang="en" sz="1200" b="1" i="0" dirty="0" smtClean="0">
                <a:solidFill>
                  <a:schemeClr val="dk1"/>
                </a:solidFill>
                <a:latin typeface="Calibri"/>
                <a:ea typeface="Calibri"/>
                <a:cs typeface="Calibri"/>
                <a:sym typeface="Calibri"/>
              </a:rPr>
              <a:t>be able to do something on your own, be able to help myself with something</a:t>
            </a:r>
            <a:r>
              <a:rPr lang="en" sz="1200" i="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does it mean to be an independent reader?” </a:t>
            </a:r>
            <a:r>
              <a:rPr lang="en" sz="1200" i="0" dirty="0">
                <a:solidFill>
                  <a:schemeClr val="dk1"/>
                </a:solidFill>
                <a:latin typeface="Calibri"/>
                <a:ea typeface="Calibri"/>
                <a:cs typeface="Calibri"/>
                <a:sym typeface="Calibri"/>
              </a:rPr>
              <a:t>(examples: </a:t>
            </a:r>
            <a:r>
              <a:rPr lang="en" sz="1200" b="1" i="0" dirty="0">
                <a:solidFill>
                  <a:schemeClr val="dk1"/>
                </a:solidFill>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0" lvl="3" indent="0" algn="l" rtl="0">
              <a:spcBef>
                <a:spcPts val="0"/>
              </a:spcBef>
              <a:spcAft>
                <a:spcPts val="0"/>
              </a:spcAft>
              <a:buClr>
                <a:schemeClr val="dk1"/>
              </a:buClr>
              <a:buSzPts val="12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a:t>
            </a:r>
            <a:r>
              <a:rPr lang="en" sz="1200" dirty="0" smtClean="0">
                <a:solidFill>
                  <a:schemeClr val="dk1"/>
                </a:solidFill>
                <a:latin typeface="Calibri"/>
                <a:ea typeface="Calibri"/>
                <a:cs typeface="Calibri"/>
                <a:sym typeface="Calibri"/>
              </a:rPr>
              <a:t>responses </a:t>
            </a:r>
            <a:r>
              <a:rPr lang="en" sz="1200" dirty="0">
                <a:solidFill>
                  <a:schemeClr val="dk1"/>
                </a:solidFill>
                <a:latin typeface="Calibri"/>
                <a:ea typeface="Calibri"/>
                <a:cs typeface="Calibri"/>
                <a:sym typeface="Calibri"/>
              </a:rPr>
              <a:t>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309" name="Google Shape;309;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0" name="Google Shape;310;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44940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Song sung to the tune of “The Farmer and the Dell.”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create another silly sentence.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38318372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a:solidFill>
                  <a:schemeClr val="dk1"/>
                </a:solidFill>
                <a:highlight>
                  <a:schemeClr val="lt1"/>
                </a:highlight>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3272364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Distribute materials: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for Writing Pairs and Independent Writers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Shared paper and pencil for Teacher Silly Sentence group</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for reference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 sz="1200" dirty="0" smtClean="0">
                <a:solidFill>
                  <a:schemeClr val="dk1"/>
                </a:solidFill>
                <a:latin typeface="Calibri"/>
                <a:ea typeface="Calibri"/>
                <a:cs typeface="Calibri"/>
                <a:sym typeface="Calibri"/>
              </a:rPr>
              <a:t>on</a:t>
            </a:r>
            <a:r>
              <a:rPr lang="en" sz="1200" baseline="0" dirty="0" smtClean="0">
                <a:solidFill>
                  <a:schemeClr val="dk1"/>
                </a:solidFill>
                <a:latin typeface="Calibri"/>
                <a:ea typeface="Calibri"/>
                <a:cs typeface="Calibri"/>
                <a:sym typeface="Calibri"/>
              </a:rPr>
              <a:t> the</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7127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4a68783e2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4a68783e2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Pacing: see slide 14 </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84264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Silly sentence examples (or generate with students), such as “When you’re asleep inside on the sofa, I’ll be awake at another local park across town.” “We might disagree about the best place around for yoga, but I don’t want to go alone.”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Copy and cut apart Word Parts Cards: “code,” “construct,” “compose,” “agree,” “comfort,” “infect,” “like,” “de-,” “dis-.” (and have tape or magnets ready to affix cards to board </a:t>
            </a:r>
            <a:r>
              <a:rPr lang="en" sz="1200" b="1" i="1">
                <a:solidFill>
                  <a:schemeClr val="dk1"/>
                </a:solidFill>
                <a:latin typeface="Calibri"/>
                <a:ea typeface="Calibri"/>
                <a:cs typeface="Calibri"/>
                <a:sym typeface="Calibri"/>
              </a:rPr>
              <a:t>or</a:t>
            </a:r>
            <a:r>
              <a:rPr lang="en" sz="1200">
                <a:solidFill>
                  <a:schemeClr val="dk1"/>
                </a:solidFill>
                <a:latin typeface="Calibri"/>
                <a:ea typeface="Calibri"/>
                <a:cs typeface="Calibri"/>
                <a:sym typeface="Calibri"/>
              </a:rPr>
              <a:t> prepare on index cards </a:t>
            </a:r>
            <a:r>
              <a:rPr lang="en" sz="1200" b="1" i="1">
                <a:solidFill>
                  <a:schemeClr val="dk1"/>
                </a:solidFill>
                <a:latin typeface="Calibri"/>
                <a:ea typeface="Calibri"/>
                <a:cs typeface="Calibri"/>
                <a:sym typeface="Calibri"/>
              </a:rPr>
              <a:t>or</a:t>
            </a:r>
            <a:r>
              <a:rPr lang="en" sz="1200">
                <a:solidFill>
                  <a:schemeClr val="dk1"/>
                </a:solidFill>
                <a:latin typeface="Calibri"/>
                <a:ea typeface="Calibri"/>
                <a:cs typeface="Calibri"/>
                <a:sym typeface="Calibri"/>
              </a:rPr>
              <a:t> list posted on board </a:t>
            </a:r>
            <a:r>
              <a:rPr lang="en" sz="1200" b="1" i="1">
                <a:solidFill>
                  <a:schemeClr val="dk1"/>
                </a:solidFill>
                <a:latin typeface="Calibri"/>
                <a:ea typeface="Calibri"/>
                <a:cs typeface="Calibri"/>
                <a:sym typeface="Calibri"/>
              </a:rPr>
              <a:t>or</a:t>
            </a:r>
            <a:r>
              <a:rPr lang="en" sz="1200">
                <a:solidFill>
                  <a:schemeClr val="dk1"/>
                </a:solidFill>
                <a:latin typeface="Calibri"/>
                <a:ea typeface="Calibri"/>
                <a:cs typeface="Calibri"/>
                <a:sym typeface="Calibri"/>
              </a:rPr>
              <a:t> projected on slide with animation)</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boards, white board markers and erasers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a:solidFill>
                  <a:schemeClr val="dk1"/>
                </a:solidFill>
                <a:latin typeface="Calibri"/>
                <a:ea typeface="Calibri"/>
                <a:cs typeface="Calibri"/>
                <a:sym typeface="Calibri"/>
              </a:rPr>
              <a:t>Predetermine student partners</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0072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a:solidFill>
                  <a:schemeClr val="dk1"/>
                </a:solidFill>
                <a:latin typeface="Calibri"/>
                <a:ea typeface="Calibri"/>
                <a:cs typeface="Calibri"/>
                <a:sym typeface="Calibri"/>
              </a:rPr>
              <a:t>Materials to read and review in preparation: </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Handwriting Guidance Document (found in the K-2 Reading Foundations Skills Block Resource Manual)</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Syllable Guidance Document (pages 27-29 in Skills Block Resource Manual)</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Independent and Small Group Work guidance (Skills Block Resource Manual)</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 watch the video on the Interactive Writing Instructional Practice.</a:t>
            </a:r>
            <a:endParaRPr sz="1200">
              <a:solidFill>
                <a:schemeClr val="dk1"/>
              </a:solidFill>
              <a:latin typeface="Calibri"/>
              <a:ea typeface="Calibri"/>
              <a:cs typeface="Calibri"/>
              <a:sym typeface="Calibri"/>
            </a:endParaRPr>
          </a:p>
          <a:p>
            <a:pPr marL="457200" lvl="0" indent="0" algn="l" rtl="0">
              <a:lnSpc>
                <a:spcPct val="12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722111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Observe students to determine if they can:</a:t>
            </a:r>
            <a:endParaRPr sz="120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 word parts correctly, make a new word by adding prefixes “de-” and “dis-” and decode the new word.</a:t>
            </a:r>
            <a:endParaRPr sz="120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apply spelling patterns in writing two-syllable /ə/ words spelled with “a,” and high-frequency words from this cycle.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base word, interact, interactive, pattern, prefix, proficient, similar (L)</a:t>
            </a:r>
            <a:endParaRPr sz="1200">
              <a:latin typeface="Calibri"/>
              <a:ea typeface="Calibri"/>
              <a:cs typeface="Calibri"/>
              <a:sym typeface="Calibri"/>
            </a:endParaRPr>
          </a:p>
        </p:txBody>
      </p:sp>
    </p:spTree>
    <p:extLst>
      <p:ext uri="{BB962C8B-B14F-4D97-AF65-F5344CB8AC3E}">
        <p14:creationId xmlns:p14="http://schemas.microsoft.com/office/powerpoint/2010/main" val="3856474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a:t>
            </a:r>
            <a:r>
              <a:rPr lang="en" sz="1200" dirty="0" smtClean="0">
                <a:latin typeface="Calibri" panose="020F0502020204030204" pitchFamily="34" charset="0"/>
                <a:sym typeface="Calibri"/>
              </a:rPr>
              <a:t>build </a:t>
            </a:r>
            <a:r>
              <a:rPr lang="en" sz="1200" dirty="0">
                <a:latin typeface="Calibri" panose="020F0502020204030204" pitchFamily="34" charset="0"/>
                <a:sym typeface="Calibri"/>
              </a:rPr>
              <a:t>a new word using parts</a:t>
            </a:r>
            <a:r>
              <a:rPr lang="en" sz="1200" dirty="0" smtClean="0">
                <a:latin typeface="Calibri" panose="020F0502020204030204" pitchFamily="34" charset="0"/>
                <a:sym typeface="Calibri"/>
              </a:rPr>
              <a:t>.</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9154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a:t>
            </a:r>
            <a:r>
              <a:rPr lang="en" sz="1200" dirty="0">
                <a:solidFill>
                  <a:schemeClr val="dk1"/>
                </a:solidFill>
                <a:latin typeface="Calibri"/>
                <a:ea typeface="Calibri"/>
                <a:cs typeface="Calibri"/>
                <a:sym typeface="Calibri"/>
              </a:rPr>
              <a:t>that they are going to be making new words by adding prefixes to base words.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514196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5-8 </a:t>
            </a:r>
            <a:r>
              <a:rPr lang="en" sz="1200" b="1" dirty="0" smtClean="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Parts Cards randomly on the board: “code,” “construct,” “compose,” “agree,” “comfort,” “infect,” “like,” “de-,” “dis-”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have base words and prefixes displayed here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Which are the base words?” </a:t>
            </a:r>
            <a:r>
              <a:rPr lang="en" sz="1200" i="0" dirty="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code,” “construct,” “compose,” “agree,” “comfort,” “infect,” “like</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which are the prefixes?” </a:t>
            </a:r>
            <a:r>
              <a:rPr lang="en" sz="1200" i="0" dirty="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“de-,” “dis-”</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look at the prefixes ‘de-’ and ‘dis-.’ I wonder how these prefixes change the meaning of base words. Let’s try to figure it out by using the prefix ‘dis-’ and the base word ‘like.’ I’ll pull these Word Parts Cards down and then put them together to make a new word. Read the word to yourself and think about what it means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the word “dislike” with Word Parts Cards (or refer to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Every month I make a one hundred-dollar payment on my car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invites a student to share his or her thinking about the meaning of “dislike.” (</a:t>
            </a:r>
            <a:r>
              <a:rPr lang="en" sz="1200" b="1" dirty="0">
                <a:solidFill>
                  <a:schemeClr val="dk1"/>
                </a:solidFill>
                <a:latin typeface="Calibri"/>
                <a:ea typeface="Calibri"/>
                <a:cs typeface="Calibri"/>
                <a:sym typeface="Calibri"/>
              </a:rPr>
              <a:t>It means to not like something.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So the base word, ‘like,’ means that I am fond of something or someone. For example, ‘I like chocolate chip cookies!’ When I add the prefix ‘dis-’ to the word ‘like,’ now it means the opposite. It means I am not fond of something or someone. For example, ‘I dislike bean sprout cookies!’ The prefix ‘dis-’ means ‘not.’ Let’s learn more about how to use these prefixes to change the meaning of a base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Pull down/point to/click on word cards “construct” and “de-.”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next word part we will use is ‘construct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Is this a base word or prefix?</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base word</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what does ‘construct’ mean</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To build or make something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Now I will put these two word parts together to make a new word. Take a minute to read the new word to yourself and think about what it means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thinking about the meaning of “deconstruct.” (</a:t>
            </a:r>
            <a:r>
              <a:rPr lang="en" sz="1200" b="1" dirty="0">
                <a:solidFill>
                  <a:schemeClr val="dk1"/>
                </a:solidFill>
                <a:latin typeface="Calibri"/>
                <a:ea typeface="Calibri"/>
                <a:cs typeface="Calibri"/>
                <a:sym typeface="Calibri"/>
              </a:rPr>
              <a:t>It means to take something apart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This new word means the opposite of ‘construct.’ It means to take something apart. The prefix ‘de-’ means to separate or remove. Now let’s practice some more together. I will read a base word, and you will write it in the center of your white board. Then we will build a new word using our prefixes</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distribute white boards, white board markers, and white board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next base word we will use is ‘agree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define ‘agree’ for us?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think the same thing; to share the same opinion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write “agree” on their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And now, add a prefix to write the word that means not thinking the same or not sharing the same opinion.”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word did you write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disagree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prefix did you add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“dis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did you know to use ‘dis-’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because it means “not”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as time allows to create more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with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help, including ELLs, provide picture cards of base words. This supports students’ comprehension of the base word before determining how the meaning changes when the prefix is added.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different colored papers for Word Parts Cards. Example:  Prefixes on yellow, base words on green.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5006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a:t>
            </a:r>
            <a:r>
              <a:rPr lang="en" sz="1200" dirty="0" smtClean="0">
                <a:solidFill>
                  <a:schemeClr val="dk1"/>
                </a:solidFill>
                <a:latin typeface="Calibri"/>
                <a:ea typeface="Calibri"/>
                <a:cs typeface="Calibri"/>
                <a:sym typeface="Calibri"/>
              </a:rPr>
              <a:t>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456175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8582640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9"/>
        <p:cNvGrpSpPr/>
        <p:nvPr/>
      </p:nvGrpSpPr>
      <p:grpSpPr>
        <a:xfrm>
          <a:off x="0" y="0"/>
          <a:ext cx="0" cy="0"/>
          <a:chOff x="0" y="0"/>
          <a:chExt cx="0" cy="0"/>
        </a:xfrm>
      </p:grpSpPr>
      <p:sp>
        <p:nvSpPr>
          <p:cNvPr id="180" name="Google Shape;180;p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1" name="Google Shape;181;p2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2" name="Google Shape;182;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3"/>
        <p:cNvGrpSpPr/>
        <p:nvPr/>
      </p:nvGrpSpPr>
      <p:grpSpPr>
        <a:xfrm>
          <a:off x="0" y="0"/>
          <a:ext cx="0" cy="0"/>
          <a:chOff x="0" y="0"/>
          <a:chExt cx="0" cy="0"/>
        </a:xfrm>
      </p:grpSpPr>
      <p:sp>
        <p:nvSpPr>
          <p:cNvPr id="184" name="Google Shape;184;p2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5" name="Google Shape;185;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6"/>
        <p:cNvGrpSpPr/>
        <p:nvPr/>
      </p:nvGrpSpPr>
      <p:grpSpPr>
        <a:xfrm>
          <a:off x="0" y="0"/>
          <a:ext cx="0" cy="0"/>
          <a:chOff x="0" y="0"/>
          <a:chExt cx="0" cy="0"/>
        </a:xfrm>
      </p:grpSpPr>
      <p:sp>
        <p:nvSpPr>
          <p:cNvPr id="187" name="Google Shape;187;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8" name="Google Shape;188;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89" name="Google Shape;189;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0"/>
        <p:cNvGrpSpPr/>
        <p:nvPr/>
      </p:nvGrpSpPr>
      <p:grpSpPr>
        <a:xfrm>
          <a:off x="0" y="0"/>
          <a:ext cx="0" cy="0"/>
          <a:chOff x="0" y="0"/>
          <a:chExt cx="0" cy="0"/>
        </a:xfrm>
      </p:grpSpPr>
      <p:sp>
        <p:nvSpPr>
          <p:cNvPr id="191" name="Google Shape;191;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2" name="Google Shape;192;p3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3" name="Google Shape;193;p3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0" name="Google Shape;200;p3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1" name="Google Shape;201;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4" name="Google Shape;20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05"/>
        <p:cNvGrpSpPr/>
        <p:nvPr/>
      </p:nvGrpSpPr>
      <p:grpSpPr>
        <a:xfrm>
          <a:off x="0" y="0"/>
          <a:ext cx="0" cy="0"/>
          <a:chOff x="0" y="0"/>
          <a:chExt cx="0" cy="0"/>
        </a:xfrm>
      </p:grpSpPr>
      <p:sp>
        <p:nvSpPr>
          <p:cNvPr id="206" name="Google Shape;206;p3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08" name="Google Shape;208;p3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9" name="Google Shape;209;p3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0" name="Google Shape;210;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1"/>
        <p:cNvGrpSpPr/>
        <p:nvPr/>
      </p:nvGrpSpPr>
      <p:grpSpPr>
        <a:xfrm>
          <a:off x="0" y="0"/>
          <a:ext cx="0" cy="0"/>
          <a:chOff x="0" y="0"/>
          <a:chExt cx="0" cy="0"/>
        </a:xfrm>
      </p:grpSpPr>
      <p:sp>
        <p:nvSpPr>
          <p:cNvPr id="212" name="Google Shape;212;p3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3" name="Google Shape;213;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4"/>
        <p:cNvGrpSpPr/>
        <p:nvPr/>
      </p:nvGrpSpPr>
      <p:grpSpPr>
        <a:xfrm>
          <a:off x="0" y="0"/>
          <a:ext cx="0" cy="0"/>
          <a:chOff x="0" y="0"/>
          <a:chExt cx="0" cy="0"/>
        </a:xfrm>
      </p:grpSpPr>
      <p:sp>
        <p:nvSpPr>
          <p:cNvPr id="215" name="Google Shape;215;p3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16" name="Google Shape;216;p3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17" name="Google Shape;217;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77" name="Google Shape;17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78" name="Google Shape;17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7.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247282"/>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21: Lesson 103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25" name="Google Shape;225;p39"/>
          <p:cNvSpPr txBox="1">
            <a:spLocks noGrp="1"/>
          </p:cNvSpPr>
          <p:nvPr>
            <p:ph type="body" idx="1"/>
          </p:nvPr>
        </p:nvSpPr>
        <p:spPr>
          <a:xfrm>
            <a:off x="311700" y="902794"/>
            <a:ext cx="8658129" cy="3440607"/>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700" i="1" dirty="0"/>
              <a:t>This lesson includes Word Parts and Interactive Writing, writing a silly sentence with two-syllable /ə/ words spelled with “a.” Students will notice prefixes (“de-” and “dis-”) change the meaning of base words and that identifying word parts (prefixes) and base words will help with decoding &amp; meaning of unknown words. During Interactive Writing, students brainstorm and write a list of words, then check correct spelling with whole group. The class works together to compose and write a silly sentence using some of the words. Because these words are familiar, spellings should be accurate, not invented.</a:t>
            </a:r>
            <a:endParaRPr sz="1700" i="1" dirty="0"/>
          </a:p>
          <a:p>
            <a:pPr marL="0" lvl="0" indent="0" algn="l" rtl="0">
              <a:lnSpc>
                <a:spcPct val="70000"/>
              </a:lnSpc>
              <a:spcBef>
                <a:spcPts val="1000"/>
              </a:spcBef>
              <a:spcAft>
                <a:spcPts val="0"/>
              </a:spcAft>
              <a:buClr>
                <a:schemeClr val="dk1"/>
              </a:buClr>
              <a:buSzPts val="1100"/>
              <a:buFont typeface="Arial"/>
              <a:buNone/>
            </a:pPr>
            <a:r>
              <a:rPr lang="en" sz="1600" b="1" i="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100000"/>
              </a:lnSpc>
              <a:spcBef>
                <a:spcPts val="0"/>
              </a:spcBef>
              <a:spcAft>
                <a:spcPts val="0"/>
              </a:spcAft>
              <a:buClr>
                <a:schemeClr val="dk1"/>
              </a:buClr>
              <a:buSzPts val="1700"/>
              <a:buFont typeface="Arial"/>
              <a:buChar char="●"/>
            </a:pPr>
            <a:r>
              <a:rPr lang="en" sz="1700" dirty="0"/>
              <a:t>prefixes “de-” and “dis-”  </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two-syllable /ə/ words spelled with “a”</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Words dictated in a sentence</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Sentence construction and writing</a:t>
            </a: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8"/>
          <p:cNvSpPr txBox="1">
            <a:spLocks noGrp="1"/>
          </p:cNvSpPr>
          <p:nvPr>
            <p:ph type="title"/>
          </p:nvPr>
        </p:nvSpPr>
        <p:spPr>
          <a:xfrm>
            <a:off x="315214" y="25799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Interactive Writing</a:t>
            </a:r>
            <a:endParaRPr dirty="0"/>
          </a:p>
        </p:txBody>
      </p:sp>
      <p:sp>
        <p:nvSpPr>
          <p:cNvPr id="303" name="Google Shape;303;p48"/>
          <p:cNvSpPr txBox="1"/>
          <p:nvPr/>
        </p:nvSpPr>
        <p:spPr>
          <a:xfrm>
            <a:off x="315214" y="54434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dirty="0"/>
          </a:p>
          <a:p>
            <a:pPr marL="0" lvl="0" indent="0" algn="l" rtl="0">
              <a:spcBef>
                <a:spcPts val="0"/>
              </a:spcBef>
              <a:spcAft>
                <a:spcPts val="0"/>
              </a:spcAft>
              <a:buNone/>
            </a:pP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dirty="0">
                <a:latin typeface="Century Gothic"/>
                <a:ea typeface="Century Gothic"/>
                <a:cs typeface="Century Gothic"/>
                <a:sym typeface="Century Gothic"/>
              </a:rPr>
              <a:t>Let’s write a silly sentence together! </a:t>
            </a:r>
            <a:endParaRPr sz="3600" dirty="0">
              <a:latin typeface="Century Gothic"/>
              <a:ea typeface="Century Gothic"/>
              <a:cs typeface="Century Gothic"/>
              <a:sym typeface="Century Gothic"/>
            </a:endParaRPr>
          </a:p>
        </p:txBody>
      </p:sp>
      <p:pic>
        <p:nvPicPr>
          <p:cNvPr id="304" name="Google Shape;304;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305" name="Google Shape;305;p48"/>
          <p:cNvPicPr preferRelativeResize="0"/>
          <p:nvPr/>
        </p:nvPicPr>
        <p:blipFill>
          <a:blip r:embed="rId4">
            <a:alphaModFix/>
          </a:blip>
          <a:stretch>
            <a:fillRect/>
          </a:stretch>
        </p:blipFill>
        <p:spPr>
          <a:xfrm rot="-1428840">
            <a:off x="4414024" y="430865"/>
            <a:ext cx="1756430" cy="12769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9"/>
          <p:cNvSpPr txBox="1">
            <a:spLocks noGrp="1"/>
          </p:cNvSpPr>
          <p:nvPr>
            <p:ph type="title"/>
          </p:nvPr>
        </p:nvSpPr>
        <p:spPr>
          <a:xfrm>
            <a:off x="428141" y="-2478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3000" b="0" i="0" u="none" strike="noStrike" cap="none">
                <a:solidFill>
                  <a:schemeClr val="dk1"/>
                </a:solidFill>
                <a:latin typeface="Century Gothic"/>
                <a:ea typeface="Century Gothic"/>
                <a:cs typeface="Century Gothic"/>
                <a:sym typeface="Century Gothic"/>
              </a:rPr>
              <a:t>Reflection Time</a:t>
            </a:r>
            <a:r>
              <a:rPr lang="en" sz="2400" b="0" i="0" u="none" strike="noStrike" cap="none">
                <a:solidFill>
                  <a:schemeClr val="dk1"/>
                </a:solidFill>
                <a:latin typeface="Century Gothic"/>
                <a:ea typeface="Century Gothic"/>
                <a:cs typeface="Century Gothic"/>
                <a:sym typeface="Century Gothic"/>
              </a:rPr>
              <a:t> </a:t>
            </a:r>
            <a:endParaRPr/>
          </a:p>
        </p:txBody>
      </p:sp>
      <p:sp>
        <p:nvSpPr>
          <p:cNvPr id="313" name="Google Shape;313;p49"/>
          <p:cNvSpPr txBox="1">
            <a:spLocks noGrp="1"/>
          </p:cNvSpPr>
          <p:nvPr>
            <p:ph type="body" idx="1"/>
          </p:nvPr>
        </p:nvSpPr>
        <p:spPr>
          <a:xfrm>
            <a:off x="3887391" y="138891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does it mean to be an independent reader? </a:t>
            </a:r>
            <a:br>
              <a:rPr lang="en" sz="3000">
                <a:latin typeface="Century Gothic"/>
                <a:ea typeface="Century Gothic"/>
                <a:cs typeface="Century Gothic"/>
                <a:sym typeface="Century Gothic"/>
              </a:rPr>
            </a:br>
            <a:endParaRPr sz="3000">
              <a:latin typeface="Century Gothic"/>
              <a:ea typeface="Century Gothic"/>
              <a:cs typeface="Century Gothic"/>
              <a:sym typeface="Century Gothic"/>
            </a:endParaRPr>
          </a:p>
        </p:txBody>
      </p:sp>
      <p:pic>
        <p:nvPicPr>
          <p:cNvPr id="314" name="Google Shape;314;p49"/>
          <p:cNvPicPr preferRelativeResize="0"/>
          <p:nvPr/>
        </p:nvPicPr>
        <p:blipFill>
          <a:blip r:embed="rId3">
            <a:alphaModFix/>
          </a:blip>
          <a:stretch>
            <a:fillRect/>
          </a:stretch>
        </p:blipFill>
        <p:spPr>
          <a:xfrm>
            <a:off x="506300" y="1175400"/>
            <a:ext cx="2792700" cy="279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20" name="Google Shape;320;p50"/>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26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26" name="Google Shape;326;p51"/>
          <p:cNvSpPr txBox="1">
            <a:spLocks noGrp="1"/>
          </p:cNvSpPr>
          <p:nvPr>
            <p:ph type="body" idx="1"/>
          </p:nvPr>
        </p:nvSpPr>
        <p:spPr>
          <a:xfrm>
            <a:off x="311700" y="958575"/>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dirty="0">
                <a:solidFill>
                  <a:schemeClr val="dk1"/>
                </a:solidFill>
              </a:rPr>
              <a:t>I can</a:t>
            </a:r>
            <a:r>
              <a:rPr lang="en" sz="2600" dirty="0"/>
              <a:t> create and write a silly sentence using two-syllable /ə/ words spelled with “a,” words with prefixes “de-” “</a:t>
            </a:r>
            <a:r>
              <a:rPr lang="en" sz="2600" dirty="0" smtClean="0"/>
              <a:t>dis-” </a:t>
            </a:r>
            <a:r>
              <a:rPr lang="en" sz="2600" dirty="0"/>
              <a:t>and high frequency words.</a:t>
            </a:r>
            <a:endParaRPr sz="2600" dirty="0"/>
          </a:p>
          <a:p>
            <a:pPr marL="457200" lvl="0" indent="-393700" algn="l" rtl="0">
              <a:lnSpc>
                <a:spcPct val="100000"/>
              </a:lnSpc>
              <a:spcBef>
                <a:spcPts val="10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1000"/>
              </a:spcBef>
              <a:spcAft>
                <a:spcPts val="500"/>
              </a:spcAft>
              <a:buNone/>
            </a:pPr>
            <a:endParaRPr sz="2000" dirty="0"/>
          </a:p>
        </p:txBody>
      </p:sp>
      <p:pic>
        <p:nvPicPr>
          <p:cNvPr id="327" name="Google Shape;327;p51"/>
          <p:cNvPicPr preferRelativeResize="0"/>
          <p:nvPr/>
        </p:nvPicPr>
        <p:blipFill>
          <a:blip r:embed="rId3">
            <a:alphaModFix/>
          </a:blip>
          <a:stretch>
            <a:fillRect/>
          </a:stretch>
        </p:blipFill>
        <p:spPr>
          <a:xfrm>
            <a:off x="8269156" y="4245427"/>
            <a:ext cx="842186" cy="64058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graphicFrame>
        <p:nvGraphicFramePr>
          <p:cNvPr id="332" name="Google Shape;332;p52"/>
          <p:cNvGraphicFramePr/>
          <p:nvPr>
            <p:extLst>
              <p:ext uri="{D42A27DB-BD31-4B8C-83A1-F6EECF244321}">
                <p14:modId xmlns:p14="http://schemas.microsoft.com/office/powerpoint/2010/main" val="2047345962"/>
              </p:ext>
            </p:extLst>
          </p:nvPr>
        </p:nvGraphicFramePr>
        <p:xfrm>
          <a:off x="0" y="0"/>
          <a:ext cx="9144000" cy="5143500"/>
        </p:xfrm>
        <a:graphic>
          <a:graphicData uri="http://schemas.openxmlformats.org/drawingml/2006/table">
            <a:tbl>
              <a:tblPr>
                <a:noFill/>
                <a:tableStyleId>{F89B1E00-9EFB-41F1-BFB5-EBFDA79B47D2}</a:tableStyleId>
              </a:tblPr>
              <a:tblGrid>
                <a:gridCol w="3038700"/>
                <a:gridCol w="3050000"/>
                <a:gridCol w="3055300"/>
              </a:tblGrid>
              <a:tr h="560225">
                <a:tc>
                  <a:txBody>
                    <a:bodyPr/>
                    <a:lstStyle/>
                    <a:p>
                      <a:pPr marL="0" lvl="0" indent="0" algn="ctr" rtl="0">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Teacher Silly Sentence </a:t>
                      </a:r>
                      <a:endParaRPr sz="15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500" b="1">
                          <a:solidFill>
                            <a:schemeClr val="dk1"/>
                          </a:solidFill>
                          <a:latin typeface="Century Gothic"/>
                          <a:ea typeface="Century Gothic"/>
                          <a:cs typeface="Century Gothic"/>
                          <a:sym typeface="Century Gothic"/>
                        </a:rPr>
                        <a:t>Writing Pairs </a:t>
                      </a:r>
                      <a:endParaRPr sz="15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500" b="1">
                          <a:solidFill>
                            <a:schemeClr val="dk1"/>
                          </a:solidFill>
                          <a:latin typeface="Century Gothic"/>
                          <a:ea typeface="Century Gothic"/>
                          <a:cs typeface="Century Gothic"/>
                          <a:sym typeface="Century Gothic"/>
                        </a:rPr>
                        <a:t>  Independent Writing</a:t>
                      </a:r>
                      <a:endParaRPr sz="1500" b="1">
                        <a:latin typeface="Century Gothic"/>
                        <a:ea typeface="Century Gothic"/>
                        <a:cs typeface="Century Gothic"/>
                        <a:sym typeface="Century Gothic"/>
                      </a:endParaRPr>
                    </a:p>
                  </a:txBody>
                  <a:tcPr marL="91425" marR="91425" marT="91425" marB="91425"/>
                </a:tc>
              </a:tr>
              <a:tr h="4583275">
                <a:tc>
                  <a:txBody>
                    <a:bodyPr/>
                    <a:lstStyle/>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Create </a:t>
                      </a:r>
                      <a:r>
                        <a:rPr lang="en" sz="1400" dirty="0">
                          <a:solidFill>
                            <a:schemeClr val="dk1"/>
                          </a:solidFill>
                          <a:latin typeface="Century Gothic"/>
                          <a:ea typeface="Century Gothic"/>
                          <a:cs typeface="Century Gothic"/>
                          <a:sym typeface="Century Gothic"/>
                        </a:rPr>
                        <a:t>another silly sentence with a </a:t>
                      </a:r>
                      <a:r>
                        <a:rPr lang="en" sz="1400" dirty="0" smtClean="0">
                          <a:solidFill>
                            <a:schemeClr val="dk1"/>
                          </a:solidFill>
                          <a:latin typeface="Century Gothic"/>
                          <a:ea typeface="Century Gothic"/>
                          <a:cs typeface="Century Gothic"/>
                          <a:sym typeface="Century Gothic"/>
                        </a:rPr>
                        <a:t>group.</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Use </a:t>
                      </a:r>
                      <a:r>
                        <a:rPr lang="en" sz="1400" dirty="0">
                          <a:solidFill>
                            <a:schemeClr val="dk1"/>
                          </a:solidFill>
                          <a:latin typeface="Century Gothic"/>
                          <a:ea typeface="Century Gothic"/>
                          <a:cs typeface="Century Gothic"/>
                          <a:sym typeface="Century Gothic"/>
                        </a:rPr>
                        <a:t>2 syllable /ə/ words spelled with “a</a:t>
                      </a:r>
                      <a:r>
                        <a:rPr lang="en" sz="1400" dirty="0" smtClean="0">
                          <a:solidFill>
                            <a:schemeClr val="dk1"/>
                          </a:solidFill>
                          <a:latin typeface="Century Gothic"/>
                          <a:ea typeface="Century Gothic"/>
                          <a:cs typeface="Century Gothic"/>
                          <a:sym typeface="Century Gothic"/>
                        </a:rPr>
                        <a:t>,” with </a:t>
                      </a:r>
                      <a:r>
                        <a:rPr lang="en" sz="1400" dirty="0">
                          <a:solidFill>
                            <a:schemeClr val="dk1"/>
                          </a:solidFill>
                          <a:latin typeface="Century Gothic"/>
                          <a:ea typeface="Century Gothic"/>
                          <a:cs typeface="Century Gothic"/>
                          <a:sym typeface="Century Gothic"/>
                        </a:rPr>
                        <a:t>prefixes “de,” “dis,” &amp; high  frequency </a:t>
                      </a:r>
                      <a:r>
                        <a:rPr lang="en" sz="1400" dirty="0" smtClean="0">
                          <a:solidFill>
                            <a:schemeClr val="dk1"/>
                          </a:solidFill>
                          <a:latin typeface="Century Gothic"/>
                          <a:ea typeface="Century Gothic"/>
                          <a:cs typeface="Century Gothic"/>
                          <a:sym typeface="Century Gothic"/>
                        </a:rPr>
                        <a:t>words.</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We’ll </a:t>
                      </a:r>
                      <a:r>
                        <a:rPr lang="en" sz="1400" dirty="0">
                          <a:solidFill>
                            <a:schemeClr val="dk1"/>
                          </a:solidFill>
                          <a:latin typeface="Century Gothic"/>
                          <a:ea typeface="Century Gothic"/>
                          <a:cs typeface="Century Gothic"/>
                          <a:sym typeface="Century Gothic"/>
                        </a:rPr>
                        <a:t>talk about our sentence until we agree on the sentence we will </a:t>
                      </a:r>
                      <a:r>
                        <a:rPr lang="en" sz="1400" dirty="0" smtClean="0">
                          <a:solidFill>
                            <a:schemeClr val="dk1"/>
                          </a:solidFill>
                          <a:latin typeface="Century Gothic"/>
                          <a:ea typeface="Century Gothic"/>
                          <a:cs typeface="Century Gothic"/>
                          <a:sym typeface="Century Gothic"/>
                        </a:rPr>
                        <a:t>write.</a:t>
                      </a: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We </a:t>
                      </a:r>
                      <a:r>
                        <a:rPr lang="en" sz="1400" dirty="0">
                          <a:solidFill>
                            <a:schemeClr val="dk1"/>
                          </a:solidFill>
                          <a:latin typeface="Century Gothic"/>
                          <a:ea typeface="Century Gothic"/>
                          <a:cs typeface="Century Gothic"/>
                          <a:sym typeface="Century Gothic"/>
                        </a:rPr>
                        <a:t>will write our sentence together. We will check our sentence for capitalization, spelling &amp; punctuation and make corrections as </a:t>
                      </a:r>
                      <a:r>
                        <a:rPr lang="en" sz="1400" dirty="0" smtClean="0">
                          <a:solidFill>
                            <a:schemeClr val="dk1"/>
                          </a:solidFill>
                          <a:latin typeface="Century Gothic"/>
                          <a:ea typeface="Century Gothic"/>
                          <a:cs typeface="Century Gothic"/>
                          <a:sym typeface="Century Gothic"/>
                        </a:rPr>
                        <a:t>needed.</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Let’s </a:t>
                      </a:r>
                      <a:r>
                        <a:rPr lang="en" sz="1400" dirty="0">
                          <a:solidFill>
                            <a:schemeClr val="dk1"/>
                          </a:solidFill>
                          <a:latin typeface="Century Gothic"/>
                          <a:ea typeface="Century Gothic"/>
                          <a:cs typeface="Century Gothic"/>
                          <a:sym typeface="Century Gothic"/>
                        </a:rPr>
                        <a:t>read together. If we come to a word we don’t know, we’ll use our Reader’s Toolbox.</a:t>
                      </a:r>
                      <a:r>
                        <a:rPr lang="en" sz="1500" dirty="0">
                          <a:solidFill>
                            <a:schemeClr val="dk1"/>
                          </a:solidFill>
                          <a:latin typeface="Century Gothic"/>
                          <a:ea typeface="Century Gothic"/>
                          <a:cs typeface="Century Gothic"/>
                          <a:sym typeface="Century Gothic"/>
                        </a:rPr>
                        <a:t/>
                      </a:r>
                      <a:br>
                        <a:rPr lang="en" sz="1500" dirty="0">
                          <a:solidFill>
                            <a:schemeClr val="dk1"/>
                          </a:solidFill>
                          <a:latin typeface="Century Gothic"/>
                          <a:ea typeface="Century Gothic"/>
                          <a:cs typeface="Century Gothic"/>
                          <a:sym typeface="Century Gothic"/>
                        </a:rPr>
                      </a:b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Create </a:t>
                      </a:r>
                      <a:r>
                        <a:rPr lang="en" sz="1400" dirty="0">
                          <a:solidFill>
                            <a:schemeClr val="dk1"/>
                          </a:solidFill>
                          <a:latin typeface="Century Gothic"/>
                          <a:ea typeface="Century Gothic"/>
                          <a:cs typeface="Century Gothic"/>
                          <a:sym typeface="Century Gothic"/>
                        </a:rPr>
                        <a:t>a new silly sentence with a </a:t>
                      </a:r>
                      <a:r>
                        <a:rPr lang="en" sz="1400" dirty="0" smtClean="0">
                          <a:solidFill>
                            <a:schemeClr val="dk1"/>
                          </a:solidFill>
                          <a:latin typeface="Century Gothic"/>
                          <a:ea typeface="Century Gothic"/>
                          <a:cs typeface="Century Gothic"/>
                          <a:sym typeface="Century Gothic"/>
                        </a:rPr>
                        <a:t>partner.</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Use </a:t>
                      </a:r>
                      <a:r>
                        <a:rPr lang="en" sz="1400" dirty="0">
                          <a:solidFill>
                            <a:schemeClr val="dk1"/>
                          </a:solidFill>
                          <a:latin typeface="Century Gothic"/>
                          <a:ea typeface="Century Gothic"/>
                          <a:cs typeface="Century Gothic"/>
                          <a:sym typeface="Century Gothic"/>
                        </a:rPr>
                        <a:t>2 syllable words /ə/ words spelled with “a</a:t>
                      </a:r>
                      <a:r>
                        <a:rPr lang="en" sz="1400" dirty="0" smtClean="0">
                          <a:solidFill>
                            <a:schemeClr val="dk1"/>
                          </a:solidFill>
                          <a:latin typeface="Century Gothic"/>
                          <a:ea typeface="Century Gothic"/>
                          <a:cs typeface="Century Gothic"/>
                          <a:sym typeface="Century Gothic"/>
                        </a:rPr>
                        <a:t>,” with </a:t>
                      </a:r>
                      <a:r>
                        <a:rPr lang="en" sz="1400" dirty="0">
                          <a:solidFill>
                            <a:schemeClr val="dk1"/>
                          </a:solidFill>
                          <a:latin typeface="Century Gothic"/>
                          <a:ea typeface="Century Gothic"/>
                          <a:cs typeface="Century Gothic"/>
                          <a:sym typeface="Century Gothic"/>
                        </a:rPr>
                        <a:t>prefixes “de,” “dis,” &amp; high frequency </a:t>
                      </a:r>
                      <a:r>
                        <a:rPr lang="en" sz="1400" dirty="0" smtClean="0">
                          <a:solidFill>
                            <a:schemeClr val="dk1"/>
                          </a:solidFill>
                          <a:latin typeface="Century Gothic"/>
                          <a:ea typeface="Century Gothic"/>
                          <a:cs typeface="Century Gothic"/>
                          <a:sym typeface="Century Gothic"/>
                        </a:rPr>
                        <a:t>words.</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Talk </a:t>
                      </a:r>
                      <a:r>
                        <a:rPr lang="en" sz="1400" dirty="0">
                          <a:solidFill>
                            <a:schemeClr val="dk1"/>
                          </a:solidFill>
                          <a:latin typeface="Century Gothic"/>
                          <a:ea typeface="Century Gothic"/>
                          <a:cs typeface="Century Gothic"/>
                          <a:sym typeface="Century Gothic"/>
                        </a:rPr>
                        <a:t>about your sentence until you agree on the sentence you will write on your paper.  Write the sentence on your </a:t>
                      </a:r>
                      <a:r>
                        <a:rPr lang="en" sz="1400" dirty="0" smtClean="0">
                          <a:solidFill>
                            <a:schemeClr val="dk1"/>
                          </a:solidFill>
                          <a:latin typeface="Century Gothic"/>
                          <a:ea typeface="Century Gothic"/>
                          <a:cs typeface="Century Gothic"/>
                          <a:sym typeface="Century Gothic"/>
                        </a:rPr>
                        <a:t>paper.</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Check </a:t>
                      </a:r>
                      <a:r>
                        <a:rPr lang="en" sz="140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400" dirty="0" smtClean="0">
                          <a:solidFill>
                            <a:schemeClr val="dk1"/>
                          </a:solidFill>
                          <a:latin typeface="Century Gothic"/>
                          <a:ea typeface="Century Gothic"/>
                          <a:cs typeface="Century Gothic"/>
                          <a:sym typeface="Century Gothic"/>
                        </a:rPr>
                        <a:t>needed.</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Share </a:t>
                      </a:r>
                      <a:r>
                        <a:rPr lang="en" sz="1400" dirty="0">
                          <a:solidFill>
                            <a:schemeClr val="dk1"/>
                          </a:solidFill>
                          <a:latin typeface="Century Gothic"/>
                          <a:ea typeface="Century Gothic"/>
                          <a:cs typeface="Century Gothic"/>
                          <a:sym typeface="Century Gothic"/>
                        </a:rPr>
                        <a:t>your sentence with another writing pair &amp; refer to the Reader’s Toolbox if you need it</a:t>
                      </a:r>
                      <a:r>
                        <a:rPr lang="en" sz="1400" dirty="0" smtClean="0">
                          <a:solidFill>
                            <a:schemeClr val="dk1"/>
                          </a:solidFill>
                          <a:latin typeface="Century Gothic"/>
                          <a:ea typeface="Century Gothic"/>
                          <a:cs typeface="Century Gothic"/>
                          <a:sym typeface="Century Gothic"/>
                        </a:rPr>
                        <a:t>.</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Create </a:t>
                      </a:r>
                      <a:r>
                        <a:rPr lang="en" sz="1400" dirty="0">
                          <a:solidFill>
                            <a:schemeClr val="dk1"/>
                          </a:solidFill>
                          <a:latin typeface="Century Gothic"/>
                          <a:ea typeface="Century Gothic"/>
                          <a:cs typeface="Century Gothic"/>
                          <a:sym typeface="Century Gothic"/>
                        </a:rPr>
                        <a:t>a new silly sentence </a:t>
                      </a:r>
                      <a:r>
                        <a:rPr lang="en" sz="1400" dirty="0" smtClean="0">
                          <a:solidFill>
                            <a:schemeClr val="dk1"/>
                          </a:solidFill>
                          <a:latin typeface="Century Gothic"/>
                          <a:ea typeface="Century Gothic"/>
                          <a:cs typeface="Century Gothic"/>
                          <a:sym typeface="Century Gothic"/>
                        </a:rPr>
                        <a:t>independently.</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Use </a:t>
                      </a:r>
                      <a:r>
                        <a:rPr lang="en" sz="1400" dirty="0">
                          <a:solidFill>
                            <a:schemeClr val="dk1"/>
                          </a:solidFill>
                          <a:latin typeface="Century Gothic"/>
                          <a:ea typeface="Century Gothic"/>
                          <a:cs typeface="Century Gothic"/>
                          <a:sym typeface="Century Gothic"/>
                        </a:rPr>
                        <a:t>2 syllable words /ə/ words spelled with “a,”with prefixes “de,” “dis,” </a:t>
                      </a:r>
                      <a:r>
                        <a:rPr lang="en" sz="1400" dirty="0" smtClean="0">
                          <a:solidFill>
                            <a:schemeClr val="dk1"/>
                          </a:solidFill>
                          <a:latin typeface="Century Gothic"/>
                          <a:ea typeface="Century Gothic"/>
                          <a:cs typeface="Century Gothic"/>
                          <a:sym typeface="Century Gothic"/>
                        </a:rPr>
                        <a:t>and </a:t>
                      </a:r>
                      <a:r>
                        <a:rPr lang="en" sz="1400" dirty="0">
                          <a:solidFill>
                            <a:schemeClr val="dk1"/>
                          </a:solidFill>
                          <a:latin typeface="Century Gothic"/>
                          <a:ea typeface="Century Gothic"/>
                          <a:cs typeface="Century Gothic"/>
                          <a:sym typeface="Century Gothic"/>
                        </a:rPr>
                        <a:t>high frequency words </a:t>
                      </a: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Write </a:t>
                      </a:r>
                      <a:r>
                        <a:rPr lang="en" sz="1400" dirty="0">
                          <a:solidFill>
                            <a:schemeClr val="dk1"/>
                          </a:solidFill>
                          <a:latin typeface="Century Gothic"/>
                          <a:ea typeface="Century Gothic"/>
                          <a:cs typeface="Century Gothic"/>
                          <a:sym typeface="Century Gothic"/>
                        </a:rPr>
                        <a:t>your silly sentence on your </a:t>
                      </a:r>
                      <a:r>
                        <a:rPr lang="en" sz="1400" dirty="0" smtClean="0">
                          <a:solidFill>
                            <a:schemeClr val="dk1"/>
                          </a:solidFill>
                          <a:latin typeface="Century Gothic"/>
                          <a:ea typeface="Century Gothic"/>
                          <a:cs typeface="Century Gothic"/>
                          <a:sym typeface="Century Gothic"/>
                        </a:rPr>
                        <a:t>paper.</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Check </a:t>
                      </a:r>
                      <a:r>
                        <a:rPr lang="en" sz="140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400" dirty="0" smtClean="0">
                          <a:solidFill>
                            <a:schemeClr val="dk1"/>
                          </a:solidFill>
                          <a:latin typeface="Century Gothic"/>
                          <a:ea typeface="Century Gothic"/>
                          <a:cs typeface="Century Gothic"/>
                          <a:sym typeface="Century Gothic"/>
                        </a:rPr>
                        <a:t>needed.</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Share </a:t>
                      </a:r>
                      <a:r>
                        <a:rPr lang="en" sz="1400" dirty="0">
                          <a:solidFill>
                            <a:schemeClr val="dk1"/>
                          </a:solidFill>
                          <a:latin typeface="Century Gothic"/>
                          <a:ea typeface="Century Gothic"/>
                          <a:cs typeface="Century Gothic"/>
                          <a:sym typeface="Century Gothic"/>
                        </a:rPr>
                        <a:t>your silly sentence with another independent </a:t>
                      </a:r>
                      <a:r>
                        <a:rPr lang="en" sz="1400" dirty="0" smtClean="0">
                          <a:solidFill>
                            <a:schemeClr val="dk1"/>
                          </a:solidFill>
                          <a:latin typeface="Century Gothic"/>
                          <a:ea typeface="Century Gothic"/>
                          <a:cs typeface="Century Gothic"/>
                          <a:sym typeface="Century Gothic"/>
                        </a:rPr>
                        <a:t>writer.</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Check </a:t>
                      </a:r>
                      <a:r>
                        <a:rPr lang="en" sz="1400" dirty="0">
                          <a:solidFill>
                            <a:schemeClr val="dk1"/>
                          </a:solidFill>
                          <a:latin typeface="Century Gothic"/>
                          <a:ea typeface="Century Gothic"/>
                          <a:cs typeface="Century Gothic"/>
                          <a:sym typeface="Century Gothic"/>
                        </a:rPr>
                        <a:t>each other’s sentences and make any corrections </a:t>
                      </a:r>
                      <a:r>
                        <a:rPr lang="en" sz="1400" dirty="0" smtClean="0">
                          <a:solidFill>
                            <a:schemeClr val="dk1"/>
                          </a:solidFill>
                          <a:latin typeface="Century Gothic"/>
                          <a:ea typeface="Century Gothic"/>
                          <a:cs typeface="Century Gothic"/>
                          <a:sym typeface="Century Gothic"/>
                        </a:rPr>
                        <a:t>needed.</a:t>
                      </a:r>
                      <a:r>
                        <a:rPr lang="en" sz="1400" baseline="0" dirty="0">
                          <a:solidFill>
                            <a:schemeClr val="dk1"/>
                          </a:solidFill>
                          <a:latin typeface="Century Gothic"/>
                          <a:ea typeface="Century Gothic"/>
                          <a:cs typeface="Century Gothic"/>
                          <a:sym typeface="Century Gothic"/>
                        </a:rPr>
                        <a:t> </a:t>
                      </a:r>
                      <a:r>
                        <a:rPr lang="en" sz="1400" dirty="0" smtClean="0">
                          <a:solidFill>
                            <a:schemeClr val="dk1"/>
                          </a:solidFill>
                          <a:latin typeface="Century Gothic"/>
                          <a:ea typeface="Century Gothic"/>
                          <a:cs typeface="Century Gothic"/>
                          <a:sym typeface="Century Gothic"/>
                        </a:rPr>
                        <a:t>Refer </a:t>
                      </a:r>
                      <a:r>
                        <a:rPr lang="en" sz="1400" dirty="0">
                          <a:solidFill>
                            <a:schemeClr val="dk1"/>
                          </a:solidFill>
                          <a:latin typeface="Century Gothic"/>
                          <a:ea typeface="Century Gothic"/>
                          <a:cs typeface="Century Gothic"/>
                          <a:sym typeface="Century Gothic"/>
                        </a:rPr>
                        <a:t>to the Reader’s Toolbox if you need it.</a:t>
                      </a:r>
                      <a:endParaRPr sz="14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333" name="Google Shape;333;p5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34" name="Google Shape;334;p5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40" name="Google Shape;340;p5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41" name="Google Shape;341;p5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42" name="Google Shape;342;p5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43" name="Google Shape;343;p53"/>
          <p:cNvGraphicFramePr/>
          <p:nvPr>
            <p:extLst>
              <p:ext uri="{D42A27DB-BD31-4B8C-83A1-F6EECF244321}">
                <p14:modId xmlns:p14="http://schemas.microsoft.com/office/powerpoint/2010/main" val="4075824522"/>
              </p:ext>
            </p:extLst>
          </p:nvPr>
        </p:nvGraphicFramePr>
        <p:xfrm>
          <a:off x="4572000" y="19125"/>
          <a:ext cx="4328900" cy="4973105"/>
        </p:xfrm>
        <a:graphic>
          <a:graphicData uri="http://schemas.openxmlformats.org/drawingml/2006/table">
            <a:tbl>
              <a:tblPr>
                <a:noFill/>
                <a:tableStyleId>{F89B1E00-9EFB-41F1-BFB5-EBFDA79B47D2}</a:tableStyleId>
              </a:tblPr>
              <a:tblGrid>
                <a:gridCol w="537150"/>
                <a:gridCol w="3791750"/>
              </a:tblGrid>
              <a:tr h="1204625">
                <a:tc>
                  <a:txBody>
                    <a:bodyPr/>
                    <a:lstStyle/>
                    <a:p>
                      <a:pPr marL="0" lvl="0" indent="0" algn="l" rtl="0">
                        <a:spcBef>
                          <a:spcPts val="0"/>
                        </a:spcBef>
                        <a:spcAft>
                          <a:spcPts val="0"/>
                        </a:spcAft>
                        <a:buNone/>
                      </a:pPr>
                      <a:r>
                        <a:rPr lang="en" sz="1300" dirty="0">
                          <a:latin typeface="Century Gothic"/>
                          <a:ea typeface="Century Gothic"/>
                          <a:cs typeface="Century Gothic"/>
                          <a:sym typeface="Century Gothic"/>
                        </a:rPr>
                        <a:t>1.</a:t>
                      </a:r>
                      <a:endParaRPr sz="13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a:t>
                      </a:r>
                      <a:r>
                        <a:rPr lang="en" sz="1300" b="1" dirty="0" smtClean="0">
                          <a:latin typeface="Century Gothic"/>
                          <a:ea typeface="Century Gothic"/>
                          <a:cs typeface="Century Gothic"/>
                          <a:sym typeface="Century Gothic"/>
                        </a:rPr>
                        <a:t>Parts</a:t>
                      </a:r>
                      <a:r>
                        <a:rPr lang="en" sz="1300" b="0" dirty="0">
                          <a:latin typeface="Century Gothic"/>
                          <a:ea typeface="Century Gothic"/>
                          <a:cs typeface="Century Gothic"/>
                          <a:sym typeface="Century Gothic"/>
                        </a:rPr>
                        <a:t>:</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t>
                      </a:r>
                      <a:r>
                        <a:rPr lang="en" sz="1300" b="1" dirty="0" smtClean="0">
                          <a:latin typeface="Century Gothic"/>
                          <a:ea typeface="Century Gothic"/>
                          <a:cs typeface="Century Gothic"/>
                          <a:sym typeface="Century Gothic"/>
                        </a:rPr>
                        <a:t>Again:</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344" name="Google Shape;344;p5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45" name="Google Shape;345;p5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46" name="Google Shape;346;p5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47" name="Google Shape;347;p5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48" name="Google Shape;348;p5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0523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 </a:t>
            </a:r>
            <a:r>
              <a:rPr lang="en" b="1"/>
              <a:t>103</a:t>
            </a:r>
            <a:endParaRPr b="1"/>
          </a:p>
          <a:p>
            <a:pPr marL="0" lvl="0" indent="0" algn="l" rtl="0">
              <a:lnSpc>
                <a:spcPct val="90000"/>
              </a:lnSpc>
              <a:spcBef>
                <a:spcPts val="800"/>
              </a:spcBef>
              <a:spcAft>
                <a:spcPts val="0"/>
              </a:spcAft>
              <a:buClr>
                <a:schemeClr val="dk1"/>
              </a:buClr>
              <a:buSzPts val="2500"/>
              <a:buFont typeface="Arial"/>
              <a:buNone/>
            </a:pPr>
            <a:r>
              <a:rPr lang="en" sz="1800" b="1">
                <a:solidFill>
                  <a:schemeClr val="dk1"/>
                </a:solidFill>
              </a:rPr>
              <a:t>New Materials to Prepare in Advance: </a:t>
            </a:r>
            <a:endParaRPr sz="1800" b="1">
              <a:solidFill>
                <a:schemeClr val="dk1"/>
              </a:solidFill>
            </a:endParaRPr>
          </a:p>
          <a:p>
            <a:pPr marL="457200" lvl="0" indent="-342900" algn="l" rtl="0">
              <a:spcBef>
                <a:spcPts val="800"/>
              </a:spcBef>
              <a:spcAft>
                <a:spcPts val="0"/>
              </a:spcAft>
              <a:buClr>
                <a:schemeClr val="dk1"/>
              </a:buClr>
              <a:buSzPts val="1800"/>
              <a:buChar char="•"/>
            </a:pPr>
            <a:r>
              <a:rPr lang="en" sz="1800"/>
              <a:t>Word Parts Word Cards or Word List (see notes)</a:t>
            </a:r>
            <a:endParaRPr sz="1800"/>
          </a:p>
          <a:p>
            <a:pPr marL="457200" lvl="0" indent="-342900" algn="l" rtl="0">
              <a:spcBef>
                <a:spcPts val="1000"/>
              </a:spcBef>
              <a:spcAft>
                <a:spcPts val="0"/>
              </a:spcAft>
              <a:buClr>
                <a:schemeClr val="dk1"/>
              </a:buClr>
              <a:buSzPts val="1800"/>
              <a:buChar char="•"/>
            </a:pPr>
            <a:r>
              <a:rPr lang="en" sz="1800"/>
              <a:t>Silly sentence examples (optional)</a:t>
            </a:r>
            <a:endParaRPr sz="1800"/>
          </a:p>
          <a:p>
            <a:pPr marL="0" lvl="0" indent="0" algn="l" rtl="0">
              <a:spcBef>
                <a:spcPts val="1000"/>
              </a:spcBef>
              <a:spcAft>
                <a:spcPts val="0"/>
              </a:spcAft>
              <a:buNone/>
            </a:pPr>
            <a:r>
              <a:rPr lang="en" sz="1800" b="1">
                <a:solidFill>
                  <a:schemeClr val="dk1"/>
                </a:solidFill>
              </a:rPr>
              <a:t>Materials to Gather from Previous Lessons:</a:t>
            </a:r>
            <a:endParaRPr sz="1800">
              <a:solidFill>
                <a:schemeClr val="dk1"/>
              </a:solidFill>
            </a:endParaRPr>
          </a:p>
          <a:p>
            <a:pPr marL="457200" lvl="0" indent="-342900" algn="l" rtl="0">
              <a:spcBef>
                <a:spcPts val="1000"/>
              </a:spcBef>
              <a:spcAft>
                <a:spcPts val="0"/>
              </a:spcAft>
              <a:buClr>
                <a:schemeClr val="dk1"/>
              </a:buClr>
              <a:buSzPts val="1800"/>
              <a:buChar char="•"/>
            </a:pPr>
            <a:r>
              <a:rPr lang="en" sz="1800"/>
              <a:t>White boards, white board markers and erasers</a:t>
            </a:r>
            <a:endParaRPr sz="1800">
              <a:solidFill>
                <a:schemeClr val="dk1"/>
              </a:solidFill>
            </a:endParaRPr>
          </a:p>
          <a:p>
            <a:pPr marL="0" lvl="0" indent="0" algn="l" rtl="0">
              <a:spcBef>
                <a:spcPts val="1000"/>
              </a:spcBef>
              <a:spcAft>
                <a:spcPts val="0"/>
              </a:spcAft>
              <a:buNone/>
            </a:pPr>
            <a:endParaRPr sz="2200">
              <a:solidFill>
                <a:schemeClr val="dk1"/>
              </a:solidFill>
            </a:endParaRPr>
          </a:p>
          <a:p>
            <a:pPr marL="0" lvl="0" indent="0" algn="l" rtl="0">
              <a:lnSpc>
                <a:spcPct val="90000"/>
              </a:lnSpc>
              <a:spcBef>
                <a:spcPts val="1000"/>
              </a:spcBef>
              <a:spcAft>
                <a:spcPts val="0"/>
              </a:spcAft>
              <a:buNone/>
            </a:pPr>
            <a:endParaRPr>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21: Lesson 103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1550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a:solidFill>
                  <a:schemeClr val="dk1"/>
                </a:solidFill>
              </a:rPr>
              <a:t>Preparing for Lesson #: </a:t>
            </a:r>
            <a:r>
              <a:rPr lang="en" sz="2300" b="1"/>
              <a:t>103</a:t>
            </a:r>
            <a:endParaRPr sz="230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a:solidFill>
                  <a:schemeClr val="dk1"/>
                </a:solidFill>
              </a:rPr>
              <a:t>Reading and protocols to read in preparation:</a:t>
            </a:r>
            <a:endParaRPr sz="180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a:solidFill>
                  <a:schemeClr val="dk1"/>
                </a:solidFill>
              </a:rPr>
              <a:t>Handwriting Guidance Document (found in the K-2 Reading Foundations Skills Block Resource Manual)</a:t>
            </a:r>
            <a:endParaRPr sz="1800">
              <a:solidFill>
                <a:schemeClr val="dk1"/>
              </a:solidFill>
            </a:endParaRPr>
          </a:p>
          <a:p>
            <a:pPr marL="457200" lvl="0" indent="-342900" algn="l" rtl="0">
              <a:lnSpc>
                <a:spcPct val="120000"/>
              </a:lnSpc>
              <a:spcBef>
                <a:spcPts val="0"/>
              </a:spcBef>
              <a:spcAft>
                <a:spcPts val="0"/>
              </a:spcAft>
              <a:buSzPts val="1800"/>
              <a:buChar char="•"/>
            </a:pPr>
            <a:r>
              <a:rPr lang="en" sz="1800"/>
              <a:t>Review the Syllable Guidance Document (pages 27-29 in Skills Block Resource Manual)</a:t>
            </a:r>
            <a:endParaRPr sz="1800"/>
          </a:p>
          <a:p>
            <a:pPr marL="457200" lvl="0" indent="-342900" algn="l" rtl="0">
              <a:lnSpc>
                <a:spcPct val="120000"/>
              </a:lnSpc>
              <a:spcBef>
                <a:spcPts val="0"/>
              </a:spcBef>
              <a:spcAft>
                <a:spcPts val="0"/>
              </a:spcAft>
              <a:buSzPts val="1800"/>
              <a:buChar char="•"/>
            </a:pPr>
            <a:r>
              <a:rPr lang="en" sz="1800"/>
              <a:t>Review Independent and Small Group Work guidance (Skills Block Resource Manual)</a:t>
            </a:r>
            <a:endParaRPr sz="1800"/>
          </a:p>
          <a:p>
            <a:pPr marL="0" lvl="0" indent="0" algn="l" rtl="0">
              <a:lnSpc>
                <a:spcPct val="120000"/>
              </a:lnSpc>
              <a:spcBef>
                <a:spcPts val="800"/>
              </a:spcBef>
              <a:spcAft>
                <a:spcPts val="0"/>
              </a:spcAft>
              <a:buClr>
                <a:schemeClr val="dk1"/>
              </a:buClr>
              <a:buSzPts val="1100"/>
              <a:buFont typeface="Arial"/>
              <a:buNone/>
            </a:pPr>
            <a:r>
              <a:rPr lang="en" sz="1800">
                <a:solidFill>
                  <a:srgbClr val="333333"/>
                </a:solidFill>
                <a:highlight>
                  <a:srgbClr val="FFFFFF"/>
                </a:highlight>
              </a:rPr>
              <a:t>See the Video, Interactive Writing:</a:t>
            </a:r>
            <a:r>
              <a:rPr lang="en" sz="1800">
                <a:solidFill>
                  <a:srgbClr val="333333"/>
                </a:solidFill>
                <a:highlight>
                  <a:srgbClr val="FFFFFF"/>
                </a:highlight>
                <a:uFill>
                  <a:noFill/>
                </a:uFill>
                <a:hlinkClick r:id="rId3"/>
              </a:rPr>
              <a:t> </a:t>
            </a:r>
            <a:r>
              <a:rPr lang="en" sz="1800" u="sng">
                <a:solidFill>
                  <a:srgbClr val="0563C1"/>
                </a:solidFill>
                <a:highlight>
                  <a:srgbClr val="FFFFFF"/>
                </a:highlight>
                <a:hlinkClick r:id="rId3"/>
              </a:rPr>
              <a:t>https://vimeo.com/168991757</a:t>
            </a:r>
            <a:endParaRPr sz="1800" u="sng">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a:solidFill>
                <a:srgbClr val="0563C1"/>
              </a:solidFill>
              <a:highlight>
                <a:srgbClr val="FFFFFF"/>
              </a:highlight>
              <a:hlinkClick r:id="rId3"/>
            </a:endParaRPr>
          </a:p>
          <a:p>
            <a:pPr marL="0" lvl="0" indent="0" algn="l" rtl="0">
              <a:spcBef>
                <a:spcPts val="800"/>
              </a:spcBef>
              <a:spcAft>
                <a:spcPts val="0"/>
              </a:spcAft>
              <a:buNone/>
            </a:pPr>
            <a:endParaRPr/>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21: Lesson 103</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21: Lesson 103</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latin typeface="Century Gothic" panose="020B0502020202020204" pitchFamily="34" charset="0"/>
                <a:ea typeface="Calibri"/>
                <a:cs typeface="Calibri"/>
                <a:sym typeface="Calibri"/>
              </a:rPr>
              <a:t>Transition Song</a:t>
            </a:r>
            <a:endParaRPr sz="2800" dirty="0">
              <a:latin typeface="Century Gothic" panose="020B0502020202020204" pitchFamily="34" charset="0"/>
              <a:ea typeface="Calibri"/>
              <a:cs typeface="Calibri"/>
              <a:sym typeface="Calibri"/>
            </a:endParaRPr>
          </a:p>
        </p:txBody>
      </p:sp>
      <p:sp>
        <p:nvSpPr>
          <p:cNvPr id="252" name="Google Shape;252;p43"/>
          <p:cNvSpPr txBox="1">
            <a:spLocks noGrp="1"/>
          </p:cNvSpPr>
          <p:nvPr>
            <p:ph type="body" idx="1"/>
          </p:nvPr>
        </p:nvSpPr>
        <p:spPr>
          <a:xfrm>
            <a:off x="311700" y="983903"/>
            <a:ext cx="8520600" cy="42366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400" b="1" dirty="0" smtClean="0">
                <a:solidFill>
                  <a:srgbClr val="FF0000"/>
                </a:solidFill>
                <a:latin typeface="Century Gothic" panose="020B0502020202020204" pitchFamily="34" charset="0"/>
                <a:ea typeface="Calibri"/>
                <a:cs typeface="Calibri"/>
                <a:sym typeface="Calibri"/>
              </a:rPr>
              <a:t>Teacher</a:t>
            </a:r>
            <a:r>
              <a:rPr lang="en" sz="2400" b="1" dirty="0">
                <a:solidFill>
                  <a:srgbClr val="FF0000"/>
                </a:solidFill>
                <a:latin typeface="Century Gothic" panose="020B0502020202020204" pitchFamily="34" charset="0"/>
                <a:ea typeface="Calibri"/>
                <a:cs typeface="Calibri"/>
                <a:sym typeface="Calibri"/>
              </a:rPr>
              <a:t>: </a:t>
            </a:r>
            <a:r>
              <a:rPr lang="en" sz="2400" dirty="0">
                <a:solidFill>
                  <a:srgbClr val="FF0000"/>
                </a:solidFill>
                <a:latin typeface="Century Gothic" panose="020B0502020202020204" pitchFamily="34" charset="0"/>
                <a:ea typeface="Calibri"/>
                <a:cs typeface="Calibri"/>
                <a:sym typeface="Calibri"/>
              </a:rPr>
              <a:t>“Can you build a word from scratch, a word from scratch, a word from scratch? Can you build a word from scratch using many parts?”</a:t>
            </a:r>
            <a:r>
              <a:rPr lang="en" sz="2400" b="1" dirty="0">
                <a:solidFill>
                  <a:srgbClr val="FF0000"/>
                </a:solidFill>
                <a:latin typeface="Century Gothic" panose="020B0502020202020204" pitchFamily="34" charset="0"/>
                <a:ea typeface="Calibri"/>
                <a:cs typeface="Calibri"/>
                <a:sym typeface="Calibri"/>
              </a:rPr>
              <a:t/>
            </a:r>
            <a:br>
              <a:rPr lang="en" sz="2400" b="1" dirty="0">
                <a:solidFill>
                  <a:srgbClr val="FF0000"/>
                </a:solidFill>
                <a:latin typeface="Century Gothic" panose="020B0502020202020204" pitchFamily="34" charset="0"/>
                <a:ea typeface="Calibri"/>
                <a:cs typeface="Calibri"/>
                <a:sym typeface="Calibri"/>
              </a:rPr>
            </a:br>
            <a:r>
              <a:rPr lang="en" sz="2400" b="1" dirty="0">
                <a:solidFill>
                  <a:srgbClr val="FF0000"/>
                </a:solidFill>
                <a:latin typeface="Century Gothic" panose="020B0502020202020204" pitchFamily="34" charset="0"/>
                <a:ea typeface="Calibri"/>
                <a:cs typeface="Calibri"/>
                <a:sym typeface="Calibri"/>
              </a:rPr>
              <a:t>Students: </a:t>
            </a:r>
            <a:r>
              <a:rPr lang="en" sz="2400" dirty="0">
                <a:solidFill>
                  <a:srgbClr val="FF0000"/>
                </a:solidFill>
                <a:latin typeface="Century Gothic" panose="020B0502020202020204" pitchFamily="34" charset="0"/>
                <a:ea typeface="Calibri"/>
                <a:cs typeface="Calibri"/>
                <a:sym typeface="Calibri"/>
              </a:rPr>
              <a:t>“Yes, we’ll build a brand new word, a brand new word, a brand new word.</a:t>
            </a:r>
            <a:r>
              <a:rPr lang="en" sz="2400" b="1" dirty="0">
                <a:solidFill>
                  <a:srgbClr val="FF0000"/>
                </a:solidFill>
                <a:latin typeface="Century Gothic" panose="020B0502020202020204" pitchFamily="34" charset="0"/>
                <a:ea typeface="Calibri"/>
                <a:cs typeface="Calibri"/>
                <a:sym typeface="Calibri"/>
              </a:rPr>
              <a:t> </a:t>
            </a:r>
            <a:r>
              <a:rPr lang="en" sz="2400" dirty="0">
                <a:solidFill>
                  <a:srgbClr val="FF0000"/>
                </a:solidFill>
                <a:latin typeface="Century Gothic" panose="020B0502020202020204" pitchFamily="34" charset="0"/>
                <a:ea typeface="Calibri"/>
                <a:cs typeface="Calibri"/>
                <a:sym typeface="Calibri"/>
              </a:rPr>
              <a:t>Yes, we’ll build a brand new word by using many parts.”</a:t>
            </a:r>
            <a:endParaRPr sz="2400" i="1" dirty="0">
              <a:solidFill>
                <a:srgbClr val="FF0000"/>
              </a:solidFill>
              <a:latin typeface="Century Gothic" panose="020B0502020202020204" pitchFamily="34" charset="0"/>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0455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Char char="•"/>
            </a:pPr>
            <a:r>
              <a:rPr lang="en" sz="2800"/>
              <a:t>I can make new words using base words and the prefixes “de-” and “dis-.”</a:t>
            </a: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use what I know about spelling patterns to read and write words. </a:t>
            </a:r>
            <a:endParaRPr sz="2800"/>
          </a:p>
        </p:txBody>
      </p:sp>
      <p:pic>
        <p:nvPicPr>
          <p:cNvPr id="259" name="Google Shape;259;p44"/>
          <p:cNvPicPr preferRelativeResize="0"/>
          <p:nvPr/>
        </p:nvPicPr>
        <p:blipFill>
          <a:blip r:embed="rId3">
            <a:alphaModFix/>
          </a:blip>
          <a:stretch>
            <a:fillRect/>
          </a:stretch>
        </p:blipFill>
        <p:spPr>
          <a:xfrm>
            <a:off x="8294914" y="4278087"/>
            <a:ext cx="759958" cy="6315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199975" y="25514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b="1" dirty="0">
                <a:solidFill>
                  <a:srgbClr val="434343"/>
                </a:solidFill>
              </a:rPr>
              <a:t>Word Parts</a:t>
            </a:r>
            <a:r>
              <a:rPr lang="en" sz="3000" dirty="0"/>
              <a:t> </a:t>
            </a:r>
            <a:endParaRPr sz="3000" dirty="0"/>
          </a:p>
        </p:txBody>
      </p:sp>
      <p:sp>
        <p:nvSpPr>
          <p:cNvPr id="265" name="Google Shape;265;p4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panose="020B0502020202020204" pitchFamily="34" charset="0"/>
              <a:ea typeface="Century Gothic"/>
              <a:cs typeface="Century Gothic"/>
              <a:sym typeface="Century Gothic"/>
            </a:endParaRPr>
          </a:p>
        </p:txBody>
      </p:sp>
      <p:sp>
        <p:nvSpPr>
          <p:cNvPr id="267" name="Google Shape;267;p45"/>
          <p:cNvSpPr txBox="1"/>
          <p:nvPr/>
        </p:nvSpPr>
        <p:spPr>
          <a:xfrm>
            <a:off x="5509300" y="2479600"/>
            <a:ext cx="18567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panose="020B0502020202020204" pitchFamily="34" charset="0"/>
              <a:ea typeface="Century Gothic"/>
              <a:cs typeface="Century Gothic"/>
              <a:sym typeface="Century Gothic"/>
            </a:endParaRPr>
          </a:p>
        </p:txBody>
      </p:sp>
      <p:sp>
        <p:nvSpPr>
          <p:cNvPr id="268" name="Google Shape;268;p4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panose="020B0502020202020204" pitchFamily="34" charset="0"/>
              <a:ea typeface="Century Gothic"/>
              <a:cs typeface="Century Gothic"/>
              <a:sym typeface="Century Gothic"/>
            </a:endParaRPr>
          </a:p>
        </p:txBody>
      </p:sp>
      <p:sp>
        <p:nvSpPr>
          <p:cNvPr id="269" name="Google Shape;269;p4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72" name="Google Shape;272;p45"/>
          <p:cNvSpPr txBox="1"/>
          <p:nvPr/>
        </p:nvSpPr>
        <p:spPr>
          <a:xfrm>
            <a:off x="168575" y="1165225"/>
            <a:ext cx="148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construct</a:t>
            </a:r>
            <a:endParaRPr>
              <a:latin typeface="Century Gothic"/>
              <a:ea typeface="Century Gothic"/>
              <a:cs typeface="Century Gothic"/>
              <a:sym typeface="Century Gothic"/>
            </a:endParaRPr>
          </a:p>
        </p:txBody>
      </p:sp>
      <p:sp>
        <p:nvSpPr>
          <p:cNvPr id="273" name="Google Shape;273;p45"/>
          <p:cNvSpPr txBox="1"/>
          <p:nvPr/>
        </p:nvSpPr>
        <p:spPr>
          <a:xfrm>
            <a:off x="1594025" y="1097963"/>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like</a:t>
            </a:r>
            <a:endParaRPr>
              <a:latin typeface="Century Gothic"/>
              <a:ea typeface="Century Gothic"/>
              <a:cs typeface="Century Gothic"/>
              <a:sym typeface="Century Gothic"/>
            </a:endParaRPr>
          </a:p>
        </p:txBody>
      </p:sp>
      <p:sp>
        <p:nvSpPr>
          <p:cNvPr id="274" name="Google Shape;274;p45"/>
          <p:cNvSpPr txBox="1"/>
          <p:nvPr/>
        </p:nvSpPr>
        <p:spPr>
          <a:xfrm>
            <a:off x="199975" y="3059775"/>
            <a:ext cx="1486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compose</a:t>
            </a:r>
            <a:endParaRPr>
              <a:latin typeface="Century Gothic"/>
              <a:ea typeface="Century Gothic"/>
              <a:cs typeface="Century Gothic"/>
              <a:sym typeface="Century Gothic"/>
            </a:endParaRPr>
          </a:p>
        </p:txBody>
      </p:sp>
      <p:sp>
        <p:nvSpPr>
          <p:cNvPr id="275" name="Google Shape;275;p45"/>
          <p:cNvSpPr txBox="1"/>
          <p:nvPr/>
        </p:nvSpPr>
        <p:spPr>
          <a:xfrm>
            <a:off x="258125" y="1737500"/>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agree</a:t>
            </a:r>
            <a:endParaRPr>
              <a:latin typeface="Century Gothic"/>
              <a:ea typeface="Century Gothic"/>
              <a:cs typeface="Century Gothic"/>
              <a:sym typeface="Century Gothic"/>
            </a:endParaRPr>
          </a:p>
        </p:txBody>
      </p:sp>
      <p:sp>
        <p:nvSpPr>
          <p:cNvPr id="276" name="Google Shape;276;p45"/>
          <p:cNvSpPr txBox="1"/>
          <p:nvPr/>
        </p:nvSpPr>
        <p:spPr>
          <a:xfrm>
            <a:off x="1594025" y="1748050"/>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dis-</a:t>
            </a:r>
            <a:endParaRPr>
              <a:latin typeface="Century Gothic"/>
              <a:ea typeface="Century Gothic"/>
              <a:cs typeface="Century Gothic"/>
              <a:sym typeface="Century Gothic"/>
            </a:endParaRPr>
          </a:p>
        </p:txBody>
      </p:sp>
      <p:sp>
        <p:nvSpPr>
          <p:cNvPr id="277" name="Google Shape;277;p45"/>
          <p:cNvSpPr txBox="1"/>
          <p:nvPr/>
        </p:nvSpPr>
        <p:spPr>
          <a:xfrm>
            <a:off x="1475875" y="3133875"/>
            <a:ext cx="1857000" cy="287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comfort</a:t>
            </a:r>
            <a:endParaRPr>
              <a:latin typeface="Century Gothic"/>
              <a:ea typeface="Century Gothic"/>
              <a:cs typeface="Century Gothic"/>
              <a:sym typeface="Century Gothic"/>
            </a:endParaRPr>
          </a:p>
        </p:txBody>
      </p:sp>
      <p:sp>
        <p:nvSpPr>
          <p:cNvPr id="278" name="Google Shape;278;p45"/>
          <p:cNvSpPr txBox="1"/>
          <p:nvPr/>
        </p:nvSpPr>
        <p:spPr>
          <a:xfrm>
            <a:off x="258125" y="2400975"/>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code</a:t>
            </a:r>
            <a:endParaRPr>
              <a:latin typeface="Century Gothic"/>
              <a:ea typeface="Century Gothic"/>
              <a:cs typeface="Century Gothic"/>
              <a:sym typeface="Century Gothic"/>
            </a:endParaRPr>
          </a:p>
        </p:txBody>
      </p:sp>
      <p:sp>
        <p:nvSpPr>
          <p:cNvPr id="279" name="Google Shape;279;p45"/>
          <p:cNvSpPr txBox="1"/>
          <p:nvPr/>
        </p:nvSpPr>
        <p:spPr>
          <a:xfrm>
            <a:off x="1603413" y="2483663"/>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de-</a:t>
            </a:r>
            <a:endParaRPr>
              <a:latin typeface="Century Gothic"/>
              <a:ea typeface="Century Gothic"/>
              <a:cs typeface="Century Gothic"/>
              <a:sym typeface="Century Gothic"/>
            </a:endParaRPr>
          </a:p>
        </p:txBody>
      </p:sp>
      <p:sp>
        <p:nvSpPr>
          <p:cNvPr id="280" name="Google Shape;280;p45"/>
          <p:cNvSpPr txBox="1"/>
          <p:nvPr/>
        </p:nvSpPr>
        <p:spPr>
          <a:xfrm>
            <a:off x="-16375" y="3636725"/>
            <a:ext cx="1856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infect</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graphicFrame>
        <p:nvGraphicFramePr>
          <p:cNvPr id="281" name="Google Shape;281;p45"/>
          <p:cNvGraphicFramePr/>
          <p:nvPr>
            <p:extLst>
              <p:ext uri="{D42A27DB-BD31-4B8C-83A1-F6EECF244321}">
                <p14:modId xmlns:p14="http://schemas.microsoft.com/office/powerpoint/2010/main" val="1474362620"/>
              </p:ext>
            </p:extLst>
          </p:nvPr>
        </p:nvGraphicFramePr>
        <p:xfrm>
          <a:off x="4008850" y="539763"/>
          <a:ext cx="4902000" cy="4255300"/>
        </p:xfrm>
        <a:graphic>
          <a:graphicData uri="http://schemas.openxmlformats.org/drawingml/2006/table">
            <a:tbl>
              <a:tblPr>
                <a:noFill/>
                <a:tableStyleId>{F89B1E00-9EFB-41F1-BFB5-EBFDA79B47D2}</a:tableStyleId>
              </a:tblPr>
              <a:tblGrid>
                <a:gridCol w="1657350"/>
                <a:gridCol w="1664450"/>
                <a:gridCol w="1580200"/>
              </a:tblGrid>
              <a:tr h="1095400">
                <a:tc>
                  <a:txBody>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a:ea typeface="Century Gothic"/>
                          <a:cs typeface="Century Gothic"/>
                          <a:sym typeface="Century Gothic"/>
                        </a:rPr>
                        <a:t>Prefix</a:t>
                      </a:r>
                      <a:endParaRPr sz="2200" b="1" dirty="0">
                        <a:solidFill>
                          <a:schemeClr val="dk1"/>
                        </a:solidFill>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Base Word </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New </a:t>
                      </a:r>
                      <a:endParaRPr sz="2200" b="1">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Word </a:t>
                      </a:r>
                      <a:endParaRPr>
                        <a:latin typeface="Century Gothic"/>
                        <a:ea typeface="Century Gothic"/>
                        <a:cs typeface="Century Gothic"/>
                        <a:sym typeface="Century Gothic"/>
                      </a:endParaRPr>
                    </a:p>
                  </a:txBody>
                  <a:tcPr marL="91425" marR="91425" marT="91425" marB="91425">
                    <a:solidFill>
                      <a:srgbClr val="D9D9D9"/>
                    </a:solidFill>
                  </a:tcPr>
                </a:tc>
              </a:tr>
              <a:tr h="1053300">
                <a:tc>
                  <a:txBody>
                    <a:bodyPr/>
                    <a:lstStyle/>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r>
              <a:tr h="1053300">
                <a:tc>
                  <a:txBody>
                    <a:bodyPr/>
                    <a:lstStyle/>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r>
              <a:tr h="10533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tr>
            </a:tbl>
          </a:graphicData>
        </a:graphic>
      </p:graphicFrame>
      <p:sp>
        <p:nvSpPr>
          <p:cNvPr id="266" name="Google Shape;266;p45"/>
          <p:cNvSpPr txBox="1"/>
          <p:nvPr/>
        </p:nvSpPr>
        <p:spPr>
          <a:xfrm>
            <a:off x="7390811" y="2944663"/>
            <a:ext cx="1432975"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panose="020B0502020202020204" pitchFamily="34" charset="0"/>
              </a:rPr>
              <a:t>disagree</a:t>
            </a:r>
            <a:endParaRPr sz="1800" dirty="0">
              <a:latin typeface="Century Gothic" panose="020B0502020202020204" pitchFamily="34" charset="0"/>
            </a:endParaRPr>
          </a:p>
        </p:txBody>
      </p:sp>
      <p:sp>
        <p:nvSpPr>
          <p:cNvPr id="270" name="Google Shape;270;p45"/>
          <p:cNvSpPr txBox="1"/>
          <p:nvPr/>
        </p:nvSpPr>
        <p:spPr>
          <a:xfrm>
            <a:off x="5509300" y="2955645"/>
            <a:ext cx="1651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agree</a:t>
            </a:r>
            <a:endParaRPr sz="2000" dirty="0">
              <a:latin typeface="Century Gothic" panose="020B0502020202020204" pitchFamily="34" charset="0"/>
              <a:ea typeface="Century Gothic"/>
              <a:cs typeface="Century Gothic"/>
              <a:sym typeface="Century Gothic"/>
            </a:endParaRPr>
          </a:p>
        </p:txBody>
      </p:sp>
      <p:sp>
        <p:nvSpPr>
          <p:cNvPr id="271" name="Google Shape;271;p45"/>
          <p:cNvSpPr txBox="1"/>
          <p:nvPr/>
        </p:nvSpPr>
        <p:spPr>
          <a:xfrm>
            <a:off x="4514538" y="2944663"/>
            <a:ext cx="1486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dis-</a:t>
            </a:r>
            <a:endParaRPr sz="2000" dirty="0">
              <a:latin typeface="Century Gothic" panose="020B0502020202020204" pitchFamily="34" charset="0"/>
              <a:ea typeface="Century Gothic"/>
              <a:cs typeface="Century Gothic"/>
              <a:sym typeface="Century Gothic"/>
            </a:endParaRPr>
          </a:p>
        </p:txBody>
      </p:sp>
      <p:sp>
        <p:nvSpPr>
          <p:cNvPr id="282" name="Google Shape;282;p45"/>
          <p:cNvSpPr txBox="1"/>
          <p:nvPr/>
        </p:nvSpPr>
        <p:spPr>
          <a:xfrm>
            <a:off x="4726150" y="1945375"/>
            <a:ext cx="10311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de-</a:t>
            </a:r>
            <a:endParaRPr dirty="0">
              <a:solidFill>
                <a:schemeClr val="dk1"/>
              </a:solidFill>
              <a:latin typeface="Century Gothic" panose="020B0502020202020204" pitchFamily="34" charset="0"/>
            </a:endParaRPr>
          </a:p>
          <a:p>
            <a:pPr marL="0" lvl="0" indent="0" algn="l" rtl="0">
              <a:spcBef>
                <a:spcPts val="0"/>
              </a:spcBef>
              <a:spcAft>
                <a:spcPts val="0"/>
              </a:spcAft>
              <a:buNone/>
            </a:pPr>
            <a:endParaRPr dirty="0">
              <a:latin typeface="Century Gothic" panose="020B0502020202020204" pitchFamily="34" charset="0"/>
            </a:endParaRPr>
          </a:p>
        </p:txBody>
      </p:sp>
      <p:sp>
        <p:nvSpPr>
          <p:cNvPr id="283" name="Google Shape;283;p45"/>
          <p:cNvSpPr txBox="1"/>
          <p:nvPr/>
        </p:nvSpPr>
        <p:spPr>
          <a:xfrm>
            <a:off x="5633950" y="1941636"/>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construct</a:t>
            </a:r>
            <a:endParaRPr dirty="0">
              <a:solidFill>
                <a:schemeClr val="dk1"/>
              </a:solidFill>
              <a:latin typeface="Century Gothic" panose="020B0502020202020204" pitchFamily="34" charset="0"/>
            </a:endParaRPr>
          </a:p>
          <a:p>
            <a:pPr marL="0" lvl="0" indent="0" algn="l" rtl="0">
              <a:spcBef>
                <a:spcPts val="0"/>
              </a:spcBef>
              <a:spcAft>
                <a:spcPts val="0"/>
              </a:spcAft>
              <a:buNone/>
            </a:pPr>
            <a:endParaRPr dirty="0">
              <a:latin typeface="Century Gothic" panose="020B0502020202020204" pitchFamily="34" charset="0"/>
            </a:endParaRPr>
          </a:p>
        </p:txBody>
      </p:sp>
      <p:sp>
        <p:nvSpPr>
          <p:cNvPr id="284" name="Google Shape;284;p45"/>
          <p:cNvSpPr txBox="1"/>
          <p:nvPr/>
        </p:nvSpPr>
        <p:spPr>
          <a:xfrm>
            <a:off x="7208350" y="1958462"/>
            <a:ext cx="18567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panose="020B0502020202020204" pitchFamily="34" charset="0"/>
              </a:rPr>
              <a:t>deconstruct</a:t>
            </a:r>
            <a:endParaRPr sz="1800" dirty="0">
              <a:solidFill>
                <a:schemeClr val="dk1"/>
              </a:solidFill>
              <a:latin typeface="Century Gothic" panose="020B0502020202020204" pitchFamily="34" charset="0"/>
            </a:endParaRPr>
          </a:p>
          <a:p>
            <a:pPr marL="0" lvl="0" indent="0" algn="l" rtl="0">
              <a:spcBef>
                <a:spcPts val="0"/>
              </a:spcBef>
              <a:spcAft>
                <a:spcPts val="0"/>
              </a:spcAft>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2"/>
                                        </p:tgtEl>
                                        <p:attrNameLst>
                                          <p:attrName>style.visibility</p:attrName>
                                        </p:attrNameLst>
                                      </p:cBhvr>
                                      <p:to>
                                        <p:strVal val="visible"/>
                                      </p:to>
                                    </p:set>
                                    <p:animEffect transition="in" filter="fade">
                                      <p:cBhvr>
                                        <p:cTn id="7" dur="1000"/>
                                        <p:tgtEl>
                                          <p:spTgt spid="28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3"/>
                                        </p:tgtEl>
                                        <p:attrNameLst>
                                          <p:attrName>style.visibility</p:attrName>
                                        </p:attrNameLst>
                                      </p:cBhvr>
                                      <p:to>
                                        <p:strVal val="visible"/>
                                      </p:to>
                                    </p:set>
                                    <p:animEffect transition="in" filter="fade">
                                      <p:cBhvr>
                                        <p:cTn id="12" dur="1000"/>
                                        <p:tgtEl>
                                          <p:spTgt spid="28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4"/>
                                        </p:tgtEl>
                                        <p:attrNameLst>
                                          <p:attrName>style.visibility</p:attrName>
                                        </p:attrNameLst>
                                      </p:cBhvr>
                                      <p:to>
                                        <p:strVal val="visible"/>
                                      </p:to>
                                    </p:set>
                                    <p:animEffect transition="in" filter="fade">
                                      <p:cBhvr>
                                        <p:cTn id="17" dur="1000"/>
                                        <p:tgtEl>
                                          <p:spTgt spid="28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1"/>
                                        </p:tgtEl>
                                        <p:attrNameLst>
                                          <p:attrName>style.visibility</p:attrName>
                                        </p:attrNameLst>
                                      </p:cBhvr>
                                      <p:to>
                                        <p:strVal val="visible"/>
                                      </p:to>
                                    </p:set>
                                    <p:animEffect transition="in" filter="fade">
                                      <p:cBhvr>
                                        <p:cTn id="22" dur="1000"/>
                                        <p:tgtEl>
                                          <p:spTgt spid="27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0"/>
                                        </p:tgtEl>
                                        <p:attrNameLst>
                                          <p:attrName>style.visibility</p:attrName>
                                        </p:attrNameLst>
                                      </p:cBhvr>
                                      <p:to>
                                        <p:strVal val="visible"/>
                                      </p:to>
                                    </p:set>
                                    <p:animEffect transition="in" filter="fade">
                                      <p:cBhvr>
                                        <p:cTn id="27" dur="1000"/>
                                        <p:tgtEl>
                                          <p:spTgt spid="27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6"/>
                                        </p:tgtEl>
                                        <p:attrNameLst>
                                          <p:attrName>style.visibility</p:attrName>
                                        </p:attrNameLst>
                                      </p:cBhvr>
                                      <p:to>
                                        <p:strVal val="visible"/>
                                      </p:to>
                                    </p:set>
                                    <p:animEffect transition="in" filter="fade">
                                      <p:cBhvr>
                                        <p:cTn id="32" dur="1000"/>
                                        <p:tgtEl>
                                          <p:spTgt spid="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90" name="Google Shape;290;p46"/>
          <p:cNvSpPr txBox="1">
            <a:spLocks noGrp="1"/>
          </p:cNvSpPr>
          <p:nvPr>
            <p:ph type="body" idx="1"/>
          </p:nvPr>
        </p:nvSpPr>
        <p:spPr>
          <a:xfrm>
            <a:off x="311700" y="1059493"/>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latin typeface="Century Gothic" panose="020B0502020202020204" pitchFamily="34" charset="0"/>
                <a:ea typeface="Calibri"/>
                <a:cs typeface="Calibri"/>
                <a:sym typeface="Calibri"/>
              </a:rPr>
              <a:t>Teacher</a:t>
            </a:r>
            <a:r>
              <a:rPr lang="en" sz="2200" i="1" dirty="0">
                <a:solidFill>
                  <a:srgbClr val="FF0000"/>
                </a:solidFill>
                <a:latin typeface="Century Gothic" panose="020B0502020202020204" pitchFamily="34" charset="0"/>
                <a:ea typeface="Calibri"/>
                <a:cs typeface="Calibri"/>
                <a:sym typeface="Calibri"/>
              </a:rPr>
              <a:t>: “Do you know the words we’ll write, the words we’ll write, the words we’ll write? Do you know the words we’ll write on our boards today</a:t>
            </a:r>
            <a:r>
              <a:rPr lang="en" sz="2200" i="1" dirty="0" smtClean="0">
                <a:solidFill>
                  <a:srgbClr val="FF0000"/>
                </a:solidFill>
                <a:latin typeface="Century Gothic" panose="020B0502020202020204" pitchFamily="34" charset="0"/>
                <a:ea typeface="Calibri"/>
                <a:cs typeface="Calibri"/>
                <a:sym typeface="Calibri"/>
              </a:rPr>
              <a:t>?”</a:t>
            </a:r>
            <a:endParaRPr sz="2200" i="1" dirty="0">
              <a:solidFill>
                <a:srgbClr val="FF0000"/>
              </a:solidFill>
              <a:latin typeface="Century Gothic" panose="020B0502020202020204" pitchFamily="34" charset="0"/>
              <a:ea typeface="Calibri"/>
              <a:cs typeface="Calibri"/>
              <a:sym typeface="Calibri"/>
            </a:endParaRPr>
          </a:p>
          <a:p>
            <a:pPr marL="0" lvl="0" indent="0" algn="l" rtl="0">
              <a:lnSpc>
                <a:spcPct val="150000"/>
              </a:lnSpc>
              <a:spcBef>
                <a:spcPts val="1000"/>
              </a:spcBef>
              <a:spcAft>
                <a:spcPts val="0"/>
              </a:spcAft>
              <a:buNone/>
            </a:pPr>
            <a:r>
              <a:rPr lang="en" sz="2200" b="1" dirty="0">
                <a:solidFill>
                  <a:srgbClr val="FF0000"/>
                </a:solidFill>
                <a:latin typeface="Century Gothic" panose="020B0502020202020204" pitchFamily="34" charset="0"/>
                <a:ea typeface="Calibri"/>
                <a:cs typeface="Calibri"/>
                <a:sym typeface="Calibri"/>
              </a:rPr>
              <a:t>Students</a:t>
            </a:r>
            <a:r>
              <a:rPr lang="en" sz="2200" i="1" dirty="0">
                <a:solidFill>
                  <a:srgbClr val="FF0000"/>
                </a:solidFill>
                <a:latin typeface="Century Gothic" panose="020B0502020202020204" pitchFamily="34" charset="0"/>
                <a:ea typeface="Calibri"/>
                <a:cs typeface="Calibri"/>
                <a:sym typeface="Calibri"/>
              </a:rPr>
              <a:t>: “Yes, we know the words we’ll write, the words we’ll write, the words we’ll write. Yes, we know the words we’ll write on our boards today!”</a:t>
            </a:r>
            <a:endParaRPr sz="2200" i="1" dirty="0">
              <a:solidFill>
                <a:srgbClr val="FF0000"/>
              </a:solidFill>
              <a:latin typeface="Century Gothic" panose="020B0502020202020204" pitchFamily="34" charset="0"/>
              <a:ea typeface="Calibri"/>
              <a:cs typeface="Calibri"/>
              <a:sym typeface="Calibri"/>
            </a:endParaRPr>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7"/>
          <p:cNvSpPr txBox="1">
            <a:spLocks noGrp="1"/>
          </p:cNvSpPr>
          <p:nvPr>
            <p:ph type="title"/>
          </p:nvPr>
        </p:nvSpPr>
        <p:spPr>
          <a:xfrm>
            <a:off x="239650" y="34920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96" name="Google Shape;296;p47"/>
          <p:cNvSpPr txBox="1">
            <a:spLocks noGrp="1"/>
          </p:cNvSpPr>
          <p:nvPr>
            <p:ph type="body" idx="1"/>
          </p:nvPr>
        </p:nvSpPr>
        <p:spPr>
          <a:xfrm>
            <a:off x="101050" y="1057050"/>
            <a:ext cx="87978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sentence using using two-syllable /ə/ words spelled with “a,” words with prefixes “de,” “dis</a:t>
            </a:r>
            <a:r>
              <a:rPr lang="en" sz="2400" dirty="0" smtClean="0"/>
              <a:t>,” </a:t>
            </a:r>
            <a:r>
              <a:rPr lang="en" sz="2400" dirty="0"/>
              <a:t>and high-frequency words. </a:t>
            </a:r>
            <a:endParaRPr sz="2400" dirty="0"/>
          </a:p>
          <a:p>
            <a:pPr marL="457200" lvl="0" indent="-381000" algn="l" rtl="0">
              <a:lnSpc>
                <a:spcPct val="115000"/>
              </a:lnSpc>
              <a:spcBef>
                <a:spcPts val="1000"/>
              </a:spcBef>
              <a:spcAft>
                <a:spcPts val="0"/>
              </a:spcAft>
              <a:buSzPts val="2400"/>
              <a:buChar char="•"/>
            </a:pPr>
            <a:r>
              <a:rPr lang="en" sz="2400" dirty="0"/>
              <a:t>I can use what I know about spelling patterns to correctly spell words.</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500"/>
              </a:spcAft>
              <a:buNone/>
            </a:pPr>
            <a:endParaRPr sz="2000" dirty="0"/>
          </a:p>
        </p:txBody>
      </p:sp>
      <p:pic>
        <p:nvPicPr>
          <p:cNvPr id="297" name="Google Shape;297;p47"/>
          <p:cNvPicPr preferRelativeResize="0"/>
          <p:nvPr/>
        </p:nvPicPr>
        <p:blipFill>
          <a:blip r:embed="rId3">
            <a:alphaModFix/>
          </a:blip>
          <a:stretch>
            <a:fillRect/>
          </a:stretch>
        </p:blipFill>
        <p:spPr>
          <a:xfrm>
            <a:off x="8280042" y="4297322"/>
            <a:ext cx="842186" cy="5976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978AAFE-50E1-4F9F-BEBF-9D26E808DBA4}"/>
</file>

<file path=customXml/itemProps2.xml><?xml version="1.0" encoding="utf-8"?>
<ds:datastoreItem xmlns:ds="http://schemas.openxmlformats.org/officeDocument/2006/customXml" ds:itemID="{D2C700A2-D74B-4771-8CA3-C7D0305AE01E}"/>
</file>

<file path=customXml/itemProps3.xml><?xml version="1.0" encoding="utf-8"?>
<ds:datastoreItem xmlns:ds="http://schemas.openxmlformats.org/officeDocument/2006/customXml" ds:itemID="{76756210-A7E3-4421-9D3B-C544396E4274}"/>
</file>

<file path=docProps/app.xml><?xml version="1.0" encoding="utf-8"?>
<Properties xmlns="http://schemas.openxmlformats.org/officeDocument/2006/extended-properties" xmlns:vt="http://schemas.openxmlformats.org/officeDocument/2006/docPropsVTypes">
  <TotalTime>15</TotalTime>
  <Words>4378</Words>
  <Application>Microsoft Office PowerPoint</Application>
  <PresentationFormat>On-screen Show (16:9)</PresentationFormat>
  <Paragraphs>359</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Calibri</vt:lpstr>
      <vt:lpstr>Century Gothic</vt:lpstr>
      <vt:lpstr>Arial</vt:lpstr>
      <vt:lpstr>Office Theme</vt:lpstr>
      <vt:lpstr>Office Theme</vt:lpstr>
      <vt:lpstr>Simple Light</vt:lpstr>
      <vt:lpstr>Grade 2: Module 4: Part 1: Cycle 21: Lesson 103 Teacher slide, before teaching.</vt:lpstr>
      <vt:lpstr>Grade 2: Module 4: Part 1: Cycle 21: Lesson 103 Teacher slide, before teaching.</vt:lpstr>
      <vt:lpstr>Grade 2: Module 4: Part 1: Cycle 21: Lesson 103  Teacher slide, before teaching.</vt:lpstr>
      <vt:lpstr>PowerPoint Presentation</vt:lpstr>
      <vt:lpstr>Transition Song</vt:lpstr>
      <vt:lpstr>Opening: Learning Targets</vt:lpstr>
      <vt:lpstr>Word Parts </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21: Lesson 103 Teacher slide, before teaching.</dc:title>
  <dc:creator>nbravo</dc:creator>
  <cp:lastModifiedBy>Nicole Bravo</cp:lastModifiedBy>
  <cp:revision>3</cp:revision>
  <dcterms:modified xsi:type="dcterms:W3CDTF">2019-01-08T03:30:35Z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