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5.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4.xml" ContentType="application/vnd.openxmlformats-officedocument.presentationml.slide+xml"/>
  <Override PartName="/ppt/slides/slide11.xml" ContentType="application/vnd.openxmlformats-officedocument.presentationml.slide+xml"/>
  <Override PartName="/ppt/slides/slide3.xml" ContentType="application/vnd.openxmlformats-officedocument.presentationml.slide+xml"/>
  <Override PartName="/ppt/slides/slide12.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13.xml" ContentType="application/vnd.openxmlformats-officedocument.presentationml.slide+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notesSlides/notesSlide13.xml" ContentType="application/vnd.openxmlformats-officedocument.presentationml.notes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notesSlides/notesSlide12.xml" ContentType="application/vnd.openxmlformats-officedocument.presentationml.notesSlid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23.xml" ContentType="application/vnd.openxmlformats-officedocument.presentationml.slideLayout+xml"/>
  <Override PartName="/ppt/slideLayouts/slideLayout20.xml" ContentType="application/vnd.openxmlformats-officedocument.presentationml.slideLayout+xml"/>
  <Override PartName="/ppt/notesSlides/notesSlide1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Layouts/slideLayout24.xml" ContentType="application/vnd.openxmlformats-officedocument.presentationml.slideLayou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5.xml" ContentType="application/vnd.openxmlformats-officedocument.presentationml.notesSlide+xml"/>
  <Override PartName="/ppt/notesSlides/notesSlide8.xml" ContentType="application/vnd.openxmlformats-officedocument.presentationml.notesSlide+xml"/>
  <Override PartName="/ppt/notesSlides/notesSlide4.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notesSlides/notesSlide3.xml" ContentType="application/vnd.openxmlformats-officedocument.presentationml.notesSlide+xml"/>
  <Override PartName="/ppt/theme/theme2.xml" ContentType="application/vnd.openxmlformats-officedocument.theme+xml"/>
  <Override PartName="/ppt/notesMasters/notesMaster1.xml" ContentType="application/vnd.openxmlformats-officedocument.presentationml.notesMaster+xml"/>
  <Override PartName="/ppt/theme/theme1.xml" ContentType="application/vnd.openxmlformats-officedocument.theme+xml"/>
  <Override PartName="/ppt/theme/theme3.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2" r:id="rId1"/>
    <p:sldMasterId id="2147483673" r:id="rId2"/>
  </p:sldMasterIdLst>
  <p:notesMasterIdLst>
    <p:notesMasterId r:id="rId16"/>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F6F196D5-5B71-4EAC-A5DF-87F1E00C0F8B}">
  <a:tblStyle styleId="{F6F196D5-5B71-4EAC-A5DF-87F1E00C0F8B}" styleName="Table_0">
    <a:wholeTbl>
      <a:tcTxStyle b="off" i="off">
        <a:font>
          <a:latin typeface="Calibri"/>
          <a:ea typeface="Calibri"/>
          <a:cs typeface="Calibri"/>
        </a:font>
        <a:srgbClr val="000000"/>
      </a:tcTxStyle>
      <a:tcStyle>
        <a:tcBdr>
          <a:left>
            <a:ln w="12700" cap="flat" cmpd="sng">
              <a:solidFill>
                <a:srgbClr val="FFFFFF"/>
              </a:solidFill>
              <a:prstDash val="solid"/>
              <a:round/>
              <a:headEnd type="none" w="sm" len="sm"/>
              <a:tailEnd type="none" w="sm" len="sm"/>
            </a:ln>
          </a:left>
          <a:right>
            <a:ln w="12700" cap="flat" cmpd="sng">
              <a:solidFill>
                <a:srgbClr val="FFFFFF"/>
              </a:solidFill>
              <a:prstDash val="solid"/>
              <a:round/>
              <a:headEnd type="none" w="sm" len="sm"/>
              <a:tailEnd type="none" w="sm" len="sm"/>
            </a:ln>
          </a:right>
          <a:top>
            <a:ln w="12700" cap="flat" cmpd="sng">
              <a:solidFill>
                <a:srgbClr val="FFFFFF"/>
              </a:solidFill>
              <a:prstDash val="solid"/>
              <a:round/>
              <a:headEnd type="none" w="sm" len="sm"/>
              <a:tailEnd type="none" w="sm" len="sm"/>
            </a:ln>
          </a:top>
          <a:bottom>
            <a:ln w="12700" cap="flat" cmpd="sng">
              <a:solidFill>
                <a:srgbClr val="FFFFFF"/>
              </a:solidFill>
              <a:prstDash val="solid"/>
              <a:round/>
              <a:headEnd type="none" w="sm" len="sm"/>
              <a:tailEnd type="none" w="sm" len="sm"/>
            </a:ln>
          </a:bottom>
          <a:insideH>
            <a:ln w="12700" cap="flat" cmpd="sng">
              <a:solidFill>
                <a:srgbClr val="FFFFFF"/>
              </a:solidFill>
              <a:prstDash val="solid"/>
              <a:round/>
              <a:headEnd type="none" w="sm" len="sm"/>
              <a:tailEnd type="none" w="sm" len="sm"/>
            </a:ln>
          </a:insideH>
          <a:insideV>
            <a:ln w="12700" cap="flat" cmpd="sng">
              <a:solidFill>
                <a:srgbClr val="FFFFFF"/>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rgbClr val="FFFFFF"/>
      </a:tcTxStyle>
      <a:tcStyle>
        <a:tcBdr/>
        <a:fill>
          <a:solidFill>
            <a:srgbClr val="5B9BD5"/>
          </a:solidFill>
        </a:fill>
      </a:tcStyle>
    </a:lastCol>
    <a:firstCol>
      <a:tcTxStyle b="on" i="off">
        <a:font>
          <a:latin typeface="Calibri"/>
          <a:ea typeface="Calibri"/>
          <a:cs typeface="Calibri"/>
        </a:font>
        <a:srgbClr val="FFFFFF"/>
      </a:tcTxStyle>
      <a:tcStyle>
        <a:tcBdr/>
        <a:fill>
          <a:solidFill>
            <a:srgbClr val="5B9BD5"/>
          </a:solidFill>
        </a:fill>
      </a:tcStyle>
    </a:firstCol>
    <a:lastRow>
      <a:tcTxStyle b="on" i="off">
        <a:font>
          <a:latin typeface="Calibri"/>
          <a:ea typeface="Calibri"/>
          <a:cs typeface="Calibri"/>
        </a:font>
        <a:srgbClr val="FFFFFF"/>
      </a:tcTxStyle>
      <a:tcStyle>
        <a:tcBdr>
          <a:top>
            <a:ln w="38100" cap="flat" cmpd="sng">
              <a:solidFill>
                <a:srgbClr val="FFFFFF"/>
              </a:solidFill>
              <a:prstDash val="solid"/>
              <a:round/>
              <a:headEnd type="none" w="sm" len="sm"/>
              <a:tailEnd type="none" w="sm" len="sm"/>
            </a:ln>
          </a:top>
        </a:tcBdr>
        <a:fill>
          <a:solidFill>
            <a:srgbClr val="5B9BD5"/>
          </a:solidFill>
        </a:fill>
      </a:tcStyle>
    </a:lastRow>
    <a:seCell>
      <a:tcTxStyle b="off" i="off"/>
      <a:tcStyle>
        <a:tcBdr/>
      </a:tcStyle>
    </a:seCell>
    <a:swCell>
      <a:tcTxStyle b="off" i="off"/>
      <a:tcStyle>
        <a:tcBdr/>
      </a:tcStyle>
    </a:swCell>
    <a:firstRow>
      <a:tcTxStyle b="on" i="off">
        <a:font>
          <a:latin typeface="Calibri"/>
          <a:ea typeface="Calibri"/>
          <a:cs typeface="Calibri"/>
        </a:font>
        <a:srgbClr val="FFFFFF"/>
      </a:tcTxStyle>
      <a:tcStyle>
        <a:tcBdr>
          <a:bottom>
            <a:ln w="38100" cap="flat" cmpd="sng">
              <a:solidFill>
                <a:srgbClr val="FFFFFF"/>
              </a:solidFill>
              <a:prstDash val="solid"/>
              <a:round/>
              <a:headEnd type="none" w="sm" len="sm"/>
              <a:tailEnd type="none" w="sm" len="sm"/>
            </a:ln>
          </a:bottom>
        </a:tcBdr>
        <a:fill>
          <a:solidFill>
            <a:srgbClr val="5B9BD5"/>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9120" autoAdjust="0"/>
  </p:normalViewPr>
  <p:slideViewPr>
    <p:cSldViewPr snapToGrid="0">
      <p:cViewPr varScale="1">
        <p:scale>
          <a:sx n="76" d="100"/>
          <a:sy n="76" d="100"/>
        </p:scale>
        <p:origin x="-1304" y="-11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presProps" Target="presProps.xml"/><Relationship Id="rId8" Type="http://schemas.openxmlformats.org/officeDocument/2006/relationships/slide" Target="slides/slide6.xml"/><Relationship Id="rId21" Type="http://schemas.openxmlformats.org/officeDocument/2006/relationships/tableStyles" Target="tableStyle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printerSettings" Target="printerSettings/printerSettings1.bin"/><Relationship Id="rId7" Type="http://schemas.openxmlformats.org/officeDocument/2006/relationships/slide" Target="slides/slide5.xml"/><Relationship Id="rId20" Type="http://schemas.openxmlformats.org/officeDocument/2006/relationships/theme" Target="theme/theme1.xml"/><Relationship Id="rId16" Type="http://schemas.openxmlformats.org/officeDocument/2006/relationships/notesMaster" Target="notesMasters/notesMaster1.xml"/><Relationship Id="rId2" Type="http://schemas.openxmlformats.org/officeDocument/2006/relationships/slideMaster" Target="slideMasters/slideMaster2.xml"/><Relationship Id="rId11" Type="http://schemas.openxmlformats.org/officeDocument/2006/relationships/slide" Target="slides/slide9.xml"/><Relationship Id="rId1" Type="http://schemas.openxmlformats.org/officeDocument/2006/relationships/slideMaster" Target="slideMasters/slideMaster1.xml"/><Relationship Id="rId6" Type="http://schemas.openxmlformats.org/officeDocument/2006/relationships/slide" Target="slides/slide4.xml"/><Relationship Id="rId24" Type="http://schemas.openxmlformats.org/officeDocument/2006/relationships/customXml" Target="../customXml/item3.xml"/><Relationship Id="rId15" Type="http://schemas.openxmlformats.org/officeDocument/2006/relationships/slide" Target="slides/slide13.xml"/><Relationship Id="rId5" Type="http://schemas.openxmlformats.org/officeDocument/2006/relationships/slide" Target="slides/slide3.xml"/><Relationship Id="rId23" Type="http://schemas.openxmlformats.org/officeDocument/2006/relationships/customXml" Target="../customXml/item2.xml"/><Relationship Id="rId10" Type="http://schemas.openxmlformats.org/officeDocument/2006/relationships/slide" Target="slides/slide8.xml"/><Relationship Id="rId19" Type="http://schemas.openxmlformats.org/officeDocument/2006/relationships/viewProps" Target="viewProps.xml"/><Relationship Id="rId9" Type="http://schemas.openxmlformats.org/officeDocument/2006/relationships/slide" Target="slides/slide7.xml"/><Relationship Id="rId14" Type="http://schemas.openxmlformats.org/officeDocument/2006/relationships/slide" Target="slides/slide12.xml"/><Relationship Id="rId4" Type="http://schemas.openxmlformats.org/officeDocument/2006/relationships/slide" Target="slides/slide2.xml"/><Relationship Id="rId22" Type="http://schemas.openxmlformats.org/officeDocument/2006/relationships/customXml" Target="../customXml/item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79928531"/>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2" name="Google Shape;182;p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457200" lvl="0" indent="-304800" algn="l" rtl="0">
              <a:lnSpc>
                <a:spcPct val="90000"/>
              </a:lnSpc>
              <a:spcBef>
                <a:spcPts val="0"/>
              </a:spcBef>
              <a:spcAft>
                <a:spcPts val="0"/>
              </a:spcAft>
              <a:buSzPts val="1200"/>
              <a:buChar char="●"/>
            </a:pPr>
            <a:r>
              <a:rPr lang="en-US" dirty="0"/>
              <a:t>The purpose of today’s lesson is for students to have their last day revising their position papers. </a:t>
            </a:r>
            <a:endParaRPr dirty="0"/>
          </a:p>
          <a:p>
            <a:pPr marL="457200" lvl="0" indent="-304800" algn="l" rtl="0">
              <a:lnSpc>
                <a:spcPct val="90000"/>
              </a:lnSpc>
              <a:spcBef>
                <a:spcPts val="0"/>
              </a:spcBef>
              <a:spcAft>
                <a:spcPts val="0"/>
              </a:spcAft>
              <a:buSzPts val="1200"/>
              <a:buChar char="●"/>
            </a:pPr>
            <a:r>
              <a:rPr lang="en-US" dirty="0"/>
              <a:t>This is the last lesson students are given time to revise their position papers in class. Remind them of this and encourage them to ask any lingering questions about their essays, even if they do not pertain to today’s focus on coherence, style, and vocabulary</a:t>
            </a:r>
            <a:r>
              <a:rPr lang="en-US" dirty="0" smtClean="0"/>
              <a:t>.</a:t>
            </a:r>
            <a:endParaRPr dirty="0"/>
          </a:p>
          <a:p>
            <a:pPr marL="457200" lvl="0" indent="-304800" algn="l" rtl="0">
              <a:lnSpc>
                <a:spcPct val="90000"/>
              </a:lnSpc>
              <a:spcBef>
                <a:spcPts val="0"/>
              </a:spcBef>
              <a:spcAft>
                <a:spcPts val="0"/>
              </a:spcAft>
              <a:buSzPts val="1200"/>
              <a:buChar char="●"/>
            </a:pPr>
            <a:r>
              <a:rPr lang="en-US" dirty="0"/>
              <a:t>If students participated in Module 1 and wrote essays on </a:t>
            </a:r>
            <a:r>
              <a:rPr lang="en-US" i="1" dirty="0"/>
              <a:t>A Long Walk to Water</a:t>
            </a:r>
            <a:r>
              <a:rPr lang="en-US" dirty="0"/>
              <a:t> that are still stored somewhere in your classroom or in the students’ binders, lockers, or home, ask students to find and bring them to the next class to help them reflect on their writing process, which will be the focus of the </a:t>
            </a:r>
            <a:r>
              <a:rPr lang="en-US" b="1" dirty="0"/>
              <a:t>End of Unit 3 Assessment</a:t>
            </a:r>
            <a:r>
              <a:rPr lang="en-US" dirty="0"/>
              <a:t>. </a:t>
            </a:r>
            <a:endParaRPr dirty="0"/>
          </a:p>
          <a:p>
            <a:pPr marL="457200" lvl="0" indent="-304800" algn="l" rtl="0">
              <a:lnSpc>
                <a:spcPct val="90000"/>
              </a:lnSpc>
              <a:spcBef>
                <a:spcPts val="0"/>
              </a:spcBef>
              <a:spcAft>
                <a:spcPts val="0"/>
              </a:spcAft>
              <a:buSzPts val="1200"/>
              <a:buChar char="●"/>
            </a:pPr>
            <a:r>
              <a:rPr lang="en-US" dirty="0"/>
              <a:t>In advance:</a:t>
            </a:r>
            <a:br>
              <a:rPr lang="en-US" dirty="0"/>
            </a:br>
            <a:r>
              <a:rPr lang="en-US" dirty="0"/>
              <a:t>–	Consider making a list of students with whom you want to check in. These students might be struggling with a particular part of the rubric, or they may simply be having trouble with the writing process. Although you should attempt to check in with each student during this process, prioritize those you’ve noticed struggling the most. </a:t>
            </a:r>
            <a:br>
              <a:rPr lang="en-US" dirty="0"/>
            </a:br>
            <a:r>
              <a:rPr lang="en-US" dirty="0"/>
              <a:t>–	Post: Learning target; entry task directions; </a:t>
            </a:r>
            <a:r>
              <a:rPr lang="en-US" b="1" dirty="0"/>
              <a:t>Steps to Writing a Position Paper anchor chart</a:t>
            </a:r>
            <a:r>
              <a:rPr lang="en-US" dirty="0"/>
              <a:t>; </a:t>
            </a:r>
            <a:r>
              <a:rPr lang="en-US" b="1" dirty="0"/>
              <a:t>Domain-Specific Vocabulary anchor chart</a:t>
            </a:r>
            <a:r>
              <a:rPr lang="en-US" dirty="0"/>
              <a:t>.</a:t>
            </a:r>
            <a:br>
              <a:rPr lang="en-US" dirty="0"/>
            </a:br>
            <a:endParaRPr dirty="0"/>
          </a:p>
        </p:txBody>
      </p:sp>
    </p:spTree>
    <p:extLst>
      <p:ext uri="{BB962C8B-B14F-4D97-AF65-F5344CB8AC3E}">
        <p14:creationId xmlns:p14="http://schemas.microsoft.com/office/powerpoint/2010/main" val="38239569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g489f34cb34_0_3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4" name="Google Shape;264;g489f34cb34_0_3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dirty="0"/>
              <a:t>Suggested slide pacing: </a:t>
            </a:r>
            <a:r>
              <a:rPr lang="en-US" b="1" dirty="0" smtClean="0"/>
              <a:t>13-15 </a:t>
            </a:r>
            <a:r>
              <a:rPr lang="en-US" b="1" dirty="0"/>
              <a:t>minutes </a:t>
            </a:r>
            <a:endParaRPr dirty="0"/>
          </a:p>
          <a:p>
            <a:pPr marL="0" lvl="0" indent="0" algn="l" rtl="0">
              <a:spcBef>
                <a:spcPts val="0"/>
              </a:spcBef>
              <a:spcAft>
                <a:spcPts val="0"/>
              </a:spcAft>
              <a:buClr>
                <a:schemeClr val="dk1"/>
              </a:buClr>
              <a:buSzPts val="1200"/>
              <a:buFont typeface="Calibri"/>
              <a:buNone/>
            </a:pPr>
            <a:r>
              <a:rPr lang="en-US" b="1" dirty="0"/>
              <a:t>Student Grouping: whole class</a:t>
            </a:r>
            <a:endParaRPr b="1" dirty="0"/>
          </a:p>
          <a:p>
            <a:pPr marL="0" lvl="0" indent="0" algn="l" rtl="0">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Arial"/>
              <a:buNone/>
            </a:pPr>
            <a:r>
              <a:rPr lang="en-US" b="1" dirty="0"/>
              <a:t>Work Time B: Revise Position Paper</a:t>
            </a:r>
            <a:endParaRPr b="1" dirty="0"/>
          </a:p>
          <a:p>
            <a:pPr marL="0" marR="0" lvl="0" indent="0" algn="l" rtl="0">
              <a:lnSpc>
                <a:spcPct val="100000"/>
              </a:lnSpc>
              <a:spcBef>
                <a:spcPts val="0"/>
              </a:spcBef>
              <a:spcAft>
                <a:spcPts val="0"/>
              </a:spcAft>
              <a:buClr>
                <a:schemeClr val="dk1"/>
              </a:buClr>
              <a:buSzPts val="1200"/>
              <a:buFont typeface="Arial"/>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r>
              <a:rPr lang="en-US" dirty="0" smtClean="0"/>
              <a:t>None.</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When the class is finished coding their feedback, remind them that they should use vocabulary from the </a:t>
            </a:r>
            <a:r>
              <a:rPr lang="en-US" b="1" dirty="0"/>
              <a:t>Domain-Specific Vocabulary anchor chart </a:t>
            </a:r>
            <a:r>
              <a:rPr lang="en-US" dirty="0"/>
              <a:t>and their </a:t>
            </a:r>
            <a:r>
              <a:rPr lang="en-US" b="1" dirty="0"/>
              <a:t>r</a:t>
            </a:r>
            <a:r>
              <a:rPr lang="en-US" b="1" dirty="0" smtClean="0"/>
              <a:t>esearcher’s </a:t>
            </a:r>
            <a:r>
              <a:rPr lang="en-US" b="1" dirty="0"/>
              <a:t>n</a:t>
            </a:r>
            <a:r>
              <a:rPr lang="en-US" b="1" dirty="0" smtClean="0"/>
              <a:t>otebooks</a:t>
            </a:r>
            <a:r>
              <a:rPr lang="en-US" dirty="0" smtClean="0"/>
              <a:t> </a:t>
            </a:r>
            <a:r>
              <a:rPr lang="en-US" dirty="0"/>
              <a:t>in their revising.</a:t>
            </a:r>
            <a:endParaRPr dirty="0"/>
          </a:p>
          <a:p>
            <a:pPr marL="457200" marR="0" lvl="0" indent="-304800" algn="l" rtl="0">
              <a:lnSpc>
                <a:spcPct val="100000"/>
              </a:lnSpc>
              <a:spcBef>
                <a:spcPts val="0"/>
              </a:spcBef>
              <a:spcAft>
                <a:spcPts val="0"/>
              </a:spcAft>
              <a:buSzPts val="1200"/>
              <a:buFont typeface="Calibri"/>
              <a:buAutoNum type="arabicPeriod"/>
            </a:pPr>
            <a:r>
              <a:rPr lang="en-US" dirty="0" smtClean="0"/>
              <a:t>Encourage </a:t>
            </a:r>
            <a:r>
              <a:rPr lang="en-US" dirty="0"/>
              <a:t>them to code each domain-specific vocabulary word on their paper by drawing a small star, circle, or other preferred mark so they can tally the words used. </a:t>
            </a:r>
            <a:endParaRPr dirty="0"/>
          </a:p>
          <a:p>
            <a:pPr marL="457200" marR="0" lvl="0" indent="-304800" algn="l" rtl="0">
              <a:lnSpc>
                <a:spcPct val="100000"/>
              </a:lnSpc>
              <a:spcBef>
                <a:spcPts val="0"/>
              </a:spcBef>
              <a:spcAft>
                <a:spcPts val="0"/>
              </a:spcAft>
              <a:buSzPts val="1200"/>
              <a:buFont typeface="Calibri"/>
              <a:buAutoNum type="arabicPeriod"/>
            </a:pPr>
            <a:r>
              <a:rPr lang="en-US" dirty="0"/>
              <a:t>Students should have one or two domain-specific vocabulary words in each paragraph.</a:t>
            </a:r>
            <a:endParaRPr dirty="0"/>
          </a:p>
          <a:p>
            <a:pPr marL="457200" marR="0" lvl="0" indent="-304800" algn="l" rtl="0">
              <a:lnSpc>
                <a:spcPct val="100000"/>
              </a:lnSpc>
              <a:spcBef>
                <a:spcPts val="0"/>
              </a:spcBef>
              <a:spcAft>
                <a:spcPts val="0"/>
              </a:spcAft>
              <a:buSzPts val="1200"/>
              <a:buFont typeface="Calibri"/>
              <a:buAutoNum type="arabicPeriod"/>
            </a:pPr>
            <a:r>
              <a:rPr lang="en-US" dirty="0"/>
              <a:t>Give students the remainder of Work Time B to revise their essays with additional support from you and their peers. </a:t>
            </a:r>
            <a:br>
              <a:rPr lang="en-US" dirty="0"/>
            </a:br>
            <a:endParaRPr dirty="0"/>
          </a:p>
          <a:p>
            <a:pPr marL="0" marR="0" lvl="0" indent="0" algn="l" rtl="0">
              <a:lnSpc>
                <a:spcPct val="100000"/>
              </a:lnSpc>
              <a:spcBef>
                <a:spcPts val="0"/>
              </a:spcBef>
              <a:spcAft>
                <a:spcPts val="0"/>
              </a:spcAft>
              <a:buClr>
                <a:schemeClr val="dk1"/>
              </a:buClr>
              <a:buSzPts val="1200"/>
              <a:buFont typeface="Calibri"/>
              <a:buNone/>
            </a:pPr>
            <a:r>
              <a:rPr lang="en-US" dirty="0"/>
              <a:t>Student Look </a:t>
            </a:r>
            <a:r>
              <a:rPr lang="en-US" dirty="0" err="1"/>
              <a:t>fors</a:t>
            </a:r>
            <a:r>
              <a:rPr lang="en-US" dirty="0"/>
              <a:t>/Listen </a:t>
            </a:r>
            <a:r>
              <a:rPr lang="en-US" dirty="0" err="1"/>
              <a:t>fors</a:t>
            </a:r>
            <a:r>
              <a:rPr lang="en-US" dirty="0"/>
              <a:t>:</a:t>
            </a:r>
            <a:endParaRPr dirty="0"/>
          </a:p>
          <a:p>
            <a:pPr marL="457200" marR="0" lvl="0" indent="-304800" algn="l" rtl="0">
              <a:lnSpc>
                <a:spcPct val="100000"/>
              </a:lnSpc>
              <a:spcBef>
                <a:spcPts val="0"/>
              </a:spcBef>
              <a:spcAft>
                <a:spcPts val="0"/>
              </a:spcAft>
              <a:buSzPts val="1200"/>
              <a:buFont typeface="Calibri"/>
              <a:buChar char="●"/>
            </a:pPr>
            <a:r>
              <a:rPr lang="en-US" dirty="0"/>
              <a:t>Look that student are coding vocabulary </a:t>
            </a:r>
            <a:r>
              <a:rPr lang="en-US" dirty="0" smtClean="0"/>
              <a:t>words.</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Support for Any Students Who Need It:</a:t>
            </a:r>
            <a:endParaRPr dirty="0"/>
          </a:p>
          <a:p>
            <a:pPr marL="457200" lvl="0" indent="-304800" algn="l" rtl="0">
              <a:spcBef>
                <a:spcPts val="0"/>
              </a:spcBef>
              <a:spcAft>
                <a:spcPts val="0"/>
              </a:spcAft>
              <a:buSzPts val="1200"/>
              <a:buChar char="●"/>
            </a:pPr>
            <a:r>
              <a:rPr lang="en-US" dirty="0"/>
              <a:t>Check in with students you have identified as struggling with these concepts based on their drafts.</a:t>
            </a:r>
            <a:endParaRPr dirty="0"/>
          </a:p>
        </p:txBody>
      </p:sp>
      <p:sp>
        <p:nvSpPr>
          <p:cNvPr id="265" name="Google Shape;265;g489f34cb34_0_3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039889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Google Shape;273;g47f3cdb531_0_3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4" name="Google Shape;274;g47f3cdb531_0_3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dirty="0"/>
              <a:t>Suggested slide pacing: </a:t>
            </a:r>
            <a:r>
              <a:rPr lang="en-US" b="1" dirty="0" smtClean="0"/>
              <a:t>8-10 </a:t>
            </a:r>
            <a:r>
              <a:rPr lang="en-US" b="1" dirty="0"/>
              <a:t>minutes </a:t>
            </a:r>
            <a:endParaRPr dirty="0"/>
          </a:p>
          <a:p>
            <a:pPr marL="0" lvl="0" indent="0" algn="l" rtl="0">
              <a:spcBef>
                <a:spcPts val="0"/>
              </a:spcBef>
              <a:spcAft>
                <a:spcPts val="0"/>
              </a:spcAft>
              <a:buClr>
                <a:schemeClr val="dk1"/>
              </a:buClr>
              <a:buSzPts val="1200"/>
              <a:buFont typeface="Calibri"/>
              <a:buNone/>
            </a:pPr>
            <a:r>
              <a:rPr lang="en-US" b="1" dirty="0"/>
              <a:t>Student Grouping: whole class</a:t>
            </a:r>
            <a:endParaRPr b="1" dirty="0"/>
          </a:p>
          <a:p>
            <a:pPr marL="0" lvl="0" indent="0" algn="l" rtl="0">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Arial"/>
              <a:buNone/>
            </a:pPr>
            <a:r>
              <a:rPr lang="en-US" b="1" dirty="0"/>
              <a:t>Closing and Assessment A: Add Evidence to the Visual Representation of the Position paper</a:t>
            </a:r>
            <a:endParaRPr b="1"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Char char="●"/>
            </a:pPr>
            <a:r>
              <a:rPr lang="en-US" dirty="0"/>
              <a:t>Be sure students are being concise by adding a phrase or two at most.</a:t>
            </a:r>
            <a:endParaRPr dirty="0"/>
          </a:p>
          <a:p>
            <a:pPr marL="457200" marR="0" lvl="0" indent="0" algn="l" rtl="0">
              <a:lnSpc>
                <a:spcPct val="100000"/>
              </a:lnSpc>
              <a:spcBef>
                <a:spcPts val="0"/>
              </a:spcBef>
              <a:spcAft>
                <a:spcPts val="0"/>
              </a:spcAft>
              <a:buNone/>
            </a:pPr>
            <a:endParaRPr dirty="0"/>
          </a:p>
          <a:p>
            <a:pPr marL="0" lvl="0" indent="0" algn="l" rtl="0">
              <a:spcBef>
                <a:spcPts val="0"/>
              </a:spcBef>
              <a:spcAft>
                <a:spcPts val="0"/>
              </a:spcAft>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Refocus students as a whole group. </a:t>
            </a:r>
            <a:endParaRPr dirty="0"/>
          </a:p>
          <a:p>
            <a:pPr marL="457200" marR="0" lvl="0" indent="-304800" algn="l" rtl="0">
              <a:lnSpc>
                <a:spcPct val="100000"/>
              </a:lnSpc>
              <a:spcBef>
                <a:spcPts val="0"/>
              </a:spcBef>
              <a:spcAft>
                <a:spcPts val="0"/>
              </a:spcAft>
              <a:buSzPts val="1200"/>
              <a:buFont typeface="Calibri"/>
              <a:buAutoNum type="arabicPeriod"/>
            </a:pPr>
            <a:r>
              <a:rPr lang="en-US" dirty="0"/>
              <a:t>Explain that they will finish their position paper revisions for homework and they should bring their revised essays to turn in at the beginning of the next class. </a:t>
            </a:r>
            <a:endParaRPr dirty="0"/>
          </a:p>
          <a:p>
            <a:pPr marL="457200" marR="0" lvl="0" indent="-304800" algn="l" rtl="0">
              <a:lnSpc>
                <a:spcPct val="100000"/>
              </a:lnSpc>
              <a:spcBef>
                <a:spcPts val="0"/>
              </a:spcBef>
              <a:spcAft>
                <a:spcPts val="0"/>
              </a:spcAft>
              <a:buSzPts val="1200"/>
              <a:buFont typeface="Calibri"/>
              <a:buAutoNum type="arabicPeriod"/>
            </a:pPr>
            <a:r>
              <a:rPr lang="en-US" dirty="0"/>
              <a:t>Ask students take out their </a:t>
            </a:r>
            <a:r>
              <a:rPr lang="en-US" b="1" dirty="0"/>
              <a:t>Performance Task Description</a:t>
            </a:r>
            <a:r>
              <a:rPr lang="en-US" dirty="0"/>
              <a:t> and </a:t>
            </a:r>
            <a:r>
              <a:rPr lang="en-US" b="1" dirty="0"/>
              <a:t>Performance Task Template</a:t>
            </a:r>
            <a:r>
              <a:rPr lang="en-US" dirty="0"/>
              <a:t>. </a:t>
            </a:r>
            <a:endParaRPr dirty="0"/>
          </a:p>
          <a:p>
            <a:pPr marL="457200" marR="0" lvl="0" indent="-304800" algn="l" rtl="0">
              <a:lnSpc>
                <a:spcPct val="100000"/>
              </a:lnSpc>
              <a:spcBef>
                <a:spcPts val="0"/>
              </a:spcBef>
              <a:spcAft>
                <a:spcPts val="0"/>
              </a:spcAft>
              <a:buSzPts val="1200"/>
              <a:buFont typeface="Calibri"/>
              <a:buAutoNum type="arabicPeriod"/>
            </a:pPr>
            <a:r>
              <a:rPr lang="en-US" dirty="0"/>
              <a:t>Invite students to reread their essays and identify the evidence they’ve used in their essays that they want to include in their visual representations.</a:t>
            </a:r>
            <a:endParaRPr dirty="0"/>
          </a:p>
          <a:p>
            <a:pPr marL="457200" marR="0" lvl="0" indent="-304800" algn="l" rtl="0">
              <a:lnSpc>
                <a:spcPct val="100000"/>
              </a:lnSpc>
              <a:spcBef>
                <a:spcPts val="0"/>
              </a:spcBef>
              <a:spcAft>
                <a:spcPts val="0"/>
              </a:spcAft>
              <a:buSzPts val="1200"/>
              <a:buFont typeface="Calibri"/>
              <a:buAutoNum type="arabicPeriod"/>
            </a:pPr>
            <a:r>
              <a:rPr lang="en-US" dirty="0"/>
              <a:t>Explain to students that they should add their evidence to their </a:t>
            </a:r>
            <a:r>
              <a:rPr lang="en-US" b="1" dirty="0"/>
              <a:t>Performance Task Templates</a:t>
            </a:r>
            <a:r>
              <a:rPr lang="en-US" dirty="0"/>
              <a:t> in a concise way—a phrase or two at most.</a:t>
            </a:r>
            <a:endParaRPr dirty="0"/>
          </a:p>
          <a:p>
            <a:pPr marL="457200" marR="0" lvl="0" indent="-304800" algn="l" rtl="0">
              <a:lnSpc>
                <a:spcPct val="100000"/>
              </a:lnSpc>
              <a:spcBef>
                <a:spcPts val="0"/>
              </a:spcBef>
              <a:spcAft>
                <a:spcPts val="0"/>
              </a:spcAft>
              <a:buSzPts val="1200"/>
              <a:buFont typeface="Calibri"/>
              <a:buAutoNum type="arabicPeriod"/>
            </a:pPr>
            <a:r>
              <a:rPr lang="en-US" dirty="0"/>
              <a:t>Invite students to spend the remainder of class adding evidence in the most concise way possible to their visual representations.</a:t>
            </a:r>
            <a:endParaRPr dirty="0"/>
          </a:p>
          <a:p>
            <a:pPr marL="457200" marR="0" lvl="0" indent="-304800" algn="l" rtl="0">
              <a:lnSpc>
                <a:spcPct val="100000"/>
              </a:lnSpc>
              <a:spcBef>
                <a:spcPts val="0"/>
              </a:spcBef>
              <a:spcAft>
                <a:spcPts val="0"/>
              </a:spcAft>
              <a:buSzPts val="1200"/>
              <a:buFont typeface="Calibri"/>
              <a:buAutoNum type="arabicPeriod"/>
            </a:pPr>
            <a:r>
              <a:rPr lang="en-US" dirty="0"/>
              <a:t>Circulate to check their work and provide </a:t>
            </a:r>
            <a:r>
              <a:rPr lang="en-US" dirty="0" smtClean="0"/>
              <a:t>suggestions.</a:t>
            </a:r>
          </a:p>
          <a:p>
            <a:pPr marL="152400" marR="0" lvl="0" indent="0" algn="l" rtl="0">
              <a:lnSpc>
                <a:spcPct val="100000"/>
              </a:lnSpc>
              <a:spcBef>
                <a:spcPts val="0"/>
              </a:spcBef>
              <a:spcAft>
                <a:spcPts val="0"/>
              </a:spcAft>
              <a:buSzPts val="1200"/>
              <a:buFont typeface="Calibri"/>
              <a:buNone/>
            </a:pPr>
            <a:endParaRPr dirty="0"/>
          </a:p>
          <a:p>
            <a:pPr marL="0" marR="0" lvl="0" indent="0" algn="l" rtl="0">
              <a:lnSpc>
                <a:spcPct val="100000"/>
              </a:lnSpc>
              <a:spcBef>
                <a:spcPts val="0"/>
              </a:spcBef>
              <a:spcAft>
                <a:spcPts val="0"/>
              </a:spcAft>
              <a:buNone/>
            </a:pPr>
            <a:r>
              <a:rPr lang="en-US" dirty="0"/>
              <a:t>Student Look </a:t>
            </a:r>
            <a:r>
              <a:rPr lang="en-US" dirty="0" err="1"/>
              <a:t>Fors</a:t>
            </a:r>
            <a:r>
              <a:rPr lang="en-US" dirty="0"/>
              <a:t>/Listen </a:t>
            </a:r>
            <a:r>
              <a:rPr lang="en-US" dirty="0" err="1"/>
              <a:t>Fors</a:t>
            </a:r>
            <a:r>
              <a:rPr lang="en-US" dirty="0"/>
              <a:t>:</a:t>
            </a:r>
            <a:endParaRPr dirty="0"/>
          </a:p>
          <a:p>
            <a:pPr marL="457200" marR="0" lvl="0" indent="-304800" algn="l" rtl="0">
              <a:lnSpc>
                <a:spcPct val="100000"/>
              </a:lnSpc>
              <a:spcBef>
                <a:spcPts val="0"/>
              </a:spcBef>
              <a:spcAft>
                <a:spcPts val="0"/>
              </a:spcAft>
              <a:buSzPts val="1200"/>
              <a:buChar char="●"/>
            </a:pPr>
            <a:r>
              <a:rPr lang="en-US" dirty="0"/>
              <a:t>Look that students are adding words and phrases carefully.</a:t>
            </a:r>
            <a:endParaRPr dirty="0"/>
          </a:p>
          <a:p>
            <a:pPr marL="914400" marR="0" lvl="0" indent="0" algn="l" rtl="0">
              <a:lnSpc>
                <a:spcPct val="100000"/>
              </a:lnSpc>
              <a:spcBef>
                <a:spcPts val="0"/>
              </a:spcBef>
              <a:spcAft>
                <a:spcPts val="0"/>
              </a:spcAft>
              <a:buNone/>
            </a:pPr>
            <a:endParaRPr dirty="0"/>
          </a:p>
          <a:p>
            <a:pPr marL="0" lvl="0" indent="0" algn="l" rtl="0">
              <a:spcBef>
                <a:spcPts val="0"/>
              </a:spcBef>
              <a:spcAft>
                <a:spcPts val="0"/>
              </a:spcAft>
              <a:buNone/>
            </a:pPr>
            <a:r>
              <a:rPr lang="en-US" dirty="0"/>
              <a:t>Support for Any Students Who Need It:</a:t>
            </a:r>
            <a:endParaRPr dirty="0"/>
          </a:p>
          <a:p>
            <a:pPr marL="457200" lvl="0" indent="-304800" algn="l" rtl="0">
              <a:spcBef>
                <a:spcPts val="0"/>
              </a:spcBef>
              <a:spcAft>
                <a:spcPts val="0"/>
              </a:spcAft>
              <a:buSzPts val="1200"/>
              <a:buFont typeface="Calibri"/>
              <a:buChar char="●"/>
            </a:pPr>
            <a:r>
              <a:rPr lang="en-US" dirty="0"/>
              <a:t>Consider modeling for students some evidence to put on template.</a:t>
            </a:r>
            <a:endParaRPr dirty="0"/>
          </a:p>
          <a:p>
            <a:pPr marL="457200" lvl="0" indent="0" algn="l" rtl="0">
              <a:spcBef>
                <a:spcPts val="0"/>
              </a:spcBef>
              <a:spcAft>
                <a:spcPts val="0"/>
              </a:spcAft>
              <a:buNone/>
            </a:pPr>
            <a:endParaRPr dirty="0"/>
          </a:p>
        </p:txBody>
      </p:sp>
      <p:sp>
        <p:nvSpPr>
          <p:cNvPr id="275" name="Google Shape;275;g47f3cdb531_0_3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410232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p2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Teaching Notes:</a:t>
            </a:r>
            <a:endParaRPr dirty="0"/>
          </a:p>
          <a:p>
            <a:pPr marL="457200" lvl="0" indent="-304800" algn="l" rtl="0">
              <a:spcBef>
                <a:spcPts val="0"/>
              </a:spcBef>
              <a:spcAft>
                <a:spcPts val="0"/>
              </a:spcAft>
              <a:buSzPts val="1200"/>
              <a:buChar char="●"/>
            </a:pPr>
            <a:r>
              <a:rPr lang="en-US" dirty="0"/>
              <a:t>If students participated in Module 1 and wrote essays on</a:t>
            </a:r>
            <a:r>
              <a:rPr lang="en-US" i="1" dirty="0"/>
              <a:t> A Long Walk to Water</a:t>
            </a:r>
            <a:r>
              <a:rPr lang="en-US" dirty="0"/>
              <a:t> that are still stored somewhere in your classroom or in the students’ binders, lockers, or homes, either locate them or ask students to find and bring them to tomorrow’s class to help them reflect on their writing process, which will be the focus of the </a:t>
            </a:r>
            <a:r>
              <a:rPr lang="en-US" b="1" dirty="0"/>
              <a:t>End of Unit 3 </a:t>
            </a:r>
            <a:r>
              <a:rPr lang="en-US" b="1" dirty="0" smtClean="0"/>
              <a:t>Assessment.</a:t>
            </a:r>
            <a:endParaRPr b="1" dirty="0"/>
          </a:p>
          <a:p>
            <a:pPr marL="457200" lvl="0" indent="0" algn="l" rtl="0">
              <a:lnSpc>
                <a:spcPct val="115000"/>
              </a:lnSpc>
              <a:spcBef>
                <a:spcPts val="0"/>
              </a:spcBef>
              <a:spcAft>
                <a:spcPts val="0"/>
              </a:spcAft>
              <a:buNone/>
            </a:pPr>
            <a:endParaRPr dirty="0"/>
          </a:p>
          <a:p>
            <a:pPr marL="0" lvl="0" indent="0" algn="l" rtl="0">
              <a:lnSpc>
                <a:spcPct val="115000"/>
              </a:lnSpc>
              <a:spcBef>
                <a:spcPts val="0"/>
              </a:spcBef>
              <a:spcAft>
                <a:spcPts val="0"/>
              </a:spcAft>
              <a:buNone/>
            </a:pPr>
            <a:r>
              <a:rPr lang="en-US" dirty="0"/>
              <a:t>Teacher Actions:</a:t>
            </a:r>
            <a:endParaRPr dirty="0"/>
          </a:p>
          <a:p>
            <a:pPr marL="457200" lvl="0" indent="-304800" algn="l" rtl="0">
              <a:lnSpc>
                <a:spcPct val="115000"/>
              </a:lnSpc>
              <a:spcBef>
                <a:spcPts val="0"/>
              </a:spcBef>
              <a:spcAft>
                <a:spcPts val="0"/>
              </a:spcAft>
              <a:buSzPts val="1200"/>
              <a:buFont typeface="Calibri"/>
              <a:buAutoNum type="arabicPeriod"/>
            </a:pPr>
            <a:r>
              <a:rPr lang="en-US" dirty="0"/>
              <a:t>Read and review slide with students.</a:t>
            </a:r>
            <a:endParaRPr dirty="0"/>
          </a:p>
          <a:p>
            <a:pPr marL="0" lvl="0" indent="0" algn="l" rtl="0">
              <a:spcBef>
                <a:spcPts val="0"/>
              </a:spcBef>
              <a:spcAft>
                <a:spcPts val="0"/>
              </a:spcAft>
              <a:buNone/>
            </a:pPr>
            <a:endParaRPr dirty="0"/>
          </a:p>
        </p:txBody>
      </p:sp>
      <p:sp>
        <p:nvSpPr>
          <p:cNvPr id="285" name="Google Shape;285;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155518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Google Shape;289;g3fd506a8d1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0" name="Google Shape;290;g3fd506a8d1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US" b="1"/>
              <a:t>Pacing: </a:t>
            </a:r>
            <a:r>
              <a:rPr lang="en-US" b="1" smtClean="0"/>
              <a:t>Will </a:t>
            </a:r>
            <a:r>
              <a:rPr lang="en-US" b="1"/>
              <a:t>vary, but 30-40 minutes </a:t>
            </a:r>
            <a:endParaRPr/>
          </a:p>
          <a:p>
            <a:pPr marL="0" lvl="0" indent="0" algn="l" rtl="0">
              <a:spcBef>
                <a:spcPts val="0"/>
              </a:spcBef>
              <a:spcAft>
                <a:spcPts val="0"/>
              </a:spcAft>
              <a:buClr>
                <a:schemeClr val="dk1"/>
              </a:buClr>
              <a:buSzPts val="1100"/>
              <a:buFont typeface="Arial"/>
              <a:buNone/>
            </a:pPr>
            <a:r>
              <a:rPr lang="en-US" b="1" dirty="0"/>
              <a:t>Grouping: Small Groups</a:t>
            </a:r>
            <a:endParaRPr b="1" dirty="0"/>
          </a:p>
          <a:p>
            <a:pPr marL="0" lvl="0" indent="0" algn="l" rtl="0">
              <a:spcBef>
                <a:spcPts val="0"/>
              </a:spcBef>
              <a:spcAft>
                <a:spcPts val="0"/>
              </a:spcAft>
              <a:buClr>
                <a:schemeClr val="dk1"/>
              </a:buClr>
              <a:buSzPts val="1100"/>
              <a:buFont typeface="Arial"/>
              <a:buNone/>
            </a:pPr>
            <a:endParaRPr b="1" dirty="0"/>
          </a:p>
          <a:p>
            <a:pPr marL="0" lvl="0" indent="0" algn="l" rtl="0">
              <a:spcBef>
                <a:spcPts val="0"/>
              </a:spcBef>
              <a:spcAft>
                <a:spcPts val="0"/>
              </a:spcAft>
              <a:buClr>
                <a:schemeClr val="dk1"/>
              </a:buClr>
              <a:buSzPts val="1100"/>
              <a:buFont typeface="Arial"/>
              <a:buNone/>
            </a:pPr>
            <a:r>
              <a:rPr lang="en-US" dirty="0"/>
              <a:t>Teaching Notes:</a:t>
            </a:r>
            <a:endParaRPr dirty="0"/>
          </a:p>
          <a:p>
            <a:pPr marL="457200" lvl="0" indent="-304800" algn="l" rtl="0">
              <a:spcBef>
                <a:spcPts val="0"/>
              </a:spcBef>
              <a:spcAft>
                <a:spcPts val="0"/>
              </a:spcAft>
              <a:buClr>
                <a:schemeClr val="dk1"/>
              </a:buClr>
              <a:buSzPts val="1200"/>
              <a:buFont typeface="Calibri"/>
              <a:buChar char="●"/>
            </a:pPr>
            <a:r>
              <a:rPr lang="en-US" dirty="0"/>
              <a:t>Small group time should give every student work on what he or she needs the most. It will be up to you to rotate the students through a small menu of activities. </a:t>
            </a:r>
            <a:endParaRPr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Here are activities you should always have:</a:t>
            </a:r>
            <a:endParaRPr dirty="0"/>
          </a:p>
          <a:p>
            <a:pPr marL="457200" lvl="0" indent="-304800" algn="l" rtl="0">
              <a:spcBef>
                <a:spcPts val="0"/>
              </a:spcBef>
              <a:spcAft>
                <a:spcPts val="0"/>
              </a:spcAft>
              <a:buClr>
                <a:schemeClr val="dk1"/>
              </a:buClr>
              <a:buSzPts val="1200"/>
              <a:buFont typeface="Calibri"/>
              <a:buChar char="●"/>
            </a:pPr>
            <a:r>
              <a:rPr lang="en-US" dirty="0"/>
              <a:t>Daily fluency work (for students who need it) until every student in the class is reading smoothly and can get the gist quickly and easily. NOTE: this can be combined with #2. What is read for fluency can be the reading for the next day. </a:t>
            </a:r>
            <a:endParaRPr dirty="0"/>
          </a:p>
          <a:p>
            <a:pPr marL="457200" lvl="0" indent="-304800" algn="l" rtl="0">
              <a:spcBef>
                <a:spcPts val="0"/>
              </a:spcBef>
              <a:spcAft>
                <a:spcPts val="0"/>
              </a:spcAft>
              <a:buClr>
                <a:schemeClr val="dk1"/>
              </a:buClr>
              <a:buSzPts val="1200"/>
              <a:buFont typeface="Calibri"/>
              <a:buChar char="●"/>
            </a:pPr>
            <a:r>
              <a:rPr lang="en-US" dirty="0"/>
              <a:t>Reading the homework for students who aren’t able to do this at home reliably.</a:t>
            </a:r>
            <a:endParaRPr dirty="0"/>
          </a:p>
          <a:p>
            <a:pPr marL="457200" lvl="0" indent="-304800" algn="l" rtl="0">
              <a:spcBef>
                <a:spcPts val="0"/>
              </a:spcBef>
              <a:spcAft>
                <a:spcPts val="0"/>
              </a:spcAft>
              <a:buClr>
                <a:schemeClr val="dk1"/>
              </a:buClr>
              <a:buSzPts val="1200"/>
              <a:buFont typeface="Calibri"/>
              <a:buChar char="●"/>
            </a:pPr>
            <a:r>
              <a:rPr lang="en-US" dirty="0"/>
              <a:t>Accountable independent reading from the Scholastic library books that are most connected to your current module topic. </a:t>
            </a:r>
            <a:endParaRPr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Here are activities you should cycle in as needed:</a:t>
            </a:r>
            <a:endParaRPr dirty="0"/>
          </a:p>
          <a:p>
            <a:pPr marL="457200" lvl="0" indent="-304800" algn="l" rtl="0">
              <a:spcBef>
                <a:spcPts val="0"/>
              </a:spcBef>
              <a:spcAft>
                <a:spcPts val="0"/>
              </a:spcAft>
              <a:buClr>
                <a:schemeClr val="dk1"/>
              </a:buClr>
              <a:buSzPts val="1200"/>
              <a:buFont typeface="Calibri"/>
              <a:buChar char="●"/>
            </a:pPr>
            <a:r>
              <a:rPr lang="en-US" dirty="0"/>
              <a:t>Language Enrichments and ELL support activities.</a:t>
            </a:r>
            <a:endParaRPr dirty="0"/>
          </a:p>
          <a:p>
            <a:pPr marL="457200" lvl="0" indent="-304800" algn="l" rtl="0">
              <a:spcBef>
                <a:spcPts val="0"/>
              </a:spcBef>
              <a:spcAft>
                <a:spcPts val="0"/>
              </a:spcAft>
              <a:buClr>
                <a:schemeClr val="dk1"/>
              </a:buClr>
              <a:buSzPts val="1200"/>
              <a:buFont typeface="Calibri"/>
              <a:buChar char="●"/>
            </a:pPr>
            <a:r>
              <a:rPr lang="en-US" dirty="0"/>
              <a:t>Text based writing work, or continuing unfinished work from class time. </a:t>
            </a:r>
            <a:endParaRPr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None/>
            </a:pPr>
            <a:endParaRPr dirty="0"/>
          </a:p>
        </p:txBody>
      </p:sp>
      <p:sp>
        <p:nvSpPr>
          <p:cNvPr id="291" name="Google Shape;291;g3fd506a8d1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13</a:t>
            </a:fld>
            <a:endParaRPr/>
          </a:p>
        </p:txBody>
      </p:sp>
    </p:spTree>
    <p:extLst>
      <p:ext uri="{BB962C8B-B14F-4D97-AF65-F5344CB8AC3E}">
        <p14:creationId xmlns:p14="http://schemas.microsoft.com/office/powerpoint/2010/main" val="28103037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8" name="Google Shape;188;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None/>
            </a:pPr>
            <a:r>
              <a:rPr lang="en-US" dirty="0"/>
              <a:t>New Materials to Prepare in Advance: </a:t>
            </a:r>
            <a:endParaRPr dirty="0"/>
          </a:p>
          <a:p>
            <a:pPr marL="457200" lvl="0" indent="-304800" algn="l" rtl="0">
              <a:lnSpc>
                <a:spcPct val="100000"/>
              </a:lnSpc>
              <a:spcBef>
                <a:spcPts val="0"/>
              </a:spcBef>
              <a:spcAft>
                <a:spcPts val="0"/>
              </a:spcAft>
              <a:buSzPts val="1200"/>
              <a:buFont typeface="Calibri"/>
              <a:buChar char="●"/>
            </a:pPr>
            <a:r>
              <a:rPr lang="en-US" dirty="0"/>
              <a:t>No new materials to </a:t>
            </a:r>
            <a:r>
              <a:rPr lang="en-US" dirty="0" smtClean="0"/>
              <a:t>prepare.</a:t>
            </a:r>
            <a:endParaRPr dirty="0"/>
          </a:p>
          <a:p>
            <a:pPr marL="0" lvl="0" indent="0" algn="l" rtl="0">
              <a:lnSpc>
                <a:spcPct val="100000"/>
              </a:lnSpc>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US" dirty="0"/>
              <a:t>Materials to Gather from Previous Lessons:</a:t>
            </a:r>
            <a:endParaRPr dirty="0"/>
          </a:p>
          <a:p>
            <a:pPr marL="914400" marR="0" lvl="1" indent="-304800" algn="l" rtl="0">
              <a:lnSpc>
                <a:spcPct val="100000"/>
              </a:lnSpc>
              <a:spcBef>
                <a:spcPts val="0"/>
              </a:spcBef>
              <a:spcAft>
                <a:spcPts val="0"/>
              </a:spcAft>
              <a:buSzPts val="1200"/>
              <a:buFont typeface="Calibri"/>
              <a:buChar char="○"/>
            </a:pPr>
            <a:r>
              <a:rPr lang="en-US" b="1" dirty="0" smtClean="0"/>
              <a:t>Steps to Writing a Position Paper anchor chart </a:t>
            </a:r>
            <a:r>
              <a:rPr lang="en-US" dirty="0" smtClean="0"/>
              <a:t>(from Lesson 2)</a:t>
            </a:r>
          </a:p>
          <a:p>
            <a:pPr marL="914400" marR="0" lvl="1" indent="-304800" algn="l" rtl="0">
              <a:lnSpc>
                <a:spcPct val="100000"/>
              </a:lnSpc>
              <a:spcBef>
                <a:spcPts val="0"/>
              </a:spcBef>
              <a:spcAft>
                <a:spcPts val="0"/>
              </a:spcAft>
              <a:buSzPts val="1200"/>
              <a:buFont typeface="Calibri"/>
              <a:buChar char="○"/>
            </a:pPr>
            <a:r>
              <a:rPr lang="en-US" b="1" dirty="0" smtClean="0"/>
              <a:t>Argument Writing Rubric </a:t>
            </a:r>
            <a:r>
              <a:rPr lang="en-US" dirty="0" smtClean="0"/>
              <a:t>(from Lesson 1)</a:t>
            </a:r>
            <a:endParaRPr dirty="0"/>
          </a:p>
          <a:p>
            <a:pPr marL="914400" marR="0" lvl="1" indent="-304800" algn="l" rtl="0">
              <a:lnSpc>
                <a:spcPct val="100000"/>
              </a:lnSpc>
              <a:spcBef>
                <a:spcPts val="0"/>
              </a:spcBef>
              <a:spcAft>
                <a:spcPts val="0"/>
              </a:spcAft>
              <a:buSzPts val="1200"/>
              <a:buFont typeface="Calibri"/>
              <a:buChar char="○"/>
            </a:pPr>
            <a:r>
              <a:rPr lang="en-US" dirty="0"/>
              <a:t>Colored pens, highlighters, or markers (a new color for each student)</a:t>
            </a:r>
            <a:endParaRPr dirty="0"/>
          </a:p>
          <a:p>
            <a:pPr marL="914400" marR="0" lvl="1" indent="-304800" algn="l" rtl="0">
              <a:lnSpc>
                <a:spcPct val="100000"/>
              </a:lnSpc>
              <a:spcBef>
                <a:spcPts val="0"/>
              </a:spcBef>
              <a:spcAft>
                <a:spcPts val="0"/>
              </a:spcAft>
              <a:buSzPts val="1200"/>
              <a:buFont typeface="Calibri"/>
              <a:buChar char="○"/>
            </a:pPr>
            <a:r>
              <a:rPr lang="en-US" b="1" dirty="0"/>
              <a:t>Domain-Specific Vocabulary anchor chart </a:t>
            </a:r>
            <a:r>
              <a:rPr lang="en-US" dirty="0"/>
              <a:t>(begun in Unit 1, Lesson 2)</a:t>
            </a:r>
            <a:endParaRPr dirty="0"/>
          </a:p>
          <a:p>
            <a:pPr marL="914400" marR="0" lvl="1" indent="-304800" algn="l" rtl="0">
              <a:lnSpc>
                <a:spcPct val="100000"/>
              </a:lnSpc>
              <a:spcBef>
                <a:spcPts val="0"/>
              </a:spcBef>
              <a:spcAft>
                <a:spcPts val="0"/>
              </a:spcAft>
              <a:buSzPts val="1200"/>
              <a:buFont typeface="Calibri"/>
              <a:buChar char="○"/>
            </a:pPr>
            <a:r>
              <a:rPr lang="en-US" b="1" dirty="0"/>
              <a:t>Researcher’s notebook </a:t>
            </a:r>
            <a:r>
              <a:rPr lang="en-US" dirty="0"/>
              <a:t>(from Unit 2, Lesson 4)</a:t>
            </a:r>
            <a:endParaRPr dirty="0"/>
          </a:p>
          <a:p>
            <a:pPr marL="914400" marR="0" lvl="1" indent="-304800" algn="l" rtl="0">
              <a:lnSpc>
                <a:spcPct val="100000"/>
              </a:lnSpc>
              <a:spcBef>
                <a:spcPts val="0"/>
              </a:spcBef>
              <a:spcAft>
                <a:spcPts val="0"/>
              </a:spcAft>
              <a:buSzPts val="1200"/>
              <a:buFont typeface="Calibri"/>
              <a:buChar char="○"/>
            </a:pPr>
            <a:r>
              <a:rPr lang="en-US" b="1" dirty="0" smtClean="0"/>
              <a:t>Performance </a:t>
            </a:r>
            <a:r>
              <a:rPr lang="en-US" b="1" dirty="0"/>
              <a:t>Task Description </a:t>
            </a:r>
            <a:r>
              <a:rPr lang="en-US" dirty="0"/>
              <a:t>(from Lesson 7; one per student)</a:t>
            </a:r>
            <a:endParaRPr dirty="0"/>
          </a:p>
          <a:p>
            <a:pPr marL="914400" marR="0" lvl="1" indent="-304800" algn="l" rtl="0">
              <a:lnSpc>
                <a:spcPct val="100000"/>
              </a:lnSpc>
              <a:spcBef>
                <a:spcPts val="0"/>
              </a:spcBef>
              <a:spcAft>
                <a:spcPts val="0"/>
              </a:spcAft>
              <a:buSzPts val="1200"/>
              <a:buFont typeface="Calibri"/>
              <a:buChar char="○"/>
            </a:pPr>
            <a:r>
              <a:rPr lang="en-US" b="1" dirty="0" smtClean="0"/>
              <a:t>Performance Task Templ</a:t>
            </a:r>
            <a:r>
              <a:rPr lang="en-US" dirty="0" smtClean="0"/>
              <a:t>ate </a:t>
            </a:r>
            <a:r>
              <a:rPr lang="en-US" dirty="0"/>
              <a:t>(from Lesson 7; one per student)</a:t>
            </a:r>
            <a:br>
              <a:rPr lang="en-US" dirty="0"/>
            </a:br>
            <a:endParaRPr dirty="0"/>
          </a:p>
          <a:p>
            <a:pPr marL="0" marR="0" lvl="0" indent="0" algn="l" rtl="0">
              <a:lnSpc>
                <a:spcPct val="100000"/>
              </a:lnSpc>
              <a:spcBef>
                <a:spcPts val="0"/>
              </a:spcBef>
              <a:spcAft>
                <a:spcPts val="0"/>
              </a:spcAft>
              <a:buClr>
                <a:schemeClr val="dk1"/>
              </a:buClr>
              <a:buSzPts val="1100"/>
              <a:buFont typeface="Arial"/>
              <a:buNone/>
            </a:pPr>
            <a:r>
              <a:rPr lang="en-US" i="0" u="none" strike="noStrike" cap="none" dirty="0">
                <a:solidFill>
                  <a:schemeClr val="dk1"/>
                </a:solidFill>
              </a:rPr>
              <a:t>Review these protocols before teachin</a:t>
            </a:r>
            <a:r>
              <a:rPr lang="en-US" dirty="0"/>
              <a:t>g</a:t>
            </a:r>
            <a:r>
              <a:rPr lang="en-US" dirty="0" smtClean="0"/>
              <a:t>:</a:t>
            </a:r>
            <a:r>
              <a:rPr lang="en-US" baseline="0" dirty="0"/>
              <a:t> </a:t>
            </a:r>
            <a:r>
              <a:rPr lang="en-US" dirty="0" smtClean="0"/>
              <a:t>None.</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i="0" u="none" strike="noStrike" cap="none" dirty="0">
                <a:solidFill>
                  <a:schemeClr val="dk1"/>
                </a:solidFill>
              </a:rPr>
              <a:t>Prepare classroom systems for active learning: </a:t>
            </a:r>
            <a:r>
              <a:rPr lang="en-US" dirty="0" smtClean="0"/>
              <a:t>N</a:t>
            </a:r>
            <a:r>
              <a:rPr lang="en-US" i="0" u="none" strike="noStrike" cap="none" dirty="0" smtClean="0">
                <a:solidFill>
                  <a:schemeClr val="dk1"/>
                </a:solidFill>
              </a:rPr>
              <a:t>one.</a:t>
            </a:r>
            <a:endParaRPr i="0" u="none" strike="noStrike" cap="none" dirty="0">
              <a:solidFill>
                <a:schemeClr val="dk1"/>
              </a:solidFill>
            </a:endParaRPr>
          </a:p>
          <a:p>
            <a:pPr marL="457200" marR="0" lvl="0" indent="0" algn="l" rtl="0">
              <a:lnSpc>
                <a:spcPct val="100000"/>
              </a:lnSpc>
              <a:spcBef>
                <a:spcPts val="0"/>
              </a:spcBef>
              <a:spcAft>
                <a:spcPts val="0"/>
              </a:spcAft>
              <a:buNone/>
            </a:pPr>
            <a:endParaRPr i="0" u="none" strike="noStrike" cap="none" dirty="0">
              <a:solidFill>
                <a:schemeClr val="dk1"/>
              </a:solidFill>
            </a:endParaRPr>
          </a:p>
        </p:txBody>
      </p:sp>
      <p:sp>
        <p:nvSpPr>
          <p:cNvPr id="189" name="Google Shape;189;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58051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5" name="Google Shape;195;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p:txBody>
      </p:sp>
      <p:sp>
        <p:nvSpPr>
          <p:cNvPr id="196" name="Google Shape;196;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000035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g42b4d47838_0_8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sz="1200">
                <a:latin typeface="Calibri"/>
                <a:ea typeface="Calibri"/>
                <a:cs typeface="Calibri"/>
                <a:sym typeface="Calibri"/>
              </a:rPr>
              <a:t>Add notes</a:t>
            </a:r>
            <a:endParaRPr sz="1200">
              <a:latin typeface="Calibri"/>
              <a:ea typeface="Calibri"/>
              <a:cs typeface="Calibri"/>
              <a:sym typeface="Calibri"/>
            </a:endParaRPr>
          </a:p>
        </p:txBody>
      </p:sp>
      <p:sp>
        <p:nvSpPr>
          <p:cNvPr id="202" name="Google Shape;202;g42b4d47838_0_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832655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1" name="Google Shape;211;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200" b="1" i="0" u="none" strike="noStrike" cap="none" dirty="0" smtClean="0">
                <a:solidFill>
                  <a:schemeClr val="dk1"/>
                </a:solidFill>
                <a:latin typeface="Calibri"/>
                <a:ea typeface="Calibri"/>
                <a:cs typeface="Calibri"/>
                <a:sym typeface="Calibri"/>
              </a:rPr>
              <a:t>Student </a:t>
            </a:r>
            <a:r>
              <a:rPr lang="en-US" sz="1200" b="1" i="0" u="none" strike="noStrike" cap="none" dirty="0">
                <a:solidFill>
                  <a:schemeClr val="dk1"/>
                </a:solidFill>
                <a:latin typeface="Calibri"/>
                <a:ea typeface="Calibri"/>
                <a:cs typeface="Calibri"/>
                <a:sym typeface="Calibri"/>
              </a:rPr>
              <a:t>Grouping: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sz="1200" i="0" u="none" strike="noStrike" cap="none" dirty="0">
                <a:solidFill>
                  <a:schemeClr val="dk1"/>
                </a:solidFill>
              </a:rPr>
              <a:t>:</a:t>
            </a:r>
            <a:r>
              <a:rPr lang="en-US" dirty="0"/>
              <a:t> </a:t>
            </a:r>
            <a:r>
              <a:rPr lang="en-US" dirty="0" smtClean="0"/>
              <a:t>None.</a:t>
            </a:r>
            <a:endParaRPr dirty="0"/>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Teacher Actions:</a:t>
            </a:r>
            <a:endParaRPr sz="1200" i="0" u="none" strike="noStrike" cap="none" dirty="0">
              <a:solidFill>
                <a:schemeClr val="dk1"/>
              </a:solidFill>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Read the slide aloud – explain as needed.</a:t>
            </a:r>
            <a:endParaRPr dirty="0"/>
          </a:p>
          <a:p>
            <a:pPr marL="0" marR="0" lvl="0" indent="0" algn="l" rtl="0">
              <a:lnSpc>
                <a:spcPct val="100000"/>
              </a:lnSpc>
              <a:spcBef>
                <a:spcPts val="0"/>
              </a:spcBef>
              <a:spcAft>
                <a:spcPts val="0"/>
              </a:spcAft>
              <a:buClr>
                <a:srgbClr val="000000"/>
              </a:buClr>
              <a:buSzPts val="14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Student Look </a:t>
            </a:r>
            <a:r>
              <a:rPr lang="en-US" sz="1200" i="0" u="none" strike="noStrike" cap="none" dirty="0" err="1">
                <a:solidFill>
                  <a:schemeClr val="dk1"/>
                </a:solidFill>
              </a:rPr>
              <a:t>Fors</a:t>
            </a:r>
            <a:r>
              <a:rPr lang="en-US" sz="1200" i="0" u="none" strike="noStrike" cap="none" dirty="0">
                <a:solidFill>
                  <a:schemeClr val="dk1"/>
                </a:solidFill>
              </a:rPr>
              <a:t>/Listen </a:t>
            </a:r>
            <a:r>
              <a:rPr lang="en-US" sz="1200" i="0" u="none" strike="noStrike" cap="none" dirty="0" err="1">
                <a:solidFill>
                  <a:schemeClr val="dk1"/>
                </a:solidFill>
              </a:rPr>
              <a:t>Fors</a:t>
            </a:r>
            <a:r>
              <a:rPr lang="en-US" sz="1200" i="0" u="none" strike="noStrike" cap="none" dirty="0">
                <a:solidFill>
                  <a:schemeClr val="dk1"/>
                </a:solidFill>
              </a:rPr>
              <a:t>:</a:t>
            </a:r>
            <a:r>
              <a:rPr lang="en-US" dirty="0"/>
              <a:t> </a:t>
            </a:r>
            <a:r>
              <a:rPr lang="en-US" sz="1200" b="0" i="0" u="none" strike="noStrike" cap="none" dirty="0" smtClean="0">
                <a:solidFill>
                  <a:schemeClr val="dk1"/>
                </a:solidFill>
                <a:latin typeface="Calibri"/>
                <a:ea typeface="Calibri"/>
                <a:cs typeface="Calibri"/>
                <a:sym typeface="Calibri"/>
              </a:rPr>
              <a:t>None.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dirty="0"/>
          </a:p>
          <a:p>
            <a:pPr marL="0" lvl="0" indent="0" algn="l" rtl="0">
              <a:spcBef>
                <a:spcPts val="0"/>
              </a:spcBef>
              <a:spcAft>
                <a:spcPts val="0"/>
              </a:spcAft>
              <a:buClr>
                <a:schemeClr val="dk1"/>
              </a:buClr>
              <a:buSzPts val="1100"/>
              <a:buFont typeface="Arial"/>
              <a:buNone/>
            </a:pPr>
            <a:r>
              <a:rPr lang="en-US" dirty="0"/>
              <a:t>Support for Any Students Who Need It: </a:t>
            </a:r>
            <a:r>
              <a:rPr lang="en-US" dirty="0" smtClean="0"/>
              <a:t>None.</a:t>
            </a:r>
            <a:endParaRPr dirty="0"/>
          </a:p>
          <a:p>
            <a:pPr marL="0" marR="0" lvl="0" indent="0" algn="l" rtl="0">
              <a:lnSpc>
                <a:spcPct val="100000"/>
              </a:lnSpc>
              <a:spcBef>
                <a:spcPts val="0"/>
              </a:spcBef>
              <a:spcAft>
                <a:spcPts val="0"/>
              </a:spcAft>
              <a:buClr>
                <a:srgbClr val="000000"/>
              </a:buClr>
              <a:buSzPts val="1400"/>
              <a:buFont typeface="Arial"/>
              <a:buNone/>
            </a:pPr>
            <a:endParaRPr dirty="0"/>
          </a:p>
        </p:txBody>
      </p:sp>
      <p:sp>
        <p:nvSpPr>
          <p:cNvPr id="212" name="Google Shape;212;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779545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g47f31e87b8_0_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9" name="Google Shape;219;g47f31e87b8_0_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dirty="0"/>
              <a:t>Suggested slide pacing: </a:t>
            </a:r>
            <a:r>
              <a:rPr lang="en-US" b="1" dirty="0" smtClean="0"/>
              <a:t>5-7 </a:t>
            </a:r>
            <a:r>
              <a:rPr lang="en-US" b="1" dirty="0"/>
              <a:t>minutes (this slide, 3-5 minutes)</a:t>
            </a:r>
            <a:endParaRPr dirty="0"/>
          </a:p>
          <a:p>
            <a:pPr marL="0" lvl="0" indent="0" algn="l" rtl="0">
              <a:spcBef>
                <a:spcPts val="0"/>
              </a:spcBef>
              <a:spcAft>
                <a:spcPts val="0"/>
              </a:spcAft>
              <a:buClr>
                <a:schemeClr val="dk1"/>
              </a:buClr>
              <a:buSzPts val="1200"/>
              <a:buFont typeface="Calibri"/>
              <a:buNone/>
            </a:pPr>
            <a:r>
              <a:rPr lang="en-US" b="1" dirty="0"/>
              <a:t>Student Grouping: whole </a:t>
            </a:r>
            <a:r>
              <a:rPr lang="en-US" b="1" dirty="0" smtClean="0"/>
              <a:t>class</a:t>
            </a:r>
          </a:p>
          <a:p>
            <a:pPr marL="0" lvl="0" indent="0" algn="l" rtl="0">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200"/>
              <a:buFont typeface="Calibri"/>
              <a:buNone/>
            </a:pPr>
            <a:r>
              <a:rPr lang="en-US" b="1" dirty="0"/>
              <a:t>slide 1 of 2</a:t>
            </a:r>
            <a:endParaRPr b="1" dirty="0"/>
          </a:p>
          <a:p>
            <a:pPr marL="0" lvl="0" indent="0" algn="l" rtl="0">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Arial"/>
              <a:buNone/>
            </a:pPr>
            <a:r>
              <a:rPr lang="en-US" b="1" dirty="0"/>
              <a:t>Opening A: Entry Task: Review Revisions with a partner</a:t>
            </a:r>
            <a:endParaRPr b="1" dirty="0"/>
          </a:p>
          <a:p>
            <a:pPr marL="0" marR="0" lvl="0" indent="0" algn="l" rtl="0">
              <a:lnSpc>
                <a:spcPct val="100000"/>
              </a:lnSpc>
              <a:spcBef>
                <a:spcPts val="0"/>
              </a:spcBef>
              <a:spcAft>
                <a:spcPts val="0"/>
              </a:spcAft>
              <a:buClr>
                <a:schemeClr val="dk1"/>
              </a:buClr>
              <a:buSzPts val="1200"/>
              <a:buFont typeface="Arial"/>
              <a:buNone/>
            </a:pPr>
            <a:endParaRPr dirty="0"/>
          </a:p>
          <a:p>
            <a:pPr marL="0" marR="0" lvl="0" indent="0" algn="l" rtl="0">
              <a:lnSpc>
                <a:spcPct val="100000"/>
              </a:lnSpc>
              <a:spcBef>
                <a:spcPts val="0"/>
              </a:spcBef>
              <a:spcAft>
                <a:spcPts val="0"/>
              </a:spcAft>
              <a:buClr>
                <a:schemeClr val="dk1"/>
              </a:buClr>
              <a:buSzPts val="1200"/>
              <a:buFont typeface="Arial"/>
              <a:buNone/>
            </a:pPr>
            <a:r>
              <a:rPr lang="en-US" dirty="0"/>
              <a:t>Teaching Notes</a:t>
            </a:r>
            <a:r>
              <a:rPr lang="en-US" i="0" u="none" strike="noStrike" cap="none" dirty="0">
                <a:solidFill>
                  <a:schemeClr val="dk1"/>
                </a:solidFill>
              </a:rPr>
              <a:t>: </a:t>
            </a:r>
            <a:r>
              <a:rPr lang="en-US" dirty="0"/>
              <a:t> </a:t>
            </a:r>
            <a:endParaRPr dirty="0"/>
          </a:p>
          <a:p>
            <a:pPr marL="457200" marR="0" lvl="0" indent="-304800" algn="l" rtl="0">
              <a:lnSpc>
                <a:spcPct val="100000"/>
              </a:lnSpc>
              <a:spcBef>
                <a:spcPts val="0"/>
              </a:spcBef>
              <a:spcAft>
                <a:spcPts val="0"/>
              </a:spcAft>
              <a:buSzPts val="1200"/>
              <a:buChar char="●"/>
            </a:pPr>
            <a:r>
              <a:rPr lang="en-US" dirty="0"/>
              <a:t>When appropriate, assign partners so students are matched with someone who will keep them focused.</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Be sure students have their </a:t>
            </a:r>
            <a:r>
              <a:rPr lang="en-US" b="0" dirty="0"/>
              <a:t>End of Unit 3 Assessment, Part 1: Position Paper draft </a:t>
            </a:r>
            <a:r>
              <a:rPr lang="en-US" dirty="0"/>
              <a:t>(begun in Lesson 7, and continued for homework).</a:t>
            </a:r>
            <a:endParaRPr dirty="0"/>
          </a:p>
          <a:p>
            <a:pPr marL="457200" marR="0" lvl="0" indent="-304800" algn="l" rtl="0">
              <a:lnSpc>
                <a:spcPct val="100000"/>
              </a:lnSpc>
              <a:spcBef>
                <a:spcPts val="0"/>
              </a:spcBef>
              <a:spcAft>
                <a:spcPts val="0"/>
              </a:spcAft>
              <a:buSzPts val="1200"/>
              <a:buFont typeface="Calibri"/>
              <a:buAutoNum type="arabicPeriod"/>
            </a:pPr>
            <a:r>
              <a:rPr lang="en-US" dirty="0"/>
              <a:t>Read the slide.</a:t>
            </a:r>
            <a:br>
              <a:rPr lang="en-US" dirty="0"/>
            </a:br>
            <a:endParaRPr dirty="0"/>
          </a:p>
          <a:p>
            <a:pPr marL="0" marR="0" lvl="0" indent="0" algn="l" rtl="0">
              <a:lnSpc>
                <a:spcPct val="100000"/>
              </a:lnSpc>
              <a:spcBef>
                <a:spcPts val="0"/>
              </a:spcBef>
              <a:spcAft>
                <a:spcPts val="0"/>
              </a:spcAft>
              <a:buNone/>
            </a:pPr>
            <a:r>
              <a:rPr lang="en-US" dirty="0"/>
              <a:t>Student Look </a:t>
            </a:r>
            <a:r>
              <a:rPr lang="en-US" dirty="0" err="1"/>
              <a:t>Fors</a:t>
            </a:r>
            <a:r>
              <a:rPr lang="en-US" dirty="0"/>
              <a:t>/Listen </a:t>
            </a:r>
            <a:r>
              <a:rPr lang="en-US" dirty="0" err="1"/>
              <a:t>Fors</a:t>
            </a:r>
            <a:r>
              <a:rPr lang="en-US" dirty="0"/>
              <a:t>:</a:t>
            </a:r>
            <a:endParaRPr dirty="0"/>
          </a:p>
          <a:p>
            <a:pPr marL="457200" marR="0" lvl="0" indent="-304800" algn="l" rtl="0">
              <a:lnSpc>
                <a:spcPct val="100000"/>
              </a:lnSpc>
              <a:spcBef>
                <a:spcPts val="0"/>
              </a:spcBef>
              <a:spcAft>
                <a:spcPts val="0"/>
              </a:spcAft>
              <a:buSzPts val="1200"/>
              <a:buChar char="●"/>
            </a:pPr>
            <a:r>
              <a:rPr lang="en-US" dirty="0"/>
              <a:t>Look that students are following along.</a:t>
            </a:r>
            <a:endParaRPr dirty="0"/>
          </a:p>
          <a:p>
            <a:pPr marL="0" marR="0" lvl="0" indent="0" algn="l" rtl="0">
              <a:lnSpc>
                <a:spcPct val="100000"/>
              </a:lnSpc>
              <a:spcBef>
                <a:spcPts val="0"/>
              </a:spcBef>
              <a:spcAft>
                <a:spcPts val="0"/>
              </a:spcAft>
              <a:buNone/>
            </a:pPr>
            <a:endParaRPr dirty="0"/>
          </a:p>
          <a:p>
            <a:pPr marL="0" lvl="0" indent="0" algn="l" rtl="0">
              <a:spcBef>
                <a:spcPts val="0"/>
              </a:spcBef>
              <a:spcAft>
                <a:spcPts val="0"/>
              </a:spcAft>
              <a:buNone/>
            </a:pPr>
            <a:r>
              <a:rPr lang="en-US" dirty="0"/>
              <a:t>Support for Any Students Who Need It:</a:t>
            </a:r>
            <a:endParaRPr dirty="0"/>
          </a:p>
          <a:p>
            <a:pPr marL="457200" lvl="0" indent="-304800" algn="l" rtl="0">
              <a:spcBef>
                <a:spcPts val="0"/>
              </a:spcBef>
              <a:spcAft>
                <a:spcPts val="0"/>
              </a:spcAft>
              <a:buSzPts val="1200"/>
              <a:buChar char="●"/>
            </a:pPr>
            <a:r>
              <a:rPr lang="en-US" dirty="0"/>
              <a:t>Consider pairing struggling writers with proficient writers so they can learn from each other.</a:t>
            </a:r>
            <a:endParaRPr dirty="0"/>
          </a:p>
        </p:txBody>
      </p:sp>
      <p:sp>
        <p:nvSpPr>
          <p:cNvPr id="220" name="Google Shape;220;g47f31e87b8_0_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01519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g489f34cb34_0_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8" name="Google Shape;228;g489f34cb34_0_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dirty="0"/>
              <a:t>Suggested slide pacing: </a:t>
            </a:r>
            <a:r>
              <a:rPr lang="en-US" b="1" dirty="0" smtClean="0"/>
              <a:t>5-7 </a:t>
            </a:r>
            <a:r>
              <a:rPr lang="en-US" b="1" dirty="0"/>
              <a:t>minutes (this slide, 1-2 minutes)</a:t>
            </a:r>
            <a:endParaRPr dirty="0"/>
          </a:p>
          <a:p>
            <a:pPr marL="0" lvl="0" indent="0" algn="l" rtl="0">
              <a:spcBef>
                <a:spcPts val="0"/>
              </a:spcBef>
              <a:spcAft>
                <a:spcPts val="0"/>
              </a:spcAft>
              <a:buClr>
                <a:schemeClr val="dk1"/>
              </a:buClr>
              <a:buSzPts val="1200"/>
              <a:buFont typeface="Calibri"/>
              <a:buNone/>
            </a:pPr>
            <a:r>
              <a:rPr lang="en-US" b="1" dirty="0"/>
              <a:t>Student Grouping: whole </a:t>
            </a:r>
            <a:r>
              <a:rPr lang="en-US" b="1" dirty="0" smtClean="0"/>
              <a:t>class</a:t>
            </a:r>
          </a:p>
          <a:p>
            <a:pPr marL="0" lvl="0" indent="0" algn="l" rtl="0">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200"/>
              <a:buFont typeface="Calibri"/>
              <a:buNone/>
            </a:pPr>
            <a:r>
              <a:rPr lang="en-US" b="1" dirty="0"/>
              <a:t>slide 2 of 2</a:t>
            </a:r>
            <a:endParaRPr b="1" dirty="0"/>
          </a:p>
          <a:p>
            <a:pPr marL="0" lvl="0" indent="0" algn="l" rtl="0">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Arial"/>
              <a:buNone/>
            </a:pPr>
            <a:r>
              <a:rPr lang="en-US" b="1" dirty="0"/>
              <a:t>Opening B: Reviewing the Learning Targets</a:t>
            </a:r>
            <a:endParaRPr b="1"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r>
              <a:rPr lang="en-US" dirty="0" smtClean="0"/>
              <a:t>None.</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Direct students’ attention to the posted learning target for the day. Cold call a student to read it aloud</a:t>
            </a:r>
            <a:r>
              <a:rPr lang="en-US" dirty="0" smtClean="0"/>
              <a:t>: </a:t>
            </a:r>
            <a:r>
              <a:rPr lang="en-US" b="1" dirty="0" smtClean="0"/>
              <a:t>“</a:t>
            </a:r>
            <a:r>
              <a:rPr lang="en-US" b="1" dirty="0"/>
              <a:t>I can revise my writing based on feedback to improve my use of vocabulary and writing conventions.”</a:t>
            </a:r>
            <a:endParaRPr b="1" dirty="0"/>
          </a:p>
          <a:p>
            <a:pPr marL="457200" marR="0" lvl="0" indent="-304800" algn="l" rtl="0">
              <a:lnSpc>
                <a:spcPct val="100000"/>
              </a:lnSpc>
              <a:spcBef>
                <a:spcPts val="0"/>
              </a:spcBef>
              <a:spcAft>
                <a:spcPts val="0"/>
              </a:spcAft>
              <a:buSzPts val="1200"/>
              <a:buFont typeface="Calibri"/>
              <a:buAutoNum type="arabicPeriod"/>
            </a:pPr>
            <a:r>
              <a:rPr lang="en-US" dirty="0"/>
              <a:t>Tell students that they will continue to use feedback from you, as well as input from one another, to continue to strengthen their writing and complete revisions on their position papers.</a:t>
            </a:r>
            <a:br>
              <a:rPr lang="en-US" dirty="0"/>
            </a:br>
            <a:endParaRPr dirty="0"/>
          </a:p>
          <a:p>
            <a:pPr marL="0" marR="0" lvl="0" indent="0" algn="l" rtl="0">
              <a:lnSpc>
                <a:spcPct val="100000"/>
              </a:lnSpc>
              <a:spcBef>
                <a:spcPts val="0"/>
              </a:spcBef>
              <a:spcAft>
                <a:spcPts val="0"/>
              </a:spcAft>
              <a:buNone/>
            </a:pPr>
            <a:r>
              <a:rPr lang="en-US" dirty="0"/>
              <a:t>Student Look </a:t>
            </a:r>
            <a:r>
              <a:rPr lang="en-US" dirty="0" err="1"/>
              <a:t>Fors</a:t>
            </a:r>
            <a:r>
              <a:rPr lang="en-US" dirty="0"/>
              <a:t>/Listen </a:t>
            </a:r>
            <a:r>
              <a:rPr lang="en-US" dirty="0" err="1"/>
              <a:t>Fors</a:t>
            </a:r>
            <a:r>
              <a:rPr lang="en-US" dirty="0"/>
              <a:t>:</a:t>
            </a:r>
            <a:endParaRPr dirty="0"/>
          </a:p>
          <a:p>
            <a:pPr marL="457200" marR="0" lvl="0" indent="-304800" algn="l" rtl="0">
              <a:lnSpc>
                <a:spcPct val="100000"/>
              </a:lnSpc>
              <a:spcBef>
                <a:spcPts val="0"/>
              </a:spcBef>
              <a:spcAft>
                <a:spcPts val="0"/>
              </a:spcAft>
              <a:buSzPts val="1200"/>
              <a:buChar char="●"/>
            </a:pPr>
            <a:r>
              <a:rPr lang="en-US" dirty="0"/>
              <a:t>Look </a:t>
            </a:r>
            <a:r>
              <a:rPr lang="en-US" dirty="0" smtClean="0"/>
              <a:t>to make sure that </a:t>
            </a:r>
            <a:r>
              <a:rPr lang="en-US" dirty="0"/>
              <a:t>students are following along.</a:t>
            </a:r>
            <a:endParaRPr dirty="0"/>
          </a:p>
          <a:p>
            <a:pPr marL="0" marR="0" lvl="0" indent="0" algn="l" rtl="0">
              <a:lnSpc>
                <a:spcPct val="100000"/>
              </a:lnSpc>
              <a:spcBef>
                <a:spcPts val="0"/>
              </a:spcBef>
              <a:spcAft>
                <a:spcPts val="0"/>
              </a:spcAft>
              <a:buNone/>
            </a:pPr>
            <a:endParaRPr dirty="0"/>
          </a:p>
          <a:p>
            <a:pPr marL="0" lvl="0" indent="0" algn="l" rtl="0">
              <a:spcBef>
                <a:spcPts val="0"/>
              </a:spcBef>
              <a:spcAft>
                <a:spcPts val="0"/>
              </a:spcAft>
              <a:buNone/>
            </a:pPr>
            <a:r>
              <a:rPr lang="en-US" dirty="0"/>
              <a:t>Support for Any Students Who Need It: </a:t>
            </a:r>
            <a:r>
              <a:rPr lang="en-US" dirty="0" smtClean="0"/>
              <a:t>None.</a:t>
            </a:r>
            <a:endParaRPr dirty="0"/>
          </a:p>
        </p:txBody>
      </p:sp>
      <p:sp>
        <p:nvSpPr>
          <p:cNvPr id="229" name="Google Shape;229;g489f34cb34_0_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926022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g400412de90_0_6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9" name="Google Shape;239;g400412de90_0_6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dirty="0"/>
              <a:t>Suggested slide pacing: </a:t>
            </a:r>
            <a:r>
              <a:rPr lang="en-US" b="1" dirty="0" smtClean="0"/>
              <a:t>12-14 </a:t>
            </a:r>
            <a:r>
              <a:rPr lang="en-US" b="1" dirty="0"/>
              <a:t>minutes (this slide, 8-10 minutes)</a:t>
            </a:r>
            <a:endParaRPr dirty="0"/>
          </a:p>
          <a:p>
            <a:pPr marL="0" lvl="0" indent="0" algn="l" rtl="0">
              <a:spcBef>
                <a:spcPts val="0"/>
              </a:spcBef>
              <a:spcAft>
                <a:spcPts val="0"/>
              </a:spcAft>
              <a:buClr>
                <a:schemeClr val="dk1"/>
              </a:buClr>
              <a:buSzPts val="1200"/>
              <a:buFont typeface="Calibri"/>
              <a:buNone/>
            </a:pPr>
            <a:r>
              <a:rPr lang="en-US" b="1" dirty="0"/>
              <a:t>Student Grouping: whole class, elbow </a:t>
            </a:r>
            <a:r>
              <a:rPr lang="en-US" b="1" dirty="0" smtClean="0"/>
              <a:t>partner</a:t>
            </a:r>
          </a:p>
          <a:p>
            <a:pPr marL="0" lvl="0" indent="0" algn="l" rtl="0">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200"/>
              <a:buFont typeface="Calibri"/>
              <a:buNone/>
            </a:pPr>
            <a:r>
              <a:rPr lang="en-US" b="1" dirty="0"/>
              <a:t>slide 1 of 2</a:t>
            </a:r>
            <a:endParaRPr b="1" dirty="0"/>
          </a:p>
          <a:p>
            <a:pPr marL="0" lvl="0" indent="0" algn="l" rtl="0">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Arial"/>
              <a:buNone/>
            </a:pPr>
            <a:r>
              <a:rPr lang="en-US" b="1" dirty="0"/>
              <a:t>Work Time A:  Process Feedback for Vocabulary and Conventions</a:t>
            </a:r>
            <a:endParaRPr b="1" dirty="0"/>
          </a:p>
          <a:p>
            <a:pPr marL="0" marR="0" lvl="0" indent="0" algn="l" rtl="0">
              <a:lnSpc>
                <a:spcPct val="100000"/>
              </a:lnSpc>
              <a:spcBef>
                <a:spcPts val="0"/>
              </a:spcBef>
              <a:spcAft>
                <a:spcPts val="0"/>
              </a:spcAft>
              <a:buClr>
                <a:schemeClr val="dk1"/>
              </a:buClr>
              <a:buSzPts val="1200"/>
              <a:buFont typeface="Arial"/>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r>
              <a:rPr lang="en-US" dirty="0"/>
              <a:t> </a:t>
            </a:r>
            <a:endParaRPr dirty="0"/>
          </a:p>
          <a:p>
            <a:pPr marL="457200" marR="0" lvl="0" indent="-304800" algn="l" rtl="0">
              <a:lnSpc>
                <a:spcPct val="100000"/>
              </a:lnSpc>
              <a:spcBef>
                <a:spcPts val="0"/>
              </a:spcBef>
              <a:spcAft>
                <a:spcPts val="0"/>
              </a:spcAft>
              <a:buSzPts val="1200"/>
              <a:buChar char="●"/>
            </a:pPr>
            <a:r>
              <a:rPr lang="en-US" dirty="0"/>
              <a:t>Whenever possible, have students who would benefit from physical activity help distribute and collect class materials.</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Ask students to look at the </a:t>
            </a:r>
            <a:r>
              <a:rPr lang="en-US" b="1" dirty="0"/>
              <a:t>Steps to Writing a Position Paper anchor chart.</a:t>
            </a:r>
            <a:r>
              <a:rPr lang="en-US" dirty="0"/>
              <a:t> </a:t>
            </a:r>
            <a:endParaRPr dirty="0"/>
          </a:p>
          <a:p>
            <a:pPr marL="457200" marR="0" lvl="0" indent="-304800" algn="l" rtl="0">
              <a:lnSpc>
                <a:spcPct val="100000"/>
              </a:lnSpc>
              <a:spcBef>
                <a:spcPts val="0"/>
              </a:spcBef>
              <a:spcAft>
                <a:spcPts val="0"/>
              </a:spcAft>
              <a:buSzPts val="1200"/>
              <a:buFont typeface="Calibri"/>
              <a:buAutoNum type="arabicPeriod"/>
            </a:pPr>
            <a:r>
              <a:rPr lang="en-US" dirty="0"/>
              <a:t>Point out that they are still working on Steps 4 and 5. </a:t>
            </a:r>
            <a:endParaRPr dirty="0"/>
          </a:p>
          <a:p>
            <a:pPr marL="457200" marR="0" lvl="0" indent="-304800" algn="l" rtl="0">
              <a:lnSpc>
                <a:spcPct val="100000"/>
              </a:lnSpc>
              <a:spcBef>
                <a:spcPts val="0"/>
              </a:spcBef>
              <a:spcAft>
                <a:spcPts val="0"/>
              </a:spcAft>
              <a:buSzPts val="1200"/>
              <a:buFont typeface="Calibri"/>
              <a:buAutoNum type="arabicPeriod"/>
            </a:pPr>
            <a:r>
              <a:rPr lang="en-US" dirty="0"/>
              <a:t>Invite students to take out their</a:t>
            </a:r>
            <a:r>
              <a:rPr lang="en-US" b="1" dirty="0"/>
              <a:t> Argument Writing Rubric </a:t>
            </a:r>
            <a:r>
              <a:rPr lang="en-US" dirty="0"/>
              <a:t>and reread the last two rows silently in their heads. </a:t>
            </a:r>
            <a:endParaRPr dirty="0"/>
          </a:p>
          <a:p>
            <a:pPr marL="457200" marR="0" lvl="0" indent="-304800" algn="l" rtl="0">
              <a:lnSpc>
                <a:spcPct val="100000"/>
              </a:lnSpc>
              <a:spcBef>
                <a:spcPts val="0"/>
              </a:spcBef>
              <a:spcAft>
                <a:spcPts val="0"/>
              </a:spcAft>
              <a:buSzPts val="1200"/>
              <a:buFont typeface="Calibri"/>
              <a:buAutoNum type="arabicPeriod"/>
            </a:pPr>
            <a:r>
              <a:rPr lang="en-US" dirty="0"/>
              <a:t>Ask students to turn and talk to an elbow partner for 2 minutes to review what these rows (Coherence, Organization, and Style; and Control of Conventions) mean in their own words.</a:t>
            </a:r>
            <a:endParaRPr dirty="0"/>
          </a:p>
          <a:p>
            <a:pPr marL="457200" marR="0" lvl="0" indent="-304800" algn="l" rtl="0">
              <a:lnSpc>
                <a:spcPct val="100000"/>
              </a:lnSpc>
              <a:spcBef>
                <a:spcPts val="0"/>
              </a:spcBef>
              <a:spcAft>
                <a:spcPts val="0"/>
              </a:spcAft>
              <a:buSzPts val="1200"/>
              <a:buFont typeface="Calibri"/>
              <a:buAutoNum type="arabicPeriod"/>
            </a:pPr>
            <a:r>
              <a:rPr lang="en-US" dirty="0"/>
              <a:t>After 2 minutes, cold call students to share out what they discussed.</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dirty="0"/>
              <a:t>Student Look </a:t>
            </a:r>
            <a:r>
              <a:rPr lang="en-US" dirty="0" err="1"/>
              <a:t>Fors</a:t>
            </a:r>
            <a:r>
              <a:rPr lang="en-US" dirty="0"/>
              <a:t>/Listen </a:t>
            </a:r>
            <a:r>
              <a:rPr lang="en-US" dirty="0" err="1"/>
              <a:t>Fors</a:t>
            </a:r>
            <a:r>
              <a:rPr lang="en-US" dirty="0"/>
              <a:t>:</a:t>
            </a:r>
            <a:endParaRPr dirty="0"/>
          </a:p>
          <a:p>
            <a:pPr marL="457200" marR="0" lvl="0" indent="-304800" algn="l" rtl="0">
              <a:lnSpc>
                <a:spcPct val="100000"/>
              </a:lnSpc>
              <a:spcBef>
                <a:spcPts val="0"/>
              </a:spcBef>
              <a:spcAft>
                <a:spcPts val="0"/>
              </a:spcAft>
              <a:buSzPts val="1200"/>
              <a:buFont typeface="Calibri"/>
              <a:buChar char="●"/>
            </a:pPr>
            <a:r>
              <a:rPr lang="en-US" dirty="0"/>
              <a:t>Listen for them to say: Coherence, Organization, and Style refers to </a:t>
            </a:r>
            <a:r>
              <a:rPr lang="en-US" b="0" dirty="0"/>
              <a:t>“using academic vocabulary,” “the importance of what we say and the order we say it,” “using transitions,” and “having powerful conclusions.” </a:t>
            </a:r>
            <a:endParaRPr b="0" dirty="0"/>
          </a:p>
          <a:p>
            <a:pPr marL="457200" marR="0" lvl="0" indent="-304800" algn="l" rtl="0">
              <a:lnSpc>
                <a:spcPct val="100000"/>
              </a:lnSpc>
              <a:spcBef>
                <a:spcPts val="0"/>
              </a:spcBef>
              <a:spcAft>
                <a:spcPts val="0"/>
              </a:spcAft>
              <a:buSzPts val="1200"/>
              <a:buFont typeface="Calibri"/>
              <a:buChar char="●"/>
            </a:pPr>
            <a:r>
              <a:rPr lang="en-US" dirty="0"/>
              <a:t>Listen for students to say: Control of Conventions refers </a:t>
            </a:r>
            <a:r>
              <a:rPr lang="en-US" b="0" dirty="0"/>
              <a:t>to “using proper punctuation, grammar, and writing rules.” </a:t>
            </a:r>
            <a:br>
              <a:rPr lang="en-US" b="0" dirty="0"/>
            </a:br>
            <a:endParaRPr b="0" dirty="0"/>
          </a:p>
          <a:p>
            <a:pPr marL="0" lvl="0" indent="0" algn="l" rtl="0">
              <a:spcBef>
                <a:spcPts val="0"/>
              </a:spcBef>
              <a:spcAft>
                <a:spcPts val="0"/>
              </a:spcAft>
              <a:buNone/>
            </a:pPr>
            <a:r>
              <a:rPr lang="en-US" dirty="0"/>
              <a:t>Support for Any Students Who Need It:</a:t>
            </a:r>
            <a:endParaRPr dirty="0"/>
          </a:p>
          <a:p>
            <a:pPr marL="457200" lvl="0" indent="-304800" algn="l" rtl="0">
              <a:spcBef>
                <a:spcPts val="0"/>
              </a:spcBef>
              <a:spcAft>
                <a:spcPts val="0"/>
              </a:spcAft>
              <a:buSzPts val="1200"/>
              <a:buChar char="●"/>
            </a:pPr>
            <a:r>
              <a:rPr lang="en-US" dirty="0"/>
              <a:t>Check in with students you have identified as struggling with these concepts based on their drafts.</a:t>
            </a:r>
            <a:endParaRPr dirty="0"/>
          </a:p>
        </p:txBody>
      </p:sp>
      <p:sp>
        <p:nvSpPr>
          <p:cNvPr id="240" name="Google Shape;240;g400412de90_0_6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55592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Google Shape;252;g489f34cb34_0_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3" name="Google Shape;253;g489f34cb34_0_1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dirty="0"/>
              <a:t>Suggested slide pacing: </a:t>
            </a:r>
            <a:r>
              <a:rPr lang="en-US" b="1" dirty="0" smtClean="0"/>
              <a:t>12-14 </a:t>
            </a:r>
            <a:r>
              <a:rPr lang="en-US" b="1" dirty="0"/>
              <a:t>minutes (this slide, 3-5 minutes)</a:t>
            </a:r>
            <a:endParaRPr dirty="0"/>
          </a:p>
          <a:p>
            <a:pPr marL="0" lvl="0" indent="0" algn="l" rtl="0">
              <a:spcBef>
                <a:spcPts val="0"/>
              </a:spcBef>
              <a:spcAft>
                <a:spcPts val="0"/>
              </a:spcAft>
              <a:buClr>
                <a:schemeClr val="dk1"/>
              </a:buClr>
              <a:buSzPts val="1200"/>
              <a:buFont typeface="Calibri"/>
              <a:buNone/>
            </a:pPr>
            <a:r>
              <a:rPr lang="en-US" b="1" dirty="0"/>
              <a:t>Student Grouping: whole class, elbow </a:t>
            </a:r>
            <a:r>
              <a:rPr lang="en-US" b="1" dirty="0" smtClean="0"/>
              <a:t>partner</a:t>
            </a:r>
          </a:p>
          <a:p>
            <a:pPr marL="0" lvl="0" indent="0" algn="l" rtl="0">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200"/>
              <a:buFont typeface="Calibri"/>
              <a:buNone/>
            </a:pPr>
            <a:r>
              <a:rPr lang="en-US" b="1" dirty="0"/>
              <a:t>slide 2 of 2</a:t>
            </a:r>
            <a:endParaRPr b="1" dirty="0"/>
          </a:p>
          <a:p>
            <a:pPr marL="0" lvl="0" indent="0" algn="l" rtl="0">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Arial"/>
              <a:buNone/>
            </a:pPr>
            <a:r>
              <a:rPr lang="en-US" b="1" dirty="0"/>
              <a:t>Work Time A; Process Feedback for Vocabulary and Conventions</a:t>
            </a:r>
            <a:endParaRPr b="1" dirty="0"/>
          </a:p>
          <a:p>
            <a:pPr marL="0" marR="0" lvl="0" indent="0" algn="l" rtl="0">
              <a:lnSpc>
                <a:spcPct val="100000"/>
              </a:lnSpc>
              <a:spcBef>
                <a:spcPts val="0"/>
              </a:spcBef>
              <a:spcAft>
                <a:spcPts val="0"/>
              </a:spcAft>
              <a:buClr>
                <a:schemeClr val="dk1"/>
              </a:buClr>
              <a:buSzPts val="1200"/>
              <a:buFont typeface="Arial"/>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r>
              <a:rPr lang="en-US" dirty="0"/>
              <a:t> </a:t>
            </a:r>
            <a:endParaRPr dirty="0"/>
          </a:p>
          <a:p>
            <a:pPr marL="457200" marR="0" lvl="0" indent="-304800" algn="l" rtl="0">
              <a:lnSpc>
                <a:spcPct val="100000"/>
              </a:lnSpc>
              <a:spcBef>
                <a:spcPts val="0"/>
              </a:spcBef>
              <a:spcAft>
                <a:spcPts val="0"/>
              </a:spcAft>
              <a:buSzPts val="1200"/>
              <a:buFont typeface="Calibri"/>
              <a:buChar char="●"/>
            </a:pPr>
            <a:r>
              <a:rPr lang="en-US" dirty="0"/>
              <a:t>Whenever possible, have students who would benefit from physical activity help distribute and collect class materials.</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Distribute a colored pen, highlighter, or marker to students, inviting them to take a different color from the one they used last class. </a:t>
            </a:r>
            <a:endParaRPr dirty="0"/>
          </a:p>
          <a:p>
            <a:pPr marL="457200" marR="0" lvl="0" indent="-304800" algn="l" rtl="0">
              <a:lnSpc>
                <a:spcPct val="100000"/>
              </a:lnSpc>
              <a:spcBef>
                <a:spcPts val="0"/>
              </a:spcBef>
              <a:spcAft>
                <a:spcPts val="0"/>
              </a:spcAft>
              <a:buSzPts val="1200"/>
              <a:buFont typeface="Calibri"/>
              <a:buAutoNum type="arabicPeriod"/>
            </a:pPr>
            <a:r>
              <a:rPr lang="en-US" dirty="0"/>
              <a:t>Ask them to reread the teacher feedback on the first drafts of their position papers and, in this new color, circle any feedback they received regarding Coherence, Organization, and Style as well as Control of Conventions. </a:t>
            </a:r>
            <a:endParaRPr dirty="0"/>
          </a:p>
          <a:p>
            <a:pPr marL="457200" marR="0" lvl="0" indent="-304800" algn="l" rtl="0">
              <a:lnSpc>
                <a:spcPct val="100000"/>
              </a:lnSpc>
              <a:spcBef>
                <a:spcPts val="0"/>
              </a:spcBef>
              <a:spcAft>
                <a:spcPts val="0"/>
              </a:spcAft>
              <a:buSzPts val="1200"/>
              <a:buFont typeface="Calibri"/>
              <a:buAutoNum type="arabicPeriod"/>
            </a:pPr>
            <a:r>
              <a:rPr lang="en-US" dirty="0"/>
              <a:t>Circulate and answer questions as students work. </a:t>
            </a:r>
            <a:br>
              <a:rPr lang="en-US" dirty="0"/>
            </a:br>
            <a:endParaRPr dirty="0"/>
          </a:p>
          <a:p>
            <a:pPr marL="0" marR="0" lvl="0" indent="0" algn="l" rtl="0">
              <a:lnSpc>
                <a:spcPct val="100000"/>
              </a:lnSpc>
              <a:spcBef>
                <a:spcPts val="0"/>
              </a:spcBef>
              <a:spcAft>
                <a:spcPts val="0"/>
              </a:spcAft>
              <a:buClr>
                <a:schemeClr val="dk1"/>
              </a:buClr>
              <a:buSzPts val="1200"/>
              <a:buFont typeface="Calibri"/>
              <a:buNone/>
            </a:pPr>
            <a:r>
              <a:rPr lang="en-US" dirty="0"/>
              <a:t>Student Look </a:t>
            </a:r>
            <a:r>
              <a:rPr lang="en-US" dirty="0" err="1"/>
              <a:t>fors</a:t>
            </a:r>
            <a:r>
              <a:rPr lang="en-US" dirty="0"/>
              <a:t>/Listen </a:t>
            </a:r>
            <a:r>
              <a:rPr lang="en-US" dirty="0" err="1"/>
              <a:t>fors</a:t>
            </a:r>
            <a:r>
              <a:rPr lang="en-US" dirty="0"/>
              <a:t>:</a:t>
            </a:r>
            <a:endParaRPr dirty="0"/>
          </a:p>
          <a:p>
            <a:pPr marL="457200" marR="0" lvl="0" indent="-304800" algn="l" rtl="0">
              <a:lnSpc>
                <a:spcPct val="100000"/>
              </a:lnSpc>
              <a:spcBef>
                <a:spcPts val="0"/>
              </a:spcBef>
              <a:spcAft>
                <a:spcPts val="0"/>
              </a:spcAft>
              <a:buSzPts val="1200"/>
              <a:buFont typeface="Calibri"/>
              <a:buChar char="●"/>
            </a:pPr>
            <a:r>
              <a:rPr lang="en-US" dirty="0"/>
              <a:t>Look that student are labeling parts of their revision </a:t>
            </a:r>
            <a:r>
              <a:rPr lang="en-US" dirty="0" smtClean="0"/>
              <a:t>feedback.</a:t>
            </a:r>
            <a:endParaRPr dirty="0"/>
          </a:p>
          <a:p>
            <a:pPr marL="457200" marR="0" lvl="0" indent="0" algn="l" rtl="0">
              <a:lnSpc>
                <a:spcPct val="100000"/>
              </a:lnSpc>
              <a:spcBef>
                <a:spcPts val="0"/>
              </a:spcBef>
              <a:spcAft>
                <a:spcPts val="0"/>
              </a:spcAft>
              <a:buNone/>
            </a:pPr>
            <a:endParaRPr dirty="0"/>
          </a:p>
          <a:p>
            <a:pPr marL="0" lvl="0" indent="0" algn="l" rtl="0">
              <a:spcBef>
                <a:spcPts val="0"/>
              </a:spcBef>
              <a:spcAft>
                <a:spcPts val="0"/>
              </a:spcAft>
              <a:buNone/>
            </a:pPr>
            <a:r>
              <a:rPr lang="en-US" dirty="0"/>
              <a:t>Support for Any Students Who Need It:</a:t>
            </a:r>
            <a:endParaRPr dirty="0"/>
          </a:p>
          <a:p>
            <a:pPr marL="457200" lvl="0" indent="-304800" algn="l" rtl="0">
              <a:spcBef>
                <a:spcPts val="0"/>
              </a:spcBef>
              <a:spcAft>
                <a:spcPts val="0"/>
              </a:spcAft>
              <a:buSzPts val="1200"/>
              <a:buChar char="●"/>
            </a:pPr>
            <a:r>
              <a:rPr lang="en-US" dirty="0"/>
              <a:t>Check in with students you have identified as struggling with these concepts based on their drafts.</a:t>
            </a:r>
            <a:endParaRPr dirty="0"/>
          </a:p>
        </p:txBody>
      </p:sp>
      <p:sp>
        <p:nvSpPr>
          <p:cNvPr id="254" name="Google Shape;254;g489f34cb34_0_1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3929245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8"/>
        <p:cNvGrpSpPr/>
        <p:nvPr/>
      </p:nvGrpSpPr>
      <p:grpSpPr>
        <a:xfrm>
          <a:off x="0" y="0"/>
          <a:ext cx="0" cy="0"/>
          <a:chOff x="0" y="0"/>
          <a:chExt cx="0" cy="0"/>
        </a:xfrm>
      </p:grpSpPr>
      <p:sp>
        <p:nvSpPr>
          <p:cNvPr id="19" name="Google Shape;19;p2"/>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0" name="Google Shape;20;p2"/>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1" name="Google Shape;21;p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2" name="Google Shape;22;p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3" name="Google Shape;23;p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24" name="Google Shape;24;p2"/>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25" name="Google Shape;25;p2"/>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26" name="Google Shape;26;p2"/>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8"/>
        <p:cNvGrpSpPr/>
        <p:nvPr/>
      </p:nvGrpSpPr>
      <p:grpSpPr>
        <a:xfrm>
          <a:off x="0" y="0"/>
          <a:ext cx="0" cy="0"/>
          <a:chOff x="0" y="0"/>
          <a:chExt cx="0" cy="0"/>
        </a:xfrm>
      </p:grpSpPr>
      <p:sp>
        <p:nvSpPr>
          <p:cNvPr id="79" name="Google Shape;79;p1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80" name="Google Shape;80;p11"/>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81" name="Google Shape;81;p1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2" name="Google Shape;82;p1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3" name="Google Shape;83;p1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4"/>
        <p:cNvGrpSpPr/>
        <p:nvPr/>
      </p:nvGrpSpPr>
      <p:grpSpPr>
        <a:xfrm>
          <a:off x="0" y="0"/>
          <a:ext cx="0" cy="0"/>
          <a:chOff x="0" y="0"/>
          <a:chExt cx="0" cy="0"/>
        </a:xfrm>
      </p:grpSpPr>
      <p:sp>
        <p:nvSpPr>
          <p:cNvPr id="85" name="Google Shape;85;p12"/>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86" name="Google Shape;86;p12"/>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87" name="Google Shape;87;p1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8" name="Google Shape;88;p1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9" name="Google Shape;89;p1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9"/>
        <p:cNvGrpSpPr/>
        <p:nvPr/>
      </p:nvGrpSpPr>
      <p:grpSpPr>
        <a:xfrm>
          <a:off x="0" y="0"/>
          <a:ext cx="0" cy="0"/>
          <a:chOff x="0" y="0"/>
          <a:chExt cx="0" cy="0"/>
        </a:xfrm>
      </p:grpSpPr>
      <p:sp>
        <p:nvSpPr>
          <p:cNvPr id="100" name="Google Shape;100;p14"/>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01" name="Google Shape;101;p14"/>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102" name="Google Shape;102;p1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03" name="Google Shape;103;p1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04" name="Google Shape;104;p1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05" name="Google Shape;105;p14"/>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106" name="Google Shape;106;p14"/>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107" name="Google Shape;107;p14"/>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8"/>
        <p:cNvGrpSpPr/>
        <p:nvPr/>
      </p:nvGrpSpPr>
      <p:grpSpPr>
        <a:xfrm>
          <a:off x="0" y="0"/>
          <a:ext cx="0" cy="0"/>
          <a:chOff x="0" y="0"/>
          <a:chExt cx="0" cy="0"/>
        </a:xfrm>
      </p:grpSpPr>
      <p:sp>
        <p:nvSpPr>
          <p:cNvPr id="109" name="Google Shape;109;p1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0" name="Google Shape;110;p15"/>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111" name="Google Shape;111;p1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2" name="Google Shape;112;p1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3" name="Google Shape;113;p1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4"/>
        <p:cNvGrpSpPr/>
        <p:nvPr/>
      </p:nvGrpSpPr>
      <p:grpSpPr>
        <a:xfrm>
          <a:off x="0" y="0"/>
          <a:ext cx="0" cy="0"/>
          <a:chOff x="0" y="0"/>
          <a:chExt cx="0" cy="0"/>
        </a:xfrm>
      </p:grpSpPr>
      <p:sp>
        <p:nvSpPr>
          <p:cNvPr id="115" name="Google Shape;115;p16"/>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6" name="Google Shape;116;p16"/>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117" name="Google Shape;117;p1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8" name="Google Shape;118;p1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9" name="Google Shape;119;p1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0"/>
        <p:cNvGrpSpPr/>
        <p:nvPr/>
      </p:nvGrpSpPr>
      <p:grpSpPr>
        <a:xfrm>
          <a:off x="0" y="0"/>
          <a:ext cx="0" cy="0"/>
          <a:chOff x="0" y="0"/>
          <a:chExt cx="0" cy="0"/>
        </a:xfrm>
      </p:grpSpPr>
      <p:sp>
        <p:nvSpPr>
          <p:cNvPr id="121" name="Google Shape;121;p1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22" name="Google Shape;122;p17"/>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23" name="Google Shape;123;p17"/>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24" name="Google Shape;124;p1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25" name="Google Shape;125;p1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26" name="Google Shape;126;p1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7"/>
        <p:cNvGrpSpPr/>
        <p:nvPr/>
      </p:nvGrpSpPr>
      <p:grpSpPr>
        <a:xfrm>
          <a:off x="0" y="0"/>
          <a:ext cx="0" cy="0"/>
          <a:chOff x="0" y="0"/>
          <a:chExt cx="0" cy="0"/>
        </a:xfrm>
      </p:grpSpPr>
      <p:sp>
        <p:nvSpPr>
          <p:cNvPr id="128" name="Google Shape;128;p18"/>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29" name="Google Shape;129;p18"/>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30" name="Google Shape;130;p18"/>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31" name="Google Shape;131;p18"/>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32" name="Google Shape;132;p18"/>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33" name="Google Shape;133;p1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4" name="Google Shape;134;p1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5" name="Google Shape;135;p1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6"/>
        <p:cNvGrpSpPr/>
        <p:nvPr/>
      </p:nvGrpSpPr>
      <p:grpSpPr>
        <a:xfrm>
          <a:off x="0" y="0"/>
          <a:ext cx="0" cy="0"/>
          <a:chOff x="0" y="0"/>
          <a:chExt cx="0" cy="0"/>
        </a:xfrm>
      </p:grpSpPr>
      <p:sp>
        <p:nvSpPr>
          <p:cNvPr id="137" name="Google Shape;137;p19"/>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38" name="Google Shape;138;p1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9" name="Google Shape;139;p1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0" name="Google Shape;140;p1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1"/>
        <p:cNvGrpSpPr/>
        <p:nvPr/>
      </p:nvGrpSpPr>
      <p:grpSpPr>
        <a:xfrm>
          <a:off x="0" y="0"/>
          <a:ext cx="0" cy="0"/>
          <a:chOff x="0" y="0"/>
          <a:chExt cx="0" cy="0"/>
        </a:xfrm>
      </p:grpSpPr>
      <p:sp>
        <p:nvSpPr>
          <p:cNvPr id="142" name="Google Shape;142;p2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3" name="Google Shape;143;p2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4" name="Google Shape;144;p2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5"/>
        <p:cNvGrpSpPr/>
        <p:nvPr/>
      </p:nvGrpSpPr>
      <p:grpSpPr>
        <a:xfrm>
          <a:off x="0" y="0"/>
          <a:ext cx="0" cy="0"/>
          <a:chOff x="0" y="0"/>
          <a:chExt cx="0" cy="0"/>
        </a:xfrm>
      </p:grpSpPr>
      <p:sp>
        <p:nvSpPr>
          <p:cNvPr id="146" name="Google Shape;146;p21"/>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47" name="Google Shape;147;p21"/>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48" name="Google Shape;148;p21"/>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149" name="Google Shape;149;p2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0" name="Google Shape;150;p2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1" name="Google Shape;151;p2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7"/>
        <p:cNvGrpSpPr/>
        <p:nvPr/>
      </p:nvGrpSpPr>
      <p:grpSpPr>
        <a:xfrm>
          <a:off x="0" y="0"/>
          <a:ext cx="0" cy="0"/>
          <a:chOff x="0" y="0"/>
          <a:chExt cx="0" cy="0"/>
        </a:xfrm>
      </p:grpSpPr>
      <p:sp>
        <p:nvSpPr>
          <p:cNvPr id="28" name="Google Shape;28;p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9" name="Google Shape;29;p3"/>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30" name="Google Shape;30;p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1" name="Google Shape;31;p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2" name="Google Shape;32;p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2"/>
        <p:cNvGrpSpPr/>
        <p:nvPr/>
      </p:nvGrpSpPr>
      <p:grpSpPr>
        <a:xfrm>
          <a:off x="0" y="0"/>
          <a:ext cx="0" cy="0"/>
          <a:chOff x="0" y="0"/>
          <a:chExt cx="0" cy="0"/>
        </a:xfrm>
      </p:grpSpPr>
      <p:sp>
        <p:nvSpPr>
          <p:cNvPr id="153" name="Google Shape;153;p22"/>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54" name="Google Shape;154;p22"/>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155" name="Google Shape;155;p22"/>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156" name="Google Shape;156;p2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7" name="Google Shape;157;p2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8" name="Google Shape;158;p2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9"/>
        <p:cNvGrpSpPr/>
        <p:nvPr/>
      </p:nvGrpSpPr>
      <p:grpSpPr>
        <a:xfrm>
          <a:off x="0" y="0"/>
          <a:ext cx="0" cy="0"/>
          <a:chOff x="0" y="0"/>
          <a:chExt cx="0" cy="0"/>
        </a:xfrm>
      </p:grpSpPr>
      <p:sp>
        <p:nvSpPr>
          <p:cNvPr id="160" name="Google Shape;160;p2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61" name="Google Shape;161;p23"/>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62" name="Google Shape;162;p2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3" name="Google Shape;163;p2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4" name="Google Shape;164;p2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5"/>
        <p:cNvGrpSpPr/>
        <p:nvPr/>
      </p:nvGrpSpPr>
      <p:grpSpPr>
        <a:xfrm>
          <a:off x="0" y="0"/>
          <a:ext cx="0" cy="0"/>
          <a:chOff x="0" y="0"/>
          <a:chExt cx="0" cy="0"/>
        </a:xfrm>
      </p:grpSpPr>
      <p:sp>
        <p:nvSpPr>
          <p:cNvPr id="166" name="Google Shape;166;p24"/>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67" name="Google Shape;167;p24"/>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68" name="Google Shape;168;p2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9" name="Google Shape;169;p2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70" name="Google Shape;170;p2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1"/>
        <p:cNvGrpSpPr/>
        <p:nvPr/>
      </p:nvGrpSpPr>
      <p:grpSpPr>
        <a:xfrm>
          <a:off x="0" y="0"/>
          <a:ext cx="0" cy="0"/>
          <a:chOff x="0" y="0"/>
          <a:chExt cx="0" cy="0"/>
        </a:xfrm>
      </p:grpSpPr>
      <p:sp>
        <p:nvSpPr>
          <p:cNvPr id="172" name="Google Shape;172;p25"/>
          <p:cNvSpPr txBox="1">
            <a:spLocks noGrp="1"/>
          </p:cNvSpPr>
          <p:nvPr>
            <p:ph type="title"/>
          </p:nvPr>
        </p:nvSpPr>
        <p:spPr>
          <a:xfrm>
            <a:off x="415600" y="445567"/>
            <a:ext cx="11360700" cy="763500"/>
          </a:xfrm>
          <a:prstGeom prst="rect">
            <a:avLst/>
          </a:prstGeom>
          <a:noFill/>
          <a:ln>
            <a:noFill/>
          </a:ln>
        </p:spPr>
        <p:txBody>
          <a:bodyPr spcFirstLastPara="1" wrap="square" lIns="121900" tIns="121900" rIns="121900" bIns="121900" anchor="t" anchorCtr="0"/>
          <a:lstStyle>
            <a:lvl1pPr marR="0" lvl="0" algn="l" rtl="0">
              <a:lnSpc>
                <a:spcPct val="100000"/>
              </a:lnSpc>
              <a:spcBef>
                <a:spcPts val="0"/>
              </a:spcBef>
              <a:spcAft>
                <a:spcPts val="0"/>
              </a:spcAft>
              <a:buClr>
                <a:schemeClr val="dk1"/>
              </a:buClr>
              <a:buSzPts val="4500"/>
              <a:buFont typeface="Century Gothic"/>
              <a:buNone/>
              <a:defRPr sz="45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9pPr>
          </a:lstStyle>
          <a:p>
            <a:endParaRPr/>
          </a:p>
        </p:txBody>
      </p:sp>
      <p:sp>
        <p:nvSpPr>
          <p:cNvPr id="173" name="Google Shape;173;p25"/>
          <p:cNvSpPr txBox="1">
            <a:spLocks noGrp="1"/>
          </p:cNvSpPr>
          <p:nvPr>
            <p:ph type="body" idx="1"/>
          </p:nvPr>
        </p:nvSpPr>
        <p:spPr>
          <a:xfrm>
            <a:off x="415600" y="1536633"/>
            <a:ext cx="11360700" cy="4555200"/>
          </a:xfrm>
          <a:prstGeom prst="rect">
            <a:avLst/>
          </a:prstGeom>
          <a:noFill/>
          <a:ln>
            <a:noFill/>
          </a:ln>
        </p:spPr>
        <p:txBody>
          <a:bodyPr spcFirstLastPara="1" wrap="square" lIns="121900" tIns="121900" rIns="121900" bIns="121900" anchor="t" anchorCtr="0"/>
          <a:lstStyle>
            <a:lvl1pPr marL="457200" marR="0" lvl="0" indent="-381000" algn="l" rtl="0">
              <a:lnSpc>
                <a:spcPct val="100000"/>
              </a:lnSpc>
              <a:spcBef>
                <a:spcPts val="0"/>
              </a:spcBef>
              <a:spcAft>
                <a:spcPts val="0"/>
              </a:spcAft>
              <a:buClr>
                <a:srgbClr val="000000"/>
              </a:buClr>
              <a:buSzPts val="2400"/>
              <a:buFont typeface="Century Gothic"/>
              <a:buChar char="●"/>
              <a:defRPr sz="2400" b="0" i="0" u="none" strike="noStrike" cap="none">
                <a:solidFill>
                  <a:srgbClr val="000000"/>
                </a:solidFill>
                <a:latin typeface="Century Gothic"/>
                <a:ea typeface="Century Gothic"/>
                <a:cs typeface="Century Gothic"/>
                <a:sym typeface="Century Gothic"/>
              </a:defRPr>
            </a:lvl1pPr>
            <a:lvl2pPr marL="914400" marR="0" lvl="1"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2pPr>
            <a:lvl3pPr marL="1371600" marR="0" lvl="2"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3pPr>
            <a:lvl4pPr marL="1828800" marR="0" lvl="3"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4pPr>
            <a:lvl5pPr marL="2286000" marR="0" lvl="4"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5pPr>
            <a:lvl6pPr marL="2743200" marR="0" lvl="5"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6pPr>
            <a:lvl7pPr marL="3200400" marR="0" lvl="6"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7pPr>
            <a:lvl8pPr marL="3657600" marR="0" lvl="7"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8pPr>
            <a:lvl9pPr marL="4114800" marR="0" lvl="8"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9pPr>
          </a:lstStyle>
          <a:p>
            <a:endParaRPr/>
          </a:p>
        </p:txBody>
      </p:sp>
      <p:sp>
        <p:nvSpPr>
          <p:cNvPr id="174" name="Google Shape;174;p25"/>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75"/>
        <p:cNvGrpSpPr/>
        <p:nvPr/>
      </p:nvGrpSpPr>
      <p:grpSpPr>
        <a:xfrm>
          <a:off x="0" y="0"/>
          <a:ext cx="0" cy="0"/>
          <a:chOff x="0" y="0"/>
          <a:chExt cx="0" cy="0"/>
        </a:xfrm>
      </p:grpSpPr>
      <p:sp>
        <p:nvSpPr>
          <p:cNvPr id="176" name="Google Shape;176;p26"/>
          <p:cNvSpPr txBox="1">
            <a:spLocks noGrp="1"/>
          </p:cNvSpPr>
          <p:nvPr>
            <p:ph type="title"/>
          </p:nvPr>
        </p:nvSpPr>
        <p:spPr>
          <a:xfrm>
            <a:off x="415600" y="445567"/>
            <a:ext cx="11360700" cy="763500"/>
          </a:xfrm>
          <a:prstGeom prst="rect">
            <a:avLst/>
          </a:prstGeom>
          <a:noFill/>
          <a:ln>
            <a:noFill/>
          </a:ln>
        </p:spPr>
        <p:txBody>
          <a:bodyPr spcFirstLastPara="1" wrap="square" lIns="121900" tIns="121900" rIns="121900" bIns="121900" anchor="t" anchorCtr="0"/>
          <a:lstStyle>
            <a:lvl1pPr marR="0" lvl="0" algn="l" rtl="0">
              <a:lnSpc>
                <a:spcPct val="100000"/>
              </a:lnSpc>
              <a:spcBef>
                <a:spcPts val="0"/>
              </a:spcBef>
              <a:spcAft>
                <a:spcPts val="0"/>
              </a:spcAft>
              <a:buClr>
                <a:schemeClr val="dk1"/>
              </a:buClr>
              <a:buSzPts val="4800"/>
              <a:buFont typeface="Century Gothic"/>
              <a:buNone/>
              <a:defRPr sz="48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9pPr>
          </a:lstStyle>
          <a:p>
            <a:endParaRPr/>
          </a:p>
        </p:txBody>
      </p:sp>
      <p:sp>
        <p:nvSpPr>
          <p:cNvPr id="177" name="Google Shape;177;p26"/>
          <p:cNvSpPr txBox="1">
            <a:spLocks noGrp="1"/>
          </p:cNvSpPr>
          <p:nvPr>
            <p:ph type="body" idx="1"/>
          </p:nvPr>
        </p:nvSpPr>
        <p:spPr>
          <a:xfrm>
            <a:off x="415600" y="1536633"/>
            <a:ext cx="5333100" cy="4555200"/>
          </a:xfrm>
          <a:prstGeom prst="rect">
            <a:avLst/>
          </a:prstGeom>
          <a:noFill/>
          <a:ln>
            <a:noFill/>
          </a:ln>
        </p:spPr>
        <p:txBody>
          <a:bodyPr spcFirstLastPara="1" wrap="square" lIns="121900" tIns="121900" rIns="121900" bIns="121900" anchor="t" anchorCtr="0"/>
          <a:lstStyle>
            <a:lvl1pPr marL="457200" marR="0" lvl="0" indent="-349250" algn="l" rtl="0">
              <a:lnSpc>
                <a:spcPct val="115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1pPr>
            <a:lvl2pPr marL="914400" marR="0" lvl="1"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2pPr>
            <a:lvl3pPr marL="1371600" marR="0" lvl="2"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3pPr>
            <a:lvl4pPr marL="1828800" marR="0" lvl="3"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4pPr>
            <a:lvl5pPr marL="2286000" marR="0" lvl="4"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5pPr>
            <a:lvl6pPr marL="2743200" marR="0" lvl="5"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6pPr>
            <a:lvl7pPr marL="3200400" marR="0" lvl="6"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7pPr>
            <a:lvl8pPr marL="3657600" marR="0" lvl="7"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8pPr>
            <a:lvl9pPr marL="4114800" marR="0" lvl="8" indent="-330200" algn="l" rtl="0">
              <a:lnSpc>
                <a:spcPct val="115000"/>
              </a:lnSpc>
              <a:spcBef>
                <a:spcPts val="2100"/>
              </a:spcBef>
              <a:spcAft>
                <a:spcPts val="210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9pPr>
          </a:lstStyle>
          <a:p>
            <a:endParaRPr/>
          </a:p>
        </p:txBody>
      </p:sp>
      <p:sp>
        <p:nvSpPr>
          <p:cNvPr id="178" name="Google Shape;178;p26"/>
          <p:cNvSpPr txBox="1">
            <a:spLocks noGrp="1"/>
          </p:cNvSpPr>
          <p:nvPr>
            <p:ph type="body" idx="2"/>
          </p:nvPr>
        </p:nvSpPr>
        <p:spPr>
          <a:xfrm>
            <a:off x="6443200" y="1536633"/>
            <a:ext cx="5333100" cy="4555200"/>
          </a:xfrm>
          <a:prstGeom prst="rect">
            <a:avLst/>
          </a:prstGeom>
          <a:noFill/>
          <a:ln>
            <a:noFill/>
          </a:ln>
        </p:spPr>
        <p:txBody>
          <a:bodyPr spcFirstLastPara="1" wrap="square" lIns="121900" tIns="121900" rIns="121900" bIns="121900" anchor="t" anchorCtr="0"/>
          <a:lstStyle>
            <a:lvl1pPr marL="457200" marR="0" lvl="0" indent="-349250" algn="l" rtl="0">
              <a:lnSpc>
                <a:spcPct val="115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1pPr>
            <a:lvl2pPr marL="914400" marR="0" lvl="1"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2pPr>
            <a:lvl3pPr marL="1371600" marR="0" lvl="2"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3pPr>
            <a:lvl4pPr marL="1828800" marR="0" lvl="3"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4pPr>
            <a:lvl5pPr marL="2286000" marR="0" lvl="4"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5pPr>
            <a:lvl6pPr marL="2743200" marR="0" lvl="5"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6pPr>
            <a:lvl7pPr marL="3200400" marR="0" lvl="6"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7pPr>
            <a:lvl8pPr marL="3657600" marR="0" lvl="7"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8pPr>
            <a:lvl9pPr marL="4114800" marR="0" lvl="8" indent="-330200" algn="l" rtl="0">
              <a:lnSpc>
                <a:spcPct val="115000"/>
              </a:lnSpc>
              <a:spcBef>
                <a:spcPts val="2100"/>
              </a:spcBef>
              <a:spcAft>
                <a:spcPts val="210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9pPr>
          </a:lstStyle>
          <a:p>
            <a:endParaRPr/>
          </a:p>
        </p:txBody>
      </p:sp>
      <p:sp>
        <p:nvSpPr>
          <p:cNvPr id="179" name="Google Shape;179;p26"/>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3"/>
        <p:cNvGrpSpPr/>
        <p:nvPr/>
      </p:nvGrpSpPr>
      <p:grpSpPr>
        <a:xfrm>
          <a:off x="0" y="0"/>
          <a:ext cx="0" cy="0"/>
          <a:chOff x="0" y="0"/>
          <a:chExt cx="0" cy="0"/>
        </a:xfrm>
      </p:grpSpPr>
      <p:sp>
        <p:nvSpPr>
          <p:cNvPr id="34" name="Google Shape;34;p4"/>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35" name="Google Shape;35;p4"/>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36" name="Google Shape;36;p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7" name="Google Shape;37;p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8" name="Google Shape;38;p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9"/>
        <p:cNvGrpSpPr/>
        <p:nvPr/>
      </p:nvGrpSpPr>
      <p:grpSpPr>
        <a:xfrm>
          <a:off x="0" y="0"/>
          <a:ext cx="0" cy="0"/>
          <a:chOff x="0" y="0"/>
          <a:chExt cx="0" cy="0"/>
        </a:xfrm>
      </p:grpSpPr>
      <p:sp>
        <p:nvSpPr>
          <p:cNvPr id="40" name="Google Shape;40;p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41" name="Google Shape;41;p5"/>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42" name="Google Shape;42;p5"/>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43" name="Google Shape;43;p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44" name="Google Shape;44;p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45" name="Google Shape;45;p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6"/>
        <p:cNvGrpSpPr/>
        <p:nvPr/>
      </p:nvGrpSpPr>
      <p:grpSpPr>
        <a:xfrm>
          <a:off x="0" y="0"/>
          <a:ext cx="0" cy="0"/>
          <a:chOff x="0" y="0"/>
          <a:chExt cx="0" cy="0"/>
        </a:xfrm>
      </p:grpSpPr>
      <p:sp>
        <p:nvSpPr>
          <p:cNvPr id="47" name="Google Shape;47;p6"/>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48" name="Google Shape;48;p6"/>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51" name="Google Shape;51;p6"/>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52" name="Google Shape;52;p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3" name="Google Shape;53;p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4" name="Google Shape;54;p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5"/>
        <p:cNvGrpSpPr/>
        <p:nvPr/>
      </p:nvGrpSpPr>
      <p:grpSpPr>
        <a:xfrm>
          <a:off x="0" y="0"/>
          <a:ext cx="0" cy="0"/>
          <a:chOff x="0" y="0"/>
          <a:chExt cx="0" cy="0"/>
        </a:xfrm>
      </p:grpSpPr>
      <p:sp>
        <p:nvSpPr>
          <p:cNvPr id="56" name="Google Shape;56;p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57" name="Google Shape;57;p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8" name="Google Shape;58;p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9" name="Google Shape;59;p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0"/>
        <p:cNvGrpSpPr/>
        <p:nvPr/>
      </p:nvGrpSpPr>
      <p:grpSpPr>
        <a:xfrm>
          <a:off x="0" y="0"/>
          <a:ext cx="0" cy="0"/>
          <a:chOff x="0" y="0"/>
          <a:chExt cx="0" cy="0"/>
        </a:xfrm>
      </p:grpSpPr>
      <p:sp>
        <p:nvSpPr>
          <p:cNvPr id="61" name="Google Shape;61;p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2" name="Google Shape;62;p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3" name="Google Shape;63;p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4"/>
        <p:cNvGrpSpPr/>
        <p:nvPr/>
      </p:nvGrpSpPr>
      <p:grpSpPr>
        <a:xfrm>
          <a:off x="0" y="0"/>
          <a:ext cx="0" cy="0"/>
          <a:chOff x="0" y="0"/>
          <a:chExt cx="0" cy="0"/>
        </a:xfrm>
      </p:grpSpPr>
      <p:sp>
        <p:nvSpPr>
          <p:cNvPr id="65" name="Google Shape;65;p9"/>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66" name="Google Shape;66;p9"/>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7" name="Google Shape;67;p9"/>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68" name="Google Shape;68;p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9" name="Google Shape;69;p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0" name="Google Shape;70;p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1"/>
        <p:cNvGrpSpPr/>
        <p:nvPr/>
      </p:nvGrpSpPr>
      <p:grpSpPr>
        <a:xfrm>
          <a:off x="0" y="0"/>
          <a:ext cx="0" cy="0"/>
          <a:chOff x="0" y="0"/>
          <a:chExt cx="0" cy="0"/>
        </a:xfrm>
      </p:grpSpPr>
      <p:sp>
        <p:nvSpPr>
          <p:cNvPr id="72" name="Google Shape;72;p10"/>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73" name="Google Shape;73;p10"/>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74" name="Google Shape;74;p10"/>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75" name="Google Shape;75;p1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6" name="Google Shape;76;p1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7" name="Google Shape;77;p1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slideLayout" Target="../slideLayouts/slideLayout23.xml"/><Relationship Id="rId13" Type="http://schemas.openxmlformats.org/officeDocument/2006/relationships/slideLayout" Target="../slideLayouts/slideLayout24.xml"/><Relationship Id="rId14" Type="http://schemas.openxmlformats.org/officeDocument/2006/relationships/theme" Target="../theme/theme2.xml"/><Relationship Id="rId15" Type="http://schemas.openxmlformats.org/officeDocument/2006/relationships/image" Target="../media/image1.jpg"/><Relationship Id="rId16" Type="http://schemas.openxmlformats.org/officeDocument/2006/relationships/image" Target="../media/image2.png"/><Relationship Id="rId17"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entury Gothic"/>
              <a:buNone/>
              <a:defRPr sz="4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 name="Google Shape;11;p1"/>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12" name="Google Shape;12;p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5" name="Google Shape;15;p1"/>
          <p:cNvPicPr preferRelativeResize="0"/>
          <p:nvPr/>
        </p:nvPicPr>
        <p:blipFill rotWithShape="1">
          <a:blip r:embed="rId13">
            <a:alphaModFix/>
          </a:blip>
          <a:srcRect/>
          <a:stretch/>
        </p:blipFill>
        <p:spPr>
          <a:xfrm>
            <a:off x="5699814" y="6176963"/>
            <a:ext cx="792374" cy="660311"/>
          </a:xfrm>
          <a:prstGeom prst="rect">
            <a:avLst/>
          </a:prstGeom>
          <a:noFill/>
          <a:ln>
            <a:noFill/>
          </a:ln>
        </p:spPr>
      </p:pic>
      <p:pic>
        <p:nvPicPr>
          <p:cNvPr id="16" name="Google Shape;16;p1"/>
          <p:cNvPicPr preferRelativeResize="0"/>
          <p:nvPr/>
        </p:nvPicPr>
        <p:blipFill rotWithShape="1">
          <a:blip r:embed="rId14">
            <a:alphaModFix/>
          </a:blip>
          <a:srcRect/>
          <a:stretch/>
        </p:blipFill>
        <p:spPr>
          <a:xfrm>
            <a:off x="10956584" y="6601309"/>
            <a:ext cx="1238848" cy="232284"/>
          </a:xfrm>
          <a:prstGeom prst="rect">
            <a:avLst/>
          </a:prstGeom>
          <a:noFill/>
          <a:ln>
            <a:noFill/>
          </a:ln>
        </p:spPr>
      </p:pic>
      <p:pic>
        <p:nvPicPr>
          <p:cNvPr id="17" name="Google Shape;17;p1"/>
          <p:cNvPicPr preferRelativeResize="0"/>
          <p:nvPr/>
        </p:nvPicPr>
        <p:blipFill rotWithShape="1">
          <a:blip r:embed="rId15">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0"/>
        <p:cNvGrpSpPr/>
        <p:nvPr/>
      </p:nvGrpSpPr>
      <p:grpSpPr>
        <a:xfrm>
          <a:off x="0" y="0"/>
          <a:ext cx="0" cy="0"/>
          <a:chOff x="0" y="0"/>
          <a:chExt cx="0" cy="0"/>
        </a:xfrm>
      </p:grpSpPr>
      <p:sp>
        <p:nvSpPr>
          <p:cNvPr id="91" name="Google Shape;91;p1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92" name="Google Shape;92;p13"/>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93" name="Google Shape;93;p1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94" name="Google Shape;94;p1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95" name="Google Shape;95;p1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96" name="Google Shape;96;p13"/>
          <p:cNvPicPr preferRelativeResize="0"/>
          <p:nvPr/>
        </p:nvPicPr>
        <p:blipFill rotWithShape="1">
          <a:blip r:embed="rId15">
            <a:alphaModFix/>
          </a:blip>
          <a:srcRect/>
          <a:stretch/>
        </p:blipFill>
        <p:spPr>
          <a:xfrm>
            <a:off x="5699814" y="6176963"/>
            <a:ext cx="792374" cy="660311"/>
          </a:xfrm>
          <a:prstGeom prst="rect">
            <a:avLst/>
          </a:prstGeom>
          <a:noFill/>
          <a:ln>
            <a:noFill/>
          </a:ln>
        </p:spPr>
      </p:pic>
      <p:pic>
        <p:nvPicPr>
          <p:cNvPr id="97" name="Google Shape;97;p13"/>
          <p:cNvPicPr preferRelativeResize="0"/>
          <p:nvPr/>
        </p:nvPicPr>
        <p:blipFill rotWithShape="1">
          <a:blip r:embed="rId16">
            <a:alphaModFix/>
          </a:blip>
          <a:srcRect/>
          <a:stretch/>
        </p:blipFill>
        <p:spPr>
          <a:xfrm>
            <a:off x="10956584" y="6601309"/>
            <a:ext cx="1238848" cy="232284"/>
          </a:xfrm>
          <a:prstGeom prst="rect">
            <a:avLst/>
          </a:prstGeom>
          <a:noFill/>
          <a:ln>
            <a:noFill/>
          </a:ln>
        </p:spPr>
      </p:pic>
      <p:pic>
        <p:nvPicPr>
          <p:cNvPr id="98" name="Google Shape;98;p13"/>
          <p:cNvPicPr preferRelativeResize="0"/>
          <p:nvPr/>
        </p:nvPicPr>
        <p:blipFill rotWithShape="1">
          <a:blip r:embed="rId17">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5"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5" Type="http://schemas.openxmlformats.org/officeDocument/2006/relationships/image" Target="../media/image8.png"/><Relationship Id="rId6"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5"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27"/>
          <p:cNvSpPr txBox="1">
            <a:spLocks noGrp="1"/>
          </p:cNvSpPr>
          <p:nvPr>
            <p:ph type="title"/>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a:t>
            </a:r>
            <a:r>
              <a:rPr lang="en-US" sz="4200"/>
              <a:t>4</a:t>
            </a:r>
            <a:r>
              <a:rPr lang="en-US" sz="4200">
                <a:latin typeface="Century Gothic"/>
                <a:ea typeface="Century Gothic"/>
                <a:cs typeface="Century Gothic"/>
                <a:sym typeface="Century Gothic"/>
              </a:rPr>
              <a:t>: Unit </a:t>
            </a:r>
            <a:r>
              <a:rPr lang="en-US" sz="4200"/>
              <a:t>3</a:t>
            </a:r>
            <a:r>
              <a:rPr lang="en-US" sz="4200">
                <a:latin typeface="Century Gothic"/>
                <a:ea typeface="Century Gothic"/>
                <a:cs typeface="Century Gothic"/>
                <a:sym typeface="Century Gothic"/>
              </a:rPr>
              <a:t>: Lesson </a:t>
            </a:r>
            <a:r>
              <a:rPr lang="en-US" sz="4200"/>
              <a:t>8</a:t>
            </a:r>
            <a:endParaRPr sz="4200">
              <a:latin typeface="Century Gothic"/>
              <a:ea typeface="Century Gothic"/>
              <a:cs typeface="Century Gothic"/>
              <a:sym typeface="Century Gothic"/>
            </a:endParaRPr>
          </a:p>
          <a:p>
            <a:pPr marL="0" lvl="0" indent="0" algn="l"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
        <p:nvSpPr>
          <p:cNvPr id="185" name="Google Shape;185;p27"/>
          <p:cNvSpPr txBox="1">
            <a:spLocks noGrp="1"/>
          </p:cNvSpPr>
          <p:nvPr>
            <p:ph type="body" idx="1"/>
          </p:nvPr>
        </p:nvSpPr>
        <p:spPr>
          <a:xfrm>
            <a:off x="706850" y="1680200"/>
            <a:ext cx="10965600" cy="4440900"/>
          </a:xfrm>
          <a:prstGeom prst="rect">
            <a:avLst/>
          </a:prstGeom>
          <a:noFill/>
          <a:ln>
            <a:noFill/>
          </a:ln>
        </p:spPr>
        <p:txBody>
          <a:bodyPr spcFirstLastPara="1" wrap="square" lIns="91425" tIns="45700" rIns="91425" bIns="45700" anchor="t" anchorCtr="0">
            <a:noAutofit/>
          </a:bodyPr>
          <a:lstStyle/>
          <a:p>
            <a:pPr marL="457200" marR="0" lvl="0" indent="-381000" algn="l" rtl="0">
              <a:lnSpc>
                <a:spcPct val="90000"/>
              </a:lnSpc>
              <a:spcBef>
                <a:spcPts val="0"/>
              </a:spcBef>
              <a:spcAft>
                <a:spcPts val="0"/>
              </a:spcAft>
              <a:buClr>
                <a:schemeClr val="dk1"/>
              </a:buClr>
              <a:buSzPts val="2400"/>
              <a:buFont typeface="Century Gothic"/>
              <a:buChar char="•"/>
            </a:pPr>
            <a:r>
              <a:rPr lang="en-US" sz="2400" i="0" u="none" strike="noStrike" cap="none" dirty="0">
                <a:solidFill>
                  <a:schemeClr val="dk1"/>
                </a:solidFill>
                <a:latin typeface="Century Gothic"/>
                <a:ea typeface="Century Gothic"/>
                <a:cs typeface="Century Gothic"/>
                <a:sym typeface="Century Gothic"/>
              </a:rPr>
              <a:t>This lesson will take approximately </a:t>
            </a:r>
            <a:r>
              <a:rPr lang="en-US" sz="2400" dirty="0"/>
              <a:t>45</a:t>
            </a:r>
            <a:r>
              <a:rPr lang="en-US" sz="2400" dirty="0">
                <a:latin typeface="Century Gothic"/>
                <a:ea typeface="Century Gothic"/>
                <a:cs typeface="Century Gothic"/>
                <a:sym typeface="Century Gothic"/>
              </a:rPr>
              <a:t>-</a:t>
            </a:r>
            <a:r>
              <a:rPr lang="en-US" sz="2400" dirty="0"/>
              <a:t>5</a:t>
            </a:r>
            <a:r>
              <a:rPr lang="en-US" sz="2400" dirty="0">
                <a:latin typeface="Century Gothic"/>
                <a:ea typeface="Century Gothic"/>
                <a:cs typeface="Century Gothic"/>
                <a:sym typeface="Century Gothic"/>
              </a:rPr>
              <a:t>0 </a:t>
            </a:r>
            <a:r>
              <a:rPr lang="en-US" sz="2400" i="0" u="none" strike="noStrike" cap="none" dirty="0" smtClean="0">
                <a:solidFill>
                  <a:schemeClr val="dk1"/>
                </a:solidFill>
                <a:latin typeface="Century Gothic"/>
                <a:ea typeface="Century Gothic"/>
                <a:cs typeface="Century Gothic"/>
                <a:sym typeface="Century Gothic"/>
              </a:rPr>
              <a:t>minutes </a:t>
            </a:r>
            <a:r>
              <a:rPr lang="en-US" sz="2400" i="0" u="none" strike="noStrike" cap="none" dirty="0">
                <a:solidFill>
                  <a:schemeClr val="dk1"/>
                </a:solidFill>
                <a:latin typeface="Century Gothic"/>
                <a:ea typeface="Century Gothic"/>
                <a:cs typeface="Century Gothic"/>
                <a:sym typeface="Century Gothic"/>
              </a:rPr>
              <a:t>to complete. </a:t>
            </a:r>
            <a:endParaRPr sz="2400" dirty="0">
              <a:latin typeface="Century Gothic"/>
              <a:ea typeface="Century Gothic"/>
              <a:cs typeface="Century Gothic"/>
              <a:sym typeface="Century Gothic"/>
            </a:endParaRPr>
          </a:p>
          <a:p>
            <a:pPr marL="457200" marR="0" lvl="0" indent="-381000" algn="l" rtl="0">
              <a:lnSpc>
                <a:spcPct val="90000"/>
              </a:lnSpc>
              <a:spcBef>
                <a:spcPts val="1000"/>
              </a:spcBef>
              <a:spcAft>
                <a:spcPts val="0"/>
              </a:spcAft>
              <a:buClr>
                <a:schemeClr val="dk1"/>
              </a:buClr>
              <a:buSzPts val="2400"/>
              <a:buFont typeface="Century Gothic"/>
              <a:buChar char="•"/>
            </a:pPr>
            <a:r>
              <a:rPr lang="en-US" sz="2400" i="0" u="none" strike="noStrike" cap="none" dirty="0">
                <a:solidFill>
                  <a:schemeClr val="dk1"/>
                </a:solidFill>
                <a:latin typeface="Century Gothic"/>
                <a:ea typeface="Century Gothic"/>
                <a:cs typeface="Century Gothic"/>
                <a:sym typeface="Century Gothic"/>
              </a:rPr>
              <a:t>The purpose of today’s lesson is </a:t>
            </a:r>
            <a:r>
              <a:rPr lang="en-US" sz="2400" dirty="0">
                <a:latin typeface="Century Gothic"/>
                <a:ea typeface="Century Gothic"/>
                <a:cs typeface="Century Gothic"/>
                <a:sym typeface="Century Gothic"/>
              </a:rPr>
              <a:t>for </a:t>
            </a:r>
            <a:r>
              <a:rPr lang="en-US" sz="2400" dirty="0"/>
              <a:t>students to have their last day revising their position papers. </a:t>
            </a:r>
            <a:endParaRPr sz="2400" dirty="0"/>
          </a:p>
          <a:p>
            <a:pPr marL="241300" marR="0" lvl="0" indent="0" algn="l" rtl="0">
              <a:lnSpc>
                <a:spcPct val="90000"/>
              </a:lnSpc>
              <a:spcBef>
                <a:spcPts val="1000"/>
              </a:spcBef>
              <a:spcAft>
                <a:spcPts val="0"/>
              </a:spcAft>
              <a:buNone/>
            </a:pPr>
            <a:endParaRPr sz="2400" dirty="0"/>
          </a:p>
          <a:p>
            <a:pPr marL="241300" marR="0" lvl="0" indent="0" algn="l" rtl="0">
              <a:lnSpc>
                <a:spcPct val="90000"/>
              </a:lnSpc>
              <a:spcBef>
                <a:spcPts val="1000"/>
              </a:spcBef>
              <a:spcAft>
                <a:spcPts val="0"/>
              </a:spcAft>
              <a:buNone/>
            </a:pPr>
            <a:r>
              <a:rPr lang="en-US" sz="2400" dirty="0"/>
              <a:t> </a:t>
            </a:r>
            <a:r>
              <a:rPr lang="en-US" sz="2400" b="1" i="0" u="none" strike="noStrike" cap="none" dirty="0">
                <a:solidFill>
                  <a:schemeClr val="dk1"/>
                </a:solidFill>
              </a:rPr>
              <a:t>The Learning Targets for students today are:</a:t>
            </a:r>
            <a:endParaRPr sz="2400" b="1" dirty="0"/>
          </a:p>
          <a:p>
            <a:pPr marL="457200" marR="0" lvl="0" indent="-381000" algn="l" rtl="0">
              <a:lnSpc>
                <a:spcPct val="90000"/>
              </a:lnSpc>
              <a:spcBef>
                <a:spcPts val="1000"/>
              </a:spcBef>
              <a:spcAft>
                <a:spcPts val="0"/>
              </a:spcAft>
              <a:buSzPts val="2400"/>
              <a:buChar char="•"/>
            </a:pPr>
            <a:r>
              <a:rPr lang="en-US" sz="2400" dirty="0"/>
              <a:t> I can revise my writing based on feedback to improve my use of vocabulary and writing conventions.</a:t>
            </a:r>
            <a:endParaRPr sz="2400" dirty="0"/>
          </a:p>
          <a:p>
            <a:pPr marL="241300" marR="0" lvl="0" indent="0" algn="l" rtl="0">
              <a:lnSpc>
                <a:spcPct val="90000"/>
              </a:lnSpc>
              <a:spcBef>
                <a:spcPts val="1000"/>
              </a:spcBef>
              <a:spcAft>
                <a:spcPts val="1000"/>
              </a:spcAft>
              <a:buNone/>
            </a:pPr>
            <a:endParaRPr sz="24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sp>
        <p:nvSpPr>
          <p:cNvPr id="268" name="Google Shape;268;p36"/>
          <p:cNvSpPr txBox="1">
            <a:spLocks noGrp="1"/>
          </p:cNvSpPr>
          <p:nvPr>
            <p:ph type="title"/>
          </p:nvPr>
        </p:nvSpPr>
        <p:spPr>
          <a:xfrm>
            <a:off x="578400" y="299817"/>
            <a:ext cx="10875900" cy="753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400" dirty="0"/>
              <a:t>Let’s continue revising our drafts</a:t>
            </a:r>
            <a:endParaRPr sz="3400" dirty="0"/>
          </a:p>
        </p:txBody>
      </p:sp>
      <p:sp>
        <p:nvSpPr>
          <p:cNvPr id="270" name="Google Shape;270;p36"/>
          <p:cNvSpPr txBox="1"/>
          <p:nvPr/>
        </p:nvSpPr>
        <p:spPr>
          <a:xfrm>
            <a:off x="716500" y="1363650"/>
            <a:ext cx="3709500" cy="4914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400" dirty="0">
                <a:latin typeface="Century Gothic"/>
                <a:ea typeface="Century Gothic"/>
                <a:cs typeface="Century Gothic"/>
                <a:sym typeface="Century Gothic"/>
              </a:rPr>
              <a:t>Be sure to use your </a:t>
            </a:r>
            <a:r>
              <a:rPr lang="en-US" sz="2400" b="1" dirty="0">
                <a:latin typeface="Century Gothic"/>
                <a:ea typeface="Century Gothic"/>
                <a:cs typeface="Century Gothic"/>
                <a:sym typeface="Century Gothic"/>
              </a:rPr>
              <a:t>Domain-Specific Vocabulary Chart! </a:t>
            </a:r>
            <a:endParaRPr sz="2400" b="1" dirty="0">
              <a:latin typeface="Century Gothic"/>
              <a:ea typeface="Century Gothic"/>
              <a:cs typeface="Century Gothic"/>
              <a:sym typeface="Century Gothic"/>
            </a:endParaRPr>
          </a:p>
          <a:p>
            <a:pPr marL="0" lvl="0" indent="0" algn="l" rtl="0">
              <a:spcBef>
                <a:spcPts val="0"/>
              </a:spcBef>
              <a:spcAft>
                <a:spcPts val="0"/>
              </a:spcAft>
              <a:buNone/>
            </a:pPr>
            <a:r>
              <a:rPr lang="en-US" sz="2400" dirty="0">
                <a:latin typeface="Century Gothic"/>
                <a:ea typeface="Century Gothic"/>
                <a:cs typeface="Century Gothic"/>
                <a:sym typeface="Century Gothic"/>
              </a:rPr>
              <a:t>Code each word on your paper.  Be sure you have one or two vocabulary words in each paragraph.</a:t>
            </a:r>
            <a:endParaRPr sz="2400" dirty="0">
              <a:latin typeface="Century Gothic"/>
              <a:ea typeface="Century Gothic"/>
              <a:cs typeface="Century Gothic"/>
              <a:sym typeface="Century Gothic"/>
            </a:endParaRPr>
          </a:p>
          <a:p>
            <a:pPr marL="0" lvl="0" indent="0" algn="l" rtl="0">
              <a:spcBef>
                <a:spcPts val="0"/>
              </a:spcBef>
              <a:spcAft>
                <a:spcPts val="0"/>
              </a:spcAft>
              <a:buNone/>
            </a:pPr>
            <a:endParaRPr sz="2400" dirty="0">
              <a:latin typeface="Century Gothic"/>
              <a:ea typeface="Century Gothic"/>
              <a:cs typeface="Century Gothic"/>
              <a:sym typeface="Century Gothic"/>
            </a:endParaRPr>
          </a:p>
          <a:p>
            <a:pPr marL="0" lvl="0" indent="0" algn="l" rtl="0">
              <a:spcBef>
                <a:spcPts val="0"/>
              </a:spcBef>
              <a:spcAft>
                <a:spcPts val="0"/>
              </a:spcAft>
              <a:buNone/>
            </a:pPr>
            <a:r>
              <a:rPr lang="en-US" sz="2400" dirty="0">
                <a:latin typeface="Century Gothic"/>
                <a:ea typeface="Century Gothic"/>
                <a:cs typeface="Century Gothic"/>
                <a:sym typeface="Century Gothic"/>
              </a:rPr>
              <a:t>Also, use your </a:t>
            </a:r>
            <a:r>
              <a:rPr lang="en-US" sz="2400" b="1" dirty="0">
                <a:latin typeface="Century Gothic"/>
                <a:ea typeface="Century Gothic"/>
                <a:cs typeface="Century Gothic"/>
                <a:sym typeface="Century Gothic"/>
              </a:rPr>
              <a:t>r</a:t>
            </a:r>
            <a:r>
              <a:rPr lang="en-US" sz="2400" b="1" dirty="0" smtClean="0">
                <a:latin typeface="Century Gothic"/>
                <a:ea typeface="Century Gothic"/>
                <a:cs typeface="Century Gothic"/>
                <a:sym typeface="Century Gothic"/>
              </a:rPr>
              <a:t>esearcher’s </a:t>
            </a:r>
            <a:r>
              <a:rPr lang="en-US" sz="2400" b="1" dirty="0">
                <a:latin typeface="Century Gothic"/>
                <a:ea typeface="Century Gothic"/>
                <a:cs typeface="Century Gothic"/>
                <a:sym typeface="Century Gothic"/>
              </a:rPr>
              <a:t>n</a:t>
            </a:r>
            <a:r>
              <a:rPr lang="en-US" sz="2400" b="1" dirty="0" smtClean="0">
                <a:latin typeface="Century Gothic"/>
                <a:ea typeface="Century Gothic"/>
                <a:cs typeface="Century Gothic"/>
                <a:sym typeface="Century Gothic"/>
              </a:rPr>
              <a:t>otebook </a:t>
            </a:r>
            <a:r>
              <a:rPr lang="en-US" sz="2400" dirty="0">
                <a:latin typeface="Century Gothic"/>
                <a:ea typeface="Century Gothic"/>
                <a:cs typeface="Century Gothic"/>
                <a:sym typeface="Century Gothic"/>
              </a:rPr>
              <a:t>to help add newer words!</a:t>
            </a:r>
            <a:endParaRPr sz="2400" dirty="0">
              <a:latin typeface="Century Gothic"/>
              <a:ea typeface="Century Gothic"/>
              <a:cs typeface="Century Gothic"/>
              <a:sym typeface="Century Gothic"/>
            </a:endParaRPr>
          </a:p>
        </p:txBody>
      </p:sp>
      <p:pic>
        <p:nvPicPr>
          <p:cNvPr id="271" name="Google Shape;271;p36"/>
          <p:cNvPicPr preferRelativeResize="0"/>
          <p:nvPr/>
        </p:nvPicPr>
        <p:blipFill>
          <a:blip r:embed="rId3">
            <a:alphaModFix/>
          </a:blip>
          <a:stretch>
            <a:fillRect/>
          </a:stretch>
        </p:blipFill>
        <p:spPr>
          <a:xfrm>
            <a:off x="4578400" y="1615199"/>
            <a:ext cx="7172325" cy="1819275"/>
          </a:xfrm>
          <a:prstGeom prst="rect">
            <a:avLst/>
          </a:prstGeom>
          <a:noFill/>
          <a:ln>
            <a:noFill/>
          </a:ln>
        </p:spPr>
      </p:pic>
      <p:pic>
        <p:nvPicPr>
          <p:cNvPr id="9" name="Google Shape;216;p31"/>
          <p:cNvPicPr preferRelativeResize="0"/>
          <p:nvPr/>
        </p:nvPicPr>
        <p:blipFill>
          <a:blip r:embed="rId4">
            <a:alphaModFix/>
          </a:blip>
          <a:stretch>
            <a:fillRect/>
          </a:stretch>
        </p:blipFill>
        <p:spPr>
          <a:xfrm>
            <a:off x="11029954" y="123911"/>
            <a:ext cx="1124363" cy="1104813"/>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sp>
        <p:nvSpPr>
          <p:cNvPr id="277" name="Google Shape;277;p37"/>
          <p:cNvSpPr txBox="1">
            <a:spLocks noGrp="1"/>
          </p:cNvSpPr>
          <p:nvPr>
            <p:ph type="title"/>
          </p:nvPr>
        </p:nvSpPr>
        <p:spPr>
          <a:xfrm>
            <a:off x="318900" y="187220"/>
            <a:ext cx="10515600" cy="7530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400" b="0" i="0" u="none" strike="noStrike" cap="none">
                <a:solidFill>
                  <a:schemeClr val="dk1"/>
                </a:solidFill>
                <a:latin typeface="Overlock"/>
                <a:ea typeface="Overlock"/>
                <a:cs typeface="Overlock"/>
                <a:sym typeface="Overlock"/>
              </a:rPr>
              <a:t>       </a:t>
            </a:r>
            <a:endParaRPr sz="4400" b="0" i="0" u="none" strike="noStrike" cap="none">
              <a:solidFill>
                <a:schemeClr val="dk1"/>
              </a:solidFill>
              <a:latin typeface="Overlock"/>
              <a:ea typeface="Overlock"/>
              <a:cs typeface="Overlock"/>
              <a:sym typeface="Overlock"/>
            </a:endParaRPr>
          </a:p>
        </p:txBody>
      </p:sp>
      <p:sp>
        <p:nvSpPr>
          <p:cNvPr id="278" name="Google Shape;278;p37"/>
          <p:cNvSpPr txBox="1">
            <a:spLocks noGrp="1"/>
          </p:cNvSpPr>
          <p:nvPr>
            <p:ph type="title"/>
          </p:nvPr>
        </p:nvSpPr>
        <p:spPr>
          <a:xfrm>
            <a:off x="318900" y="239139"/>
            <a:ext cx="10135500" cy="753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600" dirty="0"/>
              <a:t>Let’s look at our evidence to add to our visual representation</a:t>
            </a:r>
            <a:endParaRPr sz="3600" dirty="0"/>
          </a:p>
        </p:txBody>
      </p:sp>
      <p:pic>
        <p:nvPicPr>
          <p:cNvPr id="280" name="Google Shape;280;p37"/>
          <p:cNvPicPr preferRelativeResize="0"/>
          <p:nvPr/>
        </p:nvPicPr>
        <p:blipFill>
          <a:blip r:embed="rId3">
            <a:alphaModFix/>
          </a:blip>
          <a:stretch>
            <a:fillRect/>
          </a:stretch>
        </p:blipFill>
        <p:spPr>
          <a:xfrm>
            <a:off x="6899050" y="1580642"/>
            <a:ext cx="4860750" cy="4402683"/>
          </a:xfrm>
          <a:prstGeom prst="rect">
            <a:avLst/>
          </a:prstGeom>
          <a:noFill/>
          <a:ln>
            <a:noFill/>
          </a:ln>
        </p:spPr>
      </p:pic>
      <p:pic>
        <p:nvPicPr>
          <p:cNvPr id="281" name="Google Shape;281;p37"/>
          <p:cNvPicPr preferRelativeResize="0"/>
          <p:nvPr/>
        </p:nvPicPr>
        <p:blipFill>
          <a:blip r:embed="rId4">
            <a:alphaModFix/>
          </a:blip>
          <a:stretch>
            <a:fillRect/>
          </a:stretch>
        </p:blipFill>
        <p:spPr>
          <a:xfrm>
            <a:off x="2335125" y="2004649"/>
            <a:ext cx="4563926" cy="4269750"/>
          </a:xfrm>
          <a:prstGeom prst="rect">
            <a:avLst/>
          </a:prstGeom>
          <a:noFill/>
          <a:ln>
            <a:noFill/>
          </a:ln>
        </p:spPr>
      </p:pic>
      <p:sp>
        <p:nvSpPr>
          <p:cNvPr id="282" name="Google Shape;282;p37"/>
          <p:cNvSpPr txBox="1"/>
          <p:nvPr/>
        </p:nvSpPr>
        <p:spPr>
          <a:xfrm>
            <a:off x="237375" y="1647038"/>
            <a:ext cx="2017800" cy="4269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800" dirty="0">
                <a:latin typeface="Century Gothic"/>
                <a:ea typeface="Century Gothic"/>
                <a:cs typeface="Century Gothic"/>
                <a:sym typeface="Century Gothic"/>
              </a:rPr>
              <a:t>Reread your essays and identify the evidence you used that you want to include in your visual representations.</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r>
              <a:rPr lang="en-US" sz="1800" dirty="0">
                <a:latin typeface="Century Gothic"/>
                <a:ea typeface="Century Gothic"/>
                <a:cs typeface="Century Gothic"/>
                <a:sym typeface="Century Gothic"/>
              </a:rPr>
              <a:t>Add to your </a:t>
            </a:r>
            <a:r>
              <a:rPr lang="en-US" sz="1800" b="1" dirty="0">
                <a:latin typeface="Century Gothic"/>
                <a:ea typeface="Century Gothic"/>
                <a:cs typeface="Century Gothic"/>
                <a:sym typeface="Century Gothic"/>
              </a:rPr>
              <a:t>Performance Task Template </a:t>
            </a:r>
            <a:r>
              <a:rPr lang="en-US" sz="1800" dirty="0">
                <a:latin typeface="Century Gothic"/>
                <a:ea typeface="Century Gothic"/>
                <a:cs typeface="Century Gothic"/>
                <a:sym typeface="Century Gothic"/>
              </a:rPr>
              <a:t>in a concise way, like the model</a:t>
            </a:r>
            <a:r>
              <a:rPr lang="en-US" dirty="0"/>
              <a:t>. </a:t>
            </a:r>
            <a:endParaRPr dirty="0"/>
          </a:p>
        </p:txBody>
      </p:sp>
      <p:pic>
        <p:nvPicPr>
          <p:cNvPr id="8" name="Google Shape;216;p31"/>
          <p:cNvPicPr preferRelativeResize="0"/>
          <p:nvPr/>
        </p:nvPicPr>
        <p:blipFill>
          <a:blip r:embed="rId5">
            <a:alphaModFix/>
          </a:blip>
          <a:stretch>
            <a:fillRect/>
          </a:stretch>
        </p:blipFill>
        <p:spPr>
          <a:xfrm>
            <a:off x="11029954" y="123911"/>
            <a:ext cx="1124363" cy="1104813"/>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sp>
        <p:nvSpPr>
          <p:cNvPr id="287" name="Google Shape;287;p38"/>
          <p:cNvSpPr txBox="1">
            <a:spLocks noGrp="1"/>
          </p:cNvSpPr>
          <p:nvPr>
            <p:ph type="body" idx="1"/>
          </p:nvPr>
        </p:nvSpPr>
        <p:spPr>
          <a:xfrm>
            <a:off x="838200" y="264150"/>
            <a:ext cx="10515600" cy="5489700"/>
          </a:xfrm>
          <a:prstGeom prst="rect">
            <a:avLst/>
          </a:prstGeom>
          <a:noFill/>
          <a:ln>
            <a:noFill/>
          </a:ln>
        </p:spPr>
        <p:txBody>
          <a:bodyPr spcFirstLastPara="1" wrap="square" lIns="91425" tIns="45700" rIns="91425" bIns="45700" anchor="t" anchorCtr="0">
            <a:noAutofit/>
          </a:bodyPr>
          <a:lstStyle/>
          <a:p>
            <a:pPr marL="0" lvl="0" indent="0" algn="l" rtl="0">
              <a:spcBef>
                <a:spcPts val="1100"/>
              </a:spcBef>
              <a:spcAft>
                <a:spcPts val="0"/>
              </a:spcAft>
              <a:buNone/>
            </a:pPr>
            <a:r>
              <a:rPr lang="en-US" sz="3600"/>
              <a:t>Homework</a:t>
            </a:r>
            <a:endParaRPr sz="3600">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3600">
              <a:latin typeface="Century Gothic"/>
              <a:ea typeface="Century Gothic"/>
              <a:cs typeface="Century Gothic"/>
              <a:sym typeface="Century Gothic"/>
            </a:endParaRPr>
          </a:p>
          <a:p>
            <a:pPr marL="76200" lvl="0" indent="0" algn="l" rtl="0">
              <a:lnSpc>
                <a:spcPct val="115000"/>
              </a:lnSpc>
              <a:spcBef>
                <a:spcPts val="0"/>
              </a:spcBef>
              <a:spcAft>
                <a:spcPts val="0"/>
              </a:spcAft>
              <a:buNone/>
            </a:pPr>
            <a:r>
              <a:rPr lang="en-US" sz="3000">
                <a:solidFill>
                  <a:srgbClr val="000000"/>
                </a:solidFill>
              </a:rPr>
              <a:t>Finish revising your position paper and bring a clean copy to turn in next class.</a:t>
            </a:r>
            <a:endParaRPr sz="3000">
              <a:solidFill>
                <a:srgbClr val="000000"/>
              </a:solidFill>
            </a:endParaRPr>
          </a:p>
          <a:p>
            <a:pPr marL="76200" lvl="0" indent="0" algn="l" rtl="0">
              <a:lnSpc>
                <a:spcPct val="115000"/>
              </a:lnSpc>
              <a:spcBef>
                <a:spcPts val="0"/>
              </a:spcBef>
              <a:spcAft>
                <a:spcPts val="0"/>
              </a:spcAft>
              <a:buNone/>
            </a:pPr>
            <a:endParaRPr sz="3000">
              <a:solidFill>
                <a:srgbClr val="000000"/>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92"/>
        <p:cNvGrpSpPr/>
        <p:nvPr/>
      </p:nvGrpSpPr>
      <p:grpSpPr>
        <a:xfrm>
          <a:off x="0" y="0"/>
          <a:ext cx="0" cy="0"/>
          <a:chOff x="0" y="0"/>
          <a:chExt cx="0" cy="0"/>
        </a:xfrm>
      </p:grpSpPr>
      <p:sp>
        <p:nvSpPr>
          <p:cNvPr id="293" name="Google Shape;293;p39"/>
          <p:cNvSpPr txBox="1"/>
          <p:nvPr/>
        </p:nvSpPr>
        <p:spPr>
          <a:xfrm>
            <a:off x="7810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None/>
            </a:pPr>
            <a:r>
              <a:rPr lang="en-US" sz="3200">
                <a:solidFill>
                  <a:srgbClr val="000000"/>
                </a:solidFill>
                <a:latin typeface="Century Gothic"/>
                <a:ea typeface="Century Gothic"/>
                <a:cs typeface="Century Gothic"/>
                <a:sym typeface="Century Gothic"/>
              </a:rPr>
              <a:t>Small Group Block </a:t>
            </a:r>
            <a:endParaRPr sz="3200">
              <a:solidFill>
                <a:srgbClr val="000000"/>
              </a:solidFill>
              <a:latin typeface="Century Gothic"/>
              <a:ea typeface="Century Gothic"/>
              <a:cs typeface="Century Gothic"/>
              <a:sym typeface="Century Gothic"/>
            </a:endParaRPr>
          </a:p>
        </p:txBody>
      </p:sp>
      <p:graphicFrame>
        <p:nvGraphicFramePr>
          <p:cNvPr id="294" name="Google Shape;294;p39"/>
          <p:cNvGraphicFramePr/>
          <p:nvPr/>
        </p:nvGraphicFramePr>
        <p:xfrm>
          <a:off x="781041" y="1555212"/>
          <a:ext cx="9569025" cy="4204775"/>
        </p:xfrm>
        <a:graphic>
          <a:graphicData uri="http://schemas.openxmlformats.org/drawingml/2006/table">
            <a:tbl>
              <a:tblPr firstRow="1" bandRow="1">
                <a:noFill/>
                <a:tableStyleId>{F6F196D5-5B71-4EAC-A5DF-87F1E00C0F8B}</a:tableStyleId>
              </a:tblPr>
              <a:tblGrid>
                <a:gridCol w="3352850"/>
                <a:gridCol w="3026500"/>
                <a:gridCol w="3189675"/>
              </a:tblGrid>
              <a:tr h="531975">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p28"/>
          <p:cNvSpPr txBox="1">
            <a:spLocks noGrp="1"/>
          </p:cNvSpPr>
          <p:nvPr>
            <p:ph type="subTitle" idx="1"/>
          </p:nvPr>
        </p:nvSpPr>
        <p:spPr>
          <a:xfrm>
            <a:off x="662300" y="1626700"/>
            <a:ext cx="11059200" cy="4359763"/>
          </a:xfrm>
          <a:prstGeom prst="rect">
            <a:avLst/>
          </a:prstGeom>
          <a:noFill/>
          <a:ln>
            <a:noFill/>
          </a:ln>
        </p:spPr>
        <p:txBody>
          <a:bodyPr spcFirstLastPara="1" wrap="square" lIns="91425" tIns="45700" rIns="91425" bIns="45700" anchor="t" anchorCtr="0">
            <a:noAutofit/>
          </a:bodyPr>
          <a:lstStyle/>
          <a:p>
            <a:pPr marL="342900" lvl="0" indent="-342900" algn="l" rtl="0">
              <a:spcBef>
                <a:spcPts val="1100"/>
              </a:spcBef>
              <a:spcAft>
                <a:spcPts val="0"/>
              </a:spcAft>
              <a:buFont typeface="Arial" panose="020B0604020202020204" pitchFamily="34" charset="0"/>
              <a:buChar char="•"/>
            </a:pPr>
            <a:r>
              <a:rPr lang="en-US" b="1" dirty="0" smtClean="0">
                <a:latin typeface="Century Gothic"/>
                <a:ea typeface="Century Gothic"/>
                <a:cs typeface="Century Gothic"/>
                <a:sym typeface="Century Gothic"/>
              </a:rPr>
              <a:t>Steps </a:t>
            </a:r>
            <a:r>
              <a:rPr lang="en-US" b="1" dirty="0">
                <a:latin typeface="Century Gothic"/>
                <a:ea typeface="Century Gothic"/>
                <a:cs typeface="Century Gothic"/>
                <a:sym typeface="Century Gothic"/>
              </a:rPr>
              <a:t>to Writing a Position Paper anchor chart </a:t>
            </a:r>
            <a:r>
              <a:rPr lang="en-US" dirty="0">
                <a:latin typeface="Century Gothic"/>
                <a:ea typeface="Century Gothic"/>
                <a:cs typeface="Century Gothic"/>
                <a:sym typeface="Century Gothic"/>
              </a:rPr>
              <a:t>(from Lesson </a:t>
            </a:r>
            <a:r>
              <a:rPr lang="en-US" dirty="0" smtClean="0">
                <a:latin typeface="Century Gothic"/>
                <a:ea typeface="Century Gothic"/>
                <a:cs typeface="Century Gothic"/>
                <a:sym typeface="Century Gothic"/>
              </a:rPr>
              <a:t>2)</a:t>
            </a:r>
            <a:endParaRPr lang="en-US" dirty="0">
              <a:latin typeface="Century Gothic"/>
              <a:ea typeface="Century Gothic"/>
              <a:cs typeface="Century Gothic"/>
              <a:sym typeface="Century Gothic"/>
            </a:endParaRPr>
          </a:p>
          <a:p>
            <a:pPr marL="342900" lvl="0" indent="-342900" algn="l" rtl="0">
              <a:spcBef>
                <a:spcPts val="1100"/>
              </a:spcBef>
              <a:spcAft>
                <a:spcPts val="0"/>
              </a:spcAft>
              <a:buFont typeface="Arial" panose="020B0604020202020204" pitchFamily="34" charset="0"/>
              <a:buChar char="•"/>
            </a:pPr>
            <a:r>
              <a:rPr lang="en-US" b="1" dirty="0" smtClean="0">
                <a:latin typeface="Century Gothic"/>
                <a:ea typeface="Century Gothic"/>
                <a:cs typeface="Century Gothic"/>
                <a:sym typeface="Century Gothic"/>
              </a:rPr>
              <a:t>Argument </a:t>
            </a:r>
            <a:r>
              <a:rPr lang="en-US" b="1" dirty="0">
                <a:latin typeface="Century Gothic"/>
                <a:ea typeface="Century Gothic"/>
                <a:cs typeface="Century Gothic"/>
                <a:sym typeface="Century Gothic"/>
              </a:rPr>
              <a:t>Writing Rubric </a:t>
            </a:r>
            <a:r>
              <a:rPr lang="en-US" dirty="0">
                <a:latin typeface="Century Gothic"/>
                <a:ea typeface="Century Gothic"/>
                <a:cs typeface="Century Gothic"/>
                <a:sym typeface="Century Gothic"/>
              </a:rPr>
              <a:t>(from Lesson </a:t>
            </a:r>
            <a:r>
              <a:rPr lang="en-US" dirty="0" smtClean="0">
                <a:latin typeface="Century Gothic"/>
                <a:ea typeface="Century Gothic"/>
                <a:cs typeface="Century Gothic"/>
                <a:sym typeface="Century Gothic"/>
              </a:rPr>
              <a:t>1)</a:t>
            </a:r>
            <a:endParaRPr lang="en-US" dirty="0">
              <a:latin typeface="Century Gothic"/>
              <a:ea typeface="Century Gothic"/>
              <a:cs typeface="Century Gothic"/>
              <a:sym typeface="Century Gothic"/>
            </a:endParaRPr>
          </a:p>
          <a:p>
            <a:pPr marL="342900" lvl="0" indent="-342900" algn="l" rtl="0">
              <a:spcBef>
                <a:spcPts val="1100"/>
              </a:spcBef>
              <a:spcAft>
                <a:spcPts val="0"/>
              </a:spcAft>
              <a:buFont typeface="Arial" panose="020B0604020202020204" pitchFamily="34" charset="0"/>
              <a:buChar char="•"/>
            </a:pPr>
            <a:r>
              <a:rPr lang="en-US" dirty="0" smtClean="0">
                <a:latin typeface="Century Gothic"/>
                <a:ea typeface="Century Gothic"/>
                <a:cs typeface="Century Gothic"/>
                <a:sym typeface="Century Gothic"/>
              </a:rPr>
              <a:t>Colored </a:t>
            </a:r>
            <a:r>
              <a:rPr lang="en-US" dirty="0">
                <a:latin typeface="Century Gothic"/>
                <a:ea typeface="Century Gothic"/>
                <a:cs typeface="Century Gothic"/>
                <a:sym typeface="Century Gothic"/>
              </a:rPr>
              <a:t>pens, highlighters, or markers (a new color for each </a:t>
            </a:r>
            <a:r>
              <a:rPr lang="en-US" dirty="0" smtClean="0">
                <a:latin typeface="Century Gothic"/>
                <a:ea typeface="Century Gothic"/>
                <a:cs typeface="Century Gothic"/>
                <a:sym typeface="Century Gothic"/>
              </a:rPr>
              <a:t>student)</a:t>
            </a:r>
            <a:endParaRPr lang="en-US" dirty="0">
              <a:latin typeface="Century Gothic"/>
              <a:ea typeface="Century Gothic"/>
              <a:cs typeface="Century Gothic"/>
              <a:sym typeface="Century Gothic"/>
            </a:endParaRPr>
          </a:p>
          <a:p>
            <a:pPr marL="342900" lvl="0" indent="-342900" algn="l" rtl="0">
              <a:spcBef>
                <a:spcPts val="1100"/>
              </a:spcBef>
              <a:spcAft>
                <a:spcPts val="0"/>
              </a:spcAft>
              <a:buFont typeface="Arial" panose="020B0604020202020204" pitchFamily="34" charset="0"/>
              <a:buChar char="•"/>
            </a:pPr>
            <a:r>
              <a:rPr lang="en-US" b="1" dirty="0" smtClean="0">
                <a:latin typeface="Century Gothic"/>
                <a:ea typeface="Century Gothic"/>
                <a:cs typeface="Century Gothic"/>
                <a:sym typeface="Century Gothic"/>
              </a:rPr>
              <a:t>Domain-Specific </a:t>
            </a:r>
            <a:r>
              <a:rPr lang="en-US" b="1" dirty="0">
                <a:latin typeface="Century Gothic"/>
                <a:ea typeface="Century Gothic"/>
                <a:cs typeface="Century Gothic"/>
                <a:sym typeface="Century Gothic"/>
              </a:rPr>
              <a:t>Vocabulary anchor chart </a:t>
            </a:r>
            <a:r>
              <a:rPr lang="en-US" dirty="0">
                <a:latin typeface="Century Gothic"/>
                <a:ea typeface="Century Gothic"/>
                <a:cs typeface="Century Gothic"/>
                <a:sym typeface="Century Gothic"/>
              </a:rPr>
              <a:t>(begun in Unit 1, Lesson </a:t>
            </a:r>
            <a:r>
              <a:rPr lang="en-US" dirty="0" smtClean="0">
                <a:latin typeface="Century Gothic"/>
                <a:ea typeface="Century Gothic"/>
                <a:cs typeface="Century Gothic"/>
                <a:sym typeface="Century Gothic"/>
              </a:rPr>
              <a:t>2)</a:t>
            </a:r>
            <a:endParaRPr lang="en-US" dirty="0">
              <a:latin typeface="Century Gothic"/>
              <a:ea typeface="Century Gothic"/>
              <a:cs typeface="Century Gothic"/>
              <a:sym typeface="Century Gothic"/>
            </a:endParaRPr>
          </a:p>
          <a:p>
            <a:pPr marL="342900" lvl="0" indent="-342900" algn="l" rtl="0">
              <a:spcBef>
                <a:spcPts val="1100"/>
              </a:spcBef>
              <a:spcAft>
                <a:spcPts val="0"/>
              </a:spcAft>
              <a:buFont typeface="Arial" panose="020B0604020202020204" pitchFamily="34" charset="0"/>
              <a:buChar char="•"/>
            </a:pPr>
            <a:r>
              <a:rPr lang="en-US" b="1" dirty="0" smtClean="0">
                <a:latin typeface="Century Gothic"/>
                <a:ea typeface="Century Gothic"/>
                <a:cs typeface="Century Gothic"/>
                <a:sym typeface="Century Gothic"/>
              </a:rPr>
              <a:t>Researcher’s </a:t>
            </a:r>
            <a:r>
              <a:rPr lang="en-US" b="1" dirty="0">
                <a:latin typeface="Century Gothic"/>
                <a:ea typeface="Century Gothic"/>
                <a:cs typeface="Century Gothic"/>
                <a:sym typeface="Century Gothic"/>
              </a:rPr>
              <a:t>notebook </a:t>
            </a:r>
            <a:r>
              <a:rPr lang="en-US" dirty="0">
                <a:latin typeface="Century Gothic"/>
                <a:ea typeface="Century Gothic"/>
                <a:cs typeface="Century Gothic"/>
                <a:sym typeface="Century Gothic"/>
              </a:rPr>
              <a:t>(from Unit 2, Lesson </a:t>
            </a:r>
            <a:r>
              <a:rPr lang="en-US" dirty="0" smtClean="0">
                <a:latin typeface="Century Gothic"/>
                <a:ea typeface="Century Gothic"/>
                <a:cs typeface="Century Gothic"/>
                <a:sym typeface="Century Gothic"/>
              </a:rPr>
              <a:t>4)</a:t>
            </a:r>
            <a:endParaRPr lang="en-US" dirty="0">
              <a:latin typeface="Century Gothic"/>
              <a:ea typeface="Century Gothic"/>
              <a:cs typeface="Century Gothic"/>
              <a:sym typeface="Century Gothic"/>
            </a:endParaRPr>
          </a:p>
          <a:p>
            <a:pPr marL="342900" lvl="0" indent="-342900" algn="l" rtl="0">
              <a:spcBef>
                <a:spcPts val="1100"/>
              </a:spcBef>
              <a:spcAft>
                <a:spcPts val="0"/>
              </a:spcAft>
              <a:buFont typeface="Arial" panose="020B0604020202020204" pitchFamily="34" charset="0"/>
              <a:buChar char="•"/>
            </a:pPr>
            <a:r>
              <a:rPr lang="en-US" b="1" dirty="0" smtClean="0">
                <a:latin typeface="Century Gothic"/>
                <a:ea typeface="Century Gothic"/>
                <a:cs typeface="Century Gothic"/>
                <a:sym typeface="Century Gothic"/>
              </a:rPr>
              <a:t>Performance </a:t>
            </a:r>
            <a:r>
              <a:rPr lang="en-US" b="1" dirty="0">
                <a:latin typeface="Century Gothic"/>
                <a:ea typeface="Century Gothic"/>
                <a:cs typeface="Century Gothic"/>
                <a:sym typeface="Century Gothic"/>
              </a:rPr>
              <a:t>Task Description </a:t>
            </a:r>
            <a:r>
              <a:rPr lang="en-US" dirty="0">
                <a:latin typeface="Century Gothic"/>
                <a:ea typeface="Century Gothic"/>
                <a:cs typeface="Century Gothic"/>
                <a:sym typeface="Century Gothic"/>
              </a:rPr>
              <a:t>(from Lesson 7; one per </a:t>
            </a:r>
            <a:r>
              <a:rPr lang="en-US" dirty="0" smtClean="0">
                <a:latin typeface="Century Gothic"/>
                <a:ea typeface="Century Gothic"/>
                <a:cs typeface="Century Gothic"/>
                <a:sym typeface="Century Gothic"/>
              </a:rPr>
              <a:t>student)</a:t>
            </a:r>
          </a:p>
          <a:p>
            <a:pPr marL="342900" lvl="0" indent="-342900" algn="l" rtl="0">
              <a:spcBef>
                <a:spcPts val="1100"/>
              </a:spcBef>
              <a:spcAft>
                <a:spcPts val="0"/>
              </a:spcAft>
              <a:buFont typeface="Arial" panose="020B0604020202020204" pitchFamily="34" charset="0"/>
              <a:buChar char="•"/>
            </a:pPr>
            <a:r>
              <a:rPr lang="en-US" b="1" dirty="0" smtClean="0">
                <a:latin typeface="Century Gothic"/>
                <a:ea typeface="Century Gothic"/>
                <a:cs typeface="Century Gothic"/>
                <a:sym typeface="Century Gothic"/>
              </a:rPr>
              <a:t>Performance </a:t>
            </a:r>
            <a:r>
              <a:rPr lang="en-US" b="1" dirty="0">
                <a:latin typeface="Century Gothic"/>
                <a:ea typeface="Century Gothic"/>
                <a:cs typeface="Century Gothic"/>
                <a:sym typeface="Century Gothic"/>
              </a:rPr>
              <a:t>Task Template </a:t>
            </a:r>
            <a:r>
              <a:rPr lang="en-US" dirty="0">
                <a:latin typeface="Century Gothic"/>
                <a:ea typeface="Century Gothic"/>
                <a:cs typeface="Century Gothic"/>
                <a:sym typeface="Century Gothic"/>
              </a:rPr>
              <a:t>(from Lesson 7; one per student)</a:t>
            </a:r>
            <a:r>
              <a:rPr lang="en-US" sz="2800" dirty="0">
                <a:latin typeface="Century Gothic"/>
                <a:ea typeface="Century Gothic"/>
                <a:cs typeface="Century Gothic"/>
                <a:sym typeface="Century Gothic"/>
              </a:rPr>
              <a:t/>
            </a:r>
            <a:br>
              <a:rPr lang="en-US" sz="2800" dirty="0">
                <a:latin typeface="Century Gothic"/>
                <a:ea typeface="Century Gothic"/>
                <a:cs typeface="Century Gothic"/>
                <a:sym typeface="Century Gothic"/>
              </a:rPr>
            </a:br>
            <a:endParaRPr sz="2800" dirty="0">
              <a:latin typeface="Century Gothic"/>
              <a:ea typeface="Century Gothic"/>
              <a:cs typeface="Century Gothic"/>
              <a:sym typeface="Century Gothic"/>
            </a:endParaRPr>
          </a:p>
        </p:txBody>
      </p:sp>
      <p:sp>
        <p:nvSpPr>
          <p:cNvPr id="192" name="Google Shape;192;p28"/>
          <p:cNvSpPr txBox="1">
            <a:spLocks noGrp="1"/>
          </p:cNvSpPr>
          <p:nvPr>
            <p:ph type="ctrTitle"/>
          </p:nvPr>
        </p:nvSpPr>
        <p:spPr>
          <a:xfrm>
            <a:off x="662300" y="242500"/>
            <a:ext cx="10515600" cy="11556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4500"/>
              <a:buFont typeface="Overlock"/>
              <a:buNone/>
            </a:pPr>
            <a:r>
              <a:rPr lang="en-US" sz="4200" dirty="0">
                <a:latin typeface="Century Gothic"/>
                <a:ea typeface="Century Gothic"/>
                <a:cs typeface="Century Gothic"/>
                <a:sym typeface="Century Gothic"/>
              </a:rPr>
              <a:t>Grade 7: Module 4: Unit 3: Lesson 8</a:t>
            </a:r>
            <a:endParaRPr sz="4200" dirty="0">
              <a:latin typeface="Century Gothic"/>
              <a:ea typeface="Century Gothic"/>
              <a:cs typeface="Century Gothic"/>
              <a:sym typeface="Century Gothic"/>
            </a:endParaRPr>
          </a:p>
          <a:p>
            <a:pPr marL="0" lvl="0" indent="0" algn="l" rtl="0">
              <a:spcBef>
                <a:spcPts val="0"/>
              </a:spcBef>
              <a:spcAft>
                <a:spcPts val="0"/>
              </a:spcAft>
              <a:buClr>
                <a:schemeClr val="dk1"/>
              </a:buClr>
              <a:buSzPts val="1500"/>
              <a:buFont typeface="Arial"/>
              <a:buNone/>
            </a:pPr>
            <a:r>
              <a:rPr lang="en-US" sz="2100" b="1" dirty="0">
                <a:latin typeface="Century Gothic"/>
                <a:ea typeface="Century Gothic"/>
                <a:cs typeface="Century Gothic"/>
                <a:sym typeface="Century Gothic"/>
              </a:rPr>
              <a:t>Teacher slide, before teaching.</a:t>
            </a:r>
            <a:endParaRPr sz="4200" dirty="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29"/>
          <p:cNvSpPr txBox="1">
            <a:spLocks noGrp="1"/>
          </p:cNvSpPr>
          <p:nvPr>
            <p:ph type="subTitle" idx="1"/>
          </p:nvPr>
        </p:nvSpPr>
        <p:spPr>
          <a:xfrm>
            <a:off x="635625" y="1851650"/>
            <a:ext cx="10954500" cy="45048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dk1"/>
              </a:buClr>
              <a:buSzPts val="3330"/>
              <a:buFont typeface="Arial"/>
              <a:buNone/>
            </a:pPr>
            <a:r>
              <a:rPr lang="en-US" b="1" i="0" u="none" strike="noStrike" cap="none" dirty="0">
                <a:solidFill>
                  <a:schemeClr val="dk1"/>
                </a:solidFill>
                <a:latin typeface="Century Gothic"/>
                <a:ea typeface="Century Gothic"/>
                <a:cs typeface="Century Gothic"/>
                <a:sym typeface="Century Gothic"/>
              </a:rPr>
              <a:t>Preparing for</a:t>
            </a:r>
            <a:r>
              <a:rPr lang="en-US" b="1" dirty="0">
                <a:latin typeface="Century Gothic"/>
                <a:ea typeface="Century Gothic"/>
                <a:cs typeface="Century Gothic"/>
                <a:sym typeface="Century Gothic"/>
              </a:rPr>
              <a:t> Lesson </a:t>
            </a:r>
            <a:r>
              <a:rPr lang="en-US" b="1" i="1" dirty="0">
                <a:latin typeface="Century Gothic"/>
                <a:ea typeface="Century Gothic"/>
                <a:cs typeface="Century Gothic"/>
                <a:sym typeface="Century Gothic"/>
              </a:rPr>
              <a:t>8</a:t>
            </a:r>
            <a:r>
              <a:rPr lang="en-US" b="1" i="0" u="none" strike="noStrike" cap="none" dirty="0">
                <a:solidFill>
                  <a:schemeClr val="dk1"/>
                </a:solidFill>
                <a:latin typeface="Century Gothic"/>
                <a:ea typeface="Century Gothic"/>
                <a:cs typeface="Century Gothic"/>
                <a:sym typeface="Century Gothic"/>
              </a:rPr>
              <a:t>: </a:t>
            </a:r>
            <a:r>
              <a:rPr lang="en-US" b="1" i="1" u="none" strike="noStrike" cap="none" dirty="0">
                <a:solidFill>
                  <a:schemeClr val="dk1"/>
                </a:solidFill>
                <a:latin typeface="Century Gothic"/>
                <a:ea typeface="Century Gothic"/>
                <a:cs typeface="Century Gothic"/>
                <a:sym typeface="Century Gothic"/>
              </a:rPr>
              <a:t>Pre-reading</a:t>
            </a:r>
            <a:endParaRPr b="1" i="1"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30"/>
              <a:buFont typeface="Arial"/>
              <a:buNone/>
            </a:pPr>
            <a:endParaRPr b="1" i="1"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b="0" i="0" u="none" strike="noStrike" cap="none" dirty="0">
                <a:solidFill>
                  <a:schemeClr val="dk1"/>
                </a:solidFill>
                <a:latin typeface="Century Gothic"/>
                <a:ea typeface="Century Gothic"/>
                <a:cs typeface="Century Gothic"/>
                <a:sym typeface="Century Gothic"/>
              </a:rPr>
              <a:t>Before students come, please prepare by doing these things:</a:t>
            </a:r>
            <a:endParaRPr b="0" i="0" u="none" strike="noStrike" cap="none" dirty="0">
              <a:solidFill>
                <a:schemeClr val="dk1"/>
              </a:solidFill>
              <a:latin typeface="Century Gothic"/>
              <a:ea typeface="Century Gothic"/>
              <a:cs typeface="Century Gothic"/>
              <a:sym typeface="Century Gothic"/>
            </a:endParaRPr>
          </a:p>
          <a:p>
            <a:pPr marL="457200" marR="0" lvl="0" indent="-381000" algn="l" rtl="0">
              <a:lnSpc>
                <a:spcPct val="90000"/>
              </a:lnSpc>
              <a:spcBef>
                <a:spcPts val="1000"/>
              </a:spcBef>
              <a:spcAft>
                <a:spcPts val="0"/>
              </a:spcAft>
              <a:buSzPts val="2400"/>
              <a:buFont typeface="Century Gothic"/>
              <a:buAutoNum type="arabicPeriod"/>
            </a:pPr>
            <a:r>
              <a:rPr lang="en-US" dirty="0">
                <a:latin typeface="Century Gothic"/>
                <a:ea typeface="Century Gothic"/>
                <a:cs typeface="Century Gothic"/>
                <a:sym typeface="Century Gothic"/>
              </a:rPr>
              <a:t>Consider making a list of students with whom you want to check in.</a:t>
            </a:r>
            <a:endParaRPr dirty="0">
              <a:latin typeface="Century Gothic"/>
              <a:ea typeface="Century Gothic"/>
              <a:cs typeface="Century Gothic"/>
              <a:sym typeface="Century Gothic"/>
            </a:endParaRPr>
          </a:p>
          <a:p>
            <a:pPr marL="457200" marR="0" lvl="0" indent="-381000" algn="l" rtl="0">
              <a:lnSpc>
                <a:spcPct val="90000"/>
              </a:lnSpc>
              <a:spcBef>
                <a:spcPts val="0"/>
              </a:spcBef>
              <a:spcAft>
                <a:spcPts val="0"/>
              </a:spcAft>
              <a:buSzPts val="2400"/>
              <a:buFont typeface="Century Gothic"/>
              <a:buAutoNum type="arabicPeriod"/>
            </a:pPr>
            <a:r>
              <a:rPr lang="en-US" dirty="0">
                <a:latin typeface="Century Gothic"/>
                <a:ea typeface="Century Gothic"/>
                <a:cs typeface="Century Gothic"/>
                <a:sym typeface="Century Gothic"/>
              </a:rPr>
              <a:t>Post learning targets and </a:t>
            </a:r>
            <a:r>
              <a:rPr lang="en-US" b="1" dirty="0">
                <a:latin typeface="Century Gothic"/>
                <a:ea typeface="Century Gothic"/>
                <a:cs typeface="Century Gothic"/>
                <a:sym typeface="Century Gothic"/>
              </a:rPr>
              <a:t>Domain-Specific Vocabulary anchor chart</a:t>
            </a:r>
            <a:endParaRPr b="1" dirty="0">
              <a:latin typeface="Century Gothic"/>
              <a:ea typeface="Century Gothic"/>
              <a:cs typeface="Century Gothic"/>
              <a:sym typeface="Century Gothic"/>
            </a:endParaRPr>
          </a:p>
          <a:p>
            <a:pPr marL="457200" marR="0" lvl="0" indent="0" algn="l" rtl="0">
              <a:lnSpc>
                <a:spcPct val="90000"/>
              </a:lnSpc>
              <a:spcBef>
                <a:spcPts val="1000"/>
              </a:spcBef>
              <a:spcAft>
                <a:spcPts val="1000"/>
              </a:spcAft>
              <a:buNone/>
            </a:pPr>
            <a:endParaRPr dirty="0">
              <a:latin typeface="Calibri"/>
              <a:ea typeface="Calibri"/>
              <a:cs typeface="Calibri"/>
              <a:sym typeface="Calibri"/>
            </a:endParaRPr>
          </a:p>
        </p:txBody>
      </p:sp>
      <p:sp>
        <p:nvSpPr>
          <p:cNvPr id="199" name="Google Shape;199;p29"/>
          <p:cNvSpPr txBox="1">
            <a:spLocks noGrp="1"/>
          </p:cNvSpPr>
          <p:nvPr>
            <p:ph type="ctrTitle"/>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4500"/>
              <a:buFont typeface="Overlock"/>
              <a:buNone/>
            </a:pPr>
            <a:r>
              <a:rPr lang="en-US" sz="4200" dirty="0">
                <a:latin typeface="Century Gothic"/>
                <a:ea typeface="Century Gothic"/>
                <a:cs typeface="Century Gothic"/>
                <a:sym typeface="Century Gothic"/>
              </a:rPr>
              <a:t>Grade 7: Module 4: Unit 2: Lesson 2</a:t>
            </a:r>
            <a:endParaRPr sz="4200" dirty="0">
              <a:latin typeface="Century Gothic"/>
              <a:ea typeface="Century Gothic"/>
              <a:cs typeface="Century Gothic"/>
              <a:sym typeface="Century Gothic"/>
            </a:endParaRPr>
          </a:p>
          <a:p>
            <a:pPr marL="0" lvl="0" indent="0" algn="l" rtl="0">
              <a:spcBef>
                <a:spcPts val="0"/>
              </a:spcBef>
              <a:spcAft>
                <a:spcPts val="0"/>
              </a:spcAft>
              <a:buClr>
                <a:schemeClr val="dk1"/>
              </a:buClr>
              <a:buSzPts val="1500"/>
              <a:buFont typeface="Arial"/>
              <a:buNone/>
            </a:pPr>
            <a:r>
              <a:rPr lang="en-US" sz="2100" b="1" dirty="0">
                <a:latin typeface="Century Gothic"/>
                <a:ea typeface="Century Gothic"/>
                <a:cs typeface="Century Gothic"/>
                <a:sym typeface="Century Gothic"/>
              </a:rPr>
              <a:t>Teacher slide, before teaching.</a:t>
            </a:r>
            <a:endParaRPr sz="4200" dirty="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03"/>
        <p:cNvGrpSpPr/>
        <p:nvPr/>
      </p:nvGrpSpPr>
      <p:grpSpPr>
        <a:xfrm>
          <a:off x="0" y="0"/>
          <a:ext cx="0" cy="0"/>
          <a:chOff x="0" y="0"/>
          <a:chExt cx="0" cy="0"/>
        </a:xfrm>
      </p:grpSpPr>
      <p:pic>
        <p:nvPicPr>
          <p:cNvPr id="204" name="Google Shape;204;p30"/>
          <p:cNvPicPr preferRelativeResize="0"/>
          <p:nvPr/>
        </p:nvPicPr>
        <p:blipFill rotWithShape="1">
          <a:blip r:embed="rId3">
            <a:alphaModFix/>
          </a:blip>
          <a:srcRect/>
          <a:stretch/>
        </p:blipFill>
        <p:spPr>
          <a:xfrm>
            <a:off x="1739143" y="468977"/>
            <a:ext cx="8738431" cy="3539067"/>
          </a:xfrm>
          <a:prstGeom prst="rect">
            <a:avLst/>
          </a:prstGeom>
          <a:noFill/>
          <a:ln>
            <a:noFill/>
          </a:ln>
        </p:spPr>
      </p:pic>
      <p:sp>
        <p:nvSpPr>
          <p:cNvPr id="205" name="Google Shape;205;p30"/>
          <p:cNvSpPr/>
          <p:nvPr/>
        </p:nvSpPr>
        <p:spPr>
          <a:xfrm>
            <a:off x="0" y="4918509"/>
            <a:ext cx="12192000" cy="1939500"/>
          </a:xfrm>
          <a:prstGeom prst="rect">
            <a:avLst/>
          </a:prstGeom>
          <a:solidFill>
            <a:srgbClr val="40404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b="0" i="0" u="none" strike="noStrike" cap="none">
              <a:solidFill>
                <a:schemeClr val="lt1"/>
              </a:solidFill>
              <a:latin typeface="Calibri"/>
              <a:ea typeface="Calibri"/>
              <a:cs typeface="Calibri"/>
              <a:sym typeface="Calibri"/>
            </a:endParaRPr>
          </a:p>
        </p:txBody>
      </p:sp>
      <p:sp>
        <p:nvSpPr>
          <p:cNvPr id="206" name="Google Shape;206;p30"/>
          <p:cNvSpPr txBox="1">
            <a:spLocks noGrp="1"/>
          </p:cNvSpPr>
          <p:nvPr>
            <p:ph type="ctrTitle"/>
          </p:nvPr>
        </p:nvSpPr>
        <p:spPr>
          <a:xfrm>
            <a:off x="1600200" y="4269282"/>
            <a:ext cx="8991600" cy="12648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91425" tIns="45700" rIns="91425" bIns="45700" anchor="ctr" anchorCtr="0">
            <a:noAutofit/>
          </a:bodyPr>
          <a:lstStyle/>
          <a:p>
            <a:pPr marL="0" lvl="0" indent="0" algn="ctr" rtl="0">
              <a:spcBef>
                <a:spcPts val="0"/>
              </a:spcBef>
              <a:spcAft>
                <a:spcPts val="0"/>
              </a:spcAft>
              <a:buClr>
                <a:schemeClr val="dk1"/>
              </a:buClr>
              <a:buSzPts val="5300"/>
              <a:buFont typeface="Arial"/>
              <a:buNone/>
            </a:pPr>
            <a:r>
              <a:rPr lang="en-US" sz="4000" b="1">
                <a:latin typeface="Century Gothic"/>
                <a:ea typeface="Century Gothic"/>
                <a:cs typeface="Century Gothic"/>
                <a:sym typeface="Century Gothic"/>
              </a:rPr>
              <a:t>Grade 7: Module 4: </a:t>
            </a:r>
            <a:endParaRPr sz="4000" b="1">
              <a:latin typeface="Century Gothic"/>
              <a:ea typeface="Century Gothic"/>
              <a:cs typeface="Century Gothic"/>
              <a:sym typeface="Century Gothic"/>
            </a:endParaRPr>
          </a:p>
          <a:p>
            <a:pPr marL="0" lvl="0" indent="0" algn="ctr" rtl="0">
              <a:spcBef>
                <a:spcPts val="0"/>
              </a:spcBef>
              <a:spcAft>
                <a:spcPts val="0"/>
              </a:spcAft>
              <a:buClr>
                <a:schemeClr val="dk1"/>
              </a:buClr>
              <a:buSzPts val="5300"/>
              <a:buFont typeface="Arial"/>
              <a:buNone/>
            </a:pPr>
            <a:r>
              <a:rPr lang="en-US" sz="4000" b="1">
                <a:latin typeface="Century Gothic"/>
                <a:ea typeface="Century Gothic"/>
                <a:cs typeface="Century Gothic"/>
                <a:sym typeface="Century Gothic"/>
              </a:rPr>
              <a:t>Unit 3: Lesson 8</a:t>
            </a:r>
            <a:endParaRPr sz="4000" b="1">
              <a:solidFill>
                <a:srgbClr val="404040"/>
              </a:solidFill>
              <a:latin typeface="Century Gothic"/>
              <a:ea typeface="Century Gothic"/>
              <a:cs typeface="Century Gothic"/>
              <a:sym typeface="Century Gothic"/>
            </a:endParaRPr>
          </a:p>
        </p:txBody>
      </p:sp>
      <p:pic>
        <p:nvPicPr>
          <p:cNvPr id="207" name="Google Shape;207;p30"/>
          <p:cNvPicPr preferRelativeResize="0"/>
          <p:nvPr/>
        </p:nvPicPr>
        <p:blipFill rotWithShape="1">
          <a:blip r:embed="rId4">
            <a:alphaModFix/>
          </a:blip>
          <a:srcRect/>
          <a:stretch/>
        </p:blipFill>
        <p:spPr>
          <a:xfrm>
            <a:off x="0" y="6197691"/>
            <a:ext cx="792374" cy="660311"/>
          </a:xfrm>
          <a:prstGeom prst="rect">
            <a:avLst/>
          </a:prstGeom>
          <a:noFill/>
          <a:ln>
            <a:noFill/>
          </a:ln>
        </p:spPr>
      </p:pic>
      <p:pic>
        <p:nvPicPr>
          <p:cNvPr id="208" name="Google Shape;208;p30"/>
          <p:cNvPicPr preferRelativeResize="0"/>
          <p:nvPr/>
        </p:nvPicPr>
        <p:blipFill rotWithShape="1">
          <a:blip r:embed="rId5">
            <a:alphaModFix/>
          </a:blip>
          <a:srcRect/>
          <a:stretch/>
        </p:blipFill>
        <p:spPr>
          <a:xfrm>
            <a:off x="10956584" y="6601309"/>
            <a:ext cx="1238848" cy="232284"/>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31"/>
          <p:cNvSpPr txBox="1">
            <a:spLocks noGrp="1"/>
          </p:cNvSpPr>
          <p:nvPr>
            <p:ph type="ctrTitle"/>
          </p:nvPr>
        </p:nvSpPr>
        <p:spPr>
          <a:xfrm>
            <a:off x="1539797" y="372825"/>
            <a:ext cx="9144000" cy="1022100"/>
          </a:xfrm>
          <a:prstGeom prst="rect">
            <a:avLst/>
          </a:prstGeom>
          <a:noFill/>
          <a:ln>
            <a:noFill/>
          </a:ln>
        </p:spPr>
        <p:txBody>
          <a:bodyPr spcFirstLastPara="1" wrap="square" lIns="91425" tIns="45700" rIns="91425" bIns="45700" anchor="b" anchorCtr="0">
            <a:noAutofit/>
          </a:bodyPr>
          <a:lstStyle/>
          <a:p>
            <a:pPr marL="0" marR="0" lvl="0" indent="0" algn="ctr" rtl="0">
              <a:lnSpc>
                <a:spcPct val="90000"/>
              </a:lnSpc>
              <a:spcBef>
                <a:spcPts val="0"/>
              </a:spcBef>
              <a:spcAft>
                <a:spcPts val="0"/>
              </a:spcAft>
              <a:buClr>
                <a:schemeClr val="dk1"/>
              </a:buClr>
              <a:buSzPts val="4400"/>
              <a:buFont typeface="Overlock"/>
              <a:buNone/>
            </a:pPr>
            <a:r>
              <a:rPr lang="en-US" sz="4200" b="1" dirty="0" smtClean="0">
                <a:latin typeface="Century Gothic"/>
                <a:ea typeface="Century Gothic"/>
                <a:cs typeface="Century Gothic"/>
                <a:sym typeface="Century Gothic"/>
              </a:rPr>
              <a:t>Hello</a:t>
            </a:r>
            <a:r>
              <a:rPr lang="en-US" sz="4200" b="1" i="0" u="none" strike="noStrike" cap="none" dirty="0" smtClean="0">
                <a:solidFill>
                  <a:schemeClr val="dk1"/>
                </a:solidFill>
                <a:latin typeface="Century Gothic"/>
                <a:ea typeface="Century Gothic"/>
                <a:cs typeface="Century Gothic"/>
                <a:sym typeface="Century Gothic"/>
              </a:rPr>
              <a:t>, Students</a:t>
            </a:r>
            <a:r>
              <a:rPr lang="en-US" sz="4200" b="1" i="0" u="none" strike="noStrike" cap="none" dirty="0">
                <a:solidFill>
                  <a:schemeClr val="dk1"/>
                </a:solidFill>
                <a:latin typeface="Century Gothic"/>
                <a:ea typeface="Century Gothic"/>
                <a:cs typeface="Century Gothic"/>
                <a:sym typeface="Century Gothic"/>
              </a:rPr>
              <a:t>!</a:t>
            </a:r>
            <a:endParaRPr sz="4200" b="1" i="0" u="none" strike="noStrike" cap="none" dirty="0">
              <a:solidFill>
                <a:schemeClr val="dk1"/>
              </a:solidFill>
              <a:latin typeface="Century Gothic"/>
              <a:ea typeface="Century Gothic"/>
              <a:cs typeface="Century Gothic"/>
              <a:sym typeface="Century Gothic"/>
            </a:endParaRPr>
          </a:p>
        </p:txBody>
      </p:sp>
      <p:sp>
        <p:nvSpPr>
          <p:cNvPr id="215" name="Google Shape;215;p31"/>
          <p:cNvSpPr txBox="1">
            <a:spLocks noGrp="1"/>
          </p:cNvSpPr>
          <p:nvPr>
            <p:ph type="subTitle" idx="1"/>
          </p:nvPr>
        </p:nvSpPr>
        <p:spPr>
          <a:xfrm>
            <a:off x="562450" y="1722425"/>
            <a:ext cx="10791300" cy="4187700"/>
          </a:xfrm>
          <a:prstGeom prst="rect">
            <a:avLst/>
          </a:prstGeom>
          <a:noFill/>
          <a:ln>
            <a:noFill/>
          </a:ln>
        </p:spPr>
        <p:txBody>
          <a:bodyPr spcFirstLastPara="1" wrap="square" lIns="91425" tIns="45700" rIns="91425" bIns="45700" anchor="t" anchorCtr="0">
            <a:noAutofit/>
          </a:bodyPr>
          <a:lstStyle/>
          <a:p>
            <a:pPr marL="0" marR="0" lvl="0" indent="0" algn="l" rtl="0">
              <a:lnSpc>
                <a:spcPct val="80000"/>
              </a:lnSpc>
              <a:spcBef>
                <a:spcPts val="0"/>
              </a:spcBef>
              <a:spcAft>
                <a:spcPts val="0"/>
              </a:spcAft>
              <a:buClr>
                <a:schemeClr val="dk1"/>
              </a:buClr>
              <a:buSzPts val="2960"/>
              <a:buFont typeface="Arial"/>
              <a:buNone/>
            </a:pPr>
            <a:r>
              <a:rPr lang="en-US" sz="3000" i="0" u="none" strike="noStrike" cap="none">
                <a:solidFill>
                  <a:schemeClr val="dk1"/>
                </a:solidFill>
                <a:latin typeface="Century Gothic"/>
                <a:ea typeface="Century Gothic"/>
                <a:cs typeface="Century Gothic"/>
                <a:sym typeface="Century Gothic"/>
              </a:rPr>
              <a:t>Today we</a:t>
            </a:r>
            <a:r>
              <a:rPr lang="en-US" sz="3000">
                <a:latin typeface="Century Gothic"/>
                <a:ea typeface="Century Gothic"/>
                <a:cs typeface="Century Gothic"/>
                <a:sym typeface="Century Gothic"/>
              </a:rPr>
              <a:t> will continue to revise our position papers.</a:t>
            </a:r>
            <a:endParaRPr sz="3000">
              <a:latin typeface="Century Gothic"/>
              <a:ea typeface="Century Gothic"/>
              <a:cs typeface="Century Gothic"/>
              <a:sym typeface="Century Gothic"/>
            </a:endParaRPr>
          </a:p>
          <a:p>
            <a:pPr marL="0" marR="0" lvl="0" indent="0" algn="l" rtl="0">
              <a:lnSpc>
                <a:spcPct val="80000"/>
              </a:lnSpc>
              <a:spcBef>
                <a:spcPts val="0"/>
              </a:spcBef>
              <a:spcAft>
                <a:spcPts val="0"/>
              </a:spcAft>
              <a:buClr>
                <a:schemeClr val="dk1"/>
              </a:buClr>
              <a:buSzPts val="2960"/>
              <a:buFont typeface="Arial"/>
              <a:buNone/>
            </a:pPr>
            <a:endParaRPr sz="3000">
              <a:latin typeface="Century Gothic"/>
              <a:ea typeface="Century Gothic"/>
              <a:cs typeface="Century Gothic"/>
              <a:sym typeface="Century Gothic"/>
            </a:endParaRPr>
          </a:p>
          <a:p>
            <a:pPr marL="457200" marR="0" lvl="0" indent="-419100" algn="l" rtl="0">
              <a:lnSpc>
                <a:spcPct val="80000"/>
              </a:lnSpc>
              <a:spcBef>
                <a:spcPts val="0"/>
              </a:spcBef>
              <a:spcAft>
                <a:spcPts val="0"/>
              </a:spcAft>
              <a:buSzPts val="3000"/>
              <a:buFont typeface="Century Gothic"/>
              <a:buAutoNum type="arabicPeriod"/>
            </a:pPr>
            <a:r>
              <a:rPr lang="en-US" sz="3000">
                <a:latin typeface="Century Gothic"/>
                <a:ea typeface="Century Gothic"/>
                <a:cs typeface="Century Gothic"/>
                <a:sym typeface="Century Gothic"/>
              </a:rPr>
              <a:t>Entry task</a:t>
            </a:r>
            <a:endParaRPr sz="3000">
              <a:latin typeface="Century Gothic"/>
              <a:ea typeface="Century Gothic"/>
              <a:cs typeface="Century Gothic"/>
              <a:sym typeface="Century Gothic"/>
            </a:endParaRPr>
          </a:p>
          <a:p>
            <a:pPr marL="457200" marR="0" lvl="0" indent="-419100" algn="l" rtl="0">
              <a:lnSpc>
                <a:spcPct val="80000"/>
              </a:lnSpc>
              <a:spcBef>
                <a:spcPts val="0"/>
              </a:spcBef>
              <a:spcAft>
                <a:spcPts val="0"/>
              </a:spcAft>
              <a:buSzPts val="3000"/>
              <a:buFont typeface="Century Gothic"/>
              <a:buAutoNum type="arabicPeriod"/>
            </a:pPr>
            <a:r>
              <a:rPr lang="en-US" sz="3000">
                <a:latin typeface="Century Gothic"/>
                <a:ea typeface="Century Gothic"/>
                <a:cs typeface="Century Gothic"/>
                <a:sym typeface="Century Gothic"/>
              </a:rPr>
              <a:t>Revise paper- LAST DAY!</a:t>
            </a:r>
            <a:endParaRPr sz="3000">
              <a:latin typeface="Century Gothic"/>
              <a:ea typeface="Century Gothic"/>
              <a:cs typeface="Century Gothic"/>
              <a:sym typeface="Century Gothic"/>
            </a:endParaRPr>
          </a:p>
          <a:p>
            <a:pPr marL="457200" marR="0" lvl="0" indent="-419100" algn="l" rtl="0">
              <a:lnSpc>
                <a:spcPct val="80000"/>
              </a:lnSpc>
              <a:spcBef>
                <a:spcPts val="0"/>
              </a:spcBef>
              <a:spcAft>
                <a:spcPts val="0"/>
              </a:spcAft>
              <a:buSzPts val="3000"/>
              <a:buFont typeface="Century Gothic"/>
              <a:buAutoNum type="arabicPeriod"/>
            </a:pPr>
            <a:r>
              <a:rPr lang="en-US" sz="3000">
                <a:latin typeface="Century Gothic"/>
                <a:ea typeface="Century Gothic"/>
                <a:cs typeface="Century Gothic"/>
                <a:sym typeface="Century Gothic"/>
              </a:rPr>
              <a:t>Add evidence to Visual Representation of Position paper</a:t>
            </a:r>
            <a:endParaRPr sz="3000">
              <a:latin typeface="Century Gothic"/>
              <a:ea typeface="Century Gothic"/>
              <a:cs typeface="Century Gothic"/>
              <a:sym typeface="Century Gothic"/>
            </a:endParaRPr>
          </a:p>
          <a:p>
            <a:pPr marL="457200" marR="0" lvl="0" indent="-419100" algn="l" rtl="0">
              <a:lnSpc>
                <a:spcPct val="80000"/>
              </a:lnSpc>
              <a:spcBef>
                <a:spcPts val="0"/>
              </a:spcBef>
              <a:spcAft>
                <a:spcPts val="0"/>
              </a:spcAft>
              <a:buSzPts val="3000"/>
              <a:buFont typeface="Century Gothic"/>
              <a:buAutoNum type="arabicPeriod"/>
            </a:pPr>
            <a:r>
              <a:rPr lang="en-US" sz="3000">
                <a:latin typeface="Century Gothic"/>
                <a:ea typeface="Century Gothic"/>
                <a:cs typeface="Century Gothic"/>
                <a:sym typeface="Century Gothic"/>
              </a:rPr>
              <a:t>Review homework</a:t>
            </a:r>
            <a:endParaRPr sz="3000">
              <a:latin typeface="Century Gothic"/>
              <a:ea typeface="Century Gothic"/>
              <a:cs typeface="Century Gothic"/>
              <a:sym typeface="Century Gothic"/>
            </a:endParaRPr>
          </a:p>
        </p:txBody>
      </p:sp>
      <p:pic>
        <p:nvPicPr>
          <p:cNvPr id="216" name="Google Shape;216;p31"/>
          <p:cNvPicPr preferRelativeResize="0"/>
          <p:nvPr/>
        </p:nvPicPr>
        <p:blipFill>
          <a:blip r:embed="rId3">
            <a:alphaModFix/>
          </a:blip>
          <a:stretch>
            <a:fillRect/>
          </a:stretch>
        </p:blipFill>
        <p:spPr>
          <a:xfrm>
            <a:off x="11029954" y="123911"/>
            <a:ext cx="1124363" cy="1104813"/>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3" name="Google Shape;223;p32"/>
          <p:cNvSpPr txBox="1">
            <a:spLocks noGrp="1"/>
          </p:cNvSpPr>
          <p:nvPr>
            <p:ph type="title"/>
          </p:nvPr>
        </p:nvSpPr>
        <p:spPr>
          <a:xfrm>
            <a:off x="392262" y="299817"/>
            <a:ext cx="10135500" cy="753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600" dirty="0"/>
              <a:t>Let’s complete our entry task	</a:t>
            </a:r>
            <a:endParaRPr sz="3600" dirty="0"/>
          </a:p>
        </p:txBody>
      </p:sp>
      <p:sp>
        <p:nvSpPr>
          <p:cNvPr id="225" name="Google Shape;225;p32"/>
          <p:cNvSpPr txBox="1"/>
          <p:nvPr/>
        </p:nvSpPr>
        <p:spPr>
          <a:xfrm>
            <a:off x="491562" y="1759025"/>
            <a:ext cx="10036200" cy="41790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US" sz="2400" b="1">
                <a:solidFill>
                  <a:schemeClr val="dk1"/>
                </a:solidFill>
                <a:latin typeface="Century Gothic"/>
                <a:ea typeface="Century Gothic"/>
                <a:cs typeface="Century Gothic"/>
                <a:sym typeface="Century Gothic"/>
              </a:rPr>
              <a:t>Have out your position paper draft.</a:t>
            </a:r>
            <a:endParaRPr sz="2400" b="1">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2400" b="1">
              <a:solidFill>
                <a:schemeClr val="dk1"/>
              </a:solidFill>
              <a:latin typeface="Century Gothic"/>
              <a:ea typeface="Century Gothic"/>
              <a:cs typeface="Century Gothic"/>
              <a:sym typeface="Century Gothic"/>
            </a:endParaRPr>
          </a:p>
          <a:p>
            <a:pPr marL="457200" lvl="0" indent="-381000" algn="l" rtl="0">
              <a:lnSpc>
                <a:spcPct val="115000"/>
              </a:lnSpc>
              <a:spcBef>
                <a:spcPts val="0"/>
              </a:spcBef>
              <a:spcAft>
                <a:spcPts val="0"/>
              </a:spcAft>
              <a:buClr>
                <a:schemeClr val="dk1"/>
              </a:buClr>
              <a:buSzPts val="2400"/>
              <a:buFont typeface="Century Gothic"/>
              <a:buAutoNum type="arabicPeriod"/>
            </a:pPr>
            <a:r>
              <a:rPr lang="en-US" sz="2400">
                <a:solidFill>
                  <a:schemeClr val="dk1"/>
                </a:solidFill>
                <a:latin typeface="Century Gothic"/>
                <a:ea typeface="Century Gothic"/>
                <a:cs typeface="Century Gothic"/>
                <a:sym typeface="Century Gothic"/>
              </a:rPr>
              <a:t>Take out your first drafts and revised versions of your position papers.</a:t>
            </a:r>
            <a:endParaRPr sz="2400">
              <a:solidFill>
                <a:schemeClr val="dk1"/>
              </a:solidFill>
              <a:latin typeface="Century Gothic"/>
              <a:ea typeface="Century Gothic"/>
              <a:cs typeface="Century Gothic"/>
              <a:sym typeface="Century Gothic"/>
            </a:endParaRPr>
          </a:p>
          <a:p>
            <a:pPr marL="457200" lvl="0" indent="-381000" algn="l" rtl="0">
              <a:lnSpc>
                <a:spcPct val="115000"/>
              </a:lnSpc>
              <a:spcBef>
                <a:spcPts val="0"/>
              </a:spcBef>
              <a:spcAft>
                <a:spcPts val="0"/>
              </a:spcAft>
              <a:buClr>
                <a:schemeClr val="dk1"/>
              </a:buClr>
              <a:buSzPts val="2400"/>
              <a:buFont typeface="Century Gothic"/>
              <a:buAutoNum type="arabicPeriod"/>
            </a:pPr>
            <a:r>
              <a:rPr lang="en-US" sz="2400">
                <a:solidFill>
                  <a:schemeClr val="dk1"/>
                </a:solidFill>
                <a:latin typeface="Century Gothic"/>
                <a:ea typeface="Century Gothic"/>
                <a:cs typeface="Century Gothic"/>
                <a:sym typeface="Century Gothic"/>
              </a:rPr>
              <a:t>With a partner, discuss the revisions you have made.</a:t>
            </a:r>
            <a:endParaRPr sz="2400">
              <a:solidFill>
                <a:schemeClr val="dk1"/>
              </a:solidFill>
              <a:latin typeface="Century Gothic"/>
              <a:ea typeface="Century Gothic"/>
              <a:cs typeface="Century Gothic"/>
              <a:sym typeface="Century Gothic"/>
            </a:endParaRPr>
          </a:p>
          <a:p>
            <a:pPr marL="457200" lvl="0" indent="-381000" algn="l" rtl="0">
              <a:lnSpc>
                <a:spcPct val="115000"/>
              </a:lnSpc>
              <a:spcBef>
                <a:spcPts val="0"/>
              </a:spcBef>
              <a:spcAft>
                <a:spcPts val="0"/>
              </a:spcAft>
              <a:buClr>
                <a:schemeClr val="dk1"/>
              </a:buClr>
              <a:buSzPts val="2400"/>
              <a:buFont typeface="Century Gothic"/>
              <a:buAutoNum type="arabicPeriod"/>
            </a:pPr>
            <a:r>
              <a:rPr lang="en-US" sz="2400">
                <a:solidFill>
                  <a:schemeClr val="dk1"/>
                </a:solidFill>
                <a:latin typeface="Century Gothic"/>
                <a:ea typeface="Century Gothic"/>
                <a:cs typeface="Century Gothic"/>
                <a:sym typeface="Century Gothic"/>
              </a:rPr>
              <a:t>Provide additional feedback to your partner.</a:t>
            </a:r>
            <a:endParaRPr sz="2400">
              <a:solidFill>
                <a:schemeClr val="dk1"/>
              </a:solidFill>
              <a:latin typeface="Century Gothic"/>
              <a:ea typeface="Century Gothic"/>
              <a:cs typeface="Century Gothic"/>
              <a:sym typeface="Century Gothic"/>
            </a:endParaRPr>
          </a:p>
          <a:p>
            <a:pPr marL="457200" lvl="0" indent="-381000" algn="l" rtl="0">
              <a:lnSpc>
                <a:spcPct val="115000"/>
              </a:lnSpc>
              <a:spcBef>
                <a:spcPts val="0"/>
              </a:spcBef>
              <a:spcAft>
                <a:spcPts val="0"/>
              </a:spcAft>
              <a:buClr>
                <a:schemeClr val="dk1"/>
              </a:buClr>
              <a:buSzPts val="2400"/>
              <a:buFont typeface="Century Gothic"/>
              <a:buAutoNum type="arabicPeriod"/>
            </a:pPr>
            <a:r>
              <a:rPr lang="en-US" sz="2400">
                <a:solidFill>
                  <a:schemeClr val="dk1"/>
                </a:solidFill>
                <a:latin typeface="Century Gothic"/>
                <a:ea typeface="Century Gothic"/>
                <a:cs typeface="Century Gothic"/>
                <a:sym typeface="Century Gothic"/>
              </a:rPr>
              <a:t>Then, switch and repeat.</a:t>
            </a:r>
            <a:endParaRPr sz="2400">
              <a:solidFill>
                <a:schemeClr val="dk1"/>
              </a:solidFill>
              <a:latin typeface="Century Gothic"/>
              <a:ea typeface="Century Gothic"/>
              <a:cs typeface="Century Gothic"/>
              <a:sym typeface="Century Gothic"/>
            </a:endParaRPr>
          </a:p>
        </p:txBody>
      </p:sp>
      <p:pic>
        <p:nvPicPr>
          <p:cNvPr id="6" name="Google Shape;216;p31"/>
          <p:cNvPicPr preferRelativeResize="0"/>
          <p:nvPr/>
        </p:nvPicPr>
        <p:blipFill>
          <a:blip r:embed="rId3">
            <a:alphaModFix/>
          </a:blip>
          <a:stretch>
            <a:fillRect/>
          </a:stretch>
        </p:blipFill>
        <p:spPr>
          <a:xfrm>
            <a:off x="11029954" y="123911"/>
            <a:ext cx="1124363" cy="110481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231" name="Google Shape;231;p33"/>
          <p:cNvSpPr txBox="1">
            <a:spLocks noGrp="1"/>
          </p:cNvSpPr>
          <p:nvPr>
            <p:ph type="title"/>
          </p:nvPr>
        </p:nvSpPr>
        <p:spPr>
          <a:xfrm>
            <a:off x="318900" y="187220"/>
            <a:ext cx="10515600" cy="7530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400" b="0" i="0" u="none" strike="noStrike" cap="none">
                <a:solidFill>
                  <a:schemeClr val="dk1"/>
                </a:solidFill>
                <a:latin typeface="Overlock"/>
                <a:ea typeface="Overlock"/>
                <a:cs typeface="Overlock"/>
                <a:sym typeface="Overlock"/>
              </a:rPr>
              <a:t>       </a:t>
            </a:r>
            <a:endParaRPr sz="4400" b="0" i="0" u="none" strike="noStrike" cap="none">
              <a:solidFill>
                <a:schemeClr val="dk1"/>
              </a:solidFill>
              <a:latin typeface="Overlock"/>
              <a:ea typeface="Overlock"/>
              <a:cs typeface="Overlock"/>
              <a:sym typeface="Overlock"/>
            </a:endParaRPr>
          </a:p>
        </p:txBody>
      </p:sp>
      <p:sp>
        <p:nvSpPr>
          <p:cNvPr id="232" name="Google Shape;232;p33"/>
          <p:cNvSpPr txBox="1">
            <a:spLocks noGrp="1"/>
          </p:cNvSpPr>
          <p:nvPr>
            <p:ph type="body" idx="1"/>
          </p:nvPr>
        </p:nvSpPr>
        <p:spPr>
          <a:xfrm>
            <a:off x="318900" y="1935976"/>
            <a:ext cx="5473800" cy="1741500"/>
          </a:xfrm>
          <a:prstGeom prst="rect">
            <a:avLst/>
          </a:prstGeom>
          <a:noFill/>
          <a:ln>
            <a:noFill/>
          </a:ln>
        </p:spPr>
        <p:txBody>
          <a:bodyPr spcFirstLastPara="1" wrap="square" lIns="91425" tIns="45700" rIns="91425" bIns="45700" anchor="t" anchorCtr="0">
            <a:noAutofit/>
          </a:bodyPr>
          <a:lstStyle/>
          <a:p>
            <a:pPr marL="457200" lvl="0" indent="-381000" algn="l" rtl="0">
              <a:spcBef>
                <a:spcPts val="0"/>
              </a:spcBef>
              <a:spcAft>
                <a:spcPts val="0"/>
              </a:spcAft>
              <a:buSzPts val="2400"/>
              <a:buChar char="•"/>
            </a:pPr>
            <a:r>
              <a:rPr lang="en-US" sz="2400" dirty="0"/>
              <a:t>I can revise my writing based on feedback to improve my use of vocabulary and writing conventions.</a:t>
            </a:r>
            <a:endParaRPr sz="3000" dirty="0"/>
          </a:p>
        </p:txBody>
      </p:sp>
      <p:sp>
        <p:nvSpPr>
          <p:cNvPr id="233" name="Google Shape;233;p33"/>
          <p:cNvSpPr txBox="1">
            <a:spLocks noGrp="1"/>
          </p:cNvSpPr>
          <p:nvPr>
            <p:ph type="title"/>
          </p:nvPr>
        </p:nvSpPr>
        <p:spPr>
          <a:xfrm>
            <a:off x="318900" y="461552"/>
            <a:ext cx="10135500" cy="753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600" dirty="0"/>
              <a:t>Let’s unpack our learning targets</a:t>
            </a:r>
            <a:endParaRPr sz="3600" dirty="0"/>
          </a:p>
        </p:txBody>
      </p:sp>
      <p:sp>
        <p:nvSpPr>
          <p:cNvPr id="235" name="Google Shape;235;p33"/>
          <p:cNvSpPr txBox="1"/>
          <p:nvPr/>
        </p:nvSpPr>
        <p:spPr>
          <a:xfrm>
            <a:off x="6353775" y="2143796"/>
            <a:ext cx="5128500" cy="250998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US" sz="2400">
                <a:solidFill>
                  <a:schemeClr val="dk1"/>
                </a:solidFill>
                <a:latin typeface="Century Gothic"/>
                <a:ea typeface="Century Gothic"/>
                <a:cs typeface="Century Gothic"/>
                <a:sym typeface="Century Gothic"/>
              </a:rPr>
              <a:t>Today you will continue to use feedback to continue to strengthen your writing and complete revisions on your position papers.</a:t>
            </a:r>
            <a:endParaRPr sz="2400">
              <a:solidFill>
                <a:schemeClr val="dk1"/>
              </a:solidFill>
              <a:latin typeface="Century Gothic"/>
              <a:ea typeface="Century Gothic"/>
              <a:cs typeface="Century Gothic"/>
              <a:sym typeface="Century Gothic"/>
            </a:endParaRPr>
          </a:p>
        </p:txBody>
      </p:sp>
      <p:pic>
        <p:nvPicPr>
          <p:cNvPr id="236" name="Google Shape;236;p33"/>
          <p:cNvPicPr preferRelativeResize="0"/>
          <p:nvPr/>
        </p:nvPicPr>
        <p:blipFill>
          <a:blip r:embed="rId3">
            <a:alphaModFix/>
          </a:blip>
          <a:stretch>
            <a:fillRect/>
          </a:stretch>
        </p:blipFill>
        <p:spPr>
          <a:xfrm>
            <a:off x="2059812" y="3864696"/>
            <a:ext cx="1225474" cy="1189130"/>
          </a:xfrm>
          <a:prstGeom prst="rect">
            <a:avLst/>
          </a:prstGeom>
          <a:noFill/>
          <a:ln>
            <a:noFill/>
          </a:ln>
        </p:spPr>
      </p:pic>
      <p:pic>
        <p:nvPicPr>
          <p:cNvPr id="8" name="Google Shape;216;p31"/>
          <p:cNvPicPr preferRelativeResize="0"/>
          <p:nvPr/>
        </p:nvPicPr>
        <p:blipFill>
          <a:blip r:embed="rId4">
            <a:alphaModFix/>
          </a:blip>
          <a:stretch>
            <a:fillRect/>
          </a:stretch>
        </p:blipFill>
        <p:spPr>
          <a:xfrm>
            <a:off x="11029954" y="123911"/>
            <a:ext cx="1124363" cy="1104813"/>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p34"/>
          <p:cNvSpPr txBox="1">
            <a:spLocks noGrp="1"/>
          </p:cNvSpPr>
          <p:nvPr>
            <p:ph type="title"/>
          </p:nvPr>
        </p:nvSpPr>
        <p:spPr>
          <a:xfrm>
            <a:off x="318900" y="187220"/>
            <a:ext cx="10515600" cy="7530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400" b="0" i="0" u="none" strike="noStrike" cap="none">
                <a:solidFill>
                  <a:schemeClr val="dk1"/>
                </a:solidFill>
                <a:latin typeface="Overlock"/>
                <a:ea typeface="Overlock"/>
                <a:cs typeface="Overlock"/>
                <a:sym typeface="Overlock"/>
              </a:rPr>
              <a:t>       </a:t>
            </a:r>
            <a:endParaRPr sz="4400" b="0" i="0" u="none" strike="noStrike" cap="none">
              <a:solidFill>
                <a:schemeClr val="dk1"/>
              </a:solidFill>
              <a:latin typeface="Overlock"/>
              <a:ea typeface="Overlock"/>
              <a:cs typeface="Overlock"/>
              <a:sym typeface="Overlock"/>
            </a:endParaRPr>
          </a:p>
        </p:txBody>
      </p:sp>
      <p:sp>
        <p:nvSpPr>
          <p:cNvPr id="243" name="Google Shape;243;p34"/>
          <p:cNvSpPr txBox="1">
            <a:spLocks noGrp="1"/>
          </p:cNvSpPr>
          <p:nvPr>
            <p:ph type="title"/>
          </p:nvPr>
        </p:nvSpPr>
        <p:spPr>
          <a:xfrm>
            <a:off x="318900" y="313069"/>
            <a:ext cx="10875900" cy="753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400" dirty="0"/>
              <a:t>Let’s review our last two rows of the rubric</a:t>
            </a:r>
            <a:endParaRPr sz="3400" dirty="0"/>
          </a:p>
        </p:txBody>
      </p:sp>
      <p:pic>
        <p:nvPicPr>
          <p:cNvPr id="245" name="Google Shape;245;p34"/>
          <p:cNvPicPr preferRelativeResize="0"/>
          <p:nvPr/>
        </p:nvPicPr>
        <p:blipFill>
          <a:blip r:embed="rId3">
            <a:alphaModFix/>
          </a:blip>
          <a:stretch>
            <a:fillRect/>
          </a:stretch>
        </p:blipFill>
        <p:spPr>
          <a:xfrm>
            <a:off x="1126876" y="1347787"/>
            <a:ext cx="4486275" cy="4962525"/>
          </a:xfrm>
          <a:prstGeom prst="rect">
            <a:avLst/>
          </a:prstGeom>
          <a:noFill/>
          <a:ln>
            <a:noFill/>
          </a:ln>
        </p:spPr>
      </p:pic>
      <p:pic>
        <p:nvPicPr>
          <p:cNvPr id="246" name="Google Shape;246;p34"/>
          <p:cNvPicPr preferRelativeResize="0"/>
          <p:nvPr/>
        </p:nvPicPr>
        <p:blipFill>
          <a:blip r:embed="rId4">
            <a:alphaModFix/>
          </a:blip>
          <a:stretch>
            <a:fillRect/>
          </a:stretch>
        </p:blipFill>
        <p:spPr>
          <a:xfrm>
            <a:off x="6988888" y="4310575"/>
            <a:ext cx="4867699" cy="2299175"/>
          </a:xfrm>
          <a:prstGeom prst="rect">
            <a:avLst/>
          </a:prstGeom>
          <a:noFill/>
          <a:ln>
            <a:noFill/>
          </a:ln>
        </p:spPr>
      </p:pic>
      <p:pic>
        <p:nvPicPr>
          <p:cNvPr id="247" name="Google Shape;247;p34"/>
          <p:cNvPicPr preferRelativeResize="0"/>
          <p:nvPr/>
        </p:nvPicPr>
        <p:blipFill>
          <a:blip r:embed="rId5">
            <a:alphaModFix/>
          </a:blip>
          <a:stretch>
            <a:fillRect/>
          </a:stretch>
        </p:blipFill>
        <p:spPr>
          <a:xfrm>
            <a:off x="5985050" y="753011"/>
            <a:ext cx="5128499" cy="3316464"/>
          </a:xfrm>
          <a:prstGeom prst="rect">
            <a:avLst/>
          </a:prstGeom>
          <a:noFill/>
          <a:ln>
            <a:noFill/>
          </a:ln>
        </p:spPr>
      </p:pic>
      <p:sp>
        <p:nvSpPr>
          <p:cNvPr id="248" name="Google Shape;248;p34"/>
          <p:cNvSpPr txBox="1"/>
          <p:nvPr/>
        </p:nvSpPr>
        <p:spPr>
          <a:xfrm>
            <a:off x="51137" y="4645675"/>
            <a:ext cx="944700" cy="1225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dirty="0">
                <a:latin typeface="Century Gothic" panose="020B0502020202020204" pitchFamily="34" charset="0"/>
              </a:rPr>
              <a:t>We are still working on steps 4 and 5</a:t>
            </a:r>
            <a:endParaRPr dirty="0">
              <a:latin typeface="Century Gothic" panose="020B0502020202020204" pitchFamily="34" charset="0"/>
            </a:endParaRPr>
          </a:p>
        </p:txBody>
      </p:sp>
      <p:cxnSp>
        <p:nvCxnSpPr>
          <p:cNvPr id="249" name="Google Shape;249;p34"/>
          <p:cNvCxnSpPr/>
          <p:nvPr/>
        </p:nvCxnSpPr>
        <p:spPr>
          <a:xfrm rot="10800000" flipH="1">
            <a:off x="6252000" y="5165725"/>
            <a:ext cx="554700" cy="23100"/>
          </a:xfrm>
          <a:prstGeom prst="straightConnector1">
            <a:avLst/>
          </a:prstGeom>
          <a:noFill/>
          <a:ln w="9525" cap="flat" cmpd="sng">
            <a:solidFill>
              <a:schemeClr val="dk2"/>
            </a:solidFill>
            <a:prstDash val="solid"/>
            <a:round/>
            <a:headEnd type="none" w="med" len="med"/>
            <a:tailEnd type="triangle" w="med" len="med"/>
          </a:ln>
        </p:spPr>
      </p:cxnSp>
      <p:cxnSp>
        <p:nvCxnSpPr>
          <p:cNvPr id="250" name="Google Shape;250;p34"/>
          <p:cNvCxnSpPr/>
          <p:nvPr/>
        </p:nvCxnSpPr>
        <p:spPr>
          <a:xfrm rot="10800000" flipH="1">
            <a:off x="756976" y="4830625"/>
            <a:ext cx="369900" cy="335100"/>
          </a:xfrm>
          <a:prstGeom prst="straightConnector1">
            <a:avLst/>
          </a:prstGeom>
          <a:noFill/>
          <a:ln w="9525" cap="flat" cmpd="sng">
            <a:solidFill>
              <a:schemeClr val="dk2"/>
            </a:solidFill>
            <a:prstDash val="solid"/>
            <a:round/>
            <a:headEnd type="none" w="med" len="med"/>
            <a:tailEnd type="triangle" w="med" len="med"/>
          </a:ln>
        </p:spPr>
      </p:cxnSp>
      <p:pic>
        <p:nvPicPr>
          <p:cNvPr id="11" name="Google Shape;216;p31"/>
          <p:cNvPicPr preferRelativeResize="0"/>
          <p:nvPr/>
        </p:nvPicPr>
        <p:blipFill>
          <a:blip r:embed="rId6">
            <a:alphaModFix/>
          </a:blip>
          <a:stretch>
            <a:fillRect/>
          </a:stretch>
        </p:blipFill>
        <p:spPr>
          <a:xfrm>
            <a:off x="11029954" y="123911"/>
            <a:ext cx="1124363" cy="1104813"/>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p35"/>
          <p:cNvSpPr txBox="1">
            <a:spLocks noGrp="1"/>
          </p:cNvSpPr>
          <p:nvPr>
            <p:ph type="title"/>
          </p:nvPr>
        </p:nvSpPr>
        <p:spPr>
          <a:xfrm>
            <a:off x="318900" y="187220"/>
            <a:ext cx="10515600" cy="7530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400" b="0" i="0" u="none" strike="noStrike" cap="none">
                <a:solidFill>
                  <a:schemeClr val="dk1"/>
                </a:solidFill>
                <a:latin typeface="Overlock"/>
                <a:ea typeface="Overlock"/>
                <a:cs typeface="Overlock"/>
                <a:sym typeface="Overlock"/>
              </a:rPr>
              <a:t>       </a:t>
            </a:r>
            <a:endParaRPr sz="4400" b="0" i="0" u="none" strike="noStrike" cap="none">
              <a:solidFill>
                <a:schemeClr val="dk1"/>
              </a:solidFill>
              <a:latin typeface="Overlock"/>
              <a:ea typeface="Overlock"/>
              <a:cs typeface="Overlock"/>
              <a:sym typeface="Overlock"/>
            </a:endParaRPr>
          </a:p>
        </p:txBody>
      </p:sp>
      <p:sp>
        <p:nvSpPr>
          <p:cNvPr id="257" name="Google Shape;257;p35"/>
          <p:cNvSpPr txBox="1">
            <a:spLocks noGrp="1"/>
          </p:cNvSpPr>
          <p:nvPr>
            <p:ph type="title"/>
          </p:nvPr>
        </p:nvSpPr>
        <p:spPr>
          <a:xfrm>
            <a:off x="506962" y="331472"/>
            <a:ext cx="10875900" cy="753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400" dirty="0"/>
              <a:t>Let’s use some color to help us use feedback</a:t>
            </a:r>
            <a:endParaRPr sz="3400" dirty="0"/>
          </a:p>
        </p:txBody>
      </p:sp>
      <p:pic>
        <p:nvPicPr>
          <p:cNvPr id="259" name="Google Shape;259;p35"/>
          <p:cNvPicPr preferRelativeResize="0"/>
          <p:nvPr/>
        </p:nvPicPr>
        <p:blipFill>
          <a:blip r:embed="rId3">
            <a:alphaModFix/>
          </a:blip>
          <a:stretch>
            <a:fillRect/>
          </a:stretch>
        </p:blipFill>
        <p:spPr>
          <a:xfrm>
            <a:off x="5756525" y="4497825"/>
            <a:ext cx="4867699" cy="2299175"/>
          </a:xfrm>
          <a:prstGeom prst="rect">
            <a:avLst/>
          </a:prstGeom>
          <a:noFill/>
          <a:ln>
            <a:noFill/>
          </a:ln>
        </p:spPr>
      </p:pic>
      <p:pic>
        <p:nvPicPr>
          <p:cNvPr id="260" name="Google Shape;260;p35"/>
          <p:cNvPicPr preferRelativeResize="0"/>
          <p:nvPr/>
        </p:nvPicPr>
        <p:blipFill>
          <a:blip r:embed="rId4">
            <a:alphaModFix/>
          </a:blip>
          <a:stretch>
            <a:fillRect/>
          </a:stretch>
        </p:blipFill>
        <p:spPr>
          <a:xfrm>
            <a:off x="5706001" y="1228724"/>
            <a:ext cx="5128499" cy="3316464"/>
          </a:xfrm>
          <a:prstGeom prst="rect">
            <a:avLst/>
          </a:prstGeom>
          <a:noFill/>
          <a:ln>
            <a:noFill/>
          </a:ln>
        </p:spPr>
      </p:pic>
      <p:sp>
        <p:nvSpPr>
          <p:cNvPr id="261" name="Google Shape;261;p35"/>
          <p:cNvSpPr txBox="1"/>
          <p:nvPr/>
        </p:nvSpPr>
        <p:spPr>
          <a:xfrm>
            <a:off x="716500" y="1363650"/>
            <a:ext cx="3709500" cy="4680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400">
                <a:latin typeface="Century Gothic"/>
                <a:ea typeface="Century Gothic"/>
                <a:cs typeface="Century Gothic"/>
                <a:sym typeface="Century Gothic"/>
              </a:rPr>
              <a:t>Using a different color from the one you used last class, highlight or color any feedback you’ve received regarding </a:t>
            </a:r>
            <a:r>
              <a:rPr lang="en-US" sz="2400" b="1">
                <a:latin typeface="Century Gothic"/>
                <a:ea typeface="Century Gothic"/>
                <a:cs typeface="Century Gothic"/>
                <a:sym typeface="Century Gothic"/>
              </a:rPr>
              <a:t>Coherence, Organization and Style</a:t>
            </a:r>
            <a:r>
              <a:rPr lang="en-US" sz="2400">
                <a:latin typeface="Century Gothic"/>
                <a:ea typeface="Century Gothic"/>
                <a:cs typeface="Century Gothic"/>
                <a:sym typeface="Century Gothic"/>
              </a:rPr>
              <a:t> as well as </a:t>
            </a:r>
            <a:r>
              <a:rPr lang="en-US" sz="2400" b="1">
                <a:latin typeface="Century Gothic"/>
                <a:ea typeface="Century Gothic"/>
                <a:cs typeface="Century Gothic"/>
                <a:sym typeface="Century Gothic"/>
              </a:rPr>
              <a:t>Control of Conventions</a:t>
            </a:r>
            <a:r>
              <a:rPr lang="en-US" sz="2400">
                <a:latin typeface="Century Gothic"/>
                <a:ea typeface="Century Gothic"/>
                <a:cs typeface="Century Gothic"/>
                <a:sym typeface="Century Gothic"/>
              </a:rPr>
              <a:t> (last 2 rows of rubric)</a:t>
            </a:r>
            <a:endParaRPr sz="2400">
              <a:latin typeface="Century Gothic"/>
              <a:ea typeface="Century Gothic"/>
              <a:cs typeface="Century Gothic"/>
              <a:sym typeface="Century Gothic"/>
            </a:endParaRPr>
          </a:p>
        </p:txBody>
      </p:sp>
      <p:pic>
        <p:nvPicPr>
          <p:cNvPr id="8" name="Google Shape;216;p31"/>
          <p:cNvPicPr preferRelativeResize="0"/>
          <p:nvPr/>
        </p:nvPicPr>
        <p:blipFill>
          <a:blip r:embed="rId5">
            <a:alphaModFix/>
          </a:blip>
          <a:stretch>
            <a:fillRect/>
          </a:stretch>
        </p:blipFill>
        <p:spPr>
          <a:xfrm>
            <a:off x="11029954" y="123911"/>
            <a:ext cx="1124363" cy="1104813"/>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F2013D4-7467-4053-B206-47FCBF1D2BF1}"/>
</file>

<file path=customXml/itemProps2.xml><?xml version="1.0" encoding="utf-8"?>
<ds:datastoreItem xmlns:ds="http://schemas.openxmlformats.org/officeDocument/2006/customXml" ds:itemID="{2F57BA81-773D-4383-83A7-ED364BB2B308}"/>
</file>

<file path=customXml/itemProps3.xml><?xml version="1.0" encoding="utf-8"?>
<ds:datastoreItem xmlns:ds="http://schemas.openxmlformats.org/officeDocument/2006/customXml" ds:itemID="{09C1452F-048A-4834-9795-34B89343A84B}"/>
</file>

<file path=docProps/app.xml><?xml version="1.0" encoding="utf-8"?>
<Properties xmlns="http://schemas.openxmlformats.org/officeDocument/2006/extended-properties" xmlns:vt="http://schemas.openxmlformats.org/officeDocument/2006/docPropsVTypes">
  <TotalTime>9</TotalTime>
  <Words>2064</Words>
  <Application>Microsoft Macintosh PowerPoint</Application>
  <PresentationFormat>Custom</PresentationFormat>
  <Paragraphs>242</Paragraphs>
  <Slides>13</Slides>
  <Notes>13</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13</vt:i4>
      </vt:variant>
    </vt:vector>
  </HeadingPairs>
  <TitlesOfParts>
    <vt:vector size="18" baseType="lpstr">
      <vt:lpstr>Overlock</vt:lpstr>
      <vt:lpstr>Calibri</vt:lpstr>
      <vt:lpstr>Century Gothic</vt:lpstr>
      <vt:lpstr>Office Theme</vt:lpstr>
      <vt:lpstr>Office Theme</vt:lpstr>
      <vt:lpstr>Grade 7: Module 4: Unit 3: Lesson 8 Teacher slide, before teaching.</vt:lpstr>
      <vt:lpstr>Grade 7: Module 4: Unit 3: Lesson 8 Teacher slide, before teaching.</vt:lpstr>
      <vt:lpstr>Grade 7: Module 4: Unit 2: Lesson 2 Teacher slide, before teaching.</vt:lpstr>
      <vt:lpstr>Grade 7: Module 4:  Unit 3: Lesson 8</vt:lpstr>
      <vt:lpstr>Hello, Students!</vt:lpstr>
      <vt:lpstr>Let’s complete our entry task </vt:lpstr>
      <vt:lpstr>       </vt:lpstr>
      <vt:lpstr>       </vt:lpstr>
      <vt:lpstr>       </vt:lpstr>
      <vt:lpstr>Let’s continue revising our drafts</vt:lpstr>
      <vt:lpstr>       </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7: Module 4: Unit 3: Lesson 8 Teacher slide, before teaching.</dc:title>
  <dc:creator>nbravo</dc:creator>
  <cp:lastModifiedBy>Alexander Specht</cp:lastModifiedBy>
  <cp:revision>5</cp:revision>
  <dcterms:modified xsi:type="dcterms:W3CDTF">2018-12-19T13:20:33Z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