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6"/>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x="9144000" cy="5143500" type="screen16x9"/>
  <p:notesSz cx="6858000" cy="9144000"/>
  <p:embeddedFontLst>
    <p:embeddedFont>
      <p:font typeface="Calibri" panose="020F0502020204030204" pitchFamily="34" charset="0"/>
      <p:regular r:id="rId17"/>
      <p:bold r:id="rId18"/>
      <p:italic r:id="rId19"/>
      <p:boldItalic r:id="rId20"/>
    </p:embeddedFont>
    <p:embeddedFont>
      <p:font typeface="Century Gothic" panose="020B0502020202020204" pitchFamily="3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41A142-EF4A-4706-93CA-02636235288C}" v="13" dt="2018-08-31T15:37:29.747"/>
  </p1510:revLst>
</p1510:revInfo>
</file>

<file path=ppt/tableStyles.xml><?xml version="1.0" encoding="utf-8"?>
<a:tblStyleLst xmlns:a="http://schemas.openxmlformats.org/drawingml/2006/main" def="{B1F8349F-E0C6-41E0-9184-65FCAEB5DBB6}">
  <a:tblStyle styleId="{B1F8349F-E0C6-41E0-9184-65FCAEB5DBB6}"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2363" autoAdjust="0"/>
  </p:normalViewPr>
  <p:slideViewPr>
    <p:cSldViewPr snapToGrid="0">
      <p:cViewPr varScale="1">
        <p:scale>
          <a:sx n="71" d="100"/>
          <a:sy n="71" d="100"/>
        </p:scale>
        <p:origin x="2754" y="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8.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7.fntdata"/><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6.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C341A142-EF4A-4706-93CA-02636235288C}"/>
    <pc:docChg chg="modSld modMainMaster">
      <pc:chgData name="Natalie Ivey" userId="2c81a4b0-7596-4a42-b4da-e7aac4dfeff9" providerId="ADAL" clId="{C341A142-EF4A-4706-93CA-02636235288C}" dt="2018-08-31T15:37:29.747" v="12" actId="1076"/>
      <pc:docMkLst>
        <pc:docMk/>
      </pc:docMkLst>
      <pc:sldChg chg="addSp modSp">
        <pc:chgData name="Natalie Ivey" userId="2c81a4b0-7596-4a42-b4da-e7aac4dfeff9" providerId="ADAL" clId="{C341A142-EF4A-4706-93CA-02636235288C}" dt="2018-08-31T15:37:29.747" v="12" actId="1076"/>
        <pc:sldMkLst>
          <pc:docMk/>
          <pc:sldMk cId="0" sldId="258"/>
        </pc:sldMkLst>
        <pc:spChg chg="mod">
          <ac:chgData name="Natalie Ivey" userId="2c81a4b0-7596-4a42-b4da-e7aac4dfeff9" providerId="ADAL" clId="{C341A142-EF4A-4706-93CA-02636235288C}" dt="2018-08-31T15:37:29.747" v="12" actId="1076"/>
          <ac:spMkLst>
            <pc:docMk/>
            <pc:sldMk cId="0" sldId="258"/>
            <ac:spMk id="66" creationId="{00000000-0000-0000-0000-000000000000}"/>
          </ac:spMkLst>
        </pc:spChg>
        <pc:picChg chg="add mod">
          <ac:chgData name="Natalie Ivey" userId="2c81a4b0-7596-4a42-b4da-e7aac4dfeff9" providerId="ADAL" clId="{C341A142-EF4A-4706-93CA-02636235288C}" dt="2018-08-31T15:37:28.714" v="11" actId="14100"/>
          <ac:picMkLst>
            <pc:docMk/>
            <pc:sldMk cId="0" sldId="258"/>
            <ac:picMk id="3" creationId="{9D4BCBB5-6F23-461F-A68F-5D05922E00F4}"/>
          </ac:picMkLst>
        </pc:picChg>
      </pc:sldChg>
      <pc:sldMasterChg chg="addSp modSp">
        <pc:chgData name="Natalie Ivey" userId="2c81a4b0-7596-4a42-b4da-e7aac4dfeff9" providerId="ADAL" clId="{C341A142-EF4A-4706-93CA-02636235288C}" dt="2018-08-31T15:37:00.996" v="6" actId="1076"/>
        <pc:sldMasterMkLst>
          <pc:docMk/>
          <pc:sldMasterMk cId="0" sldId="2147483659"/>
        </pc:sldMasterMkLst>
        <pc:picChg chg="add mod">
          <ac:chgData name="Natalie Ivey" userId="2c81a4b0-7596-4a42-b4da-e7aac4dfeff9" providerId="ADAL" clId="{C341A142-EF4A-4706-93CA-02636235288C}" dt="2018-08-31T15:36:36.912" v="1" actId="1076"/>
          <ac:picMkLst>
            <pc:docMk/>
            <pc:sldMasterMk cId="0" sldId="2147483659"/>
            <ac:picMk id="3" creationId="{C2663158-4316-4545-9FBB-F98EF110EA61}"/>
          </ac:picMkLst>
        </pc:picChg>
        <pc:picChg chg="add mod">
          <ac:chgData name="Natalie Ivey" userId="2c81a4b0-7596-4a42-b4da-e7aac4dfeff9" providerId="ADAL" clId="{C341A142-EF4A-4706-93CA-02636235288C}" dt="2018-08-31T15:36:52.045" v="4" actId="1076"/>
          <ac:picMkLst>
            <pc:docMk/>
            <pc:sldMasterMk cId="0" sldId="2147483659"/>
            <ac:picMk id="5" creationId="{B833227B-FC39-4DE1-A2B5-1290787F36E8}"/>
          </ac:picMkLst>
        </pc:picChg>
        <pc:picChg chg="add mod">
          <ac:chgData name="Natalie Ivey" userId="2c81a4b0-7596-4a42-b4da-e7aac4dfeff9" providerId="ADAL" clId="{C341A142-EF4A-4706-93CA-02636235288C}" dt="2018-08-31T15:37:00.996" v="6" actId="1076"/>
          <ac:picMkLst>
            <pc:docMk/>
            <pc:sldMasterMk cId="0" sldId="2147483659"/>
            <ac:picMk id="10" creationId="{7A02BEA0-549D-4A0A-878D-E38105569E81}"/>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38895696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8"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8"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curriculum.eleducation.org/sites/default/files/g4m1u1_all-block_072017.pdf"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a:solidFill>
                  <a:schemeClr val="dk1"/>
                </a:solidFill>
                <a:latin typeface="Calibri"/>
                <a:ea typeface="Calibri"/>
                <a:cs typeface="Calibri"/>
                <a:sym typeface="Calibri"/>
              </a:rPr>
              <a:t>You can find the lesson at the following URL: </a:t>
            </a:r>
            <a:r>
              <a:rPr lang="en" sz="1200" u="sng">
                <a:solidFill>
                  <a:schemeClr val="hlink"/>
                </a:solidFill>
                <a:latin typeface="Calibri"/>
                <a:ea typeface="Calibri"/>
                <a:cs typeface="Calibri"/>
                <a:sym typeface="Calibri"/>
                <a:hlinkClick r:id="rId3"/>
              </a:rPr>
              <a:t>http://curriculum.eleducation.org/curriculum/ela/grade-4/module-1/unit-1/lesson-8</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solidFill>
                <a:schemeClr val="dk1"/>
              </a:solidFill>
              <a:latin typeface="Calibri"/>
              <a:ea typeface="Calibri"/>
              <a:cs typeface="Calibri"/>
              <a:sym typeface="Calibri"/>
            </a:endParaRPr>
          </a:p>
          <a:p>
            <a:pPr marL="0" lvl="0" indent="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lesson, students complete the Mid-Unit 1 Assessment, in which they read pages 25–27 of </a:t>
            </a:r>
            <a:r>
              <a:rPr lang="en" sz="1200" i="1">
                <a:solidFill>
                  <a:schemeClr val="dk1"/>
                </a:solidFill>
                <a:latin typeface="Calibri"/>
                <a:ea typeface="Calibri"/>
                <a:cs typeface="Calibri"/>
                <a:sym typeface="Calibri"/>
              </a:rPr>
              <a:t>Love That Dog</a:t>
            </a:r>
            <a:r>
              <a:rPr lang="en" sz="1200">
                <a:solidFill>
                  <a:schemeClr val="dk1"/>
                </a:solidFill>
                <a:latin typeface="Calibri"/>
                <a:ea typeface="Calibri"/>
                <a:cs typeface="Calibri"/>
                <a:sym typeface="Calibri"/>
              </a:rPr>
              <a:t> to identify the characteristics of poetry, as well as to identify the theme and summarize the poem that Jack writes about visiting the shelter. Students also compare a prose version of “Stopping by Woods on a Snowy Evening” to the poem.</a:t>
            </a:r>
            <a:endParaRPr sz="120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Although not part of the assessment, students continue to analyze what happened and how Jack felt about it.</a:t>
            </a:r>
            <a:endParaRPr sz="120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After the Mid-Unit 1 Assessment, students reflect on their learning using Tracking Progress: Reading, Understanding, and Explaining New Text. This exercise is meant to provide them with time to formally keep track of and reflect on their own learning. This self-reflection supports metacognition and pride in work and learning.</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5384867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9" name="Shape 11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Additional support for families resources in Module 1 Supporting Materials document:  </a:t>
            </a:r>
            <a:r>
              <a:rPr lang="en" sz="1200" u="sng" dirty="0">
                <a:solidFill>
                  <a:srgbClr val="6611CC"/>
                </a:solidFill>
                <a:latin typeface="Calibri"/>
                <a:ea typeface="Calibri"/>
                <a:cs typeface="Calibri"/>
                <a:sym typeface="Calibri"/>
                <a:hlinkClick r:id="rId3"/>
              </a:rPr>
              <a:t>http://curriculum.eleducation.org/curriculum/ela/grade-4/module-1/unit-1/lesson-8</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homework with students.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 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questions to discuss at home.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Support for Any Students Who Need It:</a:t>
            </a:r>
            <a:endParaRPr lang="en-US"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Assist students in selecting some of the questions to discuss.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select one or more of the questions to discuss.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56718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Shape 1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6" name="Shape 12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a:t>
            </a:r>
            <a:endParaRPr sz="1200">
              <a:solidFill>
                <a:schemeClr val="dk1"/>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Refer to the ALL Block Teacher Guide and Supporting Materials document found here:</a:t>
            </a:r>
            <a:r>
              <a:rPr lang="en" sz="1200">
                <a:solidFill>
                  <a:schemeClr val="dk1"/>
                </a:solidFill>
                <a:uFill>
                  <a:noFill/>
                </a:uFill>
                <a:latin typeface="Calibri"/>
                <a:ea typeface="Calibri"/>
                <a:cs typeface="Calibri"/>
                <a:sym typeface="Calibri"/>
                <a:hlinkClick r:id="rId3"/>
              </a:rPr>
              <a:t> </a:t>
            </a:r>
            <a:r>
              <a:rPr lang="en" sz="1200" u="sng">
                <a:solidFill>
                  <a:srgbClr val="0000FF"/>
                </a:solidFill>
                <a:latin typeface="Calibri"/>
                <a:ea typeface="Calibri"/>
                <a:cs typeface="Calibri"/>
                <a:sym typeface="Calibri"/>
                <a:hlinkClick r:id="rId3"/>
              </a:rPr>
              <a:t>http://curriculum.eleducation.org/sites/default/files/g4m1u1_all-block_072017.pdf</a:t>
            </a:r>
            <a:endParaRPr sz="1200" u="sng">
              <a:solidFill>
                <a:srgbClr val="0000FF"/>
              </a:solidFill>
              <a:latin typeface="Calibri"/>
              <a:ea typeface="Calibri"/>
              <a:cs typeface="Calibri"/>
              <a:sym typeface="Calibri"/>
              <a:hlinkClick r:id="rId3"/>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15986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 name="Shape 5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Mid-Unit 1 Assessment:Summarizing a Poem and Comparing Poetry and Prose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Tracking Progress folder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Tracking Progress: Reading, Understanding, and Explaining New Text </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Dictionary (one per pair)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Lesson 2) &amp; </a:t>
            </a: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(example, for teacher reference)</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Vocabulary logs (from Lesson 3; 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(begun in Lesson 2)</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Makes a Poem a Poem? anchor chart </a:t>
            </a:r>
            <a:r>
              <a:rPr lang="en" sz="1200" dirty="0">
                <a:solidFill>
                  <a:schemeClr val="dk1"/>
                </a:solidFill>
                <a:latin typeface="Calibri"/>
                <a:ea typeface="Calibri"/>
                <a:cs typeface="Calibri"/>
                <a:sym typeface="Calibri"/>
              </a:rPr>
              <a:t>(begun in Lesson 3)</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work independently on the Mid-Unit 1 Assessment, as well as in pairs/partners for other portions of the lesson.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57375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85461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0" name="Shape 7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through the agenda for today. Suggestion: Teacher</a:t>
            </a:r>
            <a:r>
              <a:rPr lang="en-US" sz="120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 read the slide to the class or call on a student to read the content of the slide to the class.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 along, reading the content on the slide.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54263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Shape 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6" name="Shape 7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Teaching Notes:</a:t>
            </a:r>
            <a:r>
              <a:rPr lang="en" sz="1200" b="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None</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students’ attention to the posted learning targets and select a volunteer to read them aloud.</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they have seen these targets before, but this time they will be reading a different excerpt of text. Tell students that today they will practice these learning targets in an assessment.</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Review what </a:t>
            </a:r>
            <a:r>
              <a:rPr lang="en" sz="1200" i="1">
                <a:solidFill>
                  <a:schemeClr val="dk1"/>
                </a:solidFill>
                <a:latin typeface="Calibri"/>
                <a:ea typeface="Calibri"/>
                <a:cs typeface="Calibri"/>
                <a:sym typeface="Calibri"/>
              </a:rPr>
              <a:t>theme, summarize, characteristics, </a:t>
            </a:r>
            <a:r>
              <a:rPr lang="en" sz="1200">
                <a:solidFill>
                  <a:schemeClr val="dk1"/>
                </a:solidFill>
                <a:latin typeface="Calibri"/>
                <a:ea typeface="Calibri"/>
                <a:cs typeface="Calibri"/>
                <a:sym typeface="Calibri"/>
              </a:rPr>
              <a:t>and</a:t>
            </a:r>
            <a:r>
              <a:rPr lang="en" sz="1200" i="1">
                <a:solidFill>
                  <a:schemeClr val="dk1"/>
                </a:solidFill>
                <a:latin typeface="Calibri"/>
                <a:ea typeface="Calibri"/>
                <a:cs typeface="Calibri"/>
                <a:sym typeface="Calibri"/>
              </a:rPr>
              <a:t> prose </a:t>
            </a:r>
            <a:r>
              <a:rPr lang="en" sz="1200">
                <a:solidFill>
                  <a:schemeClr val="dk1"/>
                </a:solidFill>
                <a:latin typeface="Calibri"/>
                <a:ea typeface="Calibri"/>
                <a:cs typeface="Calibri"/>
                <a:sym typeface="Calibri"/>
              </a:rPr>
              <a:t>mean.</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are following along as you read and discuss the learning goals. </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a:latin typeface="Calibri"/>
                <a:ea typeface="Calibri"/>
                <a:cs typeface="Calibri"/>
                <a:sym typeface="Calibri"/>
              </a:rPr>
              <a:t>Build students’ confidence by reminding them that even though this is an assessment, they have a lot of tools they can draw on during their writing. They have already done a lot of thinking work for this assessment; they just need to put it on paper in a coherent way.</a:t>
            </a:r>
            <a:endParaRPr sz="1200">
              <a:latin typeface="Calibri"/>
              <a:ea typeface="Calibri"/>
              <a:cs typeface="Calibri"/>
              <a:sym typeface="Calibri"/>
            </a:endParaRPr>
          </a:p>
        </p:txBody>
      </p:sp>
    </p:spTree>
    <p:extLst>
      <p:ext uri="{BB962C8B-B14F-4D97-AF65-F5344CB8AC3E}">
        <p14:creationId xmlns:p14="http://schemas.microsoft.com/office/powerpoint/2010/main" val="2674260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Partners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Ethical People anchor chart.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because they will be working independently on an assessment, it is important that they practice integrity.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dictionaries. Invite students to work with an elbow partner to look up </a:t>
            </a:r>
            <a:r>
              <a:rPr lang="en" sz="1200" i="1" dirty="0">
                <a:solidFill>
                  <a:schemeClr val="dk1"/>
                </a:solidFill>
                <a:latin typeface="Calibri"/>
                <a:ea typeface="Calibri"/>
                <a:cs typeface="Calibri"/>
                <a:sym typeface="Calibri"/>
              </a:rPr>
              <a:t>integrity</a:t>
            </a:r>
            <a:r>
              <a:rPr lang="en" sz="1200" dirty="0">
                <a:solidFill>
                  <a:schemeClr val="dk1"/>
                </a:solidFill>
                <a:latin typeface="Calibri"/>
                <a:ea typeface="Calibri"/>
                <a:cs typeface="Calibri"/>
                <a:sym typeface="Calibri"/>
              </a:rPr>
              <a:t> in the dictionary and to say the definition of the word to each other in their own words </a:t>
            </a:r>
            <a:r>
              <a:rPr lang="en" sz="1200" b="1" dirty="0">
                <a:solidFill>
                  <a:schemeClr val="dk1"/>
                </a:solidFill>
                <a:latin typeface="Calibri"/>
                <a:ea typeface="Calibri"/>
                <a:cs typeface="Calibri"/>
                <a:sym typeface="Calibri"/>
              </a:rPr>
              <a:t>(being honest and doing the right thing, even when it’s difficult, because it is the right thing to do)</a:t>
            </a:r>
            <a:r>
              <a:rPr lang="en" sz="1200"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this to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behave with integrity. This means I am honest and do the right thing, even when it’s difficult, because it is the right thing to do.”</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to an elbow partner and cold call students to share out: </a:t>
            </a:r>
            <a:r>
              <a:rPr lang="en" sz="1200" i="1" dirty="0">
                <a:solidFill>
                  <a:schemeClr val="dk1"/>
                </a:solidFill>
                <a:latin typeface="Calibri"/>
                <a:ea typeface="Calibri"/>
                <a:cs typeface="Calibri"/>
                <a:sym typeface="Calibri"/>
              </a:rPr>
              <a:t>“What does integrity look like? What might you see when someone is practicing integrity?” </a:t>
            </a: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Working to Become Ethical People anchor chart (example, for teacher reference in Module 1 Teacher Supporting Materials)</a:t>
            </a:r>
            <a:r>
              <a:rPr lang="en" sz="1200" i="1" dirty="0">
                <a:solidFill>
                  <a:schemeClr val="dk1"/>
                </a:solidFill>
                <a:latin typeface="Calibri"/>
                <a:ea typeface="Calibri"/>
                <a:cs typeface="Calibri"/>
                <a:sym typeface="Calibri"/>
              </a:rPr>
              <a:t>. “What does integrity sound like? What might you hear when someone is practicing integrity?” See </a:t>
            </a:r>
            <a:r>
              <a:rPr lang="en" sz="1200" b="1" i="1" dirty="0">
                <a:solidFill>
                  <a:schemeClr val="dk1"/>
                </a:solidFill>
                <a:latin typeface="Calibri"/>
                <a:ea typeface="Calibri"/>
                <a:cs typeface="Calibri"/>
                <a:sym typeface="Calibri"/>
              </a:rPr>
              <a:t>Working to Become Ethical People anchor chart (example, for teacher reference).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in the appropriate column on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Again refer to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(example, for teacher reference) 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a:t>
            </a:r>
            <a:r>
              <a:rPr lang="en" sz="1200" i="1" dirty="0">
                <a:solidFill>
                  <a:schemeClr val="dk1"/>
                </a:solidFill>
                <a:latin typeface="Calibri"/>
                <a:ea typeface="Calibri"/>
                <a:cs typeface="Calibri"/>
                <a:sym typeface="Calibri"/>
              </a:rPr>
              <a:t>integrity</a:t>
            </a:r>
            <a:r>
              <a:rPr lang="en" sz="1200" dirty="0">
                <a:solidFill>
                  <a:schemeClr val="dk1"/>
                </a:solidFill>
                <a:latin typeface="Calibri"/>
                <a:ea typeface="Calibri"/>
                <a:cs typeface="Calibri"/>
                <a:sym typeface="Calibri"/>
              </a:rPr>
              <a:t> on the Academic Word Wall. Invite students to add translations of the words in their home languages in a different color next to the target vocabulary.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add this word to the front of their vocabulary logs.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 discussions about what the word integrity in their own words.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participating by doing the Turn &amp; Talk procedure with their partner, and are staying on task.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298450" rtl="0">
              <a:lnSpc>
                <a:spcPct val="100000"/>
              </a:lnSpc>
              <a:spcBef>
                <a:spcPts val="0"/>
              </a:spcBef>
              <a:spcAft>
                <a:spcPts val="0"/>
              </a:spcAft>
              <a:buClr>
                <a:schemeClr val="dk1"/>
              </a:buClr>
              <a:buSzPts val="1100"/>
              <a:buFont typeface="Calibri"/>
              <a:buChar char="●"/>
            </a:pPr>
            <a:r>
              <a:rPr lang="en" sz="1200" dirty="0">
                <a:solidFill>
                  <a:schemeClr val="dk1"/>
                </a:solidFill>
                <a:latin typeface="Calibri"/>
                <a:ea typeface="Calibri"/>
                <a:cs typeface="Calibri"/>
                <a:sym typeface="Calibri"/>
              </a:rPr>
              <a:t>To foster equity, consider asking: </a:t>
            </a:r>
            <a:r>
              <a:rPr lang="en" sz="1200" i="1" dirty="0">
                <a:solidFill>
                  <a:schemeClr val="dk1"/>
                </a:solidFill>
                <a:latin typeface="Calibri"/>
                <a:ea typeface="Calibri"/>
                <a:cs typeface="Calibri"/>
                <a:sym typeface="Calibri"/>
              </a:rPr>
              <a:t>“What is the translation of integrity in our home languages?” </a:t>
            </a:r>
            <a:r>
              <a:rPr lang="en" sz="1200" dirty="0">
                <a:solidFill>
                  <a:schemeClr val="dk1"/>
                </a:solidFill>
                <a:latin typeface="Calibri"/>
                <a:ea typeface="Calibri"/>
                <a:cs typeface="Calibri"/>
                <a:sym typeface="Calibri"/>
              </a:rPr>
              <a:t>Invite students to use their translation dictionary if necessary. Call on student volunteers to share. Ask other students to choose one translation to silently repeat. Invite students to say their chosen translation out loud when you give the signal. Choral repeat the translations and the word in English. Invite self- and peer correction of the pronunciation of the translations a</a:t>
            </a:r>
            <a:r>
              <a:rPr lang="en" dirty="0">
                <a:solidFill>
                  <a:schemeClr val="dk1"/>
                </a:solidFill>
                <a:latin typeface="Calibri"/>
                <a:ea typeface="Calibri"/>
                <a:cs typeface="Calibri"/>
                <a:sym typeface="Calibri"/>
              </a:rPr>
              <a:t>nd the English. (liánzhèng in Mandarin)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0122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30-35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Individual </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Mid-Unit 1 Assessment: Summarizing a Poem and Comparing Poetry and Prose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while you read the directions aloud for each part of the assessment. Answer clarifying questions.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read “The Pasture” in the previous lesson, and reread the text aloud for them as a reminder.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following anchor charts they have been using in the lessons in this half of the unit and encourage them to refer to these as necessary during the assessment: </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Close Readers Do These Things anchor chart</a:t>
            </a:r>
            <a:endParaRPr sz="1200" b="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What Makes a Poem a Poem? anchor chart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working on the assessment.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complete the assessment.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30 minutes, refocus whole group and direct students’ attention to the </a:t>
            </a: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 (next slide)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as you circulate during the assessment.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Read the assessment directions, questions, AND answer options aloud.</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Minimize distractions during the assessment by providing tools such as sound-canceling headphones or individual dividers.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Provide opportunities to take breaks at predetermined points during the assessment.</a:t>
            </a:r>
            <a:endParaRPr sz="1200" dirty="0">
              <a:latin typeface="Calibri"/>
              <a:ea typeface="Calibri"/>
              <a:cs typeface="Calibri"/>
              <a:sym typeface="Calibri"/>
            </a:endParaRPr>
          </a:p>
        </p:txBody>
      </p:sp>
    </p:spTree>
    <p:extLst>
      <p:ext uri="{BB962C8B-B14F-4D97-AF65-F5344CB8AC3E}">
        <p14:creationId xmlns:p14="http://schemas.microsoft.com/office/powerpoint/2010/main" val="10089196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Shape 1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1" name="Shape 10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to the </a:t>
            </a: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 Invite students to turn and talk with an elbow partner, and cold call students to share out: </a:t>
            </a:r>
            <a:r>
              <a:rPr lang="en" sz="1200" i="1" dirty="0">
                <a:solidFill>
                  <a:schemeClr val="dk1"/>
                </a:solidFill>
                <a:latin typeface="Calibri"/>
                <a:ea typeface="Calibri"/>
                <a:cs typeface="Calibri"/>
                <a:sym typeface="Calibri"/>
              </a:rPr>
              <a:t>“What happened on these pages?”</a:t>
            </a:r>
            <a:r>
              <a:rPr lang="en" sz="1200" b="1" dirty="0">
                <a:solidFill>
                  <a:schemeClr val="dk1"/>
                </a:solidFill>
                <a:latin typeface="Calibri"/>
                <a:ea typeface="Calibri"/>
                <a:cs typeface="Calibri"/>
                <a:sym typeface="Calibri"/>
              </a:rPr>
              <a:t> (Jack visited an animal shelter with his family.) </a:t>
            </a:r>
            <a:r>
              <a:rPr lang="en" sz="1200" i="1" dirty="0">
                <a:solidFill>
                  <a:schemeClr val="dk1"/>
                </a:solidFill>
                <a:latin typeface="Calibri"/>
                <a:ea typeface="Calibri"/>
                <a:cs typeface="Calibri"/>
                <a:sym typeface="Calibri"/>
              </a:rPr>
              <a:t>“How did Jack feel about it?” </a:t>
            </a:r>
            <a:r>
              <a:rPr lang="en" sz="1200" b="1" dirty="0">
                <a:solidFill>
                  <a:schemeClr val="dk1"/>
                </a:solidFill>
                <a:latin typeface="Calibri"/>
                <a:ea typeface="Calibri"/>
                <a:cs typeface="Calibri"/>
                <a:sym typeface="Calibri"/>
              </a:rPr>
              <a:t>(He was happy because they chose a yellow dog who cuddled with him on the way home.) </a:t>
            </a:r>
            <a:r>
              <a:rPr lang="en" sz="1200" i="1" dirty="0">
                <a:solidFill>
                  <a:schemeClr val="dk1"/>
                </a:solidFill>
                <a:latin typeface="Calibri"/>
                <a:ea typeface="Calibri"/>
                <a:cs typeface="Calibri"/>
                <a:sym typeface="Calibri"/>
              </a:rPr>
              <a:t>“How do you know he felt that way? What evidence of this can you find on those pages?” </a:t>
            </a:r>
            <a:r>
              <a:rPr lang="en" sz="1200" b="1" dirty="0">
                <a:solidFill>
                  <a:schemeClr val="dk1"/>
                </a:solidFill>
                <a:latin typeface="Calibri"/>
                <a:ea typeface="Calibri"/>
                <a:cs typeface="Calibri"/>
                <a:sym typeface="Calibri"/>
              </a:rPr>
              <a:t>(He writes, “And in the car he put his head against my chest and wrapped his paws around my arm as if he were saying Thank you thank you thank you</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on the anchor chart. Refer to </a:t>
            </a:r>
            <a:r>
              <a:rPr lang="en" sz="1200" b="1" dirty="0">
                <a:solidFill>
                  <a:schemeClr val="dk1"/>
                </a:solidFill>
                <a:latin typeface="Calibri"/>
                <a:ea typeface="Calibri"/>
                <a:cs typeface="Calibri"/>
                <a:sym typeface="Calibri"/>
              </a:rPr>
              <a:t>What Happens and How Does Jack Feel about It? anchor chart </a:t>
            </a:r>
            <a:r>
              <a:rPr lang="en" sz="1200" dirty="0">
                <a:solidFill>
                  <a:schemeClr val="dk1"/>
                </a:solidFill>
                <a:latin typeface="Calibri"/>
                <a:ea typeface="Calibri"/>
                <a:cs typeface="Calibri"/>
                <a:sym typeface="Calibri"/>
              </a:rPr>
              <a:t>(example, for teacher reference) as necessary.</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to share out questions are similar to those in parenthesis.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 </a:t>
            </a:r>
            <a:endParaRPr sz="1200" dirty="0">
              <a:latin typeface="Calibri"/>
              <a:ea typeface="Calibri"/>
              <a:cs typeface="Calibri"/>
              <a:sym typeface="Calibri"/>
            </a:endParaRPr>
          </a:p>
        </p:txBody>
      </p:sp>
    </p:spTree>
    <p:extLst>
      <p:ext uri="{BB962C8B-B14F-4D97-AF65-F5344CB8AC3E}">
        <p14:creationId xmlns:p14="http://schemas.microsoft.com/office/powerpoint/2010/main" val="1520193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0" name="Shape 11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14-15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completed these forms in Grade 3, students will be able to look back to their Grade 3 forms.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specific, positive feedback on their completion of the Mid-Unit 1 Assessment (Example: “I was pleased to see a lot of you referring back to your texts to find details.”)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Tracking Progress folders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Tracking Progress: Reading, Understanding, and Explaining New Text.</a:t>
            </a:r>
            <a:r>
              <a:rPr lang="en" sz="1200" dirty="0">
                <a:solidFill>
                  <a:schemeClr val="dk1"/>
                </a:solidFill>
                <a:latin typeface="Calibri"/>
                <a:ea typeface="Calibri"/>
                <a:cs typeface="Calibri"/>
                <a:sym typeface="Calibri"/>
              </a:rPr>
              <a:t> Tell students that successful learners keep track and reflect on their own learning and that they will be completing a form like this after most of their assessments.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Select volunteers to read aloud each criterion for the whole group. After hearing it read aloud, invite students to turn and talk with an elbow partner: </a:t>
            </a:r>
            <a:r>
              <a:rPr lang="en" sz="1200" i="1" dirty="0">
                <a:solidFill>
                  <a:schemeClr val="dk1"/>
                </a:solidFill>
                <a:latin typeface="Calibri"/>
                <a:ea typeface="Calibri"/>
                <a:cs typeface="Calibri"/>
                <a:sym typeface="Calibri"/>
              </a:rPr>
              <a:t>“What does that criterion mean in your own words?” </a:t>
            </a:r>
            <a:r>
              <a:rPr lang="en" sz="1200" b="1" dirty="0">
                <a:solidFill>
                  <a:schemeClr val="dk1"/>
                </a:solidFill>
                <a:latin typeface="Calibri"/>
                <a:ea typeface="Calibri"/>
                <a:cs typeface="Calibri"/>
                <a:sym typeface="Calibri"/>
              </a:rPr>
              <a:t>(Responses will vary.)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aloud for students and answer clarifying questions. Explain the scale and what each number represents. They should score themselves a 3 if they think they have achieved that criterion in their reading of new texts, a 4 if they think they have done even more than the criterion asks, 2 if they think they are nearly there but not quite, and 1 if they think they still have a lot of work to do.</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sticky notes. Tell students they will use these to identify evidence in their work from the unit of their progress toward each criterion.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completing Question 1 on the Tracking Progress form. If this is the first time students have completed this form, they may not be able to answer this question. In this situation, tell students to leave it blank and explain that next time they fill out the same form, they should be able to answer this question.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“Teacher Response” part under Question 2 and tell students that after class, you will read each student’s reflection and respond with your feedback about their progress toward the skill.</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Direction students’ attention to Question 3 on the form and select a volunteer to read it aloud for the group:</a:t>
            </a:r>
            <a:r>
              <a:rPr lang="en" sz="1200" b="1" dirty="0">
                <a:solidFill>
                  <a:schemeClr val="dk1"/>
                </a:solidFill>
                <a:latin typeface="Calibri"/>
                <a:ea typeface="Calibri"/>
                <a:cs typeface="Calibri"/>
                <a:sym typeface="Calibri"/>
              </a:rPr>
              <a:t>“How can I improve next time?”</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reflect on their own or with a partner on how they can improve on this skill in the future. Select volunteers to share with the group.</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record their thinking in the appropriate spot on Tracking Progress: Reading, Understanding, and Explaining New Text, place the form in thier Tracking Progress folder, and collect the folders. </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student responses on the </a:t>
            </a:r>
            <a:r>
              <a:rPr lang="en" sz="1200" b="1" dirty="0">
                <a:solidFill>
                  <a:schemeClr val="dk1"/>
                </a:solidFill>
                <a:latin typeface="Calibri"/>
                <a:ea typeface="Calibri"/>
                <a:cs typeface="Calibri"/>
                <a:sym typeface="Calibri"/>
              </a:rPr>
              <a:t>Tracking Progress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form.</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them to refer to those sketches as they explain each learning target on Tracking Progress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Self-assessment may be an unfamiliar concept for some students. Tell students that thinking about how well they did will help them do even better next time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815454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C2663158-4316-4545-9FBB-F98EF110EA61}"/>
              </a:ext>
            </a:extLst>
          </p:cNvPr>
          <p:cNvPicPr>
            <a:picLocks noChangeAspect="1"/>
          </p:cNvPicPr>
          <p:nvPr userDrawn="1"/>
        </p:nvPicPr>
        <p:blipFill>
          <a:blip r:embed="rId13"/>
          <a:stretch>
            <a:fillRect/>
          </a:stretch>
        </p:blipFill>
        <p:spPr>
          <a:xfrm>
            <a:off x="8382000" y="4973224"/>
            <a:ext cx="762000" cy="142875"/>
          </a:xfrm>
          <a:prstGeom prst="rect">
            <a:avLst/>
          </a:prstGeom>
        </p:spPr>
      </p:pic>
      <p:pic>
        <p:nvPicPr>
          <p:cNvPr id="5" name="Picture 4">
            <a:extLst>
              <a:ext uri="{FF2B5EF4-FFF2-40B4-BE49-F238E27FC236}">
                <a16:creationId xmlns:a16="http://schemas.microsoft.com/office/drawing/2014/main" id="{B833227B-FC39-4DE1-A2B5-1290787F36E8}"/>
              </a:ext>
            </a:extLst>
          </p:cNvPr>
          <p:cNvPicPr>
            <a:picLocks noChangeAspect="1"/>
          </p:cNvPicPr>
          <p:nvPr userDrawn="1"/>
        </p:nvPicPr>
        <p:blipFill>
          <a:blip r:embed="rId14"/>
          <a:stretch>
            <a:fillRect/>
          </a:stretch>
        </p:blipFill>
        <p:spPr>
          <a:xfrm>
            <a:off x="4335839" y="4722498"/>
            <a:ext cx="472321" cy="393601"/>
          </a:xfrm>
          <a:prstGeom prst="rect">
            <a:avLst/>
          </a:prstGeom>
        </p:spPr>
      </p:pic>
      <p:pic>
        <p:nvPicPr>
          <p:cNvPr id="10" name="Picture 9">
            <a:extLst>
              <a:ext uri="{FF2B5EF4-FFF2-40B4-BE49-F238E27FC236}">
                <a16:creationId xmlns:a16="http://schemas.microsoft.com/office/drawing/2014/main" id="{7A02BEA0-549D-4A0A-878D-E38105569E81}"/>
              </a:ext>
            </a:extLst>
          </p:cNvPr>
          <p:cNvPicPr>
            <a:picLocks noChangeAspect="1"/>
          </p:cNvPicPr>
          <p:nvPr userDrawn="1"/>
        </p:nvPicPr>
        <p:blipFill>
          <a:blip r:embed="rId15"/>
          <a:stretch>
            <a:fillRect/>
          </a:stretch>
        </p:blipFill>
        <p:spPr>
          <a:xfrm>
            <a:off x="0" y="454878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1</a:t>
            </a:r>
            <a:r>
              <a:rPr lang="en" sz="3400"/>
              <a:t>: Lesson </a:t>
            </a:r>
            <a:r>
              <a:rPr lang="en"/>
              <a:t>8</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55" name="Shape 55"/>
          <p:cNvSpPr txBox="1">
            <a:spLocks noGrp="1"/>
          </p:cNvSpPr>
          <p:nvPr>
            <p:ph type="body" idx="1"/>
          </p:nvPr>
        </p:nvSpPr>
        <p:spPr>
          <a:xfrm>
            <a:off x="311700" y="1230400"/>
            <a:ext cx="8520600" cy="37518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400" dirty="0">
                <a:solidFill>
                  <a:schemeClr val="dk1"/>
                </a:solidFill>
              </a:rPr>
              <a:t>This lesson will take approximately 60-70 minutes to complete. </a:t>
            </a:r>
            <a:endParaRPr sz="1400" dirty="0">
              <a:solidFill>
                <a:schemeClr val="dk1"/>
              </a:solidFill>
            </a:endParaRPr>
          </a:p>
          <a:p>
            <a:pPr marL="0" lvl="0" indent="0" rtl="0">
              <a:lnSpc>
                <a:spcPct val="90000"/>
              </a:lnSpc>
              <a:spcBef>
                <a:spcPts val="0"/>
              </a:spcBef>
              <a:spcAft>
                <a:spcPts val="0"/>
              </a:spcAft>
              <a:buClr>
                <a:schemeClr val="dk1"/>
              </a:buClr>
              <a:buSzPts val="3200"/>
              <a:buFont typeface="Arial"/>
              <a:buNone/>
            </a:pPr>
            <a:endParaRPr sz="14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400" dirty="0">
                <a:solidFill>
                  <a:schemeClr val="dk1"/>
                </a:solidFill>
              </a:rPr>
              <a:t>The purpose of today’s lesson is to:</a:t>
            </a:r>
            <a:endParaRPr sz="1100" dirty="0">
              <a:solidFill>
                <a:schemeClr val="dk1"/>
              </a:solidFill>
            </a:endParaRPr>
          </a:p>
          <a:p>
            <a:pPr marL="457200" lvl="0" indent="-317500" rtl="0">
              <a:lnSpc>
                <a:spcPct val="90000"/>
              </a:lnSpc>
              <a:spcBef>
                <a:spcPts val="0"/>
              </a:spcBef>
              <a:spcAft>
                <a:spcPts val="0"/>
              </a:spcAft>
              <a:buClr>
                <a:schemeClr val="dk1"/>
              </a:buClr>
              <a:buSzPts val="1400"/>
              <a:buChar char="●"/>
            </a:pPr>
            <a:r>
              <a:rPr lang="en-US" sz="1400" dirty="0">
                <a:solidFill>
                  <a:schemeClr val="dk1"/>
                </a:solidFill>
              </a:rPr>
              <a:t>A</a:t>
            </a:r>
            <a:r>
              <a:rPr lang="en" sz="1400" dirty="0">
                <a:solidFill>
                  <a:schemeClr val="dk1"/>
                </a:solidFill>
              </a:rPr>
              <a:t>nalyze what happened and how Jack felt about it.</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Have students complete the Mid-Unit 1 Assessment, in which they read pages 25–27 of </a:t>
            </a:r>
            <a:r>
              <a:rPr lang="en" sz="1400" i="1" dirty="0">
                <a:solidFill>
                  <a:schemeClr val="dk1"/>
                </a:solidFill>
              </a:rPr>
              <a:t>Love That Dog</a:t>
            </a:r>
            <a:r>
              <a:rPr lang="en" sz="1400" dirty="0">
                <a:solidFill>
                  <a:schemeClr val="dk1"/>
                </a:solidFill>
              </a:rPr>
              <a:t> to identify the characteristics of poetry, as well as to identify the theme and summarize the poem that Jack writes about visiting the shelter. Students also compare a prose version of “Stopping by Woods on a Snowy Evening” to the poem.</a:t>
            </a:r>
            <a:endParaRPr sz="1400" dirty="0">
              <a:solidFill>
                <a:schemeClr val="dk1"/>
              </a:solidFill>
            </a:endParaRPr>
          </a:p>
          <a:p>
            <a:pPr marL="457200" lvl="0" indent="0" rtl="0">
              <a:lnSpc>
                <a:spcPct val="90000"/>
              </a:lnSpc>
              <a:spcBef>
                <a:spcPts val="0"/>
              </a:spcBef>
              <a:spcAft>
                <a:spcPts val="0"/>
              </a:spcAft>
              <a:buNone/>
            </a:pPr>
            <a:endParaRPr sz="1100" dirty="0">
              <a:solidFill>
                <a:schemeClr val="dk1"/>
              </a:solidFill>
            </a:endParaRPr>
          </a:p>
          <a:p>
            <a:pPr marL="0" lvl="0" indent="0" rtl="0">
              <a:lnSpc>
                <a:spcPct val="90000"/>
              </a:lnSpc>
              <a:spcBef>
                <a:spcPts val="0"/>
              </a:spcBef>
              <a:spcAft>
                <a:spcPts val="0"/>
              </a:spcAft>
              <a:buNone/>
            </a:pPr>
            <a:endParaRPr sz="1100" dirty="0">
              <a:solidFill>
                <a:schemeClr val="dk1"/>
              </a:solidFill>
            </a:endParaRPr>
          </a:p>
          <a:p>
            <a:pPr marL="0" lvl="0" indent="0" rtl="0">
              <a:lnSpc>
                <a:spcPct val="90000"/>
              </a:lnSpc>
              <a:spcBef>
                <a:spcPts val="0"/>
              </a:spcBef>
              <a:spcAft>
                <a:spcPts val="0"/>
              </a:spcAft>
              <a:buNone/>
            </a:pPr>
            <a:r>
              <a:rPr lang="en" sz="1400" dirty="0">
                <a:solidFill>
                  <a:schemeClr val="dk1"/>
                </a:solidFill>
              </a:rPr>
              <a:t>The Learning Targets for students today are:</a:t>
            </a:r>
            <a:endParaRPr sz="1400" dirty="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dirty="0">
                <a:solidFill>
                  <a:schemeClr val="dk1"/>
                </a:solidFill>
              </a:rPr>
              <a:t>I can identify the similarities and differences between poetry and prose. </a:t>
            </a:r>
            <a:endParaRPr sz="1400" dirty="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dirty="0">
                <a:solidFill>
                  <a:schemeClr val="dk1"/>
                </a:solidFill>
              </a:rPr>
              <a:t>I can determine the theme of Jack’s poem about the animal shelter from details in the text and summarize it.</a:t>
            </a:r>
            <a:endParaRPr sz="1400" dirty="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dirty="0">
                <a:solidFill>
                  <a:schemeClr val="dk1"/>
                </a:solidFill>
              </a:rPr>
              <a:t>I can identify the characteristics of poetry in Jack’s poem about the animal shelter.</a:t>
            </a:r>
            <a:endParaRPr sz="14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800"/>
              <a:t>Homework </a:t>
            </a:r>
            <a:endParaRPr sz="3800"/>
          </a:p>
        </p:txBody>
      </p:sp>
      <p:sp>
        <p:nvSpPr>
          <p:cNvPr id="122" name="Shape 122"/>
          <p:cNvSpPr txBox="1">
            <a:spLocks noGrp="1"/>
          </p:cNvSpPr>
          <p:nvPr>
            <p:ph type="body" idx="1"/>
          </p:nvPr>
        </p:nvSpPr>
        <p:spPr>
          <a:xfrm>
            <a:off x="311700" y="835650"/>
            <a:ext cx="8520600" cy="4077300"/>
          </a:xfrm>
          <a:prstGeom prst="rect">
            <a:avLst/>
          </a:prstGeom>
        </p:spPr>
        <p:txBody>
          <a:bodyPr spcFirstLastPara="1" wrap="square" lIns="91425" tIns="91425" rIns="91425" bIns="91425" anchor="t" anchorCtr="0">
            <a:noAutofit/>
          </a:bodyPr>
          <a:lstStyle/>
          <a:p>
            <a:pPr marL="3200400" lvl="6" indent="-381000" rtl="0">
              <a:lnSpc>
                <a:spcPct val="120000"/>
              </a:lnSpc>
              <a:spcBef>
                <a:spcPts val="0"/>
              </a:spcBef>
              <a:spcAft>
                <a:spcPts val="0"/>
              </a:spcAft>
              <a:buClr>
                <a:schemeClr val="dk1"/>
              </a:buClr>
              <a:buSzPts val="2400"/>
              <a:buFont typeface="Century Gothic"/>
              <a:buAutoNum type="arabicPeriod"/>
            </a:pPr>
            <a:r>
              <a:rPr lang="en" sz="2400">
                <a:solidFill>
                  <a:schemeClr val="dk1"/>
                </a:solidFill>
              </a:rPr>
              <a:t>Select a book on the topic of our unit.</a:t>
            </a:r>
            <a:endParaRPr sz="2400">
              <a:solidFill>
                <a:schemeClr val="dk1"/>
              </a:solidFill>
            </a:endParaRPr>
          </a:p>
          <a:p>
            <a:pPr marL="3200400" lvl="6" indent="-381000" rtl="0">
              <a:lnSpc>
                <a:spcPct val="120000"/>
              </a:lnSpc>
              <a:spcBef>
                <a:spcPts val="0"/>
              </a:spcBef>
              <a:spcAft>
                <a:spcPts val="0"/>
              </a:spcAft>
              <a:buClr>
                <a:schemeClr val="dk1"/>
              </a:buClr>
              <a:buSzPts val="2400"/>
              <a:buFont typeface="Century Gothic"/>
              <a:buAutoNum type="arabicPeriod"/>
            </a:pPr>
            <a:r>
              <a:rPr lang="en" sz="2400">
                <a:solidFill>
                  <a:schemeClr val="dk1"/>
                </a:solidFill>
              </a:rPr>
              <a:t>Independently read a portion of the book.</a:t>
            </a:r>
            <a:endParaRPr sz="2400">
              <a:solidFill>
                <a:schemeClr val="dk1"/>
              </a:solidFill>
            </a:endParaRPr>
          </a:p>
          <a:p>
            <a:pPr marL="3200400" lvl="6" indent="-381000" rtl="0">
              <a:lnSpc>
                <a:spcPct val="120000"/>
              </a:lnSpc>
              <a:spcBef>
                <a:spcPts val="0"/>
              </a:spcBef>
              <a:spcAft>
                <a:spcPts val="0"/>
              </a:spcAft>
              <a:buClr>
                <a:schemeClr val="dk1"/>
              </a:buClr>
              <a:buSzPts val="2400"/>
              <a:buFont typeface="Century Gothic"/>
              <a:buAutoNum type="arabicPeriod"/>
            </a:pPr>
            <a:r>
              <a:rPr lang="en" sz="2400">
                <a:solidFill>
                  <a:schemeClr val="dk1"/>
                </a:solidFill>
              </a:rPr>
              <a:t>Select a prompt from the independent reading prompt options.</a:t>
            </a:r>
            <a:endParaRPr sz="2400">
              <a:solidFill>
                <a:schemeClr val="dk1"/>
              </a:solidFill>
            </a:endParaRPr>
          </a:p>
          <a:p>
            <a:pPr marL="3200400" lvl="6" indent="-381000" rtl="0">
              <a:lnSpc>
                <a:spcPct val="120000"/>
              </a:lnSpc>
              <a:spcBef>
                <a:spcPts val="0"/>
              </a:spcBef>
              <a:spcAft>
                <a:spcPts val="0"/>
              </a:spcAft>
              <a:buClr>
                <a:schemeClr val="dk1"/>
              </a:buClr>
              <a:buSzPts val="2400"/>
              <a:buFont typeface="Century Gothic"/>
              <a:buAutoNum type="arabicPeriod"/>
            </a:pPr>
            <a:r>
              <a:rPr lang="en" sz="2400">
                <a:solidFill>
                  <a:schemeClr val="dk1"/>
                </a:solidFill>
              </a:rPr>
              <a:t>Respond to the prompt in your independent reading journal.</a:t>
            </a:r>
            <a:endParaRPr sz="2400">
              <a:solidFill>
                <a:schemeClr val="dk1"/>
              </a:solidFill>
            </a:endParaRPr>
          </a:p>
          <a:p>
            <a:pPr marL="0" lvl="0" indent="0" rtl="0">
              <a:lnSpc>
                <a:spcPct val="115000"/>
              </a:lnSpc>
              <a:spcBef>
                <a:spcPts val="0"/>
              </a:spcBef>
              <a:spcAft>
                <a:spcPts val="0"/>
              </a:spcAft>
              <a:buClr>
                <a:schemeClr val="dk1"/>
              </a:buClr>
              <a:buSzPts val="1100"/>
              <a:buFont typeface="Arial"/>
              <a:buNone/>
            </a:pPr>
            <a:endParaRPr sz="2400">
              <a:solidFill>
                <a:schemeClr val="dk1"/>
              </a:solidFill>
            </a:endParaRPr>
          </a:p>
          <a:p>
            <a:pPr marL="0" lvl="0" indent="0" rtl="0">
              <a:spcBef>
                <a:spcPts val="0"/>
              </a:spcBef>
              <a:spcAft>
                <a:spcPts val="0"/>
              </a:spcAft>
              <a:buNone/>
            </a:pPr>
            <a:endParaRPr/>
          </a:p>
        </p:txBody>
      </p:sp>
      <p:pic>
        <p:nvPicPr>
          <p:cNvPr id="123" name="Shape 123"/>
          <p:cNvPicPr preferRelativeResize="0"/>
          <p:nvPr/>
        </p:nvPicPr>
        <p:blipFill>
          <a:blip r:embed="rId3">
            <a:alphaModFix/>
          </a:blip>
          <a:stretch>
            <a:fillRect/>
          </a:stretch>
        </p:blipFill>
        <p:spPr>
          <a:xfrm>
            <a:off x="504275" y="1253450"/>
            <a:ext cx="2091075" cy="302560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Shape 1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3200"/>
              <a:t>Small Group Block /All Block</a:t>
            </a:r>
            <a:endParaRPr sz="3200"/>
          </a:p>
          <a:p>
            <a:pPr marL="0" lvl="0" indent="0" rtl="0">
              <a:spcBef>
                <a:spcPts val="0"/>
              </a:spcBef>
              <a:spcAft>
                <a:spcPts val="0"/>
              </a:spcAft>
              <a:buNone/>
            </a:pPr>
            <a:endParaRPr/>
          </a:p>
        </p:txBody>
      </p:sp>
      <p:sp>
        <p:nvSpPr>
          <p:cNvPr id="129" name="Shape 1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8000"/>
              </a:lnSpc>
              <a:spcBef>
                <a:spcPts val="1000"/>
              </a:spcBef>
              <a:spcAft>
                <a:spcPts val="0"/>
              </a:spcAft>
              <a:buClr>
                <a:schemeClr val="dk1"/>
              </a:buClr>
              <a:buSzPts val="1100"/>
              <a:buFont typeface="Arial"/>
              <a:buNone/>
            </a:pPr>
            <a:r>
              <a:rPr lang="en" dirty="0">
                <a:solidFill>
                  <a:schemeClr val="dk1"/>
                </a:solidFill>
              </a:rPr>
              <a:t>Welcome to the time in our day where we get to work on a activities in small groups related to building our skills as readers.</a:t>
            </a:r>
            <a:endParaRPr dirty="0">
              <a:solidFill>
                <a:schemeClr val="dk1"/>
              </a:solidFill>
            </a:endParaRPr>
          </a:p>
          <a:p>
            <a:pPr marL="0" lvl="0" indent="0" rtl="0">
              <a:lnSpc>
                <a:spcPct val="108000"/>
              </a:lnSpc>
              <a:spcBef>
                <a:spcPts val="2100"/>
              </a:spcBef>
              <a:spcAft>
                <a:spcPts val="0"/>
              </a:spcAft>
              <a:buClr>
                <a:schemeClr val="dk1"/>
              </a:buClr>
              <a:buSzPts val="1100"/>
              <a:buFont typeface="Arial"/>
              <a:buNone/>
            </a:pPr>
            <a:r>
              <a:rPr lang="en" dirty="0">
                <a:solidFill>
                  <a:schemeClr val="dk1"/>
                </a:solidFill>
              </a:rPr>
              <a:t>During this time, you will get a chance to work in pairs or groups to support each other as you read.</a:t>
            </a:r>
            <a:endParaRPr dirty="0">
              <a:solidFill>
                <a:schemeClr val="dk1"/>
              </a:solidFill>
            </a:endParaRPr>
          </a:p>
          <a:p>
            <a:pPr marL="0" lvl="0" indent="0" rtl="0">
              <a:lnSpc>
                <a:spcPct val="108000"/>
              </a:lnSpc>
              <a:spcBef>
                <a:spcPts val="2100"/>
              </a:spcBef>
              <a:spcAft>
                <a:spcPts val="0"/>
              </a:spcAft>
              <a:buClr>
                <a:schemeClr val="dk1"/>
              </a:buClr>
              <a:buSzPts val="1100"/>
              <a:buFont typeface="Arial"/>
              <a:buNone/>
            </a:pPr>
            <a:r>
              <a:rPr lang="en" sz="2100" dirty="0">
                <a:solidFill>
                  <a:schemeClr val="dk1"/>
                </a:solidFill>
              </a:rPr>
              <a:t>Groups assigned:</a:t>
            </a:r>
            <a:endParaRPr sz="2100" dirty="0">
              <a:solidFill>
                <a:schemeClr val="dk1"/>
              </a:solidFill>
            </a:endParaRPr>
          </a:p>
          <a:p>
            <a:pPr marL="0" lvl="0" indent="0" rtl="0">
              <a:lnSpc>
                <a:spcPct val="115000"/>
              </a:lnSpc>
              <a:spcBef>
                <a:spcPts val="0"/>
              </a:spcBef>
              <a:spcAft>
                <a:spcPts val="0"/>
              </a:spcAft>
              <a:buClr>
                <a:schemeClr val="dk1"/>
              </a:buClr>
              <a:buSzPts val="1100"/>
              <a:buFont typeface="Arial"/>
              <a:buNone/>
            </a:pPr>
            <a:endParaRPr sz="2100" dirty="0">
              <a:solidFill>
                <a:schemeClr val="dk1"/>
              </a:solidFill>
            </a:endParaRPr>
          </a:p>
          <a:p>
            <a:pPr marL="0" lvl="0" indent="0" rtl="0">
              <a:spcBef>
                <a:spcPts val="0"/>
              </a:spcBef>
              <a:spcAft>
                <a:spcPts val="0"/>
              </a:spcAft>
              <a:buNone/>
            </a:pPr>
            <a:endParaRPr dirty="0"/>
          </a:p>
        </p:txBody>
      </p:sp>
      <p:graphicFrame>
        <p:nvGraphicFramePr>
          <p:cNvPr id="130" name="Shape 130"/>
          <p:cNvGraphicFramePr/>
          <p:nvPr>
            <p:extLst>
              <p:ext uri="{D42A27DB-BD31-4B8C-83A1-F6EECF244321}">
                <p14:modId xmlns:p14="http://schemas.microsoft.com/office/powerpoint/2010/main" val="4100583950"/>
              </p:ext>
            </p:extLst>
          </p:nvPr>
        </p:nvGraphicFramePr>
        <p:xfrm>
          <a:off x="1247375" y="3494950"/>
          <a:ext cx="7239000" cy="1484757"/>
        </p:xfrm>
        <a:graphic>
          <a:graphicData uri="http://schemas.openxmlformats.org/drawingml/2006/table">
            <a:tbl>
              <a:tblPr>
                <a:noFill/>
                <a:tableStyleId>{B1F8349F-E0C6-41E0-9184-65FCAEB5DBB6}</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28625">
                <a:tc>
                  <a:txBody>
                    <a:bodyPr/>
                    <a:lstStyle/>
                    <a:p>
                      <a:pPr marL="0" lvl="0" indent="0" rtl="0">
                        <a:lnSpc>
                          <a:spcPct val="120000"/>
                        </a:lnSpc>
                        <a:spcBef>
                          <a:spcPts val="0"/>
                        </a:spcBef>
                        <a:spcAft>
                          <a:spcPts val="0"/>
                        </a:spcAft>
                        <a:buNone/>
                      </a:pPr>
                      <a:r>
                        <a:rPr lang="en" dirty="0">
                          <a:latin typeface="Century Gothic" panose="020B0502020202020204" pitchFamily="34" charset="0"/>
                        </a:rPr>
                        <a:t>Group 1</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lnSpc>
                          <a:spcPct val="120000"/>
                        </a:lnSpc>
                        <a:spcBef>
                          <a:spcPts val="0"/>
                        </a:spcBef>
                        <a:spcAft>
                          <a:spcPts val="0"/>
                        </a:spcAft>
                        <a:buNone/>
                      </a:pPr>
                      <a:r>
                        <a:rPr lang="en" dirty="0">
                          <a:latin typeface="Century Gothic" panose="020B0502020202020204" pitchFamily="34" charset="0"/>
                        </a:rPr>
                        <a:t>Group 2</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lnSpc>
                          <a:spcPct val="120000"/>
                        </a:lnSpc>
                        <a:spcBef>
                          <a:spcPts val="0"/>
                        </a:spcBef>
                        <a:spcAft>
                          <a:spcPts val="0"/>
                        </a:spcAft>
                        <a:buNone/>
                      </a:pPr>
                      <a:r>
                        <a:rPr lang="en" dirty="0">
                          <a:latin typeface="Century Gothic" panose="020B0502020202020204" pitchFamily="34" charset="0"/>
                        </a:rPr>
                        <a:t>Group 3</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lnSpc>
                          <a:spcPct val="120000"/>
                        </a:lnSpc>
                        <a:spcBef>
                          <a:spcPts val="0"/>
                        </a:spcBef>
                        <a:spcAft>
                          <a:spcPts val="0"/>
                        </a:spcAft>
                        <a:buNone/>
                      </a:pPr>
                      <a:r>
                        <a:rPr lang="en" dirty="0">
                          <a:latin typeface="Century Gothic" panose="020B0502020202020204" pitchFamily="34" charset="0"/>
                        </a:rPr>
                        <a:t>Group 4</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1038225">
                <a:tc>
                  <a:txBody>
                    <a:bodyPr/>
                    <a:lstStyle/>
                    <a:p>
                      <a:pPr marL="0" lvl="0" indent="0" rtl="0">
                        <a:spcBef>
                          <a:spcPts val="0"/>
                        </a:spcBef>
                        <a:spcAft>
                          <a:spcPts val="0"/>
                        </a:spcAft>
                        <a:buNone/>
                      </a:pPr>
                      <a:r>
                        <a:rPr lang="en"/>
                        <a:t> </a:t>
                      </a: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spcBef>
                          <a:spcPts val="0"/>
                        </a:spcBef>
                        <a:spcAft>
                          <a:spcPts val="0"/>
                        </a:spcAft>
                        <a:buNone/>
                      </a:pPr>
                      <a:r>
                        <a:rPr lang="en"/>
                        <a:t> </a:t>
                      </a: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spcBef>
                          <a:spcPts val="0"/>
                        </a:spcBef>
                        <a:spcAft>
                          <a:spcPts val="0"/>
                        </a:spcAft>
                        <a:buNone/>
                      </a:pPr>
                      <a:r>
                        <a:rPr lang="en" dirty="0"/>
                        <a:t> </a:t>
                      </a:r>
                      <a:endParaRPr dirty="0"/>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spcBef>
                          <a:spcPts val="0"/>
                        </a:spcBef>
                        <a:spcAft>
                          <a:spcPts val="0"/>
                        </a:spcAft>
                        <a:buNone/>
                      </a:pPr>
                      <a:r>
                        <a:rPr lang="en" dirty="0"/>
                        <a:t> </a:t>
                      </a:r>
                      <a:endParaRPr dirty="0"/>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 </a:t>
            </a:r>
            <a:r>
              <a:rPr lang="en"/>
              <a:t>8</a:t>
            </a:r>
            <a:endParaRPr sz="3400"/>
          </a:p>
          <a:p>
            <a:pPr marL="0" lvl="0" indent="0" rtl="0">
              <a:lnSpc>
                <a:spcPct val="90000"/>
              </a:lnSpc>
              <a:spcBef>
                <a:spcPts val="0"/>
              </a:spcBef>
              <a:spcAft>
                <a:spcPts val="0"/>
              </a:spcAft>
              <a:buNone/>
            </a:pPr>
            <a:r>
              <a:rPr lang="en" sz="1800" b="1"/>
              <a:t>Teacher slide, before teaching.</a:t>
            </a:r>
            <a:endParaRPr sz="1800"/>
          </a:p>
        </p:txBody>
      </p:sp>
      <p:sp>
        <p:nvSpPr>
          <p:cNvPr id="61" name="Shape 61"/>
          <p:cNvSpPr txBox="1">
            <a:spLocks noGrp="1"/>
          </p:cNvSpPr>
          <p:nvPr>
            <p:ph type="body" idx="1"/>
          </p:nvPr>
        </p:nvSpPr>
        <p:spPr>
          <a:xfrm>
            <a:off x="311700" y="1217850"/>
            <a:ext cx="8520600" cy="38220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8:</a:t>
            </a:r>
            <a:r>
              <a:rPr lang="en" i="1" dirty="0">
                <a:solidFill>
                  <a:schemeClr val="dk1"/>
                </a:solidFill>
              </a:rPr>
              <a:t> Materials and Student Pairings</a:t>
            </a:r>
            <a:r>
              <a:rPr lang="en" b="1" u="sng" dirty="0">
                <a:solidFill>
                  <a:schemeClr val="dk1"/>
                </a:solidFill>
              </a:rPr>
              <a:t> </a:t>
            </a:r>
            <a:endParaRPr i="1" dirty="0">
              <a:solidFill>
                <a:schemeClr val="dk1"/>
              </a:solidFill>
            </a:endParaRPr>
          </a:p>
          <a:p>
            <a:pPr marL="457200" lvl="0" indent="-342900" rtl="0">
              <a:lnSpc>
                <a:spcPct val="90000"/>
              </a:lnSpc>
              <a:spcBef>
                <a:spcPts val="0"/>
              </a:spcBef>
              <a:spcAft>
                <a:spcPts val="600"/>
              </a:spcAft>
              <a:buClr>
                <a:schemeClr val="dk1"/>
              </a:buClr>
              <a:buSzPts val="1800"/>
              <a:buChar char="●"/>
            </a:pPr>
            <a:r>
              <a:rPr lang="en" dirty="0">
                <a:solidFill>
                  <a:schemeClr val="dk1"/>
                </a:solidFill>
              </a:rPr>
              <a:t>Anchor charts-- see list in notes </a:t>
            </a:r>
            <a:endParaRPr dirty="0">
              <a:solidFill>
                <a:schemeClr val="dk1"/>
              </a:solidFill>
            </a:endParaRPr>
          </a:p>
          <a:p>
            <a:pPr marL="457200" lvl="0" indent="-342900" rtl="0">
              <a:lnSpc>
                <a:spcPct val="90000"/>
              </a:lnSpc>
              <a:spcBef>
                <a:spcPts val="0"/>
              </a:spcBef>
              <a:spcAft>
                <a:spcPts val="600"/>
              </a:spcAft>
              <a:buClr>
                <a:schemeClr val="dk1"/>
              </a:buClr>
              <a:buSzPts val="1800"/>
              <a:buChar char="●"/>
            </a:pPr>
            <a:r>
              <a:rPr lang="en" dirty="0">
                <a:solidFill>
                  <a:schemeClr val="dk1"/>
                </a:solidFill>
              </a:rPr>
              <a:t>Dictionary (one per pair)</a:t>
            </a:r>
            <a:endParaRPr dirty="0">
              <a:solidFill>
                <a:schemeClr val="dk1"/>
              </a:solidFill>
            </a:endParaRPr>
          </a:p>
          <a:p>
            <a:pPr marL="457200" lvl="0" indent="-342900" rtl="0">
              <a:lnSpc>
                <a:spcPct val="90000"/>
              </a:lnSpc>
              <a:spcBef>
                <a:spcPts val="0"/>
              </a:spcBef>
              <a:spcAft>
                <a:spcPts val="600"/>
              </a:spcAft>
              <a:buClr>
                <a:schemeClr val="dk1"/>
              </a:buClr>
              <a:buSzPts val="1800"/>
              <a:buChar char="●"/>
            </a:pPr>
            <a:r>
              <a:rPr lang="en" dirty="0">
                <a:solidFill>
                  <a:schemeClr val="dk1"/>
                </a:solidFill>
              </a:rPr>
              <a:t>Vocabulary logs (from Lesson 3; one per student)</a:t>
            </a:r>
            <a:endParaRPr dirty="0">
              <a:solidFill>
                <a:schemeClr val="dk1"/>
              </a:solidFill>
            </a:endParaRPr>
          </a:p>
          <a:p>
            <a:pPr marL="457200" lvl="0" indent="-342900" rtl="0">
              <a:lnSpc>
                <a:spcPct val="90000"/>
              </a:lnSpc>
              <a:spcBef>
                <a:spcPts val="0"/>
              </a:spcBef>
              <a:spcAft>
                <a:spcPts val="600"/>
              </a:spcAft>
              <a:buClr>
                <a:schemeClr val="dk1"/>
              </a:buClr>
              <a:buSzPts val="1800"/>
              <a:buChar char="●"/>
            </a:pPr>
            <a:r>
              <a:rPr lang="en" dirty="0">
                <a:solidFill>
                  <a:schemeClr val="dk1"/>
                </a:solidFill>
              </a:rPr>
              <a:t>Mid-Unit 1 Assessment: Summarizing a Poem and Comparing Poetry and Prose (one per student; see Assessment Overview and Resources)</a:t>
            </a:r>
            <a:endParaRPr dirty="0">
              <a:solidFill>
                <a:schemeClr val="dk1"/>
              </a:solidFill>
            </a:endParaRPr>
          </a:p>
          <a:p>
            <a:pPr marL="457200" lvl="0" indent="-342900" rtl="0">
              <a:lnSpc>
                <a:spcPct val="90000"/>
              </a:lnSpc>
              <a:spcBef>
                <a:spcPts val="0"/>
              </a:spcBef>
              <a:spcAft>
                <a:spcPts val="600"/>
              </a:spcAft>
              <a:buClr>
                <a:schemeClr val="dk1"/>
              </a:buClr>
              <a:buSzPts val="1800"/>
              <a:buChar char="●"/>
            </a:pPr>
            <a:r>
              <a:rPr lang="en" dirty="0">
                <a:solidFill>
                  <a:schemeClr val="dk1"/>
                </a:solidFill>
              </a:rPr>
              <a:t>Tracking Progress folder (one per student)</a:t>
            </a:r>
            <a:endParaRPr dirty="0">
              <a:solidFill>
                <a:schemeClr val="dk1"/>
              </a:solidFill>
            </a:endParaRPr>
          </a:p>
          <a:p>
            <a:pPr marL="457200" lvl="0" indent="-342900" rtl="0">
              <a:lnSpc>
                <a:spcPct val="115000"/>
              </a:lnSpc>
              <a:spcBef>
                <a:spcPts val="0"/>
              </a:spcBef>
              <a:spcAft>
                <a:spcPts val="600"/>
              </a:spcAft>
              <a:buClr>
                <a:schemeClr val="dk1"/>
              </a:buClr>
              <a:buSzPts val="1800"/>
              <a:buFont typeface="Arial"/>
              <a:buChar char="●"/>
            </a:pPr>
            <a:r>
              <a:rPr lang="en" dirty="0">
                <a:solidFill>
                  <a:schemeClr val="dk1"/>
                </a:solidFill>
              </a:rPr>
              <a:t>Tracking Progress: Reading, Understanding, and Explaining New Text (one per student)</a:t>
            </a:r>
            <a:endParaRPr dirty="0">
              <a:solidFill>
                <a:schemeClr val="dk1"/>
              </a:solidFill>
            </a:endParaRPr>
          </a:p>
          <a:p>
            <a:pPr marL="457200" lvl="0" indent="-342900" rtl="0">
              <a:lnSpc>
                <a:spcPct val="115000"/>
              </a:lnSpc>
              <a:spcBef>
                <a:spcPts val="0"/>
              </a:spcBef>
              <a:spcAft>
                <a:spcPts val="600"/>
              </a:spcAft>
              <a:buClr>
                <a:schemeClr val="dk1"/>
              </a:buClr>
              <a:buSzPts val="1800"/>
              <a:buFont typeface="Arial"/>
              <a:buChar char="●"/>
            </a:pPr>
            <a:r>
              <a:rPr lang="en" dirty="0">
                <a:solidFill>
                  <a:schemeClr val="dk1"/>
                </a:solidFill>
              </a:rPr>
              <a:t>Sticky notes (three per student)</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p:nvPr/>
        </p:nvSpPr>
        <p:spPr>
          <a:xfrm>
            <a:off x="332400" y="948025"/>
            <a:ext cx="8479200" cy="40341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8</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9D4BCBB5-6F23-461F-A68F-5D05922E00F4}"/>
              </a:ext>
            </a:extLst>
          </p:cNvPr>
          <p:cNvPicPr>
            <a:picLocks noChangeAspect="1"/>
          </p:cNvPicPr>
          <p:nvPr/>
        </p:nvPicPr>
        <p:blipFill>
          <a:blip r:embed="rId3"/>
          <a:stretch>
            <a:fillRect/>
          </a:stretch>
        </p:blipFill>
        <p:spPr>
          <a:xfrm>
            <a:off x="3530633" y="391807"/>
            <a:ext cx="2251602" cy="103482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73" name="Shape 7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400"/>
              <a:t>What are we doing today?</a:t>
            </a:r>
            <a:endParaRPr sz="2400"/>
          </a:p>
          <a:p>
            <a:pPr marL="0" lvl="0" indent="0" rtl="0">
              <a:lnSpc>
                <a:spcPct val="100000"/>
              </a:lnSpc>
              <a:spcBef>
                <a:spcPts val="0"/>
              </a:spcBef>
              <a:spcAft>
                <a:spcPts val="0"/>
              </a:spcAft>
              <a:buNone/>
            </a:pPr>
            <a:endParaRPr sz="2400"/>
          </a:p>
          <a:p>
            <a:pPr marL="0" lvl="0" indent="0" rtl="0">
              <a:lnSpc>
                <a:spcPct val="100000"/>
              </a:lnSpc>
              <a:spcBef>
                <a:spcPts val="0"/>
              </a:spcBef>
              <a:spcAft>
                <a:spcPts val="0"/>
              </a:spcAft>
              <a:buNone/>
            </a:pPr>
            <a:r>
              <a:rPr lang="en" sz="2400"/>
              <a:t>During today’s lesson you will complete the Mid-Unit 1 Assessment. In the assessment you will be expected to summarize a poem and compare poetry to prose. These are skills we have worked on over several days. </a:t>
            </a:r>
            <a:endParaRPr sz="2400"/>
          </a:p>
          <a:p>
            <a:pPr marL="0" lvl="0" indent="0" rtl="0">
              <a:lnSpc>
                <a:spcPct val="100000"/>
              </a:lnSpc>
              <a:spcBef>
                <a:spcPts val="0"/>
              </a:spcBef>
              <a:spcAft>
                <a:spcPts val="0"/>
              </a:spcAft>
              <a:buNone/>
            </a:pPr>
            <a:endParaRPr sz="2400"/>
          </a:p>
          <a:p>
            <a:pPr marL="0" lvl="0" indent="0" rtl="0">
              <a:lnSpc>
                <a:spcPct val="100000"/>
              </a:lnSpc>
              <a:spcBef>
                <a:spcPts val="0"/>
              </a:spcBef>
              <a:spcAft>
                <a:spcPts val="0"/>
              </a:spcAft>
              <a:buNone/>
            </a:pPr>
            <a:endParaRPr sz="2400"/>
          </a:p>
          <a:p>
            <a:pPr marL="0" lvl="0" indent="0" rtl="0">
              <a:lnSpc>
                <a:spcPct val="100000"/>
              </a:lnSpc>
              <a:spcBef>
                <a:spcPts val="0"/>
              </a:spcBef>
              <a:spcAft>
                <a:spcPts val="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What are our learning goals?</a:t>
            </a:r>
            <a:endParaRPr/>
          </a:p>
        </p:txBody>
      </p:sp>
      <p:sp>
        <p:nvSpPr>
          <p:cNvPr id="79" name="Shape 7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546100" lvl="0" indent="-457200" rtl="0">
              <a:spcBef>
                <a:spcPts val="0"/>
              </a:spcBef>
              <a:spcAft>
                <a:spcPts val="0"/>
              </a:spcAft>
              <a:buClr>
                <a:schemeClr val="dk1"/>
              </a:buClr>
              <a:buSzPts val="2200"/>
              <a:buFont typeface="+mj-lt"/>
              <a:buAutoNum type="arabicPeriod"/>
            </a:pPr>
            <a:r>
              <a:rPr lang="en" sz="2200" dirty="0">
                <a:solidFill>
                  <a:schemeClr val="dk1"/>
                </a:solidFill>
              </a:rPr>
              <a:t>I can identify the similarities and differences between poetry and prose. </a:t>
            </a:r>
            <a:endParaRPr sz="2200" dirty="0">
              <a:solidFill>
                <a:schemeClr val="dk1"/>
              </a:solidFill>
            </a:endParaRPr>
          </a:p>
          <a:p>
            <a:pPr marL="0" lvl="0" indent="0" rtl="0">
              <a:spcBef>
                <a:spcPts val="0"/>
              </a:spcBef>
              <a:spcAft>
                <a:spcPts val="0"/>
              </a:spcAft>
              <a:buNone/>
            </a:pPr>
            <a:endParaRPr sz="2200" dirty="0">
              <a:solidFill>
                <a:schemeClr val="dk1"/>
              </a:solidFill>
            </a:endParaRPr>
          </a:p>
          <a:p>
            <a:pPr marL="546100" lvl="0" indent="-457200" rtl="0">
              <a:spcBef>
                <a:spcPts val="0"/>
              </a:spcBef>
              <a:spcAft>
                <a:spcPts val="0"/>
              </a:spcAft>
              <a:buClr>
                <a:schemeClr val="dk1"/>
              </a:buClr>
              <a:buSzPts val="2200"/>
              <a:buFont typeface="+mj-lt"/>
              <a:buAutoNum type="arabicPeriod" startAt="2"/>
            </a:pPr>
            <a:r>
              <a:rPr lang="en" sz="2200" dirty="0">
                <a:solidFill>
                  <a:schemeClr val="dk1"/>
                </a:solidFill>
              </a:rPr>
              <a:t>I can determine the theme of Jack’s poem about the animal shelter from details in the text and summarize it. </a:t>
            </a:r>
            <a:endParaRPr sz="2200" dirty="0">
              <a:solidFill>
                <a:schemeClr val="dk1"/>
              </a:solidFill>
            </a:endParaRPr>
          </a:p>
          <a:p>
            <a:pPr marL="0" lvl="0" indent="0" rtl="0">
              <a:spcBef>
                <a:spcPts val="0"/>
              </a:spcBef>
              <a:spcAft>
                <a:spcPts val="0"/>
              </a:spcAft>
              <a:buNone/>
            </a:pPr>
            <a:endParaRPr sz="2200" dirty="0">
              <a:solidFill>
                <a:schemeClr val="dk1"/>
              </a:solidFill>
            </a:endParaRPr>
          </a:p>
          <a:p>
            <a:pPr marL="546100" lvl="0" indent="-457200" rtl="0">
              <a:spcBef>
                <a:spcPts val="0"/>
              </a:spcBef>
              <a:spcAft>
                <a:spcPts val="0"/>
              </a:spcAft>
              <a:buClr>
                <a:schemeClr val="dk1"/>
              </a:buClr>
              <a:buSzPts val="2200"/>
              <a:buFont typeface="+mj-lt"/>
              <a:buAutoNum type="arabicPeriod" startAt="3"/>
            </a:pPr>
            <a:r>
              <a:rPr lang="en" sz="2200" dirty="0">
                <a:solidFill>
                  <a:schemeClr val="dk1"/>
                </a:solidFill>
              </a:rPr>
              <a:t>I can identify the characteristics of poetry in Jack’s poem about the animal shelter.</a:t>
            </a:r>
            <a:endParaRPr sz="2200" dirty="0">
              <a:solidFill>
                <a:schemeClr val="dk1"/>
              </a:solidFill>
            </a:endParaRPr>
          </a:p>
          <a:p>
            <a:pPr marL="0" lvl="0" indent="0" rtl="0">
              <a:spcBef>
                <a:spcPts val="0"/>
              </a:spcBef>
              <a:spcAft>
                <a:spcPts val="0"/>
              </a:spcAft>
              <a:buNone/>
            </a:pPr>
            <a:endParaRPr dirty="0"/>
          </a:p>
        </p:txBody>
      </p:sp>
      <p:pic>
        <p:nvPicPr>
          <p:cNvPr id="80" name="Shape 80"/>
          <p:cNvPicPr preferRelativeResize="0"/>
          <p:nvPr/>
        </p:nvPicPr>
        <p:blipFill>
          <a:blip r:embed="rId3">
            <a:alphaModFix/>
          </a:blip>
          <a:stretch>
            <a:fillRect/>
          </a:stretch>
        </p:blipFill>
        <p:spPr>
          <a:xfrm>
            <a:off x="8065811" y="4368414"/>
            <a:ext cx="766489" cy="55332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Shape 8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a:t>What does it mean to become ethical people?</a:t>
            </a:r>
            <a:endParaRPr sz="2800"/>
          </a:p>
        </p:txBody>
      </p:sp>
      <p:sp>
        <p:nvSpPr>
          <p:cNvPr id="86" name="Shape 86"/>
          <p:cNvSpPr txBox="1">
            <a:spLocks noGrp="1"/>
          </p:cNvSpPr>
          <p:nvPr>
            <p:ph type="body" idx="1"/>
          </p:nvPr>
        </p:nvSpPr>
        <p:spPr>
          <a:xfrm>
            <a:off x="452391" y="1223078"/>
            <a:ext cx="8520600" cy="2892239"/>
          </a:xfrm>
          <a:prstGeom prst="rect">
            <a:avLst/>
          </a:prstGeom>
        </p:spPr>
        <p:txBody>
          <a:bodyPr spcFirstLastPara="1" wrap="square" lIns="91425" tIns="91425" rIns="91425" bIns="91425" anchor="t" anchorCtr="0">
            <a:noAutofit/>
          </a:bodyPr>
          <a:lstStyle/>
          <a:p>
            <a:pPr marL="4114800" lvl="0" indent="-342900" rtl="0">
              <a:spcBef>
                <a:spcPts val="0"/>
              </a:spcBef>
              <a:spcAft>
                <a:spcPts val="0"/>
              </a:spcAft>
              <a:buSzPts val="1800"/>
              <a:buAutoNum type="arabicPeriod"/>
            </a:pPr>
            <a:r>
              <a:rPr lang="en" dirty="0"/>
              <a:t>Use your dictionaries to look up the word </a:t>
            </a:r>
            <a:r>
              <a:rPr lang="en" i="1" dirty="0"/>
              <a:t>integrity</a:t>
            </a:r>
            <a:r>
              <a:rPr lang="en" dirty="0"/>
              <a:t>. </a:t>
            </a:r>
            <a:endParaRPr dirty="0"/>
          </a:p>
          <a:p>
            <a:pPr marL="4114800" lvl="0" indent="-342900" rtl="0">
              <a:spcBef>
                <a:spcPts val="0"/>
              </a:spcBef>
              <a:spcAft>
                <a:spcPts val="0"/>
              </a:spcAft>
              <a:buSzPts val="1800"/>
              <a:buAutoNum type="arabicPeriod"/>
            </a:pPr>
            <a:r>
              <a:rPr lang="en" dirty="0"/>
              <a:t>Turn &amp; talk: say the definition in your own words. </a:t>
            </a:r>
            <a:endParaRPr dirty="0"/>
          </a:p>
          <a:p>
            <a:pPr marL="4114800" lvl="0" indent="-342900" rtl="0">
              <a:spcBef>
                <a:spcPts val="0"/>
              </a:spcBef>
              <a:spcAft>
                <a:spcPts val="0"/>
              </a:spcAft>
              <a:buSzPts val="1800"/>
              <a:buAutoNum type="arabicPeriod"/>
            </a:pPr>
            <a:r>
              <a:rPr lang="en" dirty="0"/>
              <a:t>Turn &amp; talk: </a:t>
            </a:r>
            <a:endParaRPr dirty="0"/>
          </a:p>
          <a:p>
            <a:pPr marL="4572000" lvl="1" indent="-342900" rtl="0">
              <a:spcBef>
                <a:spcPts val="0"/>
              </a:spcBef>
              <a:spcAft>
                <a:spcPts val="0"/>
              </a:spcAft>
              <a:buSzPts val="1800"/>
              <a:buAutoNum type="alphaLcPeriod"/>
            </a:pPr>
            <a:r>
              <a:rPr lang="en" sz="1800" dirty="0"/>
              <a:t>What does integrity look like?</a:t>
            </a:r>
            <a:endParaRPr sz="1800" dirty="0"/>
          </a:p>
          <a:p>
            <a:pPr marL="4572000" lvl="1" indent="-342900" rtl="0">
              <a:spcBef>
                <a:spcPts val="0"/>
              </a:spcBef>
              <a:spcAft>
                <a:spcPts val="0"/>
              </a:spcAft>
              <a:buSzPts val="1800"/>
              <a:buAutoNum type="alphaLcPeriod"/>
            </a:pPr>
            <a:r>
              <a:rPr lang="en" sz="1800" dirty="0"/>
              <a:t>What might you see when someone is practicing integrity?</a:t>
            </a:r>
            <a:endParaRPr sz="1800" dirty="0"/>
          </a:p>
          <a:p>
            <a:pPr marL="4572000" lvl="1" indent="-342900" rtl="0">
              <a:spcBef>
                <a:spcPts val="0"/>
              </a:spcBef>
              <a:spcAft>
                <a:spcPts val="0"/>
              </a:spcAft>
              <a:buSzPts val="1800"/>
              <a:buAutoNum type="alphaLcPeriod"/>
            </a:pPr>
            <a:r>
              <a:rPr lang="en" sz="1800" dirty="0"/>
              <a:t>What does integrity sound like?</a:t>
            </a:r>
            <a:endParaRPr sz="1800" dirty="0"/>
          </a:p>
        </p:txBody>
      </p:sp>
      <p:pic>
        <p:nvPicPr>
          <p:cNvPr id="87" name="Shape 87"/>
          <p:cNvPicPr preferRelativeResize="0"/>
          <p:nvPr/>
        </p:nvPicPr>
        <p:blipFill>
          <a:blip r:embed="rId3">
            <a:alphaModFix/>
          </a:blip>
          <a:stretch>
            <a:fillRect/>
          </a:stretch>
        </p:blipFill>
        <p:spPr>
          <a:xfrm>
            <a:off x="311700" y="1208832"/>
            <a:ext cx="3560300" cy="3638675"/>
          </a:xfrm>
          <a:prstGeom prst="rect">
            <a:avLst/>
          </a:prstGeom>
          <a:noFill/>
          <a:ln w="9525" cap="flat" cmpd="sng">
            <a:solidFill>
              <a:srgbClr val="000000"/>
            </a:solidFill>
            <a:prstDash val="solid"/>
            <a:round/>
            <a:headEnd type="none" w="sm" len="sm"/>
            <a:tailEnd type="none" w="sm" len="sm"/>
          </a:ln>
        </p:spPr>
      </p:pic>
      <p:pic>
        <p:nvPicPr>
          <p:cNvPr id="88" name="Shape 88" descr="Users"/>
          <p:cNvPicPr preferRelativeResize="0"/>
          <p:nvPr/>
        </p:nvPicPr>
        <p:blipFill>
          <a:blip r:embed="rId4">
            <a:alphaModFix/>
          </a:blip>
          <a:stretch>
            <a:fillRect/>
          </a:stretch>
        </p:blipFill>
        <p:spPr>
          <a:xfrm>
            <a:off x="8305800" y="4355320"/>
            <a:ext cx="667191" cy="70109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379375" y="345450"/>
            <a:ext cx="8520600" cy="572700"/>
          </a:xfrm>
          <a:prstGeom prst="rect">
            <a:avLst/>
          </a:prstGeom>
        </p:spPr>
        <p:txBody>
          <a:bodyPr spcFirstLastPara="1" wrap="square" lIns="91425" tIns="91425" rIns="91425" bIns="91425" anchor="t" anchorCtr="0">
            <a:noAutofit/>
          </a:bodyPr>
          <a:lstStyle/>
          <a:p>
            <a:pPr marL="457200" lvl="0" indent="-228600" algn="ctr" rtl="0">
              <a:spcBef>
                <a:spcPts val="0"/>
              </a:spcBef>
              <a:spcAft>
                <a:spcPts val="0"/>
              </a:spcAft>
              <a:buNone/>
            </a:pPr>
            <a:r>
              <a:rPr lang="en" sz="2200" dirty="0"/>
              <a:t>Mid-Unit 1 Assessment: </a:t>
            </a:r>
            <a:endParaRPr sz="2200" dirty="0"/>
          </a:p>
          <a:p>
            <a:pPr marL="457200" lvl="0" indent="-228600" algn="ctr" rtl="0">
              <a:spcBef>
                <a:spcPts val="0"/>
              </a:spcBef>
              <a:spcAft>
                <a:spcPts val="0"/>
              </a:spcAft>
              <a:buClr>
                <a:schemeClr val="dk1"/>
              </a:buClr>
              <a:buSzPts val="1100"/>
              <a:buFont typeface="Arial"/>
              <a:buNone/>
            </a:pPr>
            <a:r>
              <a:rPr lang="en" sz="2200" dirty="0"/>
              <a:t>Summarizing a Poem and Comparing Poetry and Prose</a:t>
            </a:r>
            <a:endParaRPr sz="2200" dirty="0"/>
          </a:p>
        </p:txBody>
      </p:sp>
      <p:pic>
        <p:nvPicPr>
          <p:cNvPr id="96" name="Shape 96"/>
          <p:cNvPicPr preferRelativeResize="0"/>
          <p:nvPr/>
        </p:nvPicPr>
        <p:blipFill>
          <a:blip r:embed="rId3">
            <a:alphaModFix/>
          </a:blip>
          <a:stretch>
            <a:fillRect/>
          </a:stretch>
        </p:blipFill>
        <p:spPr>
          <a:xfrm>
            <a:off x="379375" y="1289490"/>
            <a:ext cx="3434825" cy="1829750"/>
          </a:xfrm>
          <a:prstGeom prst="rect">
            <a:avLst/>
          </a:prstGeom>
          <a:noFill/>
          <a:ln w="9525" cap="flat" cmpd="sng">
            <a:solidFill>
              <a:srgbClr val="000000"/>
            </a:solidFill>
            <a:prstDash val="solid"/>
            <a:round/>
            <a:headEnd type="none" w="sm" len="sm"/>
            <a:tailEnd type="none" w="sm" len="sm"/>
          </a:ln>
        </p:spPr>
      </p:pic>
      <p:pic>
        <p:nvPicPr>
          <p:cNvPr id="97" name="Shape 97"/>
          <p:cNvPicPr preferRelativeResize="0"/>
          <p:nvPr/>
        </p:nvPicPr>
        <p:blipFill>
          <a:blip r:embed="rId4">
            <a:alphaModFix/>
          </a:blip>
          <a:stretch>
            <a:fillRect/>
          </a:stretch>
        </p:blipFill>
        <p:spPr>
          <a:xfrm>
            <a:off x="2029112" y="3207550"/>
            <a:ext cx="3595825" cy="1757075"/>
          </a:xfrm>
          <a:prstGeom prst="rect">
            <a:avLst/>
          </a:prstGeom>
          <a:noFill/>
          <a:ln w="19050" cap="flat" cmpd="sng">
            <a:solidFill>
              <a:srgbClr val="000000"/>
            </a:solidFill>
            <a:prstDash val="solid"/>
            <a:round/>
            <a:headEnd type="none" w="sm" len="sm"/>
            <a:tailEnd type="none" w="sm" len="sm"/>
          </a:ln>
        </p:spPr>
      </p:pic>
      <p:pic>
        <p:nvPicPr>
          <p:cNvPr id="98" name="Shape 98"/>
          <p:cNvPicPr preferRelativeResize="0"/>
          <p:nvPr/>
        </p:nvPicPr>
        <p:blipFill>
          <a:blip r:embed="rId5">
            <a:alphaModFix/>
          </a:blip>
          <a:stretch>
            <a:fillRect/>
          </a:stretch>
        </p:blipFill>
        <p:spPr>
          <a:xfrm>
            <a:off x="5909032" y="1779346"/>
            <a:ext cx="2253650" cy="2055142"/>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311700" y="334175"/>
            <a:ext cx="8520600" cy="8904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2600"/>
              <a:t>What Happens and How Does Jack Feel About It? Pages 25-27</a:t>
            </a:r>
            <a:endParaRPr sz="2600"/>
          </a:p>
          <a:p>
            <a:pPr marL="0" lvl="0" indent="0" rtl="0">
              <a:spcBef>
                <a:spcPts val="0"/>
              </a:spcBef>
              <a:spcAft>
                <a:spcPts val="0"/>
              </a:spcAft>
              <a:buNone/>
            </a:pPr>
            <a:endParaRPr/>
          </a:p>
        </p:txBody>
      </p:sp>
      <p:pic>
        <p:nvPicPr>
          <p:cNvPr id="105" name="Shape 105"/>
          <p:cNvPicPr preferRelativeResize="0"/>
          <p:nvPr/>
        </p:nvPicPr>
        <p:blipFill>
          <a:blip r:embed="rId3">
            <a:alphaModFix/>
          </a:blip>
          <a:stretch>
            <a:fillRect/>
          </a:stretch>
        </p:blipFill>
        <p:spPr>
          <a:xfrm>
            <a:off x="2245353" y="1492917"/>
            <a:ext cx="4207025" cy="3212950"/>
          </a:xfrm>
          <a:prstGeom prst="rect">
            <a:avLst/>
          </a:prstGeom>
          <a:noFill/>
          <a:ln w="19050" cap="flat" cmpd="sng">
            <a:solidFill>
              <a:srgbClr val="000000"/>
            </a:solidFill>
            <a:prstDash val="solid"/>
            <a:round/>
            <a:headEnd type="none" w="sm" len="sm"/>
            <a:tailEnd type="none" w="sm" len="sm"/>
          </a:ln>
        </p:spPr>
      </p:pic>
      <p:pic>
        <p:nvPicPr>
          <p:cNvPr id="7" name="Shape 88" descr="Users"/>
          <p:cNvPicPr preferRelativeResize="0"/>
          <p:nvPr/>
        </p:nvPicPr>
        <p:blipFill>
          <a:blip r:embed="rId4">
            <a:alphaModFix/>
          </a:blip>
          <a:stretch>
            <a:fillRect/>
          </a:stretch>
        </p:blipFill>
        <p:spPr>
          <a:xfrm>
            <a:off x="8305800" y="4355320"/>
            <a:ext cx="667191" cy="70109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Shape 11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800"/>
              <a:t>Track your progress</a:t>
            </a:r>
            <a:endParaRPr sz="3800"/>
          </a:p>
        </p:txBody>
      </p:sp>
      <p:sp>
        <p:nvSpPr>
          <p:cNvPr id="113" name="Shape 113"/>
          <p:cNvSpPr txBox="1">
            <a:spLocks noGrp="1"/>
          </p:cNvSpPr>
          <p:nvPr>
            <p:ph type="body" idx="1"/>
          </p:nvPr>
        </p:nvSpPr>
        <p:spPr>
          <a:xfrm>
            <a:off x="311700" y="1152475"/>
            <a:ext cx="8520600" cy="3537900"/>
          </a:xfrm>
          <a:prstGeom prst="rect">
            <a:avLst/>
          </a:prstGeom>
        </p:spPr>
        <p:txBody>
          <a:bodyPr spcFirstLastPara="1" wrap="square" lIns="91425" tIns="91425" rIns="91425" bIns="91425" anchor="t" anchorCtr="0">
            <a:noAutofit/>
          </a:bodyPr>
          <a:lstStyle/>
          <a:p>
            <a:pPr marL="3200400" lvl="0" indent="-368300" rtl="0">
              <a:spcBef>
                <a:spcPts val="0"/>
              </a:spcBef>
              <a:spcAft>
                <a:spcPts val="600"/>
              </a:spcAft>
              <a:buSzPts val="2200"/>
              <a:buAutoNum type="arabicPeriod"/>
            </a:pPr>
            <a:r>
              <a:rPr lang="en" sz="2000" dirty="0"/>
              <a:t>Turn &amp; Talk to your partner:</a:t>
            </a:r>
          </a:p>
          <a:p>
            <a:pPr marL="3657600" lvl="1" indent="-368300">
              <a:spcAft>
                <a:spcPts val="600"/>
              </a:spcAft>
              <a:buSzPts val="2200"/>
            </a:pPr>
            <a:r>
              <a:rPr lang="en" sz="2000" dirty="0">
                <a:solidFill>
                  <a:schemeClr val="dk1"/>
                </a:solidFill>
              </a:rPr>
              <a:t>What does that criterion mean in your own words?</a:t>
            </a:r>
            <a:endParaRPr sz="2000" dirty="0"/>
          </a:p>
          <a:p>
            <a:pPr marL="3200400" lvl="0" indent="-368300" rtl="0">
              <a:spcBef>
                <a:spcPts val="0"/>
              </a:spcBef>
              <a:spcAft>
                <a:spcPts val="600"/>
              </a:spcAft>
              <a:buSzPts val="2200"/>
              <a:buAutoNum type="arabicPeriod"/>
            </a:pPr>
            <a:r>
              <a:rPr lang="en" sz="2000" dirty="0"/>
              <a:t>Score yourself for each criterion. </a:t>
            </a:r>
            <a:endParaRPr sz="2000" dirty="0"/>
          </a:p>
          <a:p>
            <a:pPr marL="3200400" lvl="0" indent="-368300" rtl="0">
              <a:spcBef>
                <a:spcPts val="0"/>
              </a:spcBef>
              <a:spcAft>
                <a:spcPts val="600"/>
              </a:spcAft>
              <a:buSzPts val="2200"/>
              <a:buAutoNum type="arabicPeriod"/>
            </a:pPr>
            <a:r>
              <a:rPr lang="en" sz="2000" dirty="0"/>
              <a:t>Use the sticky notes to identify evidence of progress in your work of each criterion. </a:t>
            </a:r>
          </a:p>
          <a:p>
            <a:pPr marL="3200400" lvl="0" indent="-368300" rtl="0">
              <a:spcBef>
                <a:spcPts val="0"/>
              </a:spcBef>
              <a:spcAft>
                <a:spcPts val="600"/>
              </a:spcAft>
              <a:buSzPts val="2200"/>
              <a:buAutoNum type="arabicPeriod"/>
            </a:pPr>
            <a:r>
              <a:rPr lang="en" sz="2000" dirty="0"/>
              <a:t>Reflect with a partner on how you can improve on the skills in the future. </a:t>
            </a:r>
            <a:endParaRPr sz="2000" dirty="0"/>
          </a:p>
          <a:p>
            <a:pPr marL="3200400" lvl="0" indent="0" rtl="0">
              <a:spcBef>
                <a:spcPts val="0"/>
              </a:spcBef>
              <a:spcAft>
                <a:spcPts val="0"/>
              </a:spcAft>
              <a:buNone/>
            </a:pPr>
            <a:endParaRPr sz="1500" dirty="0"/>
          </a:p>
          <a:p>
            <a:pPr marL="3200400" lvl="0" indent="0" rtl="0">
              <a:spcBef>
                <a:spcPts val="0"/>
              </a:spcBef>
              <a:spcAft>
                <a:spcPts val="0"/>
              </a:spcAft>
              <a:buNone/>
            </a:pPr>
            <a:r>
              <a:rPr lang="en" sz="1500" dirty="0"/>
              <a:t>	</a:t>
            </a:r>
            <a:r>
              <a:rPr lang="en" dirty="0"/>
              <a:t>	</a:t>
            </a:r>
            <a:endParaRPr dirty="0"/>
          </a:p>
        </p:txBody>
      </p:sp>
      <p:pic>
        <p:nvPicPr>
          <p:cNvPr id="114" name="Shape 114"/>
          <p:cNvPicPr preferRelativeResize="0"/>
          <p:nvPr/>
        </p:nvPicPr>
        <p:blipFill>
          <a:blip r:embed="rId3">
            <a:alphaModFix/>
          </a:blip>
          <a:stretch>
            <a:fillRect/>
          </a:stretch>
        </p:blipFill>
        <p:spPr>
          <a:xfrm>
            <a:off x="499925" y="1152475"/>
            <a:ext cx="2512025" cy="3203275"/>
          </a:xfrm>
          <a:prstGeom prst="rect">
            <a:avLst/>
          </a:prstGeom>
          <a:noFill/>
          <a:ln w="9525" cap="flat" cmpd="sng">
            <a:solidFill>
              <a:srgbClr val="000000"/>
            </a:solidFill>
            <a:prstDash val="solid"/>
            <a:round/>
            <a:headEnd type="none" w="sm" len="sm"/>
            <a:tailEnd type="none" w="sm" len="sm"/>
          </a:ln>
        </p:spPr>
      </p:pic>
      <p:pic>
        <p:nvPicPr>
          <p:cNvPr id="7" name="Shape 88" descr="Users"/>
          <p:cNvPicPr preferRelativeResize="0"/>
          <p:nvPr/>
        </p:nvPicPr>
        <p:blipFill>
          <a:blip r:embed="rId4">
            <a:alphaModFix/>
          </a:blip>
          <a:stretch>
            <a:fillRect/>
          </a:stretch>
        </p:blipFill>
        <p:spPr>
          <a:xfrm>
            <a:off x="8305800" y="4355320"/>
            <a:ext cx="667191" cy="701094"/>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473882-F8B7-40D8-B835-18197DC617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867CB0B-9177-4616-8213-2B3C9364180E}">
  <ds:schemaRef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a1502afc-75e6-4a80-976c-76583f90c737"/>
    <ds:schemaRef ds:uri="http://www.w3.org/XML/1998/namespace"/>
  </ds:schemaRefs>
</ds:datastoreItem>
</file>

<file path=customXml/itemProps3.xml><?xml version="1.0" encoding="utf-8"?>
<ds:datastoreItem xmlns:ds="http://schemas.openxmlformats.org/officeDocument/2006/customXml" ds:itemID="{1329FAED-CD44-41A3-A048-2F76D10F54A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TotalTime>
  <Words>2821</Words>
  <Application>Microsoft Office PowerPoint</Application>
  <PresentationFormat>On-screen Show (16:9)</PresentationFormat>
  <Paragraphs>219</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Century Gothic</vt:lpstr>
      <vt:lpstr>Overlock</vt:lpstr>
      <vt:lpstr>Calibri</vt:lpstr>
      <vt:lpstr>Arial</vt:lpstr>
      <vt:lpstr>Simple Light</vt:lpstr>
      <vt:lpstr>Grade 4: Module 1: Unit 1: Lesson 8 Teacher slide, before teaching.</vt:lpstr>
      <vt:lpstr>Grade 4: Module 1: Unit 1: Lesson 8 Teacher slide, before teaching.</vt:lpstr>
      <vt:lpstr>PowerPoint Presentation</vt:lpstr>
      <vt:lpstr>Hello, Students!</vt:lpstr>
      <vt:lpstr>What are our learning goals?</vt:lpstr>
      <vt:lpstr>What does it mean to become ethical people?</vt:lpstr>
      <vt:lpstr>Mid-Unit 1 Assessment:  Summarizing a Poem and Comparing Poetry and Prose</vt:lpstr>
      <vt:lpstr>What Happens and How Does Jack Feel About It? Pages 25-27 </vt:lpstr>
      <vt:lpstr>Track your progress</vt:lpstr>
      <vt:lpstr>Homework </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1: Lesson 8 Teacher slide, before teaching.</dc:title>
  <dc:creator>nbravo</dc:creator>
  <cp:lastModifiedBy>Natalie Ivey</cp:lastModifiedBy>
  <cp:revision>6</cp:revision>
  <dcterms:modified xsi:type="dcterms:W3CDTF">2018-08-31T15:37:39Z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