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9.xml" ContentType="application/vnd.openxmlformats-officedocument.presentationml.slide+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4.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4.xml" ContentType="application/vnd.openxmlformats-officedocument.presentationml.slide+xml"/>
  <Override PartName="/ppt/slides/slide8.xml" ContentType="application/vnd.openxmlformats-officedocument.presentationml.slide+xml"/>
  <Override PartName="/ppt/slides/slide3.xml" ContentType="application/vnd.openxmlformats-officedocument.presentationml.slide+xml"/>
  <Override PartName="/ppt/slides/slide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Masters/slideMaster1.xml" ContentType="application/vnd.openxmlformats-officedocument.presentationml.slideMaster+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0.xml" ContentType="application/vnd.openxmlformats-officedocument.presentationml.notesSlide+xml"/>
  <Override PartName="/ppt/slideMasters/slideMaster2.xml" ContentType="application/vnd.openxmlformats-officedocument.presentationml.slideMaster+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1.xml" ContentType="application/vnd.openxmlformats-officedocument.presentationml.notesSlid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71" r:id="rId2"/>
  </p:sldMasterIdLst>
  <p:notesMasterIdLst>
    <p:notesMasterId r:id="rId17"/>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16D3E344-9A44-4697-BD28-B3ABA440ED8E}">
  <a:tblStyle styleId="{16D3E344-9A44-4697-BD28-B3ABA440ED8E}"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2145" autoAdjust="0"/>
  </p:normalViewPr>
  <p:slideViewPr>
    <p:cSldViewPr snapToGrid="0">
      <p:cViewPr varScale="1">
        <p:scale>
          <a:sx n="91" d="100"/>
          <a:sy n="91" d="100"/>
        </p:scale>
        <p:origin x="-1608" y="-104"/>
      </p:cViewPr>
      <p:guideLst>
        <p:guide orient="horz" pos="1620"/>
        <p:guide pos="2880"/>
      </p:guideLst>
    </p:cSldViewPr>
  </p:slideViewPr>
  <p:notesTextViewPr>
    <p:cViewPr>
      <p:scale>
        <a:sx n="1" d="1"/>
        <a:sy n="1" d="1"/>
      </p:scale>
      <p:origin x="0" y="904"/>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printerSettings" Target="printerSettings/printerSettings1.bin"/><Relationship Id="rId8" Type="http://schemas.openxmlformats.org/officeDocument/2006/relationships/slide" Target="slides/slide6.xml"/><Relationship Id="rId21"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notesMaster" Target="notesMasters/notesMaster1.xml"/><Relationship Id="rId7" Type="http://schemas.openxmlformats.org/officeDocument/2006/relationships/slide" Target="slides/slide5.xml"/><Relationship Id="rId25" Type="http://schemas.openxmlformats.org/officeDocument/2006/relationships/customXml" Target="../customXml/item3.xml"/><Relationship Id="rId20" Type="http://schemas.openxmlformats.org/officeDocument/2006/relationships/viewProps" Target="viewProps.xml"/><Relationship Id="rId16" Type="http://schemas.openxmlformats.org/officeDocument/2006/relationships/slide" Target="slides/slide14.xml"/><Relationship Id="rId2" Type="http://schemas.openxmlformats.org/officeDocument/2006/relationships/slideMaster" Target="slideMasters/slideMaster2.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4" Type="http://schemas.openxmlformats.org/officeDocument/2006/relationships/customXml" Target="../customXml/item2.xml"/><Relationship Id="rId15" Type="http://schemas.openxmlformats.org/officeDocument/2006/relationships/slide" Target="slides/slide13.xml"/><Relationship Id="rId5" Type="http://schemas.openxmlformats.org/officeDocument/2006/relationships/slide" Target="slides/slide3.xml"/><Relationship Id="rId23" Type="http://schemas.openxmlformats.org/officeDocument/2006/relationships/customXml" Target="../customXml/item1.xml"/><Relationship Id="rId10" Type="http://schemas.openxmlformats.org/officeDocument/2006/relationships/slide" Target="slides/slide8.xml"/><Relationship Id="rId19" Type="http://schemas.openxmlformats.org/officeDocument/2006/relationships/presProps" Target="presProps.xml"/><Relationship Id="rId9" Type="http://schemas.openxmlformats.org/officeDocument/2006/relationships/slide" Target="slides/slide7.xml"/><Relationship Id="rId22" Type="http://schemas.openxmlformats.org/officeDocument/2006/relationships/tableStyles" Target="tableStyles.xml"/><Relationship Id="rId14" Type="http://schemas.openxmlformats.org/officeDocument/2006/relationships/slide" Target="slides/slide12.xml"/><Relationship Id="rId4"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410805483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359c6bf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this lesson is to serve as the transition between exploring whether or not to raise the AAP’s screen time recommendation to endorsing one side or the other. Building off the Fishbowl in Lesson 16, in which students heard both sides, they will now hone in on one side. To do so, they will think about it, talk about it, and write about it. These three activities used in concert will provide students with a strong foundation for their writing in Unit 3.</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Today’s lesson allows for some reflection in students’ Thinking Logs on how the Fishbowls have helped to refine and clarify their thinking about this topic. It would be beneficial to have students share these ideas with each other to debrief. Also consider collecting the Thinking Logs and using excerpts as part of a classroom display to document students’ learning.</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Remember that the Fishbowl is the first half of the </a:t>
            </a:r>
            <a:r>
              <a:rPr lang="en" sz="1200" b="1" dirty="0">
                <a:solidFill>
                  <a:schemeClr val="dk1"/>
                </a:solidFill>
                <a:latin typeface="Calibri"/>
                <a:ea typeface="Calibri"/>
                <a:cs typeface="Calibri"/>
                <a:sym typeface="Calibri"/>
              </a:rPr>
              <a:t>End of Unit 2 Assessment</a:t>
            </a:r>
            <a:r>
              <a:rPr lang="en" sz="1200" dirty="0">
                <a:solidFill>
                  <a:schemeClr val="dk1"/>
                </a:solidFill>
                <a:latin typeface="Calibri"/>
                <a:ea typeface="Calibri"/>
                <a:cs typeface="Calibri"/>
                <a:sym typeface="Calibri"/>
              </a:rPr>
              <a:t>; the second half is the presentation of a visual aid (Lessons 18 and 19) based on students’ research and Fishbowl discussion. This engaging task is also an important step in the writing process. In this lesson, students start to prepare for this presentation by answering probing questions to help them clarify their position on the overarching research question: “After examining both the potential benefits and risks of entertainment screen time, particularly to the development of teenagers, make a recommendation. Should the AAP raise its recommended daily entertainment screen time from two hours to four hours?” They also fill out graphic organizers that will help them capture their thoughts.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Applaud students for their hard work up to this point: Preparing for and defending a position (which they may not actually agree with) in the Fishbowl takes intellectual effort. Assure them that now that they know a great deal about the issue and have carefully considered both sides, they are ready to make a personal, informed decision about which side they believe to be the strongest. They also get to be more creative with how they express their opinions, including a visual representation of their thinking.</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begin this lesson, students perform one of their routine independent reading check-ins. Use whichever structure you have established with your class to do this. For ideas, see the stand-alone document on EngageNY.org: </a:t>
            </a:r>
            <a:r>
              <a:rPr lang="en" sz="1200" b="1" dirty="0">
                <a:solidFill>
                  <a:schemeClr val="dk1"/>
                </a:solidFill>
                <a:latin typeface="Calibri"/>
                <a:ea typeface="Calibri"/>
                <a:cs typeface="Calibri"/>
                <a:sym typeface="Calibri"/>
              </a:rPr>
              <a:t>“Launching Independent Reading in Grades 6–8: Sample Plan.” </a:t>
            </a:r>
            <a:r>
              <a:rPr lang="en" sz="1200" dirty="0">
                <a:solidFill>
                  <a:schemeClr val="dk1"/>
                </a:solidFill>
                <a:latin typeface="Calibri"/>
                <a:ea typeface="Calibri"/>
                <a:cs typeface="Calibri"/>
                <a:sym typeface="Calibri"/>
              </a:rPr>
              <a:t>The routine you have or will establish should support students in checking to see if they met their previous goal and set a new goal, allow students to talk about their books with a peer, and give you a chance to confer with some students about their reading. By bringing their independent reading into class, this routine both motivates students and holds them accountable.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a:t>
            </a:r>
            <a:endParaRPr sz="1200" dirty="0">
              <a:solidFill>
                <a:schemeClr val="dk1"/>
              </a:solidFill>
              <a:latin typeface="Calibri"/>
              <a:ea typeface="Calibri"/>
              <a:cs typeface="Calibri"/>
              <a:sym typeface="Calibri"/>
            </a:endParaRPr>
          </a:p>
        </p:txBody>
      </p:sp>
      <p:sp>
        <p:nvSpPr>
          <p:cNvPr id="133" name="Google Shape;133;g42359c6bf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242193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494757cd2e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1" name="Google Shape;201;g494757cd2e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10 </a:t>
            </a:r>
            <a:r>
              <a:rPr lang="en" sz="1200" b="1" dirty="0">
                <a:solidFill>
                  <a:schemeClr val="dk1"/>
                </a:solidFill>
                <a:latin typeface="Calibri"/>
                <a:ea typeface="Calibri"/>
                <a:cs typeface="Calibri"/>
                <a:sym typeface="Calibri"/>
              </a:rPr>
              <a:t>minutes  (this slide, 7-8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3 of 3</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b="1" dirty="0">
                <a:solidFill>
                  <a:schemeClr val="dk1"/>
                </a:solidFill>
                <a:latin typeface="Calibri"/>
                <a:ea typeface="Calibri"/>
                <a:cs typeface="Calibri"/>
                <a:sym typeface="Calibri"/>
              </a:rPr>
              <a:t>Work Time A. </a:t>
            </a:r>
            <a:r>
              <a:rPr lang="en" b="1" dirty="0">
                <a:solidFill>
                  <a:schemeClr val="dk1"/>
                </a:solidFill>
              </a:rPr>
              <a:t> Choose a Position </a:t>
            </a:r>
            <a:endParaRPr sz="950" b="1" dirty="0">
              <a:solidFill>
                <a:schemeClr val="dk1"/>
              </a:solidFill>
              <a:latin typeface="Georgia"/>
              <a:ea typeface="Georgia"/>
              <a:cs typeface="Georgia"/>
              <a:sym typeface="Georgia"/>
            </a:endParaRPr>
          </a:p>
          <a:p>
            <a:pPr marL="0" lvl="0" indent="0" algn="l" rtl="0">
              <a:lnSpc>
                <a:spcPct val="115000"/>
              </a:lnSpc>
              <a:spcBef>
                <a:spcPts val="0"/>
              </a:spcBef>
              <a:spcAft>
                <a:spcPts val="0"/>
              </a:spcAft>
              <a:buNone/>
            </a:pPr>
            <a:endParaRPr sz="950" b="1" dirty="0">
              <a:solidFill>
                <a:schemeClr val="dk1"/>
              </a:solidFill>
              <a:latin typeface="Georgia"/>
              <a:ea typeface="Georgia"/>
              <a:cs typeface="Georgia"/>
              <a:sym typeface="Georgia"/>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probing questions and sentence stems provide a basis for the conversation to become meaningful. Students are still considering both sides of the question.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b="1" dirty="0"/>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When the 2 minutes are over, project the </a:t>
            </a:r>
            <a:r>
              <a:rPr lang="en" sz="1200" b="1" dirty="0">
                <a:latin typeface="Calibri"/>
                <a:ea typeface="Calibri"/>
                <a:cs typeface="Calibri"/>
                <a:sym typeface="Calibri"/>
              </a:rPr>
              <a:t>Probing Questions </a:t>
            </a:r>
            <a:r>
              <a:rPr lang="en" sz="1200" dirty="0">
                <a:latin typeface="Calibri"/>
                <a:ea typeface="Calibri"/>
                <a:cs typeface="Calibri"/>
                <a:sym typeface="Calibri"/>
              </a:rPr>
              <a:t>with the </a:t>
            </a:r>
            <a:r>
              <a:rPr lang="en" sz="1200" b="0" dirty="0">
                <a:latin typeface="Calibri"/>
                <a:ea typeface="Calibri"/>
                <a:cs typeface="Calibri"/>
                <a:sym typeface="Calibri"/>
              </a:rPr>
              <a:t>document camera </a:t>
            </a:r>
            <a:r>
              <a:rPr lang="en" sz="1200" dirty="0">
                <a:latin typeface="Calibri"/>
                <a:ea typeface="Calibri"/>
                <a:cs typeface="Calibri"/>
                <a:sym typeface="Calibri"/>
              </a:rPr>
              <a:t>and read one question at a time aloud to the class. After each question, pause and allow students to respond in conversation with their seat partners.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Encourage students to refer to their sources of information. You may wish to post sentence starters such as:</a:t>
            </a:r>
            <a:endParaRPr sz="1200"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“If ________________as McGonigal states is true, then_________________.”</a:t>
            </a:r>
            <a:endParaRPr sz="1200"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“According to __________, the effect of screen time is __________ and therefore__________.”</a:t>
            </a:r>
            <a:endParaRPr sz="1200" dirty="0">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“As we read in “Teens and Decision Making,” if_________________ and if _______________, then__________________.”</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engaging in meaningful conversation with their partner.</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Providing sentence stems helps all students, but helps ELLs in particular.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9729061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494757cd2e_0_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1" name="Google Shape;211;g494757cd2e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13-</a:t>
            </a:r>
            <a:r>
              <a:rPr lang="en" sz="1200" b="1" dirty="0" smtClean="0">
                <a:solidFill>
                  <a:schemeClr val="dk1"/>
                </a:solidFill>
                <a:latin typeface="Calibri"/>
                <a:ea typeface="Calibri"/>
                <a:cs typeface="Calibri"/>
                <a:sym typeface="Calibri"/>
              </a:rPr>
              <a:t>15 </a:t>
            </a:r>
            <a:r>
              <a:rPr lang="en" sz="1200" b="1" dirty="0">
                <a:solidFill>
                  <a:schemeClr val="dk1"/>
                </a:solidFill>
                <a:latin typeface="Calibri"/>
                <a:ea typeface="Calibri"/>
                <a:cs typeface="Calibri"/>
                <a:sym typeface="Calibri"/>
              </a:rPr>
              <a:t>minutes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b="1" dirty="0">
                <a:solidFill>
                  <a:schemeClr val="dk1"/>
                </a:solidFill>
                <a:latin typeface="Calibri"/>
                <a:ea typeface="Calibri"/>
                <a:cs typeface="Calibri"/>
                <a:sym typeface="Calibri"/>
              </a:rPr>
              <a:t>Work Time B. </a:t>
            </a:r>
            <a:r>
              <a:rPr lang="en" b="1" dirty="0">
                <a:solidFill>
                  <a:schemeClr val="dk1"/>
                </a:solidFill>
              </a:rPr>
              <a:t> Decision Statement Graphic Organizer</a:t>
            </a:r>
            <a:endParaRPr sz="950" b="1" dirty="0">
              <a:solidFill>
                <a:schemeClr val="dk1"/>
              </a:solidFill>
              <a:latin typeface="Georgia"/>
              <a:ea typeface="Georgia"/>
              <a:cs typeface="Georgia"/>
              <a:sym typeface="Georgia"/>
            </a:endParaRPr>
          </a:p>
          <a:p>
            <a:pPr marL="0" lvl="0" indent="0" algn="l" rtl="0">
              <a:lnSpc>
                <a:spcPct val="115000"/>
              </a:lnSpc>
              <a:spcBef>
                <a:spcPts val="0"/>
              </a:spcBef>
              <a:spcAft>
                <a:spcPts val="0"/>
              </a:spcAft>
              <a:buNone/>
            </a:pPr>
            <a:endParaRPr sz="950" b="1" dirty="0">
              <a:solidFill>
                <a:schemeClr val="dk1"/>
              </a:solidFill>
              <a:latin typeface="Georgia"/>
              <a:ea typeface="Georgia"/>
              <a:cs typeface="Georgia"/>
              <a:sym typeface="Georgia"/>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Decision Statement graphic organizer</a:t>
            </a:r>
            <a:r>
              <a:rPr lang="en" sz="1200" dirty="0">
                <a:solidFill>
                  <a:schemeClr val="dk1"/>
                </a:solidFill>
                <a:latin typeface="Calibri"/>
                <a:ea typeface="Calibri"/>
                <a:cs typeface="Calibri"/>
                <a:sym typeface="Calibri"/>
              </a:rPr>
              <a:t> is going to help students clarify their arguments.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950" b="1" dirty="0">
              <a:solidFill>
                <a:schemeClr val="dk1"/>
              </a:solidFill>
              <a:latin typeface="Georgia"/>
              <a:ea typeface="Georgia"/>
              <a:cs typeface="Georgia"/>
              <a:sym typeface="Georgia"/>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allowing students to discuss their thoughts about each question, distribute the </a:t>
            </a:r>
            <a:r>
              <a:rPr lang="en" sz="1200" b="1" dirty="0">
                <a:solidFill>
                  <a:schemeClr val="dk1"/>
                </a:solidFill>
                <a:latin typeface="Calibri"/>
                <a:ea typeface="Calibri"/>
                <a:cs typeface="Calibri"/>
                <a:sym typeface="Calibri"/>
              </a:rPr>
              <a:t>Decision Statement graphic organizer </a:t>
            </a:r>
            <a:r>
              <a:rPr lang="en" sz="1200" dirty="0">
                <a:solidFill>
                  <a:schemeClr val="dk1"/>
                </a:solidFill>
                <a:latin typeface="Calibri"/>
                <a:ea typeface="Calibri"/>
                <a:cs typeface="Calibri"/>
                <a:sym typeface="Calibri"/>
              </a:rPr>
              <a:t>and give them time to start filling in some of their ideas. Insist that this be done individually and quietly.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they are looking for text-based evidence and encourage them to reread texts and review their notes, </a:t>
            </a:r>
            <a:r>
              <a:rPr lang="en" sz="1200" b="0" dirty="0">
                <a:solidFill>
                  <a:schemeClr val="dk1"/>
                </a:solidFill>
                <a:latin typeface="Calibri"/>
                <a:ea typeface="Calibri"/>
                <a:cs typeface="Calibri"/>
                <a:sym typeface="Calibri"/>
              </a:rPr>
              <a:t>Thinking Logs, </a:t>
            </a:r>
            <a:r>
              <a:rPr lang="en" sz="1200" dirty="0">
                <a:solidFill>
                  <a:schemeClr val="dk1"/>
                </a:solidFill>
                <a:latin typeface="Calibri"/>
                <a:ea typeface="Calibri"/>
                <a:cs typeface="Calibri"/>
                <a:sym typeface="Calibri"/>
              </a:rPr>
              <a:t>and the class anchor chart as they are working.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Circulate as they do this to provide support and answer any questions.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will benefit from having one on one or small group assistance with this task.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will benefit from having parts of this organizer filled in.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5863546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494757cd2e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9" name="Google Shape;219;g494757cd2e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5 </a:t>
            </a:r>
            <a:r>
              <a:rPr lang="en" sz="1200" b="1" dirty="0">
                <a:solidFill>
                  <a:schemeClr val="dk1"/>
                </a:solidFill>
                <a:latin typeface="Calibri"/>
                <a:ea typeface="Calibri"/>
                <a:cs typeface="Calibri"/>
                <a:sym typeface="Calibri"/>
              </a:rPr>
              <a:t>minutes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b="1" dirty="0">
                <a:solidFill>
                  <a:schemeClr val="dk1"/>
                </a:solidFill>
                <a:latin typeface="Calibri"/>
                <a:ea typeface="Calibri"/>
                <a:cs typeface="Calibri"/>
                <a:sym typeface="Calibri"/>
              </a:rPr>
              <a:t>Closing and Assessment A. Thinking Logs and Share Out </a:t>
            </a:r>
            <a:endParaRPr sz="950" b="1" dirty="0">
              <a:solidFill>
                <a:schemeClr val="dk1"/>
              </a:solidFill>
              <a:latin typeface="Georgia"/>
              <a:ea typeface="Georgia"/>
              <a:cs typeface="Georgia"/>
              <a:sym typeface="Georgia"/>
            </a:endParaRPr>
          </a:p>
          <a:p>
            <a:pPr marL="0" lvl="0" indent="0" algn="l" rtl="0">
              <a:lnSpc>
                <a:spcPct val="115000"/>
              </a:lnSpc>
              <a:spcBef>
                <a:spcPts val="0"/>
              </a:spcBef>
              <a:spcAft>
                <a:spcPts val="0"/>
              </a:spcAft>
              <a:buNone/>
            </a:pPr>
            <a:endParaRPr sz="950" b="1" dirty="0">
              <a:solidFill>
                <a:schemeClr val="dk1"/>
              </a:solidFill>
              <a:latin typeface="Georgia"/>
              <a:ea typeface="Georgia"/>
              <a:cs typeface="Georgia"/>
              <a:sym typeface="Georgia"/>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Thinking Logs give students a chance to reflect on their learning.</a:t>
            </a:r>
            <a:endParaRPr sz="12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0" dirty="0">
                <a:solidFill>
                  <a:schemeClr val="dk1"/>
                </a:solidFill>
                <a:latin typeface="Calibri"/>
                <a:ea typeface="Calibri"/>
                <a:cs typeface="Calibri"/>
                <a:sym typeface="Calibri"/>
              </a:rPr>
              <a:t>Teacher Actions:</a:t>
            </a:r>
            <a:endParaRPr sz="950" b="0" dirty="0">
              <a:solidFill>
                <a:schemeClr val="dk1"/>
              </a:solidFill>
              <a:latin typeface="Georgia"/>
              <a:ea typeface="Georgia"/>
              <a:cs typeface="Georgia"/>
              <a:sym typeface="Georgia"/>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Ask students to fill out the final entry in their Thinking Logs for Lesson 17: “How did the Fishbowls clarify your thinking about entertainment screen time and adolescent development?”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Give them 2 minutes to write.</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For the remaining 3 minutes, ask if any students would like to share their entries aloud for the whole class. Call on volunteers.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Collect the Thinking Logs. Consider using excerpts from them for a </a:t>
            </a:r>
            <a:r>
              <a:rPr lang="en" sz="1200" dirty="0">
                <a:solidFill>
                  <a:schemeClr val="dk1"/>
                </a:solidFill>
                <a:latin typeface="Calibri"/>
                <a:ea typeface="Calibri"/>
                <a:cs typeface="Calibri"/>
                <a:sym typeface="Calibri"/>
              </a:rPr>
              <a:t>classroom display.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working on their Thinking Logs.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be making connections after participating in the Fishbowls.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480895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494448e712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7" name="Google Shape;227;g494448e712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455939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35" name="Google Shape;235;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479876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Probing questions </a:t>
            </a:r>
            <a:r>
              <a:rPr lang="en" sz="1200" dirty="0">
                <a:solidFill>
                  <a:schemeClr val="dk1"/>
                </a:solidFill>
                <a:latin typeface="Calibri"/>
                <a:ea typeface="Calibri"/>
                <a:cs typeface="Calibri"/>
                <a:sym typeface="Calibri"/>
              </a:rPr>
              <a:t>(one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Decision Statement graphic organizer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Comparing Risks and Benefits chart for teens on screens </a:t>
            </a:r>
            <a:r>
              <a:rPr lang="en" sz="1200" dirty="0">
                <a:solidFill>
                  <a:schemeClr val="dk1"/>
                </a:solidFill>
                <a:latin typeface="Calibri"/>
                <a:ea typeface="Calibri"/>
                <a:cs typeface="Calibri"/>
                <a:sym typeface="Calibri"/>
              </a:rPr>
              <a:t>(from Lesson 14;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Position Paper Prompt anchor chart </a:t>
            </a:r>
            <a:r>
              <a:rPr lang="en" sz="1200" dirty="0">
                <a:solidFill>
                  <a:schemeClr val="dk1"/>
                </a:solidFill>
                <a:latin typeface="Calibri"/>
                <a:ea typeface="Calibri"/>
                <a:cs typeface="Calibri"/>
                <a:sym typeface="Calibri"/>
              </a:rPr>
              <a:t>(from Lesson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Brain Development anchor chart </a:t>
            </a:r>
            <a:r>
              <a:rPr lang="en" sz="1200" dirty="0">
                <a:solidFill>
                  <a:schemeClr val="dk1"/>
                </a:solidFill>
                <a:latin typeface="Calibri"/>
                <a:ea typeface="Calibri"/>
                <a:cs typeface="Calibri"/>
                <a:sym typeface="Calibri"/>
              </a:rPr>
              <a:t>(from Unit 1, Lesson 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Fishbowl Statement (from Lesson 16; returned here with feedback)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Thinking Logs (from Unit 1, Lesson 2; one per student)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 </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40" name="Google Shape;14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773785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writing task in Unit 3.</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all used in this lesson</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46" name="Google Shape;146;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8532412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200">
              <a:latin typeface="Calibri"/>
              <a:ea typeface="Calibri"/>
              <a:cs typeface="Calibri"/>
              <a:sym typeface="Calibri"/>
            </a:endParaRPr>
          </a:p>
        </p:txBody>
      </p:sp>
      <p:sp>
        <p:nvSpPr>
          <p:cNvPr id="153" name="Google Shape;153;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102656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and/or ask a student to read aloud.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2" name="Google Shape;162;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269459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946229da4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4946229da4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13-</a:t>
            </a:r>
            <a:r>
              <a:rPr lang="en" sz="1200" b="1" dirty="0" smtClean="0">
                <a:solidFill>
                  <a:schemeClr val="dk1"/>
                </a:solidFill>
                <a:latin typeface="Calibri"/>
                <a:ea typeface="Calibri"/>
                <a:cs typeface="Calibri"/>
                <a:sym typeface="Calibri"/>
              </a:rPr>
              <a:t>15 </a:t>
            </a:r>
            <a:r>
              <a:rPr lang="en" sz="1200" b="1" dirty="0">
                <a:solidFill>
                  <a:schemeClr val="dk1"/>
                </a:solidFill>
                <a:latin typeface="Calibri"/>
                <a:ea typeface="Calibri"/>
                <a:cs typeface="Calibri"/>
                <a:sym typeface="Calibri"/>
              </a:rPr>
              <a:t>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Partners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Opening A. Entry Task: Independent Reading Check-in</a:t>
            </a:r>
            <a:r>
              <a:rPr lang="en" sz="950" dirty="0">
                <a:solidFill>
                  <a:schemeClr val="dk1"/>
                </a:solidFill>
                <a:latin typeface="Georgia"/>
                <a:ea typeface="Georgia"/>
                <a:cs typeface="Georgia"/>
                <a:sym typeface="Georgia"/>
              </a:rPr>
              <a:t> </a:t>
            </a:r>
            <a:endParaRPr sz="950" b="1" dirty="0">
              <a:solidFill>
                <a:schemeClr val="dk1"/>
              </a:solidFill>
              <a:latin typeface="Georgia"/>
              <a:ea typeface="Georgia"/>
              <a:cs typeface="Georgia"/>
              <a:sym typeface="Georgia"/>
            </a:endParaRPr>
          </a:p>
          <a:p>
            <a:pPr marL="0" lvl="0" indent="0" algn="l" rtl="0">
              <a:lnSpc>
                <a:spcPct val="100000"/>
              </a:lnSpc>
              <a:spcBef>
                <a:spcPts val="0"/>
              </a:spcBef>
              <a:spcAft>
                <a:spcPts val="0"/>
              </a:spcAft>
              <a:buNone/>
            </a:pPr>
            <a:endParaRPr sz="950" b="1" dirty="0">
              <a:solidFill>
                <a:schemeClr val="dk1"/>
              </a:solidFill>
              <a:latin typeface="Georgia"/>
              <a:ea typeface="Georgia"/>
              <a:cs typeface="Georgia"/>
              <a:sym typeface="Georgia"/>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inviting coordinating service providers to your class to check in with students who need more reading support. This is an opportunity to ensure that students comprehend their independent reading and to monitor their progress.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next independent reading check-in, prioritize talking with students who did not meet their goals.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this time for an independent reading check-in, using whichever routine you have established with your class. For ideas, see the stand-alone document on EngageNY.org: </a:t>
            </a:r>
            <a:r>
              <a:rPr lang="en" sz="1200" b="1" dirty="0">
                <a:solidFill>
                  <a:schemeClr val="dk1"/>
                </a:solidFill>
                <a:latin typeface="Calibri"/>
                <a:ea typeface="Calibri"/>
                <a:cs typeface="Calibri"/>
                <a:sym typeface="Calibri"/>
              </a:rPr>
              <a:t>“</a:t>
            </a:r>
            <a:r>
              <a:rPr lang="en" sz="1200" b="1" dirty="0">
                <a:solidFill>
                  <a:srgbClr val="222222"/>
                </a:solidFill>
                <a:latin typeface="Calibri"/>
                <a:ea typeface="Calibri"/>
                <a:cs typeface="Calibri"/>
                <a:sym typeface="Calibri"/>
              </a:rPr>
              <a:t>Launching Independent Reading in Grades 6–8: Sample Plan</a:t>
            </a:r>
            <a:r>
              <a:rPr lang="en" sz="1200" b="1"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Remember that in this time:</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need time to talk with a peer about their book.</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need a chance to confer with students about their reading (you will confer with a few each time, working your way through a class over several weeks).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need to check in to see if they met their last goal and then set a new goal.</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have met their last goal.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881071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494757cd2e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7" name="Google Shape;177;g494757cd2e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1</a:t>
            </a:r>
            <a:r>
              <a:rPr lang="en-US" sz="1200" b="1" dirty="0" smtClean="0">
                <a:solidFill>
                  <a:schemeClr val="dk1"/>
                </a:solidFill>
                <a:latin typeface="Calibri"/>
                <a:ea typeface="Calibri"/>
                <a:cs typeface="Calibri"/>
                <a:sym typeface="Calibri"/>
              </a:rPr>
              <a:t>-2</a:t>
            </a:r>
            <a:r>
              <a:rPr lang="en" sz="1200" b="1" dirty="0" smtClean="0">
                <a:solidFill>
                  <a:schemeClr val="dk1"/>
                </a:solidFill>
                <a:latin typeface="Calibri"/>
                <a:ea typeface="Calibri"/>
                <a:cs typeface="Calibri"/>
                <a:sym typeface="Calibri"/>
              </a:rPr>
              <a:t> minute</a:t>
            </a:r>
            <a:r>
              <a:rPr lang="en-US" sz="1200" b="1" dirty="0" smtClean="0">
                <a:solidFill>
                  <a:schemeClr val="dk1"/>
                </a:solidFill>
                <a:latin typeface="Calibri"/>
                <a:ea typeface="Calibri"/>
                <a:cs typeface="Calibri"/>
                <a:sym typeface="Calibri"/>
              </a:rPr>
              <a:t>s</a:t>
            </a:r>
            <a:r>
              <a:rPr lang="en" sz="1200" b="1" dirty="0" smtClean="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Opening B. Reviewing Learning Targets</a:t>
            </a:r>
            <a:endParaRPr sz="950" b="1" dirty="0">
              <a:solidFill>
                <a:schemeClr val="dk1"/>
              </a:solidFill>
              <a:latin typeface="Georgia"/>
              <a:ea typeface="Georgia"/>
              <a:cs typeface="Georgia"/>
              <a:sym typeface="Georgia"/>
            </a:endParaRPr>
          </a:p>
          <a:p>
            <a:pPr marL="0" lvl="0" indent="0" algn="l" rtl="0">
              <a:lnSpc>
                <a:spcPct val="100000"/>
              </a:lnSpc>
              <a:spcBef>
                <a:spcPts val="0"/>
              </a:spcBef>
              <a:spcAft>
                <a:spcPts val="0"/>
              </a:spcAft>
              <a:buNone/>
            </a:pPr>
            <a:endParaRPr sz="950" b="1" dirty="0">
              <a:solidFill>
                <a:schemeClr val="dk1"/>
              </a:solidFill>
              <a:latin typeface="Georgia"/>
              <a:ea typeface="Georgia"/>
              <a:cs typeface="Georgia"/>
              <a:sym typeface="Georgia"/>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Reviewing learning targets helps students know what to expect in the lesson.</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950" b="1" dirty="0">
              <a:solidFill>
                <a:schemeClr val="dk1"/>
              </a:solidFill>
              <a:latin typeface="Georgia"/>
              <a:ea typeface="Georgia"/>
              <a:cs typeface="Georgia"/>
              <a:sym typeface="Georgia"/>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today’s learning targets:</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pPr>
            <a:r>
              <a:rPr lang="en" sz="1200" i="1" dirty="0">
                <a:solidFill>
                  <a:schemeClr val="dk1"/>
                </a:solidFill>
                <a:latin typeface="Calibri"/>
                <a:ea typeface="Calibri"/>
                <a:cs typeface="Calibri"/>
                <a:sym typeface="Calibri"/>
              </a:rPr>
              <a:t>“I can select text-based evidence from my research to support my position on the AAP recommended screen time.”</a:t>
            </a:r>
            <a:endParaRPr sz="1200"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pPr>
            <a:r>
              <a:rPr lang="en" sz="1200" i="1" dirty="0">
                <a:solidFill>
                  <a:schemeClr val="dk1"/>
                </a:solidFill>
                <a:latin typeface="Calibri"/>
                <a:ea typeface="Calibri"/>
                <a:cs typeface="Calibri"/>
                <a:sym typeface="Calibri"/>
              </a:rPr>
              <a:t>“I can read independently and proficiently.”</a:t>
            </a: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listening as the learning targets are reviewed.</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157885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494757cd2e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494757cd2e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10 </a:t>
            </a:r>
            <a:r>
              <a:rPr lang="en" sz="1200" b="1" dirty="0">
                <a:solidFill>
                  <a:schemeClr val="dk1"/>
                </a:solidFill>
                <a:latin typeface="Calibri"/>
                <a:ea typeface="Calibri"/>
                <a:cs typeface="Calibri"/>
                <a:sym typeface="Calibri"/>
              </a:rPr>
              <a:t>minutes  (this slide,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1 of 3</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b="1" dirty="0">
                <a:solidFill>
                  <a:schemeClr val="dk1"/>
                </a:solidFill>
                <a:latin typeface="Calibri"/>
                <a:ea typeface="Calibri"/>
                <a:cs typeface="Calibri"/>
                <a:sym typeface="Calibri"/>
              </a:rPr>
              <a:t>Work Time A. </a:t>
            </a:r>
            <a:r>
              <a:rPr lang="en" b="1" dirty="0">
                <a:solidFill>
                  <a:schemeClr val="dk1"/>
                </a:solidFill>
              </a:rPr>
              <a:t> Choose a Position </a:t>
            </a:r>
            <a:endParaRPr sz="950" b="1" dirty="0">
              <a:solidFill>
                <a:schemeClr val="dk1"/>
              </a:solidFill>
              <a:latin typeface="Georgia"/>
              <a:ea typeface="Georgia"/>
              <a:cs typeface="Georgia"/>
              <a:sym typeface="Georgia"/>
            </a:endParaRPr>
          </a:p>
          <a:p>
            <a:pPr marL="0" lvl="0" indent="0" algn="l" rtl="0">
              <a:lnSpc>
                <a:spcPct val="115000"/>
              </a:lnSpc>
              <a:spcBef>
                <a:spcPts val="0"/>
              </a:spcBef>
              <a:spcAft>
                <a:spcPts val="0"/>
              </a:spcAft>
              <a:buNone/>
            </a:pPr>
            <a:endParaRPr sz="950" b="1" dirty="0">
              <a:solidFill>
                <a:schemeClr val="dk1"/>
              </a:solidFill>
              <a:latin typeface="Georgia"/>
              <a:ea typeface="Georgia"/>
              <a:cs typeface="Georgia"/>
              <a:sym typeface="Georgia"/>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this lesson, students will use all the resources they have been creating to develop their argument.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b="1" dirty="0"/>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Return the </a:t>
            </a:r>
            <a:r>
              <a:rPr lang="en" sz="1200" b="0" dirty="0">
                <a:latin typeface="Calibri"/>
                <a:ea typeface="Calibri"/>
                <a:cs typeface="Calibri"/>
                <a:sym typeface="Calibri"/>
              </a:rPr>
              <a:t>Fishbowl Statement </a:t>
            </a:r>
            <a:r>
              <a:rPr lang="en" sz="1200" dirty="0">
                <a:latin typeface="Calibri"/>
                <a:ea typeface="Calibri"/>
                <a:cs typeface="Calibri"/>
                <a:sym typeface="Calibri"/>
              </a:rPr>
              <a:t>from Lesson 16. Tell students to get out all of their notes and graphic organizers, and specifically the </a:t>
            </a:r>
            <a:r>
              <a:rPr lang="en" sz="1200" b="1" dirty="0">
                <a:latin typeface="Calibri"/>
                <a:ea typeface="Calibri"/>
                <a:cs typeface="Calibri"/>
                <a:sym typeface="Calibri"/>
              </a:rPr>
              <a:t>Comparing Risks and Benefits chart for teens on screens</a:t>
            </a:r>
            <a:r>
              <a:rPr lang="en" sz="1200" dirty="0">
                <a:latin typeface="Calibri"/>
                <a:ea typeface="Calibri"/>
                <a:cs typeface="Calibri"/>
                <a:sym typeface="Calibri"/>
              </a:rPr>
              <a:t>.</a:t>
            </a:r>
            <a:endParaRPr sz="1200" dirty="0">
              <a:latin typeface="Calibri"/>
              <a:ea typeface="Calibri"/>
              <a:cs typeface="Calibri"/>
              <a:sym typeface="Calibri"/>
            </a:endParaRPr>
          </a:p>
          <a:p>
            <a:pPr marL="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gathering their materials.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706265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494757cd2e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2" name="Google Shape;192;g494757cd2e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10 </a:t>
            </a:r>
            <a:r>
              <a:rPr lang="en" sz="1200" b="1" dirty="0">
                <a:solidFill>
                  <a:schemeClr val="dk1"/>
                </a:solidFill>
                <a:latin typeface="Calibri"/>
                <a:ea typeface="Calibri"/>
                <a:cs typeface="Calibri"/>
                <a:sym typeface="Calibri"/>
              </a:rPr>
              <a:t>minutes  (this slide, 1-2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2 of 3</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b="1" dirty="0">
                <a:solidFill>
                  <a:schemeClr val="dk1"/>
                </a:solidFill>
                <a:latin typeface="Calibri"/>
                <a:ea typeface="Calibri"/>
                <a:cs typeface="Calibri"/>
                <a:sym typeface="Calibri"/>
              </a:rPr>
              <a:t>Work Time A. </a:t>
            </a:r>
            <a:r>
              <a:rPr lang="en" b="1" dirty="0">
                <a:solidFill>
                  <a:schemeClr val="dk1"/>
                </a:solidFill>
              </a:rPr>
              <a:t> Choose a Position </a:t>
            </a:r>
            <a:endParaRPr sz="950" b="1" dirty="0">
              <a:solidFill>
                <a:schemeClr val="dk1"/>
              </a:solidFill>
              <a:latin typeface="Georgia"/>
              <a:ea typeface="Georgia"/>
              <a:cs typeface="Georgia"/>
              <a:sym typeface="Georgia"/>
            </a:endParaRPr>
          </a:p>
          <a:p>
            <a:pPr marL="0" lvl="0" indent="0" algn="l" rtl="0">
              <a:lnSpc>
                <a:spcPct val="115000"/>
              </a:lnSpc>
              <a:spcBef>
                <a:spcPts val="0"/>
              </a:spcBef>
              <a:spcAft>
                <a:spcPts val="0"/>
              </a:spcAft>
              <a:buNone/>
            </a:pPr>
            <a:endParaRPr sz="950" b="1" dirty="0">
              <a:solidFill>
                <a:schemeClr val="dk1"/>
              </a:solidFill>
              <a:latin typeface="Georgia"/>
              <a:ea typeface="Georgia"/>
              <a:cs typeface="Georgia"/>
              <a:sym typeface="Georgia"/>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have been set up to deeply consider both sides of this question before making a claim / choosing a position.</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b="1" dirty="0"/>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Draw students’ attention to the two anchor charts posted, which can also </a:t>
            </a:r>
            <a:r>
              <a:rPr lang="en" sz="1200" dirty="0" smtClean="0">
                <a:latin typeface="Calibri"/>
                <a:ea typeface="Calibri"/>
                <a:cs typeface="Calibri"/>
                <a:sym typeface="Calibri"/>
              </a:rPr>
              <a:t>provide </a:t>
            </a:r>
            <a:r>
              <a:rPr lang="en" sz="1200" dirty="0">
                <a:latin typeface="Calibri"/>
                <a:ea typeface="Calibri"/>
                <a:cs typeface="Calibri"/>
                <a:sym typeface="Calibri"/>
              </a:rPr>
              <a:t>information: the </a:t>
            </a:r>
            <a:r>
              <a:rPr lang="en" sz="1200" b="1" dirty="0">
                <a:latin typeface="Calibri"/>
                <a:ea typeface="Calibri"/>
                <a:cs typeface="Calibri"/>
                <a:sym typeface="Calibri"/>
              </a:rPr>
              <a:t>Position Paper prompt anchor chart</a:t>
            </a:r>
            <a:r>
              <a:rPr lang="en" sz="1200" dirty="0">
                <a:latin typeface="Calibri"/>
                <a:ea typeface="Calibri"/>
                <a:cs typeface="Calibri"/>
                <a:sym typeface="Calibri"/>
              </a:rPr>
              <a:t> and the </a:t>
            </a:r>
            <a:r>
              <a:rPr lang="en" sz="1200" b="1" dirty="0">
                <a:latin typeface="Calibri"/>
                <a:ea typeface="Calibri"/>
                <a:cs typeface="Calibri"/>
                <a:sym typeface="Calibri"/>
              </a:rPr>
              <a:t>Brain Development anchor chart.</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Applaud students for their hard work up to this point: Preparing for and defending a position (which they may not actually agree with) in the Fishbowl takes intellectual effort.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Read the slide.</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Remind students that they will also get to be more creative with how they express their opinions, including a visual representation of their thinking.</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Tell them they will have one more chance to consider the evidence before they make their final decision. Ask them to take 2 minutes to thoughtfully consider the evidence in their notes and charts.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be listening.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5785825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5"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a:t>
            </a:r>
            <a:r>
              <a:rPr lang="en" sz="3400">
                <a:latin typeface="Century Gothic"/>
                <a:ea typeface="Century Gothic"/>
                <a:cs typeface="Century Gothic"/>
                <a:sym typeface="Century Gothic"/>
              </a:rPr>
              <a:t> 4</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17</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369225"/>
            <a:ext cx="8312100" cy="3469500"/>
          </a:xfrm>
          <a:prstGeom prst="rect">
            <a:avLst/>
          </a:prstGeom>
        </p:spPr>
        <p:txBody>
          <a:bodyPr spcFirstLastPara="1" wrap="square" lIns="68575" tIns="34275" rIns="68575" bIns="34275" anchor="t" anchorCtr="0">
            <a:noAutofit/>
          </a:bodyPr>
          <a:lstStyle/>
          <a:p>
            <a:pPr marL="457200" lvl="0" indent="-342900" algn="l" rtl="0">
              <a:spcBef>
                <a:spcPts val="0"/>
              </a:spcBef>
              <a:spcAft>
                <a:spcPts val="0"/>
              </a:spcAft>
              <a:buSzPts val="1800"/>
              <a:buFont typeface="Century Gothic"/>
              <a:buChar char="•"/>
            </a:pPr>
            <a:r>
              <a:rPr lang="en" sz="1800"/>
              <a:t>This lesson will take approximately 50-60 minutes to complete. </a:t>
            </a:r>
            <a:endParaRPr sz="1800"/>
          </a:p>
          <a:p>
            <a:pPr marL="457200" lvl="0" indent="-342900" algn="l" rtl="0">
              <a:lnSpc>
                <a:spcPct val="100000"/>
              </a:lnSpc>
              <a:spcBef>
                <a:spcPts val="1000"/>
              </a:spcBef>
              <a:spcAft>
                <a:spcPts val="0"/>
              </a:spcAft>
              <a:buSzPts val="1800"/>
              <a:buFont typeface="Century Gothic"/>
              <a:buChar char="•"/>
            </a:pPr>
            <a:r>
              <a:rPr lang="en" sz="1800"/>
              <a:t>The purpose of this lesson is to serve as the transition between exploring whether or not to raise the AAP’s screen time recommendation to endorsing one side or the other.</a:t>
            </a:r>
            <a:endParaRPr sz="1800"/>
          </a:p>
          <a:p>
            <a:pPr marL="0" lvl="0" indent="0" algn="l" rtl="0">
              <a:lnSpc>
                <a:spcPct val="100000"/>
              </a:lnSpc>
              <a:spcBef>
                <a:spcPts val="0"/>
              </a:spcBef>
              <a:spcAft>
                <a:spcPts val="0"/>
              </a:spcAft>
              <a:buNone/>
            </a:pPr>
            <a:endParaRPr sz="1800" b="1"/>
          </a:p>
          <a:p>
            <a:pPr marL="0" lvl="0" indent="0" algn="l" rtl="0">
              <a:lnSpc>
                <a:spcPct val="100000"/>
              </a:lnSpc>
              <a:spcBef>
                <a:spcPts val="1000"/>
              </a:spcBef>
              <a:spcAft>
                <a:spcPts val="0"/>
              </a:spcAft>
              <a:buNone/>
            </a:pPr>
            <a:r>
              <a:rPr lang="en" sz="1800" b="1"/>
              <a:t>The Learning Target for students today is:</a:t>
            </a:r>
            <a:endParaRPr sz="1800" b="1"/>
          </a:p>
          <a:p>
            <a:pPr marL="457200" lvl="0" indent="-342900" algn="l" rtl="0">
              <a:lnSpc>
                <a:spcPct val="115000"/>
              </a:lnSpc>
              <a:spcBef>
                <a:spcPts val="1000"/>
              </a:spcBef>
              <a:spcAft>
                <a:spcPts val="0"/>
              </a:spcAft>
              <a:buSzPts val="1800"/>
              <a:buChar char="•"/>
            </a:pPr>
            <a:r>
              <a:rPr lang="en" sz="1800"/>
              <a:t>I can select text-based evidence from my research to support my position on the AAP recommended screen time.</a:t>
            </a:r>
            <a:endParaRPr sz="1800"/>
          </a:p>
          <a:p>
            <a:pPr marL="457200" lvl="0" indent="-342900" algn="l" rtl="0">
              <a:lnSpc>
                <a:spcPct val="115000"/>
              </a:lnSpc>
              <a:spcBef>
                <a:spcPts val="0"/>
              </a:spcBef>
              <a:spcAft>
                <a:spcPts val="0"/>
              </a:spcAft>
              <a:buSzPts val="1800"/>
              <a:buChar char="•"/>
            </a:pPr>
            <a:r>
              <a:rPr lang="en" sz="1800"/>
              <a:t>I can read independently and proficiently.</a:t>
            </a:r>
            <a:endParaRPr sz="18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34"/>
          <p:cNvSpPr txBox="1">
            <a:spLocks noGrp="1"/>
          </p:cNvSpPr>
          <p:nvPr>
            <p:ph type="title"/>
          </p:nvPr>
        </p:nvSpPr>
        <p:spPr>
          <a:xfrm>
            <a:off x="228600" y="273850"/>
            <a:ext cx="75486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answer some probing questions to help decide on a claim</a:t>
            </a:r>
            <a:endParaRPr sz="3000" b="1" i="1"/>
          </a:p>
        </p:txBody>
      </p:sp>
      <p:sp>
        <p:nvSpPr>
          <p:cNvPr id="205" name="Google Shape;205;p34"/>
          <p:cNvSpPr txBox="1"/>
          <p:nvPr/>
        </p:nvSpPr>
        <p:spPr>
          <a:xfrm>
            <a:off x="228600" y="1320425"/>
            <a:ext cx="5251500" cy="3243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p:txBody>
      </p:sp>
      <p:pic>
        <p:nvPicPr>
          <p:cNvPr id="206" name="Google Shape;206;p34"/>
          <p:cNvPicPr preferRelativeResize="0"/>
          <p:nvPr/>
        </p:nvPicPr>
        <p:blipFill>
          <a:blip r:embed="rId3">
            <a:alphaModFix/>
          </a:blip>
          <a:stretch>
            <a:fillRect/>
          </a:stretch>
        </p:blipFill>
        <p:spPr>
          <a:xfrm>
            <a:off x="561100" y="1172649"/>
            <a:ext cx="3359100" cy="3538518"/>
          </a:xfrm>
          <a:prstGeom prst="rect">
            <a:avLst/>
          </a:prstGeom>
          <a:noFill/>
          <a:ln w="9525" cap="flat" cmpd="sng">
            <a:solidFill>
              <a:srgbClr val="000000"/>
            </a:solidFill>
            <a:prstDash val="solid"/>
            <a:round/>
            <a:headEnd type="none" w="sm" len="sm"/>
            <a:tailEnd type="none" w="sm" len="sm"/>
          </a:ln>
        </p:spPr>
      </p:pic>
      <p:sp>
        <p:nvSpPr>
          <p:cNvPr id="207" name="Google Shape;207;p34"/>
          <p:cNvSpPr txBox="1"/>
          <p:nvPr/>
        </p:nvSpPr>
        <p:spPr>
          <a:xfrm>
            <a:off x="4326300" y="2299350"/>
            <a:ext cx="4350300" cy="24117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lnSpc>
                <a:spcPct val="115000"/>
              </a:lnSpc>
              <a:spcBef>
                <a:spcPts val="0"/>
              </a:spcBef>
              <a:spcAft>
                <a:spcPts val="0"/>
              </a:spcAft>
              <a:buNone/>
            </a:pPr>
            <a:r>
              <a:rPr lang="en" b="1">
                <a:solidFill>
                  <a:schemeClr val="dk1"/>
                </a:solidFill>
                <a:latin typeface="Century Gothic"/>
                <a:ea typeface="Century Gothic"/>
                <a:cs typeface="Century Gothic"/>
                <a:sym typeface="Century Gothic"/>
              </a:rPr>
              <a:t>Sentence Starters</a:t>
            </a:r>
            <a:endParaRPr b="1">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a:solidFill>
                  <a:schemeClr val="dk1"/>
                </a:solidFill>
                <a:latin typeface="Century Gothic"/>
                <a:ea typeface="Century Gothic"/>
                <a:cs typeface="Century Gothic"/>
                <a:sym typeface="Century Gothic"/>
              </a:rPr>
              <a:t>“If ________________as McGonigal states is true, then_________________.”</a:t>
            </a:r>
            <a:endParaRPr>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a:solidFill>
                  <a:schemeClr val="dk1"/>
                </a:solidFill>
                <a:latin typeface="Century Gothic"/>
                <a:ea typeface="Century Gothic"/>
                <a:cs typeface="Century Gothic"/>
                <a:sym typeface="Century Gothic"/>
              </a:rPr>
              <a:t>“According to __________, the effect of screen time is __________ and therefore__________.”</a:t>
            </a:r>
            <a:endParaRPr>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r>
              <a:rPr lang="en">
                <a:solidFill>
                  <a:schemeClr val="dk1"/>
                </a:solidFill>
                <a:latin typeface="Century Gothic"/>
                <a:ea typeface="Century Gothic"/>
                <a:cs typeface="Century Gothic"/>
                <a:sym typeface="Century Gothic"/>
              </a:rPr>
              <a:t>“As we read in “Teens and Decision Making,” if_________________ and if _______________, then__________________.”</a:t>
            </a: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p>
        </p:txBody>
      </p:sp>
      <p:sp>
        <p:nvSpPr>
          <p:cNvPr id="208" name="Google Shape;208;p34"/>
          <p:cNvSpPr txBox="1"/>
          <p:nvPr/>
        </p:nvSpPr>
        <p:spPr>
          <a:xfrm>
            <a:off x="4326250" y="1304300"/>
            <a:ext cx="4350300" cy="650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b="1">
                <a:latin typeface="Century Gothic"/>
                <a:ea typeface="Century Gothic"/>
                <a:cs typeface="Century Gothic"/>
                <a:sym typeface="Century Gothic"/>
              </a:rPr>
              <a:t>Respond to each question in conversation with your seat partner.</a:t>
            </a:r>
            <a:endParaRPr sz="1800" b="1">
              <a:latin typeface="Century Gothic"/>
              <a:ea typeface="Century Gothic"/>
              <a:cs typeface="Century Gothic"/>
              <a:sym typeface="Century Gothic"/>
            </a:endParaRPr>
          </a:p>
        </p:txBody>
      </p:sp>
      <p:pic>
        <p:nvPicPr>
          <p:cNvPr id="8" name="Google Shape;167;p29"/>
          <p:cNvPicPr preferRelativeResize="0"/>
          <p:nvPr/>
        </p:nvPicPr>
        <p:blipFill>
          <a:blip r:embed="rId4">
            <a:alphaModFix/>
          </a:blip>
          <a:stretch>
            <a:fillRect/>
          </a:stretch>
        </p:blipFill>
        <p:spPr>
          <a:xfrm>
            <a:off x="8242630" y="94671"/>
            <a:ext cx="901370" cy="885043"/>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35"/>
          <p:cNvSpPr txBox="1">
            <a:spLocks noGrp="1"/>
          </p:cNvSpPr>
          <p:nvPr>
            <p:ph type="title"/>
          </p:nvPr>
        </p:nvSpPr>
        <p:spPr>
          <a:xfrm>
            <a:off x="228600" y="273850"/>
            <a:ext cx="78945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a:t>Let’s fill in the Decision Statement graphic organizer</a:t>
            </a:r>
            <a:endParaRPr sz="2400" b="1" i="1"/>
          </a:p>
        </p:txBody>
      </p:sp>
      <p:sp>
        <p:nvSpPr>
          <p:cNvPr id="215" name="Google Shape;215;p35"/>
          <p:cNvSpPr txBox="1"/>
          <p:nvPr/>
        </p:nvSpPr>
        <p:spPr>
          <a:xfrm>
            <a:off x="228600" y="1070325"/>
            <a:ext cx="4169700" cy="349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Now that you have discussed your thoughts about each question, fill in your ideas on the </a:t>
            </a:r>
            <a:r>
              <a:rPr lang="en" sz="1800" b="1" dirty="0">
                <a:latin typeface="Century Gothic"/>
                <a:ea typeface="Century Gothic"/>
                <a:cs typeface="Century Gothic"/>
                <a:sym typeface="Century Gothic"/>
              </a:rPr>
              <a:t>Decision Statement graphic organizer</a:t>
            </a:r>
            <a:r>
              <a:rPr lang="en" sz="1800" dirty="0">
                <a:latin typeface="Century Gothic"/>
                <a:ea typeface="Century Gothic"/>
                <a:cs typeface="Century Gothic"/>
                <a:sym typeface="Century Gothic"/>
              </a:rPr>
              <a:t>.</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Remember, you are looking for text-based evidence.  Reread texts and review your notes, Thinking Logs, and the class anchor chart as you are working.</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This needs to be done individually and quietly.</a:t>
            </a:r>
            <a:endParaRPr sz="1800" dirty="0">
              <a:latin typeface="Century Gothic"/>
              <a:ea typeface="Century Gothic"/>
              <a:cs typeface="Century Gothic"/>
              <a:sym typeface="Century Gothic"/>
            </a:endParaRPr>
          </a:p>
        </p:txBody>
      </p:sp>
      <p:pic>
        <p:nvPicPr>
          <p:cNvPr id="216" name="Google Shape;216;p35"/>
          <p:cNvPicPr preferRelativeResize="0"/>
          <p:nvPr/>
        </p:nvPicPr>
        <p:blipFill>
          <a:blip r:embed="rId3">
            <a:alphaModFix/>
          </a:blip>
          <a:stretch>
            <a:fillRect/>
          </a:stretch>
        </p:blipFill>
        <p:spPr>
          <a:xfrm>
            <a:off x="5023325" y="1070325"/>
            <a:ext cx="3099875" cy="3755599"/>
          </a:xfrm>
          <a:prstGeom prst="rect">
            <a:avLst/>
          </a:prstGeom>
          <a:noFill/>
          <a:ln w="9525" cap="flat" cmpd="sng">
            <a:solidFill>
              <a:srgbClr val="000000"/>
            </a:solidFill>
            <a:prstDash val="solid"/>
            <a:round/>
            <a:headEnd type="none" w="sm" len="sm"/>
            <a:tailEnd type="none" w="sm" len="sm"/>
          </a:ln>
        </p:spPr>
      </p:pic>
      <p:pic>
        <p:nvPicPr>
          <p:cNvPr id="6" name="Google Shape;167;p29"/>
          <p:cNvPicPr preferRelativeResize="0"/>
          <p:nvPr/>
        </p:nvPicPr>
        <p:blipFill>
          <a:blip r:embed="rId4">
            <a:alphaModFix/>
          </a:blip>
          <a:stretch>
            <a:fillRect/>
          </a:stretch>
        </p:blipFill>
        <p:spPr>
          <a:xfrm>
            <a:off x="8242630" y="94671"/>
            <a:ext cx="901370" cy="885043"/>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36"/>
          <p:cNvSpPr txBox="1">
            <a:spLocks noGrp="1"/>
          </p:cNvSpPr>
          <p:nvPr>
            <p:ph type="title"/>
          </p:nvPr>
        </p:nvSpPr>
        <p:spPr>
          <a:xfrm>
            <a:off x="228600" y="273850"/>
            <a:ext cx="7548600" cy="9429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use our </a:t>
            </a:r>
            <a:r>
              <a:rPr lang="en" sz="3000" dirty="0" smtClean="0"/>
              <a:t>Thinking </a:t>
            </a:r>
            <a:r>
              <a:rPr lang="en" sz="3000" dirty="0"/>
              <a:t>Logs to reflect on our thinking</a:t>
            </a:r>
            <a:endParaRPr sz="3000" b="1" i="1" dirty="0"/>
          </a:p>
        </p:txBody>
      </p:sp>
      <p:sp>
        <p:nvSpPr>
          <p:cNvPr id="223" name="Google Shape;223;p36"/>
          <p:cNvSpPr txBox="1"/>
          <p:nvPr/>
        </p:nvSpPr>
        <p:spPr>
          <a:xfrm>
            <a:off x="228600" y="2129950"/>
            <a:ext cx="2583600" cy="1179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Take two minutes to fill out the final entry in your Thinking Log.</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pic>
        <p:nvPicPr>
          <p:cNvPr id="224" name="Google Shape;224;p36"/>
          <p:cNvPicPr preferRelativeResize="0"/>
          <p:nvPr/>
        </p:nvPicPr>
        <p:blipFill>
          <a:blip r:embed="rId3">
            <a:alphaModFix/>
          </a:blip>
          <a:stretch>
            <a:fillRect/>
          </a:stretch>
        </p:blipFill>
        <p:spPr>
          <a:xfrm>
            <a:off x="3299050" y="1660687"/>
            <a:ext cx="5334000" cy="2579825"/>
          </a:xfrm>
          <a:prstGeom prst="rect">
            <a:avLst/>
          </a:prstGeom>
          <a:noFill/>
          <a:ln w="9525" cap="flat" cmpd="sng">
            <a:solidFill>
              <a:srgbClr val="000000"/>
            </a:solidFill>
            <a:prstDash val="solid"/>
            <a:round/>
            <a:headEnd type="none" w="sm" len="sm"/>
            <a:tailEnd type="none" w="sm" len="sm"/>
          </a:ln>
        </p:spPr>
      </p:pic>
      <p:pic>
        <p:nvPicPr>
          <p:cNvPr id="6" name="Google Shape;167;p29"/>
          <p:cNvPicPr preferRelativeResize="0"/>
          <p:nvPr/>
        </p:nvPicPr>
        <p:blipFill>
          <a:blip r:embed="rId4">
            <a:alphaModFix/>
          </a:blip>
          <a:stretch>
            <a:fillRect/>
          </a:stretch>
        </p:blipFill>
        <p:spPr>
          <a:xfrm>
            <a:off x="8242630" y="94671"/>
            <a:ext cx="901370" cy="885043"/>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Google Shape;229;p37"/>
          <p:cNvSpPr txBox="1">
            <a:spLocks noGrp="1"/>
          </p:cNvSpPr>
          <p:nvPr>
            <p:ph type="title"/>
          </p:nvPr>
        </p:nvSpPr>
        <p:spPr>
          <a:xfrm>
            <a:off x="381000" y="273850"/>
            <a:ext cx="73631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Homework</a:t>
            </a:r>
            <a:endParaRPr sz="3000" b="1" i="1" dirty="0"/>
          </a:p>
        </p:txBody>
      </p:sp>
      <p:sp>
        <p:nvSpPr>
          <p:cNvPr id="230" name="Google Shape;230;p37"/>
          <p:cNvSpPr txBox="1"/>
          <p:nvPr/>
        </p:nvSpPr>
        <p:spPr>
          <a:xfrm>
            <a:off x="4396300" y="1172950"/>
            <a:ext cx="4088400" cy="349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sp>
        <p:nvSpPr>
          <p:cNvPr id="232" name="Google Shape;232;p37"/>
          <p:cNvSpPr txBox="1"/>
          <p:nvPr/>
        </p:nvSpPr>
        <p:spPr>
          <a:xfrm>
            <a:off x="381000" y="1283429"/>
            <a:ext cx="7671300" cy="2751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chemeClr val="dk1"/>
                </a:solidFill>
                <a:latin typeface="Century Gothic"/>
                <a:ea typeface="Century Gothic"/>
                <a:cs typeface="Century Gothic"/>
                <a:sym typeface="Century Gothic"/>
              </a:rPr>
              <a:t>Fill out your </a:t>
            </a:r>
            <a:r>
              <a:rPr lang="en" sz="2400" b="1" dirty="0">
                <a:solidFill>
                  <a:schemeClr val="dk1"/>
                </a:solidFill>
                <a:latin typeface="Century Gothic"/>
                <a:ea typeface="Century Gothic"/>
                <a:cs typeface="Century Gothic"/>
                <a:sym typeface="Century Gothic"/>
              </a:rPr>
              <a:t>Decision Statement graphic organizer </a:t>
            </a:r>
            <a:r>
              <a:rPr lang="en" sz="2400" dirty="0">
                <a:solidFill>
                  <a:schemeClr val="dk1"/>
                </a:solidFill>
                <a:latin typeface="Century Gothic"/>
                <a:ea typeface="Century Gothic"/>
                <a:cs typeface="Century Gothic"/>
                <a:sym typeface="Century Gothic"/>
              </a:rPr>
              <a:t>in preparation for your presentation. </a:t>
            </a: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400" dirty="0">
                <a:solidFill>
                  <a:schemeClr val="dk1"/>
                </a:solidFill>
                <a:latin typeface="Century Gothic"/>
                <a:ea typeface="Century Gothic"/>
                <a:cs typeface="Century Gothic"/>
                <a:sym typeface="Century Gothic"/>
              </a:rPr>
              <a:t>Review your sources of information.</a:t>
            </a:r>
            <a:r>
              <a:rPr lang="en" sz="1200" dirty="0">
                <a:solidFill>
                  <a:schemeClr val="dk1"/>
                </a:solidFill>
                <a:latin typeface="Times New Roman"/>
                <a:ea typeface="Times New Roman"/>
                <a:cs typeface="Times New Roman"/>
                <a:sym typeface="Times New Roman"/>
              </a:rPr>
              <a:t> </a:t>
            </a:r>
            <a:endParaRPr sz="2400" dirty="0">
              <a:latin typeface="Century Gothic"/>
              <a:ea typeface="Century Gothic"/>
              <a:cs typeface="Century Gothic"/>
              <a:sym typeface="Century Gothic"/>
            </a:endParaRPr>
          </a:p>
          <a:p>
            <a:pPr marL="457200" lvl="0" indent="0" algn="l" rtl="0">
              <a:spcBef>
                <a:spcPts val="0"/>
              </a:spcBef>
              <a:spcAft>
                <a:spcPts val="0"/>
              </a:spcAft>
              <a:buNone/>
            </a:pPr>
            <a:endParaRPr sz="1800" dirty="0">
              <a:latin typeface="Century Gothic"/>
              <a:ea typeface="Century Gothic"/>
              <a:cs typeface="Century Gothic"/>
              <a:sym typeface="Century Gothic"/>
            </a:endParaRPr>
          </a:p>
        </p:txBody>
      </p:sp>
      <p:pic>
        <p:nvPicPr>
          <p:cNvPr id="6" name="Google Shape;167;p29"/>
          <p:cNvPicPr preferRelativeResize="0"/>
          <p:nvPr/>
        </p:nvPicPr>
        <p:blipFill>
          <a:blip r:embed="rId3">
            <a:alphaModFix/>
          </a:blip>
          <a:stretch>
            <a:fillRect/>
          </a:stretch>
        </p:blipFill>
        <p:spPr>
          <a:xfrm>
            <a:off x="8242630" y="94671"/>
            <a:ext cx="901370" cy="885043"/>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Google Shape;237;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38" name="Google Shape;238;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39" name="Google Shape;239;p38"/>
          <p:cNvGraphicFramePr/>
          <p:nvPr/>
        </p:nvGraphicFramePr>
        <p:xfrm>
          <a:off x="577191" y="1248212"/>
          <a:ext cx="7989600" cy="3230175"/>
        </p:xfrm>
        <a:graphic>
          <a:graphicData uri="http://schemas.openxmlformats.org/drawingml/2006/table">
            <a:tbl>
              <a:tblPr firstRow="1" bandRow="1">
                <a:noFill/>
                <a:tableStyleId>{16D3E344-9A44-4697-BD28-B3ABA440ED8E}</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226025" y="1190525"/>
            <a:ext cx="8289300" cy="34422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84600" y="167100"/>
            <a:ext cx="8759400" cy="4809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7</a:t>
            </a:r>
            <a:r>
              <a:rPr lang="en" sz="3400" dirty="0">
                <a:solidFill>
                  <a:srgbClr val="000000"/>
                </a:solidFill>
                <a:latin typeface="Century Gothic"/>
                <a:ea typeface="Century Gothic"/>
                <a:cs typeface="Century Gothic"/>
                <a:sym typeface="Century Gothic"/>
              </a:rPr>
              <a:t>: Module </a:t>
            </a:r>
            <a:r>
              <a:rPr lang="en" sz="3400" dirty="0">
                <a:latin typeface="Century Gothic"/>
                <a:ea typeface="Century Gothic"/>
                <a:cs typeface="Century Gothic"/>
                <a:sym typeface="Century Gothic"/>
              </a:rPr>
              <a:t>4</a:t>
            </a:r>
            <a:r>
              <a:rPr lang="en" sz="3400" dirty="0">
                <a:solidFill>
                  <a:srgbClr val="000000"/>
                </a:solidFill>
                <a:latin typeface="Century Gothic"/>
                <a:ea typeface="Century Gothic"/>
                <a:cs typeface="Century Gothic"/>
                <a:sym typeface="Century Gothic"/>
              </a:rPr>
              <a:t>: Unit </a:t>
            </a:r>
            <a:r>
              <a:rPr lang="en" sz="3400" dirty="0">
                <a:latin typeface="Century Gothic"/>
                <a:ea typeface="Century Gothic"/>
                <a:cs typeface="Century Gothic"/>
                <a:sym typeface="Century Gothic"/>
              </a:rPr>
              <a:t>2</a:t>
            </a:r>
            <a:r>
              <a:rPr lang="en" sz="3400" dirty="0">
                <a:solidFill>
                  <a:srgbClr val="000000"/>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17</a:t>
            </a:r>
            <a:endParaRPr sz="3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 </a:t>
            </a:r>
            <a:r>
              <a:rPr lang="en" b="1" dirty="0">
                <a:solidFill>
                  <a:schemeClr val="dk1"/>
                </a:solidFill>
                <a:latin typeface="Century Gothic"/>
                <a:ea typeface="Century Gothic"/>
                <a:cs typeface="Century Gothic"/>
                <a:sym typeface="Century Gothic"/>
              </a:rPr>
              <a:t>Preparing for Lesson 17:</a:t>
            </a: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dirty="0">
                <a:solidFill>
                  <a:schemeClr val="dk1"/>
                </a:solidFill>
                <a:latin typeface="Century Gothic"/>
                <a:ea typeface="Century Gothic"/>
                <a:cs typeface="Century Gothic"/>
                <a:sym typeface="Century Gothic"/>
              </a:rPr>
              <a:t>Materials and classroom preparation:</a:t>
            </a:r>
            <a:endParaRPr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600" dirty="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Comparing Risks and Benefits chart for teens on screens </a:t>
            </a:r>
            <a:r>
              <a:rPr lang="en" sz="1800" dirty="0">
                <a:solidFill>
                  <a:schemeClr val="dk1"/>
                </a:solidFill>
                <a:latin typeface="Century Gothic"/>
                <a:ea typeface="Century Gothic"/>
                <a:cs typeface="Century Gothic"/>
                <a:sym typeface="Century Gothic"/>
              </a:rPr>
              <a:t>(from Lesson 14; one per student)</a:t>
            </a:r>
            <a:endParaRPr sz="1800" dirty="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Position Paper Prompt anchor chart </a:t>
            </a:r>
            <a:r>
              <a:rPr lang="en" sz="1800" dirty="0">
                <a:solidFill>
                  <a:schemeClr val="dk1"/>
                </a:solidFill>
                <a:latin typeface="Century Gothic"/>
                <a:ea typeface="Century Gothic"/>
                <a:cs typeface="Century Gothic"/>
                <a:sym typeface="Century Gothic"/>
              </a:rPr>
              <a:t>(from Lesson 1)</a:t>
            </a:r>
            <a:endParaRPr sz="1800" dirty="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Brain Development anchor chart </a:t>
            </a:r>
            <a:r>
              <a:rPr lang="en" sz="1800" dirty="0">
                <a:solidFill>
                  <a:schemeClr val="dk1"/>
                </a:solidFill>
                <a:latin typeface="Century Gothic"/>
                <a:ea typeface="Century Gothic"/>
                <a:cs typeface="Century Gothic"/>
                <a:sym typeface="Century Gothic"/>
              </a:rPr>
              <a:t>(from Unit 1, Lesson 2)</a:t>
            </a:r>
            <a:endParaRPr sz="1800" dirty="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Fishbowl Statement (from Lesson 16; returned here with feedback)</a:t>
            </a:r>
            <a:endParaRPr sz="1800" dirty="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Probing questions </a:t>
            </a:r>
            <a:r>
              <a:rPr lang="en" sz="1800" dirty="0">
                <a:solidFill>
                  <a:schemeClr val="dk1"/>
                </a:solidFill>
                <a:latin typeface="Century Gothic"/>
                <a:ea typeface="Century Gothic"/>
                <a:cs typeface="Century Gothic"/>
                <a:sym typeface="Century Gothic"/>
              </a:rPr>
              <a:t>(one to display)</a:t>
            </a:r>
            <a:endParaRPr sz="1800" dirty="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Document camera</a:t>
            </a:r>
            <a:endParaRPr sz="1800" dirty="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Decision Statement graphic organizer </a:t>
            </a:r>
            <a:r>
              <a:rPr lang="en" sz="1800" dirty="0">
                <a:solidFill>
                  <a:schemeClr val="dk1"/>
                </a:solidFill>
                <a:latin typeface="Century Gothic"/>
                <a:ea typeface="Century Gothic"/>
                <a:cs typeface="Century Gothic"/>
                <a:sym typeface="Century Gothic"/>
              </a:rPr>
              <a:t>(one per student)</a:t>
            </a:r>
            <a:endParaRPr sz="1800" dirty="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Thinking Logs (from Unit 1, Lesson 2; one per student)</a:t>
            </a:r>
            <a:endParaRPr sz="1800" b="1"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9" name="Google Shape;149;p27"/>
          <p:cNvSpPr txBox="1"/>
          <p:nvPr/>
        </p:nvSpPr>
        <p:spPr>
          <a:xfrm>
            <a:off x="311700" y="379300"/>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4</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17</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0" name="Google Shape;150;p27"/>
          <p:cNvSpPr txBox="1"/>
          <p:nvPr/>
        </p:nvSpPr>
        <p:spPr>
          <a:xfrm>
            <a:off x="311700" y="1449225"/>
            <a:ext cx="8520600" cy="3027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Preparing for Lesson #</a:t>
            </a:r>
            <a:r>
              <a:rPr lang="en" sz="1800" b="1">
                <a:latin typeface="Century Gothic"/>
                <a:ea typeface="Century Gothic"/>
                <a:cs typeface="Century Gothic"/>
                <a:sym typeface="Century Gothic"/>
              </a:rPr>
              <a:t>17</a:t>
            </a:r>
            <a:endParaRPr sz="1800">
              <a:solidFill>
                <a:srgbClr val="000000"/>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a:latin typeface="Century Gothic"/>
                <a:ea typeface="Century Gothic"/>
                <a:cs typeface="Century Gothic"/>
                <a:sym typeface="Century Gothic"/>
              </a:rPr>
              <a:t>I</a:t>
            </a:r>
            <a:r>
              <a:rPr lang="en" sz="1800">
                <a:solidFill>
                  <a:srgbClr val="000000"/>
                </a:solidFill>
                <a:latin typeface="Century Gothic"/>
                <a:ea typeface="Century Gothic"/>
                <a:cs typeface="Century Gothic"/>
                <a:sym typeface="Century Gothic"/>
              </a:rPr>
              <a:t>n preparation:</a:t>
            </a:r>
            <a:endParaRPr sz="1800">
              <a:solidFill>
                <a:srgbClr val="000000"/>
              </a:solidFill>
              <a:latin typeface="Century Gothic"/>
              <a:ea typeface="Century Gothic"/>
              <a:cs typeface="Century Gothic"/>
              <a:sym typeface="Century Gothic"/>
            </a:endParaRPr>
          </a:p>
          <a:p>
            <a:pPr marL="457200" lvl="0" indent="-317500" algn="l" rtl="0">
              <a:lnSpc>
                <a:spcPct val="115000"/>
              </a:lnSpc>
              <a:spcBef>
                <a:spcPts val="0"/>
              </a:spcBef>
              <a:spcAft>
                <a:spcPts val="0"/>
              </a:spcAft>
              <a:buSzPts val="1400"/>
              <a:buFont typeface="Century Gothic"/>
              <a:buChar char="●"/>
            </a:pPr>
            <a:r>
              <a:rPr lang="en">
                <a:latin typeface="Century Gothic"/>
                <a:ea typeface="Century Gothic"/>
                <a:cs typeface="Century Gothic"/>
                <a:sym typeface="Century Gothic"/>
              </a:rPr>
              <a:t>Review Writing task in Unit 3</a:t>
            </a:r>
            <a:endParaRPr sz="1800">
              <a:latin typeface="Century Gothic"/>
              <a:ea typeface="Century Gothic"/>
              <a:cs typeface="Century Gothic"/>
              <a:sym typeface="Century Gothic"/>
            </a:endParaRPr>
          </a:p>
          <a:p>
            <a:pPr marL="0" lvl="0" indent="0" algn="l" rtl="0">
              <a:lnSpc>
                <a:spcPct val="90000"/>
              </a:lnSpc>
              <a:spcBef>
                <a:spcPts val="1000"/>
              </a:spcBef>
              <a:spcAft>
                <a:spcPts val="0"/>
              </a:spcAft>
              <a:buNone/>
            </a:pPr>
            <a:endParaRPr sz="180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4"/>
        <p:cNvGrpSpPr/>
        <p:nvPr/>
      </p:nvGrpSpPr>
      <p:grpSpPr>
        <a:xfrm>
          <a:off x="0" y="0"/>
          <a:ext cx="0" cy="0"/>
          <a:chOff x="0" y="0"/>
          <a:chExt cx="0" cy="0"/>
        </a:xfrm>
      </p:grpSpPr>
      <p:pic>
        <p:nvPicPr>
          <p:cNvPr id="155" name="Google Shape;155;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6" name="Google Shape;156;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7" name="Google Shape;157;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a:t>
            </a:r>
            <a:r>
              <a:rPr lang="en" sz="3000" b="1">
                <a:solidFill>
                  <a:srgbClr val="404040"/>
                </a:solidFill>
                <a:latin typeface="Century Gothic"/>
                <a:ea typeface="Century Gothic"/>
                <a:cs typeface="Century Gothic"/>
                <a:sym typeface="Century Gothic"/>
              </a:rPr>
              <a:t> 17</a:t>
            </a:r>
            <a:endParaRPr sz="3000" b="0" i="0" u="none" strike="noStrike" cap="none">
              <a:solidFill>
                <a:srgbClr val="404040"/>
              </a:solidFill>
              <a:latin typeface="Calibri"/>
              <a:ea typeface="Calibri"/>
              <a:cs typeface="Calibri"/>
              <a:sym typeface="Calibri"/>
            </a:endParaRPr>
          </a:p>
        </p:txBody>
      </p:sp>
      <p:pic>
        <p:nvPicPr>
          <p:cNvPr id="158" name="Google Shape;158;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59" name="Google Shape;159;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5" name="Google Shape;165;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6" name="Google Shape;166;p29"/>
          <p:cNvSpPr txBox="1"/>
          <p:nvPr/>
        </p:nvSpPr>
        <p:spPr>
          <a:xfrm>
            <a:off x="311700" y="1518275"/>
            <a:ext cx="8721300" cy="299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dirty="0">
                <a:latin typeface="Century Gothic"/>
                <a:ea typeface="Century Gothic"/>
                <a:cs typeface="Century Gothic"/>
                <a:sym typeface="Century Gothic"/>
              </a:rPr>
              <a:t>What are we learning and doing today?</a:t>
            </a:r>
            <a:endParaRPr sz="1800" b="1"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Entry Task: Independent Reading Check-in</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Review Learning Targets</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Choose a Position</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b="1" dirty="0">
                <a:latin typeface="Century Gothic"/>
                <a:ea typeface="Century Gothic"/>
                <a:cs typeface="Century Gothic"/>
                <a:sym typeface="Century Gothic"/>
              </a:rPr>
              <a:t>Decision Making Graphic Organizer</a:t>
            </a:r>
            <a:endParaRPr sz="1800" b="1"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Thinking Log and Share Out</a:t>
            </a:r>
            <a:endParaRPr sz="1800" dirty="0">
              <a:latin typeface="Century Gothic"/>
              <a:ea typeface="Century Gothic"/>
              <a:cs typeface="Century Gothic"/>
              <a:sym typeface="Century Gothic"/>
            </a:endParaRPr>
          </a:p>
        </p:txBody>
      </p:sp>
      <p:pic>
        <p:nvPicPr>
          <p:cNvPr id="167" name="Google Shape;167;p29"/>
          <p:cNvPicPr preferRelativeResize="0"/>
          <p:nvPr/>
        </p:nvPicPr>
        <p:blipFill>
          <a:blip r:embed="rId3">
            <a:alphaModFix/>
          </a:blip>
          <a:stretch>
            <a:fillRect/>
          </a:stretch>
        </p:blipFill>
        <p:spPr>
          <a:xfrm>
            <a:off x="8242630" y="94671"/>
            <a:ext cx="901370" cy="88504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0"/>
          <p:cNvSpPr txBox="1">
            <a:spLocks noGrp="1"/>
          </p:cNvSpPr>
          <p:nvPr>
            <p:ph type="title"/>
          </p:nvPr>
        </p:nvSpPr>
        <p:spPr>
          <a:xfrm>
            <a:off x="348342" y="273850"/>
            <a:ext cx="7630887"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check-in for Independent Reading</a:t>
            </a:r>
            <a:endParaRPr sz="3000" b="1" i="1" dirty="0"/>
          </a:p>
        </p:txBody>
      </p:sp>
      <p:sp>
        <p:nvSpPr>
          <p:cNvPr id="174" name="Google Shape;174;p30"/>
          <p:cNvSpPr txBox="1"/>
          <p:nvPr/>
        </p:nvSpPr>
        <p:spPr>
          <a:xfrm>
            <a:off x="0" y="1289782"/>
            <a:ext cx="8517900" cy="2696400"/>
          </a:xfrm>
          <a:prstGeom prst="rect">
            <a:avLst/>
          </a:prstGeom>
          <a:noFill/>
          <a:ln>
            <a:noFill/>
          </a:ln>
        </p:spPr>
        <p:txBody>
          <a:bodyPr spcFirstLastPara="1" wrap="square" lIns="91425" tIns="91425" rIns="91425" bIns="91425" anchor="t" anchorCtr="0">
            <a:noAutofit/>
          </a:bodyPr>
          <a:lstStyle/>
          <a:p>
            <a:pPr marL="914400" lvl="0" indent="-419100" algn="l" rtl="0">
              <a:spcBef>
                <a:spcPts val="0"/>
              </a:spcBef>
              <a:spcAft>
                <a:spcPts val="0"/>
              </a:spcAft>
              <a:buClr>
                <a:schemeClr val="dk1"/>
              </a:buClr>
              <a:buSzPct val="90000"/>
              <a:buFont typeface="Century Gothic"/>
              <a:buChar char="●"/>
            </a:pPr>
            <a:r>
              <a:rPr lang="en" sz="2600" dirty="0">
                <a:latin typeface="Century Gothic"/>
                <a:ea typeface="Century Gothic"/>
                <a:cs typeface="Century Gothic"/>
                <a:sym typeface="Century Gothic"/>
              </a:rPr>
              <a:t>Talk with a peer about your book.</a:t>
            </a:r>
            <a:endParaRPr sz="2600" dirty="0">
              <a:latin typeface="Century Gothic"/>
              <a:ea typeface="Century Gothic"/>
              <a:cs typeface="Century Gothic"/>
              <a:sym typeface="Century Gothic"/>
            </a:endParaRPr>
          </a:p>
          <a:p>
            <a:pPr marL="914400" lvl="0" indent="-419100" algn="l" rtl="0">
              <a:spcBef>
                <a:spcPts val="0"/>
              </a:spcBef>
              <a:spcAft>
                <a:spcPts val="0"/>
              </a:spcAft>
              <a:buClr>
                <a:schemeClr val="dk1"/>
              </a:buClr>
              <a:buSzPct val="90000"/>
              <a:buFont typeface="Century Gothic"/>
              <a:buChar char="●"/>
            </a:pPr>
            <a:r>
              <a:rPr lang="en" sz="2600" dirty="0">
                <a:latin typeface="Century Gothic"/>
                <a:ea typeface="Century Gothic"/>
                <a:cs typeface="Century Gothic"/>
                <a:sym typeface="Century Gothic"/>
              </a:rPr>
              <a:t>You will have 15 minutes.</a:t>
            </a:r>
            <a:endParaRPr sz="2600" dirty="0">
              <a:latin typeface="Century Gothic"/>
              <a:ea typeface="Century Gothic"/>
              <a:cs typeface="Century Gothic"/>
              <a:sym typeface="Century Gothic"/>
            </a:endParaRPr>
          </a:p>
        </p:txBody>
      </p:sp>
      <p:pic>
        <p:nvPicPr>
          <p:cNvPr id="5" name="Google Shape;167;p29"/>
          <p:cNvPicPr preferRelativeResize="0"/>
          <p:nvPr/>
        </p:nvPicPr>
        <p:blipFill>
          <a:blip r:embed="rId3">
            <a:alphaModFix/>
          </a:blip>
          <a:stretch>
            <a:fillRect/>
          </a:stretch>
        </p:blipFill>
        <p:spPr>
          <a:xfrm>
            <a:off x="8242630" y="94671"/>
            <a:ext cx="901370" cy="88504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31"/>
          <p:cNvSpPr txBox="1">
            <a:spLocks noGrp="1"/>
          </p:cNvSpPr>
          <p:nvPr>
            <p:ph type="title"/>
          </p:nvPr>
        </p:nvSpPr>
        <p:spPr>
          <a:xfrm>
            <a:off x="402770" y="273850"/>
            <a:ext cx="7374429"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review our learning targets</a:t>
            </a:r>
            <a:endParaRPr sz="3000" b="1" i="1" dirty="0"/>
          </a:p>
        </p:txBody>
      </p:sp>
      <p:sp>
        <p:nvSpPr>
          <p:cNvPr id="181" name="Google Shape;181;p31"/>
          <p:cNvSpPr txBox="1"/>
          <p:nvPr/>
        </p:nvSpPr>
        <p:spPr>
          <a:xfrm>
            <a:off x="-275270" y="1235353"/>
            <a:ext cx="8517900" cy="2696400"/>
          </a:xfrm>
          <a:prstGeom prst="rect">
            <a:avLst/>
          </a:prstGeom>
          <a:noFill/>
          <a:ln>
            <a:noFill/>
          </a:ln>
        </p:spPr>
        <p:txBody>
          <a:bodyPr spcFirstLastPara="1" wrap="square" lIns="91425" tIns="91425" rIns="91425" bIns="91425" anchor="t" anchorCtr="0">
            <a:noAutofit/>
          </a:bodyPr>
          <a:lstStyle/>
          <a:p>
            <a:pPr marL="1371600" lvl="0" indent="-381000" algn="l" rtl="0">
              <a:spcBef>
                <a:spcPts val="0"/>
              </a:spcBef>
              <a:spcAft>
                <a:spcPts val="0"/>
              </a:spcAft>
              <a:buClr>
                <a:schemeClr val="dk1"/>
              </a:buClr>
              <a:buSzPts val="2400"/>
              <a:buFont typeface="Century Gothic"/>
              <a:buChar char="●"/>
            </a:pPr>
            <a:r>
              <a:rPr lang="en" sz="2400" dirty="0">
                <a:solidFill>
                  <a:schemeClr val="dk1"/>
                </a:solidFill>
                <a:latin typeface="Century Gothic"/>
                <a:ea typeface="Century Gothic"/>
                <a:cs typeface="Century Gothic"/>
                <a:sym typeface="Century Gothic"/>
              </a:rPr>
              <a:t>I can select text-based evidence from my research to support my position on the AAP recommended screen time.</a:t>
            </a:r>
            <a:endParaRPr sz="2400" dirty="0">
              <a:solidFill>
                <a:schemeClr val="dk1"/>
              </a:solidFill>
              <a:latin typeface="Century Gothic"/>
              <a:ea typeface="Century Gothic"/>
              <a:cs typeface="Century Gothic"/>
              <a:sym typeface="Century Gothic"/>
            </a:endParaRPr>
          </a:p>
          <a:p>
            <a:pPr marL="1371600" lvl="0" indent="0" algn="l" rtl="0">
              <a:spcBef>
                <a:spcPts val="0"/>
              </a:spcBef>
              <a:spcAft>
                <a:spcPts val="0"/>
              </a:spcAft>
              <a:buNone/>
            </a:pPr>
            <a:endParaRPr sz="2400" dirty="0">
              <a:solidFill>
                <a:schemeClr val="dk1"/>
              </a:solidFill>
              <a:latin typeface="Century Gothic"/>
              <a:ea typeface="Century Gothic"/>
              <a:cs typeface="Century Gothic"/>
              <a:sym typeface="Century Gothic"/>
            </a:endParaRPr>
          </a:p>
          <a:p>
            <a:pPr marL="1371600" lvl="0" indent="-381000" algn="l" rtl="0">
              <a:spcBef>
                <a:spcPts val="0"/>
              </a:spcBef>
              <a:spcAft>
                <a:spcPts val="0"/>
              </a:spcAft>
              <a:buClr>
                <a:schemeClr val="dk1"/>
              </a:buClr>
              <a:buSzPts val="2400"/>
              <a:buFont typeface="Century Gothic"/>
              <a:buChar char="●"/>
            </a:pPr>
            <a:r>
              <a:rPr lang="en" sz="2400" dirty="0">
                <a:solidFill>
                  <a:schemeClr val="dk1"/>
                </a:solidFill>
                <a:latin typeface="Century Gothic"/>
                <a:ea typeface="Century Gothic"/>
                <a:cs typeface="Century Gothic"/>
                <a:sym typeface="Century Gothic"/>
              </a:rPr>
              <a:t>I can read independently and proficiently.</a:t>
            </a:r>
            <a:endParaRPr sz="2400" dirty="0">
              <a:latin typeface="Century Gothic"/>
              <a:ea typeface="Century Gothic"/>
              <a:cs typeface="Century Gothic"/>
              <a:sym typeface="Century Gothic"/>
            </a:endParaRPr>
          </a:p>
        </p:txBody>
      </p:sp>
      <p:pic>
        <p:nvPicPr>
          <p:cNvPr id="5" name="Google Shape;167;p29"/>
          <p:cNvPicPr preferRelativeResize="0"/>
          <p:nvPr/>
        </p:nvPicPr>
        <p:blipFill>
          <a:blip r:embed="rId3">
            <a:alphaModFix/>
          </a:blip>
          <a:stretch>
            <a:fillRect/>
          </a:stretch>
        </p:blipFill>
        <p:spPr>
          <a:xfrm>
            <a:off x="8242630" y="94671"/>
            <a:ext cx="901370" cy="885043"/>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2"/>
          <p:cNvSpPr txBox="1">
            <a:spLocks noGrp="1"/>
          </p:cNvSpPr>
          <p:nvPr>
            <p:ph type="title"/>
          </p:nvPr>
        </p:nvSpPr>
        <p:spPr>
          <a:xfrm>
            <a:off x="228600" y="273850"/>
            <a:ext cx="75486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gather our materials</a:t>
            </a:r>
            <a:endParaRPr sz="3000" b="1" i="1"/>
          </a:p>
        </p:txBody>
      </p:sp>
      <p:sp>
        <p:nvSpPr>
          <p:cNvPr id="188" name="Google Shape;188;p32"/>
          <p:cNvSpPr txBox="1"/>
          <p:nvPr/>
        </p:nvSpPr>
        <p:spPr>
          <a:xfrm>
            <a:off x="228550" y="1766399"/>
            <a:ext cx="3751500" cy="257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While your teacher is returning your Fishbowl Statements from last lesson, get out all of your notes and graphic organizers.</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All of these will be very useful in this lesson!</a:t>
            </a:r>
            <a:endParaRPr sz="1800" dirty="0">
              <a:latin typeface="Century Gothic"/>
              <a:ea typeface="Century Gothic"/>
              <a:cs typeface="Century Gothic"/>
              <a:sym typeface="Century Gothic"/>
            </a:endParaRPr>
          </a:p>
        </p:txBody>
      </p:sp>
      <p:pic>
        <p:nvPicPr>
          <p:cNvPr id="189" name="Google Shape;189;p32"/>
          <p:cNvPicPr preferRelativeResize="0"/>
          <p:nvPr/>
        </p:nvPicPr>
        <p:blipFill>
          <a:blip r:embed="rId3">
            <a:alphaModFix/>
          </a:blip>
          <a:stretch>
            <a:fillRect/>
          </a:stretch>
        </p:blipFill>
        <p:spPr>
          <a:xfrm>
            <a:off x="3980050" y="1354400"/>
            <a:ext cx="4766451" cy="2988399"/>
          </a:xfrm>
          <a:prstGeom prst="rect">
            <a:avLst/>
          </a:prstGeom>
          <a:noFill/>
          <a:ln>
            <a:noFill/>
          </a:ln>
        </p:spPr>
      </p:pic>
      <p:pic>
        <p:nvPicPr>
          <p:cNvPr id="6" name="Google Shape;167;p29"/>
          <p:cNvPicPr preferRelativeResize="0"/>
          <p:nvPr/>
        </p:nvPicPr>
        <p:blipFill>
          <a:blip r:embed="rId4">
            <a:alphaModFix/>
          </a:blip>
          <a:stretch>
            <a:fillRect/>
          </a:stretch>
        </p:blipFill>
        <p:spPr>
          <a:xfrm>
            <a:off x="8242630" y="94671"/>
            <a:ext cx="901370" cy="885043"/>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33"/>
          <p:cNvSpPr txBox="1">
            <a:spLocks noGrp="1"/>
          </p:cNvSpPr>
          <p:nvPr>
            <p:ph type="title"/>
          </p:nvPr>
        </p:nvSpPr>
        <p:spPr>
          <a:xfrm>
            <a:off x="228600" y="273850"/>
            <a:ext cx="75486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think about our evidence</a:t>
            </a:r>
            <a:endParaRPr sz="3000" b="1" i="1"/>
          </a:p>
        </p:txBody>
      </p:sp>
      <p:sp>
        <p:nvSpPr>
          <p:cNvPr id="196" name="Google Shape;196;p33"/>
          <p:cNvSpPr txBox="1"/>
          <p:nvPr/>
        </p:nvSpPr>
        <p:spPr>
          <a:xfrm>
            <a:off x="228600" y="1320425"/>
            <a:ext cx="5251500" cy="3243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Now that you know a great deal about the issue and have carefully considered both sides, you are ready to make a personal, informed decision about which side you believe to be the strongest.</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You have one more chance to consider the evidence before making your final decision.</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Take two minutes to thoughtfully consider the evidence in your notes and charts.</a:t>
            </a:r>
            <a:endParaRPr sz="1800">
              <a:latin typeface="Century Gothic"/>
              <a:ea typeface="Century Gothic"/>
              <a:cs typeface="Century Gothic"/>
              <a:sym typeface="Century Gothic"/>
            </a:endParaRPr>
          </a:p>
        </p:txBody>
      </p:sp>
      <p:pic>
        <p:nvPicPr>
          <p:cNvPr id="197" name="Google Shape;197;p33"/>
          <p:cNvPicPr preferRelativeResize="0"/>
          <p:nvPr/>
        </p:nvPicPr>
        <p:blipFill>
          <a:blip r:embed="rId3">
            <a:alphaModFix/>
          </a:blip>
          <a:stretch>
            <a:fillRect/>
          </a:stretch>
        </p:blipFill>
        <p:spPr>
          <a:xfrm>
            <a:off x="5865250" y="1320413"/>
            <a:ext cx="2719597" cy="1510499"/>
          </a:xfrm>
          <a:prstGeom prst="rect">
            <a:avLst/>
          </a:prstGeom>
          <a:noFill/>
          <a:ln w="9525" cap="flat" cmpd="sng">
            <a:solidFill>
              <a:srgbClr val="000000"/>
            </a:solidFill>
            <a:prstDash val="solid"/>
            <a:round/>
            <a:headEnd type="none" w="sm" len="sm"/>
            <a:tailEnd type="none" w="sm" len="sm"/>
          </a:ln>
        </p:spPr>
      </p:pic>
      <p:pic>
        <p:nvPicPr>
          <p:cNvPr id="198" name="Google Shape;198;p33"/>
          <p:cNvPicPr preferRelativeResize="0"/>
          <p:nvPr/>
        </p:nvPicPr>
        <p:blipFill>
          <a:blip r:embed="rId4">
            <a:alphaModFix/>
          </a:blip>
          <a:stretch>
            <a:fillRect/>
          </a:stretch>
        </p:blipFill>
        <p:spPr>
          <a:xfrm>
            <a:off x="5914525" y="3080996"/>
            <a:ext cx="2621050" cy="1750854"/>
          </a:xfrm>
          <a:prstGeom prst="rect">
            <a:avLst/>
          </a:prstGeom>
          <a:noFill/>
          <a:ln w="9525" cap="flat" cmpd="sng">
            <a:solidFill>
              <a:srgbClr val="000000"/>
            </a:solidFill>
            <a:prstDash val="solid"/>
            <a:round/>
            <a:headEnd type="none" w="sm" len="sm"/>
            <a:tailEnd type="none" w="sm" len="sm"/>
          </a:ln>
        </p:spPr>
      </p:pic>
      <p:pic>
        <p:nvPicPr>
          <p:cNvPr id="7" name="Google Shape;167;p29"/>
          <p:cNvPicPr preferRelativeResize="0"/>
          <p:nvPr/>
        </p:nvPicPr>
        <p:blipFill>
          <a:blip r:embed="rId5">
            <a:alphaModFix/>
          </a:blip>
          <a:stretch>
            <a:fillRect/>
          </a:stretch>
        </p:blipFill>
        <p:spPr>
          <a:xfrm>
            <a:off x="8242630" y="94671"/>
            <a:ext cx="901370" cy="885043"/>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4EDF501-712B-496C-991E-FEBCDDE38208}"/>
</file>

<file path=customXml/itemProps2.xml><?xml version="1.0" encoding="utf-8"?>
<ds:datastoreItem xmlns:ds="http://schemas.openxmlformats.org/officeDocument/2006/customXml" ds:itemID="{1254D364-EEFA-4729-9BAC-4EAB76F16BEE}"/>
</file>

<file path=customXml/itemProps3.xml><?xml version="1.0" encoding="utf-8"?>
<ds:datastoreItem xmlns:ds="http://schemas.openxmlformats.org/officeDocument/2006/customXml" ds:itemID="{F93284BA-AC4F-417C-9AEE-DB55EFB55C96}"/>
</file>

<file path=docProps/app.xml><?xml version="1.0" encoding="utf-8"?>
<Properties xmlns="http://schemas.openxmlformats.org/officeDocument/2006/extended-properties" xmlns:vt="http://schemas.openxmlformats.org/officeDocument/2006/docPropsVTypes">
  <TotalTime>18</TotalTime>
  <Words>2781</Words>
  <Application>Microsoft Macintosh PowerPoint</Application>
  <PresentationFormat>On-screen Show (16:9)</PresentationFormat>
  <Paragraphs>281</Paragraphs>
  <Slides>14</Slides>
  <Notes>14</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14</vt:i4>
      </vt:variant>
    </vt:vector>
  </HeadingPairs>
  <TitlesOfParts>
    <vt:vector size="19" baseType="lpstr">
      <vt:lpstr>Calibri</vt:lpstr>
      <vt:lpstr>Century Gothic</vt:lpstr>
      <vt:lpstr>Georgia</vt:lpstr>
      <vt:lpstr>Simple Light</vt:lpstr>
      <vt:lpstr>Office Theme</vt:lpstr>
      <vt:lpstr>PowerPoint Presentation</vt:lpstr>
      <vt:lpstr>PowerPoint Presentation</vt:lpstr>
      <vt:lpstr>PowerPoint Presentation</vt:lpstr>
      <vt:lpstr>Grade 7: Module 4:  Unit 2: Lesson 17</vt:lpstr>
      <vt:lpstr>PowerPoint Presentation</vt:lpstr>
      <vt:lpstr>Let’s check-in for Independent Reading</vt:lpstr>
      <vt:lpstr>Let’s review our learning targets</vt:lpstr>
      <vt:lpstr>Let’s gather our materials</vt:lpstr>
      <vt:lpstr>Let’s think about our evidence</vt:lpstr>
      <vt:lpstr>Let’s answer some probing questions to help decide on a claim</vt:lpstr>
      <vt:lpstr>Let’s fill in the Decision Statement graphic organizer</vt:lpstr>
      <vt:lpstr>Let’s use our Thinking Logs to reflect on our thinking</vt:lpstr>
      <vt:lpstr>Homework</vt:lpstr>
      <vt:lpstr>Small Group Block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3</cp:revision>
  <dcterms:modified xsi:type="dcterms:W3CDTF">2018-12-10T23:27:51Z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