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CD1521-B397-4879-A1B6-1188001CFC74}" v="27" dt="2018-09-05T20:55:26.088"/>
  </p1510:revLst>
</p1510:revInfo>
</file>

<file path=ppt/tableStyles.xml><?xml version="1.0" encoding="utf-8"?>
<a:tblStyleLst xmlns:a="http://schemas.openxmlformats.org/drawingml/2006/main" def="{2B85B7CA-03DE-445D-9C4B-DAF2366FBE5D}">
  <a:tblStyle styleId="{2B85B7CA-03DE-445D-9C4B-DAF2366FBE5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2050" autoAdjust="0"/>
  </p:normalViewPr>
  <p:slideViewPr>
    <p:cSldViewPr snapToGrid="0">
      <p:cViewPr varScale="1">
        <p:scale>
          <a:sx n="87" d="100"/>
          <a:sy n="87" d="100"/>
        </p:scale>
        <p:origin x="2304" y="9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5.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5BCD1521-B397-4879-A1B6-1188001CFC74}"/>
    <pc:docChg chg="modSld modMainMaster">
      <pc:chgData name="Natalie Ivey" userId="2c81a4b0-7596-4a42-b4da-e7aac4dfeff9" providerId="ADAL" clId="{5BCD1521-B397-4879-A1B6-1188001CFC74}" dt="2018-09-05T20:55:26.088" v="26" actId="14100"/>
      <pc:docMkLst>
        <pc:docMk/>
      </pc:docMkLst>
      <pc:sldChg chg="addSp modSp">
        <pc:chgData name="Natalie Ivey" userId="2c81a4b0-7596-4a42-b4da-e7aac4dfeff9" providerId="ADAL" clId="{5BCD1521-B397-4879-A1B6-1188001CFC74}" dt="2018-09-05T20:48:48.564" v="3" actId="1076"/>
        <pc:sldMkLst>
          <pc:docMk/>
          <pc:sldMk cId="0" sldId="259"/>
        </pc:sldMkLst>
        <pc:picChg chg="add mod">
          <ac:chgData name="Natalie Ivey" userId="2c81a4b0-7596-4a42-b4da-e7aac4dfeff9" providerId="ADAL" clId="{5BCD1521-B397-4879-A1B6-1188001CFC74}" dt="2018-09-05T20:48:48.564" v="3" actId="1076"/>
          <ac:picMkLst>
            <pc:docMk/>
            <pc:sldMk cId="0" sldId="259"/>
            <ac:picMk id="3" creationId="{4EAB7405-4886-4496-8653-B6810B1738CF}"/>
          </ac:picMkLst>
        </pc:picChg>
      </pc:sldChg>
      <pc:sldChg chg="modSp">
        <pc:chgData name="Natalie Ivey" userId="2c81a4b0-7596-4a42-b4da-e7aac4dfeff9" providerId="ADAL" clId="{5BCD1521-B397-4879-A1B6-1188001CFC74}" dt="2018-09-05T20:54:30.351" v="18" actId="14100"/>
        <pc:sldMkLst>
          <pc:docMk/>
          <pc:sldMk cId="0" sldId="263"/>
        </pc:sldMkLst>
        <pc:picChg chg="mod">
          <ac:chgData name="Natalie Ivey" userId="2c81a4b0-7596-4a42-b4da-e7aac4dfeff9" providerId="ADAL" clId="{5BCD1521-B397-4879-A1B6-1188001CFC74}" dt="2018-09-05T20:54:30.351" v="18" actId="14100"/>
          <ac:picMkLst>
            <pc:docMk/>
            <pc:sldMk cId="0" sldId="263"/>
            <ac:picMk id="178" creationId="{00000000-0000-0000-0000-000000000000}"/>
          </ac:picMkLst>
        </pc:picChg>
      </pc:sldChg>
      <pc:sldChg chg="modSp">
        <pc:chgData name="Natalie Ivey" userId="2c81a4b0-7596-4a42-b4da-e7aac4dfeff9" providerId="ADAL" clId="{5BCD1521-B397-4879-A1B6-1188001CFC74}" dt="2018-09-05T20:54:41.551" v="20" actId="14100"/>
        <pc:sldMkLst>
          <pc:docMk/>
          <pc:sldMk cId="0" sldId="264"/>
        </pc:sldMkLst>
        <pc:picChg chg="mod">
          <ac:chgData name="Natalie Ivey" userId="2c81a4b0-7596-4a42-b4da-e7aac4dfeff9" providerId="ADAL" clId="{5BCD1521-B397-4879-A1B6-1188001CFC74}" dt="2018-09-05T20:54:39.030" v="19" actId="14100"/>
          <ac:picMkLst>
            <pc:docMk/>
            <pc:sldMk cId="0" sldId="264"/>
            <ac:picMk id="186" creationId="{00000000-0000-0000-0000-000000000000}"/>
          </ac:picMkLst>
        </pc:picChg>
        <pc:picChg chg="mod">
          <ac:chgData name="Natalie Ivey" userId="2c81a4b0-7596-4a42-b4da-e7aac4dfeff9" providerId="ADAL" clId="{5BCD1521-B397-4879-A1B6-1188001CFC74}" dt="2018-09-05T20:54:41.551" v="20" actId="14100"/>
          <ac:picMkLst>
            <pc:docMk/>
            <pc:sldMk cId="0" sldId="264"/>
            <ac:picMk id="187" creationId="{00000000-0000-0000-0000-000000000000}"/>
          </ac:picMkLst>
        </pc:picChg>
      </pc:sldChg>
      <pc:sldChg chg="modSp">
        <pc:chgData name="Natalie Ivey" userId="2c81a4b0-7596-4a42-b4da-e7aac4dfeff9" providerId="ADAL" clId="{5BCD1521-B397-4879-A1B6-1188001CFC74}" dt="2018-09-05T20:55:02.264" v="23" actId="14100"/>
        <pc:sldMkLst>
          <pc:docMk/>
          <pc:sldMk cId="0" sldId="266"/>
        </pc:sldMkLst>
        <pc:picChg chg="mod">
          <ac:chgData name="Natalie Ivey" userId="2c81a4b0-7596-4a42-b4da-e7aac4dfeff9" providerId="ADAL" clId="{5BCD1521-B397-4879-A1B6-1188001CFC74}" dt="2018-09-05T20:55:02.264" v="23" actId="14100"/>
          <ac:picMkLst>
            <pc:docMk/>
            <pc:sldMk cId="0" sldId="266"/>
            <ac:picMk id="203" creationId="{00000000-0000-0000-0000-000000000000}"/>
          </ac:picMkLst>
        </pc:picChg>
      </pc:sldChg>
      <pc:sldChg chg="modSp">
        <pc:chgData name="Natalie Ivey" userId="2c81a4b0-7596-4a42-b4da-e7aac4dfeff9" providerId="ADAL" clId="{5BCD1521-B397-4879-A1B6-1188001CFC74}" dt="2018-09-05T20:55:26.088" v="26" actId="14100"/>
        <pc:sldMkLst>
          <pc:docMk/>
          <pc:sldMk cId="0" sldId="267"/>
        </pc:sldMkLst>
        <pc:picChg chg="mod">
          <ac:chgData name="Natalie Ivey" userId="2c81a4b0-7596-4a42-b4da-e7aac4dfeff9" providerId="ADAL" clId="{5BCD1521-B397-4879-A1B6-1188001CFC74}" dt="2018-09-05T20:55:26.088" v="26" actId="14100"/>
          <ac:picMkLst>
            <pc:docMk/>
            <pc:sldMk cId="0" sldId="267"/>
            <ac:picMk id="210" creationId="{00000000-0000-0000-0000-000000000000}"/>
          </ac:picMkLst>
        </pc:picChg>
      </pc:sldChg>
      <pc:sldMasterChg chg="addSp modSp">
        <pc:chgData name="Natalie Ivey" userId="2c81a4b0-7596-4a42-b4da-e7aac4dfeff9" providerId="ADAL" clId="{5BCD1521-B397-4879-A1B6-1188001CFC74}" dt="2018-09-05T20:52:08.086" v="10" actId="1076"/>
        <pc:sldMasterMkLst>
          <pc:docMk/>
          <pc:sldMasterMk cId="0" sldId="2147483670"/>
        </pc:sldMasterMkLst>
        <pc:picChg chg="add mod">
          <ac:chgData name="Natalie Ivey" userId="2c81a4b0-7596-4a42-b4da-e7aac4dfeff9" providerId="ADAL" clId="{5BCD1521-B397-4879-A1B6-1188001CFC74}" dt="2018-09-05T20:49:16.109" v="5" actId="1076"/>
          <ac:picMkLst>
            <pc:docMk/>
            <pc:sldMasterMk cId="0" sldId="2147483670"/>
            <ac:picMk id="3" creationId="{3721069C-3045-4FA5-A37D-54FB9BE268F6}"/>
          </ac:picMkLst>
        </pc:picChg>
        <pc:picChg chg="add mod">
          <ac:chgData name="Natalie Ivey" userId="2c81a4b0-7596-4a42-b4da-e7aac4dfeff9" providerId="ADAL" clId="{5BCD1521-B397-4879-A1B6-1188001CFC74}" dt="2018-09-05T20:49:28.286" v="8" actId="1076"/>
          <ac:picMkLst>
            <pc:docMk/>
            <pc:sldMasterMk cId="0" sldId="2147483670"/>
            <ac:picMk id="5" creationId="{C7FC3B99-0ABC-4022-81DD-FB22FF08AF28}"/>
          </ac:picMkLst>
        </pc:picChg>
        <pc:picChg chg="add mod">
          <ac:chgData name="Natalie Ivey" userId="2c81a4b0-7596-4a42-b4da-e7aac4dfeff9" providerId="ADAL" clId="{5BCD1521-B397-4879-A1B6-1188001CFC74}" dt="2018-09-05T20:52:08.086" v="10" actId="1076"/>
          <ac:picMkLst>
            <pc:docMk/>
            <pc:sldMasterMk cId="0" sldId="2147483670"/>
            <ac:picMk id="10" creationId="{3986C63F-2F1F-44F3-9706-71EAD5F8A5B8}"/>
          </ac:picMkLst>
        </pc:picChg>
      </pc:sldMasterChg>
      <pc:sldMasterChg chg="addSp modSp">
        <pc:chgData name="Natalie Ivey" userId="2c81a4b0-7596-4a42-b4da-e7aac4dfeff9" providerId="ADAL" clId="{5BCD1521-B397-4879-A1B6-1188001CFC74}" dt="2018-09-05T20:54:04.144" v="17" actId="1076"/>
        <pc:sldMasterMkLst>
          <pc:docMk/>
          <pc:sldMasterMk cId="0" sldId="2147483671"/>
        </pc:sldMasterMkLst>
        <pc:picChg chg="add mod">
          <ac:chgData name="Natalie Ivey" userId="2c81a4b0-7596-4a42-b4da-e7aac4dfeff9" providerId="ADAL" clId="{5BCD1521-B397-4879-A1B6-1188001CFC74}" dt="2018-09-05T20:53:38.471" v="12" actId="1076"/>
          <ac:picMkLst>
            <pc:docMk/>
            <pc:sldMasterMk cId="0" sldId="2147483671"/>
            <ac:picMk id="3" creationId="{8B0F4A50-D728-49FE-AC60-7BDB41AA63CB}"/>
          </ac:picMkLst>
        </pc:picChg>
        <pc:picChg chg="add mod">
          <ac:chgData name="Natalie Ivey" userId="2c81a4b0-7596-4a42-b4da-e7aac4dfeff9" providerId="ADAL" clId="{5BCD1521-B397-4879-A1B6-1188001CFC74}" dt="2018-09-05T20:53:52.295" v="15" actId="1076"/>
          <ac:picMkLst>
            <pc:docMk/>
            <pc:sldMasterMk cId="0" sldId="2147483671"/>
            <ac:picMk id="5" creationId="{61247ED0-4E3E-48AC-B100-112FE094A1D6}"/>
          </ac:picMkLst>
        </pc:picChg>
        <pc:picChg chg="add mod">
          <ac:chgData name="Natalie Ivey" userId="2c81a4b0-7596-4a42-b4da-e7aac4dfeff9" providerId="ADAL" clId="{5BCD1521-B397-4879-A1B6-1188001CFC74}" dt="2018-09-05T20:54:04.144" v="17" actId="1076"/>
          <ac:picMkLst>
            <pc:docMk/>
            <pc:sldMasterMk cId="0" sldId="2147483671"/>
            <ac:picMk id="7" creationId="{D8B8A9C3-1827-40E7-B717-2D0436EB07CB}"/>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63148533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9"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9"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eleducation.org/resources/el-education-classroom-protocols"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curriculum.eleducation.org/sites/default/files/curriculum/lessons/229/g4m1u2l09_modulelessons-supportingmaterials_061417.doc"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model literary essay is provided as a model to create a shared vision of what students are aiming for: what constitutes a high-quality essay. For teachers, this process informs instruction and planning; for students, it promotes critical thinking, creativity and craftsmanship. The model is referred to throughout the unit as students draft their own essays.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In this lesson, the habit of character focus is on working to become an ethical person.The characteristic that students are reminded of specifically is integrity, because they share their learning from independent reading.</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The research reading that students complete for homework will help build both their vocabulary and knowledge pertaining to poetry and what inspires people to write. By participating in this volume of reading over a span of time, students will develop a wide base of knowledge about the world and the words that help describe and make sense of it.</a:t>
            </a:r>
            <a:endParaRPr sz="1200" dirty="0">
              <a:solidFill>
                <a:schemeClr val="dk1"/>
              </a:solidFill>
              <a:latin typeface="Calibri"/>
              <a:ea typeface="Calibri"/>
              <a:cs typeface="Calibri"/>
              <a:sym typeface="Calibri"/>
            </a:endParaRPr>
          </a:p>
          <a:p>
            <a:pPr marL="457200" lvl="0" indent="0">
              <a:spcBef>
                <a:spcPts val="0"/>
              </a:spcBef>
              <a:spcAft>
                <a:spcPts val="0"/>
              </a:spcAft>
              <a:buNone/>
            </a:pPr>
            <a:endParaRPr dirty="0">
              <a:solidFill>
                <a:schemeClr val="dk1"/>
              </a:solidFill>
            </a:endParaRPr>
          </a:p>
        </p:txBody>
      </p:sp>
    </p:spTree>
    <p:extLst>
      <p:ext uri="{BB962C8B-B14F-4D97-AF65-F5344CB8AC3E}">
        <p14:creationId xmlns:p14="http://schemas.microsoft.com/office/powerpoint/2010/main" val="1309941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0" name="Google Shape;190;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paper.</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Refocus students on the learning target and read it aloud.</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spend 1 minute painting a red, yellow, or green shape on their paper for how close they feel they are to meeting that target now. Students can choose any shape they like—a circle, a cat, a car. </a:t>
            </a:r>
            <a:endParaRPr sz="120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Scan student responses and make a note of students who may need more support with this moving forward.</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Support for Any Students Who Need It: None </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587161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8" name="Google Shape;198;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Group/Individual</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Tell students that this checklist is something they will use a lot in their English Language Arts work. Ensure students understand that they will be using this checklist each time they write an informative piece because these are the things every good piece of informative writing should contain.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components of the checklist or have a fluent student read them aloud.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participant technique, invite responses from the group.  </a:t>
            </a:r>
            <a:r>
              <a:rPr lang="en" sz="1200" i="1" dirty="0">
                <a:solidFill>
                  <a:schemeClr val="dk1"/>
                </a:solidFill>
                <a:latin typeface="Calibri"/>
                <a:ea typeface="Calibri"/>
                <a:cs typeface="Calibri"/>
                <a:sym typeface="Calibri"/>
              </a:rPr>
              <a:t>“What do you notice about this checklist? What do you wonder?”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following question and read it aloud: </a:t>
            </a:r>
            <a:r>
              <a:rPr lang="en" sz="1200" i="1" dirty="0">
                <a:solidFill>
                  <a:schemeClr val="dk1"/>
                </a:solidFill>
                <a:latin typeface="Calibri"/>
                <a:ea typeface="Calibri"/>
                <a:cs typeface="Calibri"/>
                <a:sym typeface="Calibri"/>
              </a:rPr>
              <a:t>“What characteristics on this checklist do you see done well in the model literary essay? What evidence from the essay supports your thinking?”</a:t>
            </a:r>
            <a:r>
              <a:rPr lang="en" sz="1200" b="1" dirty="0">
                <a:solidFill>
                  <a:schemeClr val="dk1"/>
                </a:solidFill>
                <a:latin typeface="Calibri"/>
                <a:ea typeface="Calibri"/>
                <a:cs typeface="Calibri"/>
                <a:sym typeface="Calibri"/>
              </a:rPr>
              <a:t> (Responses will vary.)</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reread the model literary essay to answer this question. Then, using a total participation technique, invite responses from the group.</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productive, cue students to expand the conversation by giving an example: </a:t>
            </a:r>
            <a:r>
              <a:rPr lang="en" sz="1200" i="1" dirty="0">
                <a:solidFill>
                  <a:schemeClr val="dk1"/>
                </a:solidFill>
                <a:latin typeface="Calibri"/>
                <a:ea typeface="Calibri"/>
                <a:cs typeface="Calibri"/>
                <a:sym typeface="Calibri"/>
              </a:rPr>
              <a:t>“Can you give an example?”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Reassure students that they might not understand everything on this checklist right now, but they will learn more about it as they plan and write their essays.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respond and participate in any discussion concerning the checklist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 </a:t>
            </a:r>
            <a:endParaRPr sz="1200" dirty="0">
              <a:latin typeface="Calibri"/>
              <a:ea typeface="Calibri"/>
              <a:cs typeface="Calibri"/>
              <a:sym typeface="Calibri"/>
            </a:endParaRPr>
          </a:p>
        </p:txBody>
      </p:sp>
    </p:spTree>
    <p:extLst>
      <p:ext uri="{BB962C8B-B14F-4D97-AF65-F5344CB8AC3E}">
        <p14:creationId xmlns:p14="http://schemas.microsoft.com/office/powerpoint/2010/main" val="25336159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e12ad77bd_0_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7" name="Google Shape;207;g3e12ad77bd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a:t>
            </a:r>
            <a:r>
              <a:rPr lang="en-US" sz="1200" b="1" dirty="0">
                <a:solidFill>
                  <a:schemeClr val="dk1"/>
                </a:solidFill>
                <a:latin typeface="Calibri"/>
                <a:ea typeface="Calibri"/>
                <a:cs typeface="Calibri"/>
                <a:sym typeface="Calibri"/>
              </a:rPr>
              <a:t> Class</a:t>
            </a:r>
            <a:r>
              <a:rPr lang="en"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Remind them of: I behave with integrity. This means I am honest and do the right thing, even when it’s difficult, because it is the right thing to do.</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this includes doing homework even when there may be other things they want to do after school. Remind them that the purpose of research reading is to build background knowledge and vocabulary on a topic so that they can gradually read more and more complex texts on that topic.</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a:t>
            </a:r>
            <a:r>
              <a:rPr lang="en" sz="1200" b="1" dirty="0">
                <a:solidFill>
                  <a:schemeClr val="dk1"/>
                </a:solidFill>
                <a:latin typeface="Calibri"/>
                <a:ea typeface="Calibri"/>
                <a:cs typeface="Calibri"/>
                <a:sym typeface="Calibri"/>
              </a:rPr>
              <a:t> Independent Reading: Sample Plan</a:t>
            </a:r>
            <a:r>
              <a:rPr lang="en" sz="1200" dirty="0">
                <a:solidFill>
                  <a:schemeClr val="dk1"/>
                </a:solidFill>
                <a:latin typeface="Calibri"/>
                <a:ea typeface="Calibri"/>
                <a:cs typeface="Calibri"/>
                <a:sym typeface="Calibri"/>
              </a:rPr>
              <a:t> to guide students through a research reading review, or use your own routine.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use the </a:t>
            </a:r>
            <a:r>
              <a:rPr lang="en" sz="1200" b="0" dirty="0">
                <a:solidFill>
                  <a:schemeClr val="dk1"/>
                </a:solidFill>
                <a:latin typeface="Calibri"/>
                <a:ea typeface="Calibri"/>
                <a:cs typeface="Calibri"/>
                <a:sym typeface="Calibri"/>
              </a:rPr>
              <a:t>Thumb-O-Meter protocol </a:t>
            </a:r>
            <a:r>
              <a:rPr lang="en" sz="1200" dirty="0">
                <a:solidFill>
                  <a:schemeClr val="dk1"/>
                </a:solidFill>
                <a:latin typeface="Calibri"/>
                <a:ea typeface="Calibri"/>
                <a:cs typeface="Calibri"/>
                <a:sym typeface="Calibri"/>
              </a:rPr>
              <a:t>to reflect on their progress toward the learning target. Remind them that they used this protocol in the first half of the unit and review as necessary. Refer to the </a:t>
            </a:r>
            <a:r>
              <a:rPr lang="en" sz="1200" b="1" dirty="0">
                <a:solidFill>
                  <a:schemeClr val="dk1"/>
                </a:solidFill>
                <a:latin typeface="Calibri"/>
                <a:ea typeface="Calibri"/>
                <a:cs typeface="Calibri"/>
                <a:sym typeface="Calibri"/>
              </a:rPr>
              <a:t>Classroom Protocols document </a:t>
            </a:r>
            <a:r>
              <a:rPr lang="en" sz="1200" dirty="0">
                <a:solidFill>
                  <a:schemeClr val="dk1"/>
                </a:solidFill>
                <a:latin typeface="Calibri"/>
                <a:ea typeface="Calibri"/>
                <a:cs typeface="Calibri"/>
                <a:sym typeface="Calibri"/>
              </a:rPr>
              <a:t>for the full version of the protocol. </a:t>
            </a:r>
            <a:r>
              <a:rPr lang="en" sz="1200" u="sng" dirty="0">
                <a:solidFill>
                  <a:schemeClr val="accent5"/>
                </a:solidFill>
                <a:latin typeface="Calibri"/>
                <a:ea typeface="Calibri"/>
                <a:cs typeface="Calibri"/>
                <a:sym typeface="Calibri"/>
                <a:hlinkClick r:id="rId3"/>
              </a:rPr>
              <a:t>https://eleducation.org/resources/el-education-classroom-protocols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Thumb-O-Meter protocol </a:t>
            </a:r>
            <a:r>
              <a:rPr lang="en" sz="1200" dirty="0">
                <a:solidFill>
                  <a:schemeClr val="dk1"/>
                </a:solidFill>
                <a:latin typeface="Calibri"/>
                <a:ea typeface="Calibri"/>
                <a:cs typeface="Calibri"/>
                <a:sym typeface="Calibri"/>
              </a:rPr>
              <a:t>using the learning target.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inviting students to self-assess against how well they showed integrity in this lesson.</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Scan student responses and make a note of students who may need more support with this moving forward.</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addition to discussing what showing integrity looks and sounds like, use additional forms of representation (e.g., images or short videos). Also consider having students act out behaviors that show initiative.</a:t>
            </a:r>
            <a:endParaRPr sz="1200" dirty="0">
              <a:latin typeface="Calibri"/>
              <a:ea typeface="Calibri"/>
              <a:cs typeface="Calibri"/>
              <a:sym typeface="Calibri"/>
            </a:endParaRPr>
          </a:p>
        </p:txBody>
      </p:sp>
    </p:spTree>
    <p:extLst>
      <p:ext uri="{BB962C8B-B14F-4D97-AF65-F5344CB8AC3E}">
        <p14:creationId xmlns:p14="http://schemas.microsoft.com/office/powerpoint/2010/main" val="904688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4" name="Google Shape;214;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homework task with students.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slide or have a fluent student read it aloud.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students are being tasked with completing the optional Language Dive, explain the third task.</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homework task.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787528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3d68dc4ca3_0_3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 name="Google Shape;220;g3d68dc4ca3_0_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http://curriculum.eleducation.org/sites/default/files/g4m1u2_all-block_072017.pdf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21" name="Google Shape;221;g3d68dc4ca3_0_3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48380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resources and materials can be downloaded at: </a:t>
            </a:r>
            <a:r>
              <a:rPr lang="en" sz="1200" u="sng" dirty="0">
                <a:solidFill>
                  <a:schemeClr val="hlink"/>
                </a:solidFill>
                <a:latin typeface="Calibri"/>
                <a:ea typeface="Calibri"/>
                <a:cs typeface="Calibri"/>
                <a:sym typeface="Calibri"/>
                <a:hlinkClick r:id="rId3"/>
              </a:rPr>
              <a:t>http://curriculum.eleducation.org/curriculum/ela/grade-4/module-1/unit-2/lesson-9</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literary essay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Annotated model literary essay (for teacher reference)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Painted essay template</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Paintbrushes (one per student)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One set of red, yellow, blue, and green watercolor paint per pair of students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Cups of water per pair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Painting an essay lesson plan </a:t>
            </a:r>
            <a:r>
              <a:rPr lang="en" sz="1200" dirty="0">
                <a:solidFill>
                  <a:schemeClr val="dk1"/>
                </a:solidFill>
                <a:latin typeface="Calibri"/>
                <a:ea typeface="Calibri"/>
                <a:cs typeface="Calibri"/>
                <a:sym typeface="Calibri"/>
              </a:rPr>
              <a:t>(teacher reference)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One set of Red, yellow, blue, and green colored pencils for teacher modeling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Guide: Model Literary Essay </a:t>
            </a:r>
            <a:r>
              <a:rPr lang="en" sz="1200" dirty="0">
                <a:solidFill>
                  <a:schemeClr val="dk1"/>
                </a:solidFill>
                <a:latin typeface="Calibri"/>
                <a:ea typeface="Calibri"/>
                <a:cs typeface="Calibri"/>
                <a:sym typeface="Calibri"/>
              </a:rPr>
              <a:t>(optional homework task)</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Language Dive Note-catcher: Model Literary Essay </a:t>
            </a:r>
            <a:r>
              <a:rPr lang="en" sz="1200" dirty="0">
                <a:solidFill>
                  <a:schemeClr val="dk1"/>
                </a:solidFill>
                <a:latin typeface="Calibri"/>
                <a:ea typeface="Calibri"/>
                <a:cs typeface="Calibri"/>
                <a:sym typeface="Calibri"/>
              </a:rPr>
              <a:t>(optional; one per student and one to display)</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Language Dive Sentence strip chunks: Model Literary Essay</a:t>
            </a:r>
            <a:r>
              <a:rPr lang="en" sz="1200" dirty="0">
                <a:solidFill>
                  <a:schemeClr val="dk1"/>
                </a:solidFill>
                <a:latin typeface="Calibri"/>
                <a:ea typeface="Calibri"/>
                <a:cs typeface="Calibri"/>
                <a:sym typeface="Calibri"/>
              </a:rPr>
              <a:t> (one to display)</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Informative Essay Prompt: What Inspires Poets?</a:t>
            </a:r>
            <a:r>
              <a:rPr lang="en" sz="1200" dirty="0">
                <a:solidFill>
                  <a:schemeClr val="dk1"/>
                </a:solidFill>
                <a:latin typeface="Calibri"/>
                <a:ea typeface="Calibri"/>
                <a:cs typeface="Calibri"/>
                <a:sym typeface="Calibri"/>
              </a:rPr>
              <a:t> (from Lesson 6, one per student and one to display)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(from Unit 1, Lesson 3; one per student)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Paper</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Unit 1, Lesson 2)</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 and </a:t>
            </a:r>
            <a:r>
              <a:rPr lang="en" sz="1200" b="1" dirty="0">
                <a:solidFill>
                  <a:schemeClr val="dk1"/>
                </a:solidFill>
                <a:latin typeface="Calibri"/>
                <a:ea typeface="Calibri"/>
                <a:cs typeface="Calibri"/>
                <a:sym typeface="Calibri"/>
              </a:rPr>
              <a:t>Working to Become Ethical People anchor chart</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working with partners. Pre-determine partners for discussions.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27896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Painting an Essay lesson plan to familiarize yourself with what will be required of students (see supporting materials download at the following url: </a:t>
            </a:r>
            <a:r>
              <a:rPr lang="en" sz="1200" u="sng" dirty="0">
                <a:solidFill>
                  <a:schemeClr val="hlink"/>
                </a:solidFill>
                <a:latin typeface="Calibri"/>
                <a:ea typeface="Calibri"/>
                <a:cs typeface="Calibri"/>
                <a:sym typeface="Calibri"/>
                <a:hlinkClick r:id="rId3"/>
              </a:rPr>
              <a:t>http://curriculum.eleducation.org/curriculum/ela/grade-4/module-1/unit-2/lesson-9</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over the </a:t>
            </a:r>
            <a:r>
              <a:rPr lang="en" sz="1200" b="1" dirty="0">
                <a:solidFill>
                  <a:schemeClr val="dk1"/>
                </a:solidFill>
                <a:latin typeface="Calibri"/>
                <a:ea typeface="Calibri"/>
                <a:cs typeface="Calibri"/>
                <a:sym typeface="Calibri"/>
              </a:rPr>
              <a:t>Language Dive guide </a:t>
            </a:r>
            <a:r>
              <a:rPr lang="en" sz="1200" dirty="0">
                <a:solidFill>
                  <a:schemeClr val="dk1"/>
                </a:solidFill>
                <a:latin typeface="Calibri"/>
                <a:ea typeface="Calibri"/>
                <a:cs typeface="Calibri"/>
                <a:sym typeface="Calibri"/>
              </a:rPr>
              <a:t>prior to beginning that portion of the lesson </a:t>
            </a: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are no protocols introduced in this lesson, but all protocols utilized (Red Light/Green Light, Turn and Talk, Thumb-</a:t>
            </a:r>
            <a:r>
              <a:rPr lang="en-US" sz="1200" dirty="0">
                <a:solidFill>
                  <a:schemeClr val="dk1"/>
                </a:solidFill>
                <a:latin typeface="Calibri"/>
                <a:ea typeface="Calibri"/>
                <a:cs typeface="Calibri"/>
                <a:sym typeface="Calibri"/>
              </a:rPr>
              <a:t>O</a:t>
            </a:r>
            <a:r>
              <a:rPr lang="en" sz="1200" dirty="0">
                <a:solidFill>
                  <a:schemeClr val="dk1"/>
                </a:solidFill>
                <a:latin typeface="Calibri"/>
                <a:ea typeface="Calibri"/>
                <a:cs typeface="Calibri"/>
                <a:sym typeface="Calibri"/>
              </a:rPr>
              <a:t>-Meter) can be found at the following url: </a:t>
            </a:r>
            <a:r>
              <a:rPr lang="en" sz="1200" u="sng" dirty="0">
                <a:solidFill>
                  <a:srgbClr val="0097A7"/>
                </a:solidFill>
                <a:latin typeface="Calibri"/>
                <a:ea typeface="Calibri"/>
                <a:cs typeface="Calibri"/>
                <a:sym typeface="Calibri"/>
                <a:hlinkClick r:id="rId4"/>
              </a:rPr>
              <a:t>https://eleducation.org/resources/el-education-classroom-protocols</a:t>
            </a:r>
            <a:endParaRPr sz="1200" u="sng" dirty="0">
              <a:solidFill>
                <a:srgbClr val="0097A7"/>
              </a:solidFill>
              <a:latin typeface="Calibri"/>
              <a:ea typeface="Calibri"/>
              <a:cs typeface="Calibri"/>
              <a:sym typeface="Calibri"/>
              <a:hlinkClick r:id="rId4"/>
            </a:endParaRPr>
          </a:p>
          <a:p>
            <a:pPr marL="45720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33510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470276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Google Shape;151;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rgbClr val="000000"/>
              </a:buClr>
              <a:buSzPts val="1100"/>
              <a:buFont typeface="Arial"/>
              <a:buNone/>
            </a:pPr>
            <a:r>
              <a:rPr lang="en" sz="1200" b="1" dirty="0">
                <a:latin typeface="Calibri" panose="020F0502020204030204" pitchFamily="34" charset="0"/>
                <a:sym typeface="Calibri"/>
              </a:rPr>
              <a:t>Grouping: Whole Group </a:t>
            </a:r>
            <a:endParaRPr sz="1200" b="1" dirty="0">
              <a:latin typeface="Calibri" panose="020F0502020204030204" pitchFamily="34" charset="0"/>
              <a:sym typeface="Calibri"/>
            </a:endParaRPr>
          </a:p>
          <a:p>
            <a:pPr marL="0" lvl="0" indent="0"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lvl="0" indent="0"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lvl="0" indent="0"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lvl="0" indent="0"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Support for Any Students Who Need It: None</a:t>
            </a:r>
            <a:endParaRPr sz="1200" dirty="0">
              <a:latin typeface="Calibri" panose="020F0502020204030204" pitchFamily="34" charset="0"/>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372051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e12ad785b_0_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Google Shape;157;g3e12ad785b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a:t>
            </a:r>
            <a:r>
              <a:rPr lang="en" sz="1200" b="1" dirty="0">
                <a:solidFill>
                  <a:schemeClr val="dk1"/>
                </a:solidFill>
                <a:latin typeface="Calibri"/>
                <a:ea typeface="Calibri"/>
                <a:cs typeface="Calibri"/>
                <a:sym typeface="Calibri"/>
              </a:rPr>
              <a:t> model literary essay.</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reading silently in their heads as you read it aloud.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“What is the purpose of this document?” </a:t>
            </a:r>
            <a:r>
              <a:rPr lang="en" sz="1200" b="1" dirty="0">
                <a:solidFill>
                  <a:schemeClr val="dk1"/>
                </a:solidFill>
                <a:latin typeface="Calibri"/>
                <a:ea typeface="Calibri"/>
                <a:cs typeface="Calibri"/>
                <a:sym typeface="Calibri"/>
              </a:rPr>
              <a:t>(It is an essay describing what inspired William Carlos Williams to write poetry and gives examples of this from his poems.) </a:t>
            </a:r>
            <a:r>
              <a:rPr lang="en" sz="1200" i="1" dirty="0">
                <a:solidFill>
                  <a:schemeClr val="dk1"/>
                </a:solidFill>
                <a:latin typeface="Calibri"/>
                <a:ea typeface="Calibri"/>
                <a:cs typeface="Calibri"/>
                <a:sym typeface="Calibri"/>
              </a:rPr>
              <a:t>“What inspired William Carlos Williams to write?” </a:t>
            </a:r>
            <a:r>
              <a:rPr lang="en" sz="1200" b="1" dirty="0">
                <a:solidFill>
                  <a:schemeClr val="dk1"/>
                </a:solidFill>
                <a:latin typeface="Calibri"/>
                <a:ea typeface="Calibri"/>
                <a:cs typeface="Calibri"/>
                <a:sym typeface="Calibri"/>
              </a:rPr>
              <a:t>(the sounds and rhythms of famous English poets and ordinary things and people around him)</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a:t>
            </a:r>
            <a:r>
              <a:rPr lang="en" sz="1200" b="1" dirty="0">
                <a:solidFill>
                  <a:schemeClr val="dk1"/>
                </a:solidFill>
                <a:latin typeface="Calibri"/>
                <a:ea typeface="Calibri"/>
                <a:cs typeface="Calibri"/>
                <a:sym typeface="Calibri"/>
              </a:rPr>
              <a:t>Informative Essay Prompt: What Inspires Poets?</a:t>
            </a:r>
            <a:r>
              <a:rPr lang="en" sz="1200" dirty="0">
                <a:solidFill>
                  <a:schemeClr val="dk1"/>
                </a:solidFill>
                <a:latin typeface="Calibri"/>
                <a:ea typeface="Calibri"/>
                <a:cs typeface="Calibri"/>
                <a:sym typeface="Calibri"/>
              </a:rPr>
              <a:t> and chorally read it aloud with you.</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work they did in previous lessons describing the lives of their expert group writers, what inspired these writers, and gathering evidence of what inspired them from their poems. Explain to students that they will be using this evidence to write a literary essay about their poets, much like this essay about William Carlos Williams.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following along as you read the model literary essay aloud.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 aloud the </a:t>
            </a:r>
            <a:r>
              <a:rPr lang="en" sz="1200" b="1" dirty="0">
                <a:solidFill>
                  <a:schemeClr val="dk1"/>
                </a:solidFill>
                <a:latin typeface="Calibri"/>
                <a:ea typeface="Calibri"/>
                <a:cs typeface="Calibri"/>
                <a:sym typeface="Calibri"/>
              </a:rPr>
              <a:t>Informative Essay Prompt</a:t>
            </a:r>
            <a:r>
              <a:rPr lang="en" sz="1200" dirty="0">
                <a:solidFill>
                  <a:schemeClr val="dk1"/>
                </a:solidFill>
                <a:latin typeface="Calibri"/>
                <a:ea typeface="Calibri"/>
                <a:cs typeface="Calibri"/>
                <a:sym typeface="Calibri"/>
              </a:rPr>
              <a:t> along with you.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that Need It: None</a:t>
            </a:r>
            <a:endParaRPr sz="1200" dirty="0">
              <a:solidFill>
                <a:schemeClr val="dk1"/>
              </a:solidFill>
              <a:latin typeface="Calibri"/>
              <a:ea typeface="Calibri"/>
              <a:cs typeface="Calibri"/>
              <a:sym typeface="Calibri"/>
            </a:endParaRPr>
          </a:p>
          <a:p>
            <a:pPr marL="0" lvl="0" indent="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688943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6" name="Google Shape;16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 and select a volunteer to read it aloud.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Note the underlined words </a:t>
            </a:r>
            <a:r>
              <a:rPr lang="en" sz="1200" i="1" dirty="0">
                <a:solidFill>
                  <a:schemeClr val="dk1"/>
                </a:solidFill>
                <a:latin typeface="Calibri"/>
                <a:ea typeface="Calibri"/>
                <a:cs typeface="Calibri"/>
                <a:sym typeface="Calibri"/>
              </a:rPr>
              <a:t>Painted Essay</a:t>
            </a:r>
            <a:r>
              <a:rPr lang="en" sz="1200" dirty="0">
                <a:solidFill>
                  <a:schemeClr val="dk1"/>
                </a:solidFill>
                <a:latin typeface="Calibri"/>
                <a:ea typeface="Calibri"/>
                <a:cs typeface="Calibri"/>
                <a:sym typeface="Calibri"/>
              </a:rPr>
              <a:t> and explain that this is something they may have seen in previous grades, and they will learn more about it in this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Note the bold word </a:t>
            </a:r>
            <a:r>
              <a:rPr lang="en" sz="1200" i="1" dirty="0">
                <a:solidFill>
                  <a:schemeClr val="dk1"/>
                </a:solidFill>
                <a:latin typeface="Calibri"/>
                <a:ea typeface="Calibri"/>
                <a:cs typeface="Calibri"/>
                <a:sym typeface="Calibri"/>
              </a:rPr>
              <a:t>structure</a:t>
            </a:r>
            <a:r>
              <a:rPr lang="en" sz="1200" dirty="0">
                <a:solidFill>
                  <a:schemeClr val="dk1"/>
                </a:solidFill>
                <a:latin typeface="Calibri"/>
                <a:ea typeface="Calibri"/>
                <a:cs typeface="Calibri"/>
                <a:sym typeface="Calibri"/>
              </a:rPr>
              <a:t>. Using a total participation technique, invite responses from the group: </a:t>
            </a:r>
            <a:r>
              <a:rPr lang="en" sz="1200" i="1" dirty="0">
                <a:solidFill>
                  <a:schemeClr val="dk1"/>
                </a:solidFill>
                <a:latin typeface="Calibri"/>
                <a:ea typeface="Calibri"/>
                <a:cs typeface="Calibri"/>
                <a:sym typeface="Calibri"/>
              </a:rPr>
              <a:t>“What does structure mean?”</a:t>
            </a:r>
            <a:r>
              <a:rPr lang="en" sz="1200" b="1" dirty="0">
                <a:solidFill>
                  <a:schemeClr val="dk1"/>
                </a:solidFill>
                <a:latin typeface="Calibri"/>
                <a:ea typeface="Calibri"/>
                <a:cs typeface="Calibri"/>
                <a:sym typeface="Calibri"/>
              </a:rPr>
              <a:t> (how something is organized, arranged, or put together</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If students are unsure, invite a student to look it up in the dictionary for the group.)</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Add structure to the </a:t>
            </a:r>
            <a:r>
              <a:rPr lang="en" sz="1200" b="1" dirty="0">
                <a:solidFill>
                  <a:schemeClr val="dk1"/>
                </a:solidFill>
                <a:latin typeface="Calibri"/>
                <a:ea typeface="Calibri"/>
                <a:cs typeface="Calibri"/>
                <a:sym typeface="Calibri"/>
              </a:rPr>
              <a:t>Academic Word Wall </a:t>
            </a:r>
            <a:r>
              <a:rPr lang="en" sz="1200" dirty="0">
                <a:solidFill>
                  <a:schemeClr val="dk1"/>
                </a:solidFill>
                <a:latin typeface="Calibri"/>
                <a:ea typeface="Calibri"/>
                <a:cs typeface="Calibri"/>
                <a:sym typeface="Calibri"/>
              </a:rPr>
              <a:t>and invite students to add it to their </a:t>
            </a: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Note the italicized word </a:t>
            </a:r>
            <a:r>
              <a:rPr lang="en" sz="1200" i="1" dirty="0">
                <a:solidFill>
                  <a:schemeClr val="dk1"/>
                </a:solidFill>
                <a:latin typeface="Calibri"/>
                <a:ea typeface="Calibri"/>
                <a:cs typeface="Calibri"/>
                <a:sym typeface="Calibri"/>
              </a:rPr>
              <a:t>analyze</a:t>
            </a:r>
            <a:r>
              <a:rPr lang="en" sz="1200" dirty="0">
                <a:solidFill>
                  <a:schemeClr val="dk1"/>
                </a:solidFill>
                <a:latin typeface="Calibri"/>
                <a:ea typeface="Calibri"/>
                <a:cs typeface="Calibri"/>
                <a:sym typeface="Calibri"/>
              </a:rPr>
              <a:t>. Remind students that they have seen this word before and invite them to review the word on the </a:t>
            </a:r>
            <a:r>
              <a:rPr lang="en" sz="1200" b="1" dirty="0">
                <a:solidFill>
                  <a:schemeClr val="dk1"/>
                </a:solidFill>
                <a:latin typeface="Calibri"/>
                <a:ea typeface="Calibri"/>
                <a:cs typeface="Calibri"/>
                <a:sym typeface="Calibri"/>
              </a:rPr>
              <a:t>Academic Word Wall </a:t>
            </a:r>
            <a:r>
              <a:rPr lang="en" sz="1200" dirty="0">
                <a:solidFill>
                  <a:schemeClr val="dk1"/>
                </a:solidFill>
                <a:latin typeface="Calibri"/>
                <a:ea typeface="Calibri"/>
                <a:cs typeface="Calibri"/>
                <a:sym typeface="Calibri"/>
              </a:rPr>
              <a:t>and in their vocabulary logs.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“What does analyze mean?”</a:t>
            </a:r>
            <a:r>
              <a:rPr lang="en" sz="1200" b="1" dirty="0">
                <a:solidFill>
                  <a:schemeClr val="dk1"/>
                </a:solidFill>
                <a:latin typeface="Calibri"/>
                <a:ea typeface="Calibri"/>
                <a:cs typeface="Calibri"/>
                <a:sym typeface="Calibri"/>
              </a:rPr>
              <a:t> (examine in detail) </a:t>
            </a:r>
            <a:r>
              <a:rPr lang="en" sz="1200" i="1" dirty="0">
                <a:solidFill>
                  <a:schemeClr val="dk1"/>
                </a:solidFill>
                <a:latin typeface="Calibri"/>
                <a:ea typeface="Calibri"/>
                <a:cs typeface="Calibri"/>
                <a:sym typeface="Calibri"/>
              </a:rPr>
              <a:t>“Why might we want to analyze the model? How will it help us?” </a:t>
            </a:r>
            <a:r>
              <a:rPr lang="en" sz="1200" b="1" dirty="0">
                <a:solidFill>
                  <a:schemeClr val="dk1"/>
                </a:solidFill>
                <a:latin typeface="Calibri"/>
                <a:ea typeface="Calibri"/>
                <a:cs typeface="Calibri"/>
                <a:sym typeface="Calibri"/>
              </a:rPr>
              <a:t>(to understand the structure of the model in order to apply that to writing our own essay.)</a:t>
            </a:r>
            <a:endParaRPr sz="1200" b="1" dirty="0">
              <a:solidFill>
                <a:schemeClr val="dk1"/>
              </a:solidFill>
              <a:latin typeface="Calibri"/>
              <a:ea typeface="Calibri"/>
              <a:cs typeface="Calibri"/>
              <a:sym typeface="Calibri"/>
            </a:endParaRPr>
          </a:p>
          <a:p>
            <a:pPr marL="914400" lvl="0" indent="0" rtl="0">
              <a:lnSpc>
                <a:spcPct val="100000"/>
              </a:lnSpc>
              <a:spcBef>
                <a:spcPts val="0"/>
              </a:spcBef>
              <a:spcAft>
                <a:spcPts val="0"/>
              </a:spcAft>
              <a:buNone/>
            </a:pPr>
            <a:endParaRPr sz="1200" i="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actively participating in the classroom discussion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When discussing the definition of </a:t>
            </a:r>
            <a:r>
              <a:rPr lang="en" sz="1200" i="1" dirty="0">
                <a:solidFill>
                  <a:schemeClr val="dk1"/>
                </a:solidFill>
                <a:latin typeface="Calibri"/>
                <a:ea typeface="Calibri"/>
                <a:cs typeface="Calibri"/>
                <a:sym typeface="Calibri"/>
              </a:rPr>
              <a:t>structure</a:t>
            </a:r>
            <a:r>
              <a:rPr lang="en" sz="1200" dirty="0">
                <a:solidFill>
                  <a:schemeClr val="dk1"/>
                </a:solidFill>
                <a:latin typeface="Calibri"/>
                <a:ea typeface="Calibri"/>
                <a:cs typeface="Calibri"/>
                <a:sym typeface="Calibri"/>
              </a:rPr>
              <a:t>, connect it to architecture. Tell students that architects build different structures based on their purpose (e.g., skyscraper, garage, swimming pool, etc.) Similarly, authors will structure their writing differently depending on the type of text they are writing.</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386174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a425ba501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4" name="Google Shape;174;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Students will work through all paragraphs of the model using the same structure.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Redirect students’ attention to the model literary essay and focus them on the first paragraph. Read the paragraph aloud, inviting them to read it aloud with you.</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to an elbow partner, and cold call students to share out: </a:t>
            </a:r>
            <a:r>
              <a:rPr lang="en" sz="1200" i="1" dirty="0">
                <a:solidFill>
                  <a:schemeClr val="dk1"/>
                </a:solidFill>
                <a:latin typeface="Calibri"/>
                <a:ea typeface="Calibri"/>
                <a:cs typeface="Calibri"/>
                <a:sym typeface="Calibri"/>
              </a:rPr>
              <a:t>“What is the gist of this paragraph?” </a:t>
            </a:r>
            <a:r>
              <a:rPr lang="en" sz="1200" b="1" dirty="0">
                <a:solidFill>
                  <a:schemeClr val="dk1"/>
                </a:solidFill>
                <a:latin typeface="Calibri"/>
                <a:ea typeface="Calibri"/>
                <a:cs typeface="Calibri"/>
                <a:sym typeface="Calibri"/>
              </a:rPr>
              <a:t>(Background information about the poet and explains what the piece of writing will be about.)</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next to the first paragraph on the model. Refer to the </a:t>
            </a:r>
            <a:r>
              <a:rPr lang="en" sz="1200" b="1" dirty="0">
                <a:solidFill>
                  <a:schemeClr val="dk1"/>
                </a:solidFill>
                <a:latin typeface="Calibri"/>
                <a:ea typeface="Calibri"/>
                <a:cs typeface="Calibri"/>
                <a:sym typeface="Calibri"/>
              </a:rPr>
              <a:t>annotated model literary essay </a:t>
            </a:r>
            <a:r>
              <a:rPr lang="en" sz="1200" b="0" dirty="0">
                <a:solidFill>
                  <a:schemeClr val="dk1"/>
                </a:solidFill>
                <a:latin typeface="Calibri"/>
                <a:ea typeface="Calibri"/>
                <a:cs typeface="Calibri"/>
                <a:sym typeface="Calibri"/>
              </a:rPr>
              <a:t>(for teacher reference)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this process with each of the paragraphs.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going to analyze the structure of this model in more detail using colored paints to help them remember the purpose of each part of the essay.</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responses are similar to those in parenthesis in Teacher actions section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participating in sharing out their responses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Work Time A, use the </a:t>
            </a:r>
            <a:r>
              <a:rPr lang="en" sz="1200" b="1" dirty="0">
                <a:solidFill>
                  <a:schemeClr val="dk1"/>
                </a:solidFill>
                <a:latin typeface="Calibri"/>
                <a:ea typeface="Calibri"/>
                <a:cs typeface="Calibri"/>
                <a:sym typeface="Calibri"/>
              </a:rPr>
              <a:t>Language Dive Guide</a:t>
            </a:r>
            <a:r>
              <a:rPr lang="en" sz="1200" dirty="0">
                <a:solidFill>
                  <a:schemeClr val="dk1"/>
                </a:solidFill>
                <a:latin typeface="Calibri"/>
                <a:ea typeface="Calibri"/>
                <a:cs typeface="Calibri"/>
                <a:sym typeface="Calibri"/>
              </a:rPr>
              <a:t> to lead students through an optional Language Dive. Refer to the guide for how to integrate the </a:t>
            </a:r>
            <a:r>
              <a:rPr lang="en" sz="1200" b="1" dirty="0">
                <a:solidFill>
                  <a:schemeClr val="dk1"/>
                </a:solidFill>
                <a:latin typeface="Calibri"/>
                <a:ea typeface="Calibri"/>
                <a:cs typeface="Calibri"/>
                <a:sym typeface="Calibri"/>
              </a:rPr>
              <a:t>Language Dive Note-catcher: Model Literary Essay </a:t>
            </a:r>
            <a:r>
              <a:rPr lang="en" sz="120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sentence strip chunks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633298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e12ad785b_0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2" name="Google Shape;182;g3e12ad785b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15-20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Painted Essay® template; </a:t>
            </a:r>
            <a:r>
              <a:rPr lang="en" sz="1200" b="0" dirty="0">
                <a:solidFill>
                  <a:schemeClr val="dk1"/>
                </a:solidFill>
                <a:latin typeface="Calibri"/>
                <a:ea typeface="Calibri"/>
                <a:cs typeface="Calibri"/>
                <a:sym typeface="Calibri"/>
              </a:rPr>
              <a:t>paintbrushes; red, yellow, blue, and green watercolor paint; and cups of water.</a:t>
            </a:r>
            <a:endParaRPr sz="1200" b="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today they will learn about the Painted Essay structure for writing a clear and concise informational piece. Explain that the literary essay they will write is an informative essay.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Painted Essay writing structure using the </a:t>
            </a:r>
            <a:r>
              <a:rPr lang="en" sz="1200" b="1" dirty="0">
                <a:solidFill>
                  <a:schemeClr val="dk1"/>
                </a:solidFill>
                <a:latin typeface="Calibri"/>
                <a:ea typeface="Calibri"/>
                <a:cs typeface="Calibri"/>
                <a:sym typeface="Calibri"/>
              </a:rPr>
              <a:t>Painting an Essay lesson plan</a:t>
            </a:r>
            <a:r>
              <a:rPr lang="en" sz="1200" dirty="0">
                <a:solidFill>
                  <a:schemeClr val="dk1"/>
                </a:solidFill>
                <a:latin typeface="Calibri"/>
                <a:ea typeface="Calibri"/>
                <a:cs typeface="Calibri"/>
                <a:sym typeface="Calibri"/>
              </a:rPr>
              <a:t> and the </a:t>
            </a:r>
            <a:r>
              <a:rPr lang="en" sz="1200" b="0" dirty="0">
                <a:solidFill>
                  <a:schemeClr val="dk1"/>
                </a:solidFill>
                <a:latin typeface="Calibri"/>
                <a:ea typeface="Calibri"/>
                <a:cs typeface="Calibri"/>
                <a:sym typeface="Calibri"/>
              </a:rPr>
              <a:t>red, yellow, blue, and green colored pencils </a:t>
            </a:r>
            <a:r>
              <a:rPr lang="en" sz="1200" dirty="0">
                <a:solidFill>
                  <a:schemeClr val="dk1"/>
                </a:solidFill>
                <a:latin typeface="Calibri"/>
                <a:ea typeface="Calibri"/>
                <a:cs typeface="Calibri"/>
                <a:sym typeface="Calibri"/>
              </a:rPr>
              <a:t>to model on the displayed model literary essay. The lesson plan can be found at the following url: </a:t>
            </a:r>
            <a:r>
              <a:rPr lang="en" sz="1200" u="sng" dirty="0">
                <a:solidFill>
                  <a:schemeClr val="hlink"/>
                </a:solidFill>
                <a:latin typeface="Calibri"/>
                <a:ea typeface="Calibri"/>
                <a:cs typeface="Calibri"/>
                <a:sym typeface="Calibri"/>
                <a:hlinkClick r:id="rId3"/>
              </a:rPr>
              <a:t>http://curriculum.eleducation.org/sites/default/files/curriculum/lessons/229//g4m1u2l09_modulelessons-supportingmaterials_061417.doc</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correctly applying the colored parts to their essays.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additional assistance to students struggling to understand the concepts, repeat the model showing them how to code their essays.</a:t>
            </a:r>
            <a:endParaRPr sz="1200" dirty="0">
              <a:latin typeface="Calibri"/>
              <a:ea typeface="Calibri"/>
              <a:cs typeface="Calibri"/>
              <a:sym typeface="Calibri"/>
            </a:endParaRPr>
          </a:p>
        </p:txBody>
      </p:sp>
    </p:spTree>
    <p:extLst>
      <p:ext uri="{BB962C8B-B14F-4D97-AF65-F5344CB8AC3E}">
        <p14:creationId xmlns:p14="http://schemas.microsoft.com/office/powerpoint/2010/main" val="15557237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dirty="0"/>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3721069C-3045-4FA5-A37D-54FB9BE268F6}"/>
              </a:ext>
            </a:extLst>
          </p:cNvPr>
          <p:cNvPicPr>
            <a:picLocks noChangeAspect="1"/>
          </p:cNvPicPr>
          <p:nvPr userDrawn="1"/>
        </p:nvPicPr>
        <p:blipFill>
          <a:blip r:embed="rId13"/>
          <a:stretch>
            <a:fillRect/>
          </a:stretch>
        </p:blipFill>
        <p:spPr>
          <a:xfrm>
            <a:off x="8365808" y="4913942"/>
            <a:ext cx="762000" cy="142875"/>
          </a:xfrm>
          <a:prstGeom prst="rect">
            <a:avLst/>
          </a:prstGeom>
        </p:spPr>
      </p:pic>
      <p:pic>
        <p:nvPicPr>
          <p:cNvPr id="5" name="Picture 4">
            <a:extLst>
              <a:ext uri="{FF2B5EF4-FFF2-40B4-BE49-F238E27FC236}">
                <a16:creationId xmlns:a16="http://schemas.microsoft.com/office/drawing/2014/main" id="{C7FC3B99-0ABC-4022-81DD-FB22FF08AF28}"/>
              </a:ext>
            </a:extLst>
          </p:cNvPr>
          <p:cNvPicPr>
            <a:picLocks noChangeAspect="1"/>
          </p:cNvPicPr>
          <p:nvPr userDrawn="1"/>
        </p:nvPicPr>
        <p:blipFill>
          <a:blip r:embed="rId14"/>
          <a:stretch>
            <a:fillRect/>
          </a:stretch>
        </p:blipFill>
        <p:spPr>
          <a:xfrm>
            <a:off x="4186355" y="4500758"/>
            <a:ext cx="771290" cy="642742"/>
          </a:xfrm>
          <a:prstGeom prst="rect">
            <a:avLst/>
          </a:prstGeom>
        </p:spPr>
      </p:pic>
      <p:pic>
        <p:nvPicPr>
          <p:cNvPr id="10" name="Picture 9">
            <a:extLst>
              <a:ext uri="{FF2B5EF4-FFF2-40B4-BE49-F238E27FC236}">
                <a16:creationId xmlns:a16="http://schemas.microsoft.com/office/drawing/2014/main" id="{3986C63F-2F1F-44F3-9706-71EAD5F8A5B8}"/>
              </a:ext>
            </a:extLst>
          </p:cNvPr>
          <p:cNvPicPr>
            <a:picLocks noChangeAspect="1"/>
          </p:cNvPicPr>
          <p:nvPr userDrawn="1"/>
        </p:nvPicPr>
        <p:blipFill>
          <a:blip r:embed="rId15"/>
          <a:stretch>
            <a:fillRect/>
          </a:stretch>
        </p:blipFill>
        <p:spPr>
          <a:xfrm>
            <a:off x="0" y="456887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8B0F4A50-D728-49FE-AC60-7BDB41AA63CB}"/>
              </a:ext>
            </a:extLst>
          </p:cNvPr>
          <p:cNvPicPr>
            <a:picLocks noChangeAspect="1"/>
          </p:cNvPicPr>
          <p:nvPr userDrawn="1"/>
        </p:nvPicPr>
        <p:blipFill>
          <a:blip r:embed="rId13"/>
          <a:stretch>
            <a:fillRect/>
          </a:stretch>
        </p:blipFill>
        <p:spPr>
          <a:xfrm>
            <a:off x="7992649" y="4969725"/>
            <a:ext cx="762000" cy="142875"/>
          </a:xfrm>
          <a:prstGeom prst="rect">
            <a:avLst/>
          </a:prstGeom>
        </p:spPr>
      </p:pic>
      <p:pic>
        <p:nvPicPr>
          <p:cNvPr id="5" name="Picture 4">
            <a:extLst>
              <a:ext uri="{FF2B5EF4-FFF2-40B4-BE49-F238E27FC236}">
                <a16:creationId xmlns:a16="http://schemas.microsoft.com/office/drawing/2014/main" id="{61247ED0-4E3E-48AC-B100-112FE094A1D6}"/>
              </a:ext>
            </a:extLst>
          </p:cNvPr>
          <p:cNvPicPr>
            <a:picLocks noChangeAspect="1"/>
          </p:cNvPicPr>
          <p:nvPr userDrawn="1"/>
        </p:nvPicPr>
        <p:blipFill>
          <a:blip r:embed="rId14"/>
          <a:stretch>
            <a:fillRect/>
          </a:stretch>
        </p:blipFill>
        <p:spPr>
          <a:xfrm>
            <a:off x="4334005" y="4632619"/>
            <a:ext cx="563671" cy="469726"/>
          </a:xfrm>
          <a:prstGeom prst="rect">
            <a:avLst/>
          </a:prstGeom>
        </p:spPr>
      </p:pic>
      <p:pic>
        <p:nvPicPr>
          <p:cNvPr id="7" name="Picture 6">
            <a:extLst>
              <a:ext uri="{FF2B5EF4-FFF2-40B4-BE49-F238E27FC236}">
                <a16:creationId xmlns:a16="http://schemas.microsoft.com/office/drawing/2014/main" id="{D8B8A9C3-1827-40E7-B717-2D0436EB07CB}"/>
              </a:ext>
            </a:extLst>
          </p:cNvPr>
          <p:cNvPicPr>
            <a:picLocks noChangeAspect="1"/>
          </p:cNvPicPr>
          <p:nvPr userDrawn="1"/>
        </p:nvPicPr>
        <p:blipFill>
          <a:blip r:embed="rId15"/>
          <a:stretch>
            <a:fillRect/>
          </a:stretch>
        </p:blipFill>
        <p:spPr>
          <a:xfrm>
            <a:off x="25093" y="4582790"/>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2</a:t>
            </a:r>
            <a:r>
              <a:rPr lang="en" sz="3400"/>
              <a:t>: Lesson </a:t>
            </a:r>
            <a:r>
              <a:rPr lang="en"/>
              <a:t>9</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60-65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to:</a:t>
            </a:r>
            <a:endParaRPr sz="1600">
              <a:solidFill>
                <a:schemeClr val="dk1"/>
              </a:solidFill>
            </a:endParaRPr>
          </a:p>
          <a:p>
            <a:pPr marL="457200" lvl="0" indent="-317500" rtl="0">
              <a:lnSpc>
                <a:spcPct val="90000"/>
              </a:lnSpc>
              <a:spcBef>
                <a:spcPts val="0"/>
              </a:spcBef>
              <a:spcAft>
                <a:spcPts val="0"/>
              </a:spcAft>
              <a:buClr>
                <a:schemeClr val="dk1"/>
              </a:buClr>
              <a:buSzPts val="1400"/>
              <a:buChar char="●"/>
            </a:pPr>
            <a:r>
              <a:rPr lang="en" sz="1400">
                <a:solidFill>
                  <a:schemeClr val="dk1"/>
                </a:solidFill>
              </a:rPr>
              <a:t>Analyze a model literary essay about William Carlos Williams using The Painted Essay structure to generate criteria for individual essays. Today’s lesson will also allow time for students to use the Informative Writing Checklist. </a:t>
            </a:r>
            <a:endParaRPr sz="1400">
              <a:solidFill>
                <a:schemeClr val="dk1"/>
              </a:solidFill>
            </a:endParaRPr>
          </a:p>
          <a:p>
            <a:pPr marL="0" lvl="1" indent="0" rtl="0">
              <a:lnSpc>
                <a:spcPct val="90000"/>
              </a:lnSpc>
              <a:spcBef>
                <a:spcPts val="0"/>
              </a:spcBef>
              <a:spcAft>
                <a:spcPts val="0"/>
              </a:spcAft>
              <a:buClr>
                <a:schemeClr val="dk1"/>
              </a:buClr>
              <a:buSzPts val="12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a:solidFill>
                  <a:schemeClr val="dk1"/>
                </a:solidFill>
              </a:rPr>
              <a:t>I can use the Painted Essay structure to analyze a model.</a:t>
            </a:r>
            <a:endParaRPr sz="1600" b="1">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Reflecting on our Learning </a:t>
            </a:r>
            <a:endParaRPr/>
          </a:p>
        </p:txBody>
      </p:sp>
      <p:sp>
        <p:nvSpPr>
          <p:cNvPr id="193" name="Google Shape;193;p34"/>
          <p:cNvSpPr txBox="1">
            <a:spLocks noGrp="1"/>
          </p:cNvSpPr>
          <p:nvPr>
            <p:ph type="body" idx="1"/>
          </p:nvPr>
        </p:nvSpPr>
        <p:spPr>
          <a:xfrm>
            <a:off x="464350" y="1004675"/>
            <a:ext cx="8367900" cy="3564300"/>
          </a:xfrm>
          <a:prstGeom prst="rect">
            <a:avLst/>
          </a:prstGeom>
        </p:spPr>
        <p:txBody>
          <a:bodyPr spcFirstLastPara="1" wrap="square" lIns="91425" tIns="91425" rIns="91425" bIns="91425" anchor="t" anchorCtr="0">
            <a:noAutofit/>
          </a:bodyPr>
          <a:lstStyle/>
          <a:p>
            <a:pPr marL="457200" lvl="0" indent="0" rtl="0">
              <a:lnSpc>
                <a:spcPct val="90000"/>
              </a:lnSpc>
              <a:spcBef>
                <a:spcPts val="1000"/>
              </a:spcBef>
              <a:spcAft>
                <a:spcPts val="0"/>
              </a:spcAft>
              <a:buNone/>
            </a:pPr>
            <a:r>
              <a:rPr lang="en">
                <a:solidFill>
                  <a:schemeClr val="dk1"/>
                </a:solidFill>
              </a:rPr>
              <a:t> </a:t>
            </a:r>
            <a:endParaRPr>
              <a:solidFill>
                <a:schemeClr val="dk1"/>
              </a:solidFill>
            </a:endParaRPr>
          </a:p>
          <a:p>
            <a:pPr marL="457200" lvl="0" indent="-342900" rtl="0">
              <a:lnSpc>
                <a:spcPct val="90000"/>
              </a:lnSpc>
              <a:spcBef>
                <a:spcPts val="1000"/>
              </a:spcBef>
              <a:spcAft>
                <a:spcPts val="0"/>
              </a:spcAft>
              <a:buClr>
                <a:schemeClr val="dk1"/>
              </a:buClr>
              <a:buSzPts val="1800"/>
              <a:buChar char="●"/>
            </a:pPr>
            <a:r>
              <a:rPr lang="en" sz="3000">
                <a:solidFill>
                  <a:schemeClr val="dk1"/>
                </a:solidFill>
              </a:rPr>
              <a:t>I can use the Painted Essay structure to analyze a model.</a:t>
            </a:r>
            <a:endParaRPr sz="3000">
              <a:solidFill>
                <a:schemeClr val="dk1"/>
              </a:solidFill>
            </a:endParaRPr>
          </a:p>
          <a:p>
            <a:pPr marL="0" lvl="0" indent="0" rtl="0">
              <a:lnSpc>
                <a:spcPct val="115000"/>
              </a:lnSpc>
              <a:spcBef>
                <a:spcPts val="0"/>
              </a:spcBef>
              <a:spcAft>
                <a:spcPts val="0"/>
              </a:spcAft>
              <a:buNone/>
            </a:pPr>
            <a:endParaRPr sz="1400"/>
          </a:p>
        </p:txBody>
      </p:sp>
      <p:pic>
        <p:nvPicPr>
          <p:cNvPr id="194" name="Google Shape;194;p34"/>
          <p:cNvPicPr preferRelativeResize="0"/>
          <p:nvPr/>
        </p:nvPicPr>
        <p:blipFill>
          <a:blip r:embed="rId3">
            <a:alphaModFix/>
          </a:blip>
          <a:stretch>
            <a:fillRect/>
          </a:stretch>
        </p:blipFill>
        <p:spPr>
          <a:xfrm rot="5400000">
            <a:off x="8450108" y="4512619"/>
            <a:ext cx="572701" cy="308311"/>
          </a:xfrm>
          <a:prstGeom prst="rect">
            <a:avLst/>
          </a:prstGeom>
          <a:noFill/>
          <a:ln>
            <a:noFill/>
          </a:ln>
        </p:spPr>
      </p:pic>
      <p:pic>
        <p:nvPicPr>
          <p:cNvPr id="195" name="Google Shape;195;p34"/>
          <p:cNvPicPr preferRelativeResize="0"/>
          <p:nvPr/>
        </p:nvPicPr>
        <p:blipFill>
          <a:blip r:embed="rId4">
            <a:alphaModFix/>
          </a:blip>
          <a:stretch>
            <a:fillRect/>
          </a:stretch>
        </p:blipFill>
        <p:spPr>
          <a:xfrm>
            <a:off x="7817807" y="4380424"/>
            <a:ext cx="695750" cy="55899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400" dirty="0"/>
              <a:t>What do you notice about this checklist? What do you wonder? </a:t>
            </a:r>
            <a:endParaRPr sz="2400" dirty="0"/>
          </a:p>
        </p:txBody>
      </p:sp>
      <p:sp>
        <p:nvSpPr>
          <p:cNvPr id="201" name="Google Shape;201;p35"/>
          <p:cNvSpPr txBox="1">
            <a:spLocks noGrp="1"/>
          </p:cNvSpPr>
          <p:nvPr>
            <p:ph type="body" idx="1"/>
          </p:nvPr>
        </p:nvSpPr>
        <p:spPr>
          <a:xfrm>
            <a:off x="1965675" y="1099550"/>
            <a:ext cx="6867000" cy="3469500"/>
          </a:xfrm>
          <a:prstGeom prst="rect">
            <a:avLst/>
          </a:prstGeom>
        </p:spPr>
        <p:txBody>
          <a:bodyPr spcFirstLastPara="1" wrap="square" lIns="91425" tIns="91425" rIns="91425" bIns="91425" anchor="t" anchorCtr="0">
            <a:noAutofit/>
          </a:bodyPr>
          <a:lstStyle/>
          <a:p>
            <a:pPr marL="3657600" lvl="0" indent="-342900" rtl="0">
              <a:spcBef>
                <a:spcPts val="0"/>
              </a:spcBef>
              <a:spcAft>
                <a:spcPts val="0"/>
              </a:spcAft>
              <a:buClr>
                <a:schemeClr val="dk1"/>
              </a:buClr>
              <a:buSzPts val="1800"/>
              <a:buAutoNum type="arabicPeriod"/>
            </a:pPr>
            <a:r>
              <a:rPr lang="en" dirty="0">
                <a:solidFill>
                  <a:schemeClr val="dk1"/>
                </a:solidFill>
              </a:rPr>
              <a:t>What do you notice about this checklist? What do you wonder?</a:t>
            </a:r>
            <a:endParaRPr dirty="0">
              <a:solidFill>
                <a:schemeClr val="dk1"/>
              </a:solidFill>
            </a:endParaRPr>
          </a:p>
          <a:p>
            <a:pPr marL="3657600" lvl="0" indent="-342900" rtl="0">
              <a:spcBef>
                <a:spcPts val="0"/>
              </a:spcBef>
              <a:spcAft>
                <a:spcPts val="0"/>
              </a:spcAft>
              <a:buClr>
                <a:schemeClr val="dk1"/>
              </a:buClr>
              <a:buSzPts val="1800"/>
              <a:buAutoNum type="arabicPeriod"/>
            </a:pPr>
            <a:r>
              <a:rPr lang="en" dirty="0">
                <a:solidFill>
                  <a:schemeClr val="dk1"/>
                </a:solidFill>
              </a:rPr>
              <a:t>What characteristics on this checklist do you see done well in the model literary essay?</a:t>
            </a:r>
            <a:endParaRPr dirty="0">
              <a:solidFill>
                <a:schemeClr val="dk1"/>
              </a:solidFill>
            </a:endParaRPr>
          </a:p>
          <a:p>
            <a:pPr marL="3657600" lvl="0" indent="-342900" rtl="0">
              <a:spcBef>
                <a:spcPts val="0"/>
              </a:spcBef>
              <a:spcAft>
                <a:spcPts val="0"/>
              </a:spcAft>
              <a:buClr>
                <a:schemeClr val="dk1"/>
              </a:buClr>
              <a:buSzPts val="1800"/>
              <a:buAutoNum type="arabicPeriod"/>
            </a:pPr>
            <a:r>
              <a:rPr lang="en" dirty="0">
                <a:solidFill>
                  <a:schemeClr val="dk1"/>
                </a:solidFill>
              </a:rPr>
              <a:t>What evidence from the essay supports your thinking?</a:t>
            </a:r>
            <a:endParaRPr dirty="0">
              <a:solidFill>
                <a:schemeClr val="dk1"/>
              </a:solidFill>
            </a:endParaRPr>
          </a:p>
        </p:txBody>
      </p:sp>
      <p:pic>
        <p:nvPicPr>
          <p:cNvPr id="202" name="Google Shape;202;p35"/>
          <p:cNvPicPr preferRelativeResize="0"/>
          <p:nvPr/>
        </p:nvPicPr>
        <p:blipFill>
          <a:blip r:embed="rId3">
            <a:alphaModFix/>
          </a:blip>
          <a:stretch>
            <a:fillRect/>
          </a:stretch>
        </p:blipFill>
        <p:spPr>
          <a:xfrm>
            <a:off x="740229" y="1447800"/>
            <a:ext cx="2699846" cy="3017513"/>
          </a:xfrm>
          <a:prstGeom prst="rect">
            <a:avLst/>
          </a:prstGeom>
          <a:noFill/>
          <a:ln w="9525" cap="flat" cmpd="sng">
            <a:solidFill>
              <a:srgbClr val="000000"/>
            </a:solidFill>
            <a:prstDash val="solid"/>
            <a:round/>
            <a:headEnd type="none" w="sm" len="sm"/>
            <a:tailEnd type="none" w="sm" len="sm"/>
          </a:ln>
        </p:spPr>
      </p:pic>
      <p:pic>
        <p:nvPicPr>
          <p:cNvPr id="203" name="Google Shape;203;p35"/>
          <p:cNvPicPr preferRelativeResize="0"/>
          <p:nvPr/>
        </p:nvPicPr>
        <p:blipFill>
          <a:blip r:embed="rId4">
            <a:alphaModFix/>
          </a:blip>
          <a:stretch>
            <a:fillRect/>
          </a:stretch>
        </p:blipFill>
        <p:spPr>
          <a:xfrm>
            <a:off x="2138772" y="2765234"/>
            <a:ext cx="2962038" cy="1803817"/>
          </a:xfrm>
          <a:prstGeom prst="rect">
            <a:avLst/>
          </a:prstGeom>
          <a:noFill/>
          <a:ln w="9525" cap="flat" cmpd="sng">
            <a:solidFill>
              <a:srgbClr val="000000"/>
            </a:solidFill>
            <a:prstDash val="solid"/>
            <a:round/>
            <a:headEnd type="none" w="sm" len="sm"/>
            <a:tailEnd type="none" w="sm" len="sm"/>
          </a:ln>
        </p:spPr>
      </p:pic>
      <p:pic>
        <p:nvPicPr>
          <p:cNvPr id="7" name="Google Shape;163;p30"/>
          <p:cNvPicPr preferRelativeResize="0"/>
          <p:nvPr/>
        </p:nvPicPr>
        <p:blipFill>
          <a:blip r:embed="rId5">
            <a:alphaModFix/>
          </a:blip>
          <a:stretch>
            <a:fillRect/>
          </a:stretch>
        </p:blipFill>
        <p:spPr>
          <a:xfrm>
            <a:off x="8475525" y="4463703"/>
            <a:ext cx="572700" cy="57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600"/>
              <a:t>Revisiting what it means to be ethical.</a:t>
            </a:r>
            <a:r>
              <a:rPr lang="en"/>
              <a:t>  </a:t>
            </a:r>
            <a:endParaRPr/>
          </a:p>
        </p:txBody>
      </p:sp>
      <p:pic>
        <p:nvPicPr>
          <p:cNvPr id="210" name="Google Shape;210;p36"/>
          <p:cNvPicPr preferRelativeResize="0"/>
          <p:nvPr/>
        </p:nvPicPr>
        <p:blipFill>
          <a:blip r:embed="rId3">
            <a:alphaModFix/>
          </a:blip>
          <a:stretch>
            <a:fillRect/>
          </a:stretch>
        </p:blipFill>
        <p:spPr>
          <a:xfrm>
            <a:off x="2199688" y="1277957"/>
            <a:ext cx="5269748" cy="3171548"/>
          </a:xfrm>
          <a:prstGeom prst="rect">
            <a:avLst/>
          </a:prstGeom>
          <a:noFill/>
          <a:ln>
            <a:noFill/>
          </a:ln>
        </p:spPr>
      </p:pic>
      <p:pic>
        <p:nvPicPr>
          <p:cNvPr id="211" name="Google Shape;211;p36"/>
          <p:cNvPicPr preferRelativeResize="0"/>
          <p:nvPr/>
        </p:nvPicPr>
        <p:blipFill>
          <a:blip r:embed="rId4">
            <a:alphaModFix/>
          </a:blip>
          <a:stretch>
            <a:fillRect/>
          </a:stretch>
        </p:blipFill>
        <p:spPr>
          <a:xfrm>
            <a:off x="8350057" y="4449504"/>
            <a:ext cx="482243" cy="51522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17" name="Google Shape;217;p3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514350" lvl="0" indent="-514350" rtl="0">
              <a:spcBef>
                <a:spcPts val="0"/>
              </a:spcBef>
              <a:spcAft>
                <a:spcPts val="0"/>
              </a:spcAft>
              <a:buSzPct val="100000"/>
              <a:buFont typeface="+mj-lt"/>
              <a:buAutoNum type="alphaUcPeriod"/>
            </a:pPr>
            <a:r>
              <a:rPr lang="en" sz="2600" dirty="0">
                <a:solidFill>
                  <a:schemeClr val="dk1"/>
                </a:solidFill>
              </a:rPr>
              <a:t>Accountable Research Reading. Select a prompt and respond in the front of your independent reading journal.</a:t>
            </a:r>
          </a:p>
          <a:p>
            <a:pPr marL="514350" lvl="0" indent="-514350" rtl="0">
              <a:spcBef>
                <a:spcPts val="0"/>
              </a:spcBef>
              <a:spcAft>
                <a:spcPts val="0"/>
              </a:spcAft>
              <a:buSzPct val="100000"/>
              <a:buFont typeface="+mj-lt"/>
              <a:buAutoNum type="alphaUcPeriod"/>
            </a:pPr>
            <a:r>
              <a:rPr lang="en" sz="2600" dirty="0">
                <a:solidFill>
                  <a:schemeClr val="dk1"/>
                </a:solidFill>
              </a:rPr>
              <a:t>Choose an informative writing prompt to complete in your Unit 2 Homework.</a:t>
            </a:r>
          </a:p>
          <a:p>
            <a:pPr marL="514350" lvl="0" indent="-514350" rtl="0">
              <a:spcBef>
                <a:spcPts val="0"/>
              </a:spcBef>
              <a:spcAft>
                <a:spcPts val="0"/>
              </a:spcAft>
              <a:buSzPct val="100000"/>
              <a:buFont typeface="+mj-lt"/>
              <a:buAutoNum type="alphaUcPeriod"/>
            </a:pPr>
            <a:r>
              <a:rPr lang="en" sz="2600" dirty="0">
                <a:solidFill>
                  <a:schemeClr val="dk1"/>
                </a:solidFill>
              </a:rPr>
              <a:t>Optional: Complete the Language Dive II Practice worksheet in your Unit 2 Homework.</a:t>
            </a:r>
            <a:endParaRPr sz="2600" dirty="0">
              <a:solidFill>
                <a:schemeClr val="dk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24" name="Google Shape;224;p38"/>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25" name="Google Shape;225;p38"/>
          <p:cNvGraphicFramePr/>
          <p:nvPr/>
        </p:nvGraphicFramePr>
        <p:xfrm>
          <a:off x="773775" y="3463850"/>
          <a:ext cx="7239000" cy="1471550"/>
        </p:xfrm>
        <a:graphic>
          <a:graphicData uri="http://schemas.openxmlformats.org/drawingml/2006/table">
            <a:tbl>
              <a:tblPr>
                <a:noFill/>
                <a:tableStyleId>{2B85B7CA-03DE-445D-9C4B-DAF2366FBE5D}</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9</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449225" y="1201650"/>
            <a:ext cx="7464000" cy="37932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sz="1600" b="1">
                <a:solidFill>
                  <a:schemeClr val="dk1"/>
                </a:solidFill>
              </a:rPr>
              <a:t>Preparing for Lesson 9: </a:t>
            </a:r>
            <a:r>
              <a:rPr lang="en" sz="1600">
                <a:solidFill>
                  <a:schemeClr val="dk1"/>
                </a:solidFill>
              </a:rPr>
              <a:t>Materials and Student Pairings</a:t>
            </a:r>
            <a:endParaRPr sz="1600">
              <a:solidFill>
                <a:schemeClr val="dk1"/>
              </a:solidFill>
            </a:endParaRPr>
          </a:p>
          <a:p>
            <a:pPr marL="457200" lvl="0" indent="-304800" rtl="0">
              <a:lnSpc>
                <a:spcPct val="90000"/>
              </a:lnSpc>
              <a:spcBef>
                <a:spcPts val="0"/>
              </a:spcBef>
              <a:spcAft>
                <a:spcPts val="0"/>
              </a:spcAft>
              <a:buClr>
                <a:schemeClr val="dk1"/>
              </a:buClr>
              <a:buSzPts val="1200"/>
              <a:buChar char="●"/>
            </a:pPr>
            <a:r>
              <a:rPr lang="en" sz="1200" b="1">
                <a:solidFill>
                  <a:schemeClr val="dk1"/>
                </a:solidFill>
              </a:rPr>
              <a:t>Model literary essay </a:t>
            </a:r>
            <a:endParaRPr sz="1200" b="1">
              <a:solidFill>
                <a:schemeClr val="dk1"/>
              </a:solidFill>
            </a:endParaRPr>
          </a:p>
          <a:p>
            <a:pPr marL="457200" lvl="0" indent="-304800" rtl="0">
              <a:lnSpc>
                <a:spcPct val="90000"/>
              </a:lnSpc>
              <a:spcBef>
                <a:spcPts val="0"/>
              </a:spcBef>
              <a:spcAft>
                <a:spcPts val="0"/>
              </a:spcAft>
              <a:buClr>
                <a:schemeClr val="dk1"/>
              </a:buClr>
              <a:buSzPts val="1200"/>
              <a:buChar char="●"/>
            </a:pPr>
            <a:r>
              <a:rPr lang="en" sz="1200" b="1">
                <a:solidFill>
                  <a:schemeClr val="dk1"/>
                </a:solidFill>
              </a:rPr>
              <a:t>Informative Essay Prompt: What Inspires Poets? </a:t>
            </a:r>
            <a:endParaRPr sz="1200" b="1">
              <a:solidFill>
                <a:schemeClr val="dk1"/>
              </a:solidFill>
            </a:endParaRPr>
          </a:p>
          <a:p>
            <a:pPr marL="457200" lvl="0" indent="-304800" rtl="0">
              <a:lnSpc>
                <a:spcPct val="90000"/>
              </a:lnSpc>
              <a:spcBef>
                <a:spcPts val="0"/>
              </a:spcBef>
              <a:spcAft>
                <a:spcPts val="0"/>
              </a:spcAft>
              <a:buClr>
                <a:schemeClr val="dk1"/>
              </a:buClr>
              <a:buSzPts val="1200"/>
              <a:buChar char="●"/>
            </a:pPr>
            <a:r>
              <a:rPr lang="en" sz="1200" b="1">
                <a:solidFill>
                  <a:schemeClr val="dk1"/>
                </a:solidFill>
              </a:rPr>
              <a:t>Vocabulary logs </a:t>
            </a:r>
            <a:endParaRPr sz="1200" b="1">
              <a:solidFill>
                <a:schemeClr val="dk1"/>
              </a:solidFill>
            </a:endParaRPr>
          </a:p>
          <a:p>
            <a:pPr marL="457200" lvl="0" indent="-304800" rtl="0">
              <a:lnSpc>
                <a:spcPct val="90000"/>
              </a:lnSpc>
              <a:spcBef>
                <a:spcPts val="0"/>
              </a:spcBef>
              <a:spcAft>
                <a:spcPts val="0"/>
              </a:spcAft>
              <a:buClr>
                <a:schemeClr val="dk1"/>
              </a:buClr>
              <a:buSzPts val="1200"/>
              <a:buChar char="●"/>
            </a:pPr>
            <a:r>
              <a:rPr lang="en" sz="1200" b="1">
                <a:solidFill>
                  <a:schemeClr val="dk1"/>
                </a:solidFill>
              </a:rPr>
              <a:t>Annotated model literary essay </a:t>
            </a:r>
            <a:endParaRPr sz="1200" b="1">
              <a:solidFill>
                <a:schemeClr val="dk1"/>
              </a:solidFill>
            </a:endParaRPr>
          </a:p>
          <a:p>
            <a:pPr marL="457200" lvl="0" indent="-304800" rtl="0">
              <a:lnSpc>
                <a:spcPct val="90000"/>
              </a:lnSpc>
              <a:spcBef>
                <a:spcPts val="0"/>
              </a:spcBef>
              <a:spcAft>
                <a:spcPts val="0"/>
              </a:spcAft>
              <a:buClr>
                <a:schemeClr val="dk1"/>
              </a:buClr>
              <a:buSzPts val="1200"/>
              <a:buChar char="●"/>
            </a:pPr>
            <a:r>
              <a:rPr lang="en" sz="1200" b="1">
                <a:solidFill>
                  <a:schemeClr val="dk1"/>
                </a:solidFill>
              </a:rPr>
              <a:t>Painted Essay® template </a:t>
            </a:r>
            <a:endParaRPr sz="1200" b="1">
              <a:solidFill>
                <a:schemeClr val="dk1"/>
              </a:solidFill>
            </a:endParaRPr>
          </a:p>
          <a:p>
            <a:pPr marL="457200" lvl="0" indent="-304800" rtl="0">
              <a:lnSpc>
                <a:spcPct val="90000"/>
              </a:lnSpc>
              <a:spcBef>
                <a:spcPts val="0"/>
              </a:spcBef>
              <a:spcAft>
                <a:spcPts val="0"/>
              </a:spcAft>
              <a:buClr>
                <a:schemeClr val="dk1"/>
              </a:buClr>
              <a:buSzPts val="1200"/>
              <a:buChar char="●"/>
            </a:pPr>
            <a:r>
              <a:rPr lang="en" sz="1200">
                <a:solidFill>
                  <a:schemeClr val="dk1"/>
                </a:solidFill>
              </a:rPr>
              <a:t>Paintbrushes </a:t>
            </a:r>
            <a:endParaRPr sz="1200">
              <a:solidFill>
                <a:schemeClr val="dk1"/>
              </a:solidFill>
            </a:endParaRPr>
          </a:p>
          <a:p>
            <a:pPr marL="457200" lvl="0" indent="-304800" rtl="0">
              <a:lnSpc>
                <a:spcPct val="90000"/>
              </a:lnSpc>
              <a:spcBef>
                <a:spcPts val="0"/>
              </a:spcBef>
              <a:spcAft>
                <a:spcPts val="0"/>
              </a:spcAft>
              <a:buClr>
                <a:schemeClr val="dk1"/>
              </a:buClr>
              <a:buSzPts val="1200"/>
              <a:buChar char="●"/>
            </a:pPr>
            <a:r>
              <a:rPr lang="en" sz="1200">
                <a:solidFill>
                  <a:schemeClr val="dk1"/>
                </a:solidFill>
              </a:rPr>
              <a:t>Red, yellow, blue, and green watercolor paint </a:t>
            </a:r>
            <a:endParaRPr sz="1200">
              <a:solidFill>
                <a:schemeClr val="dk1"/>
              </a:solidFill>
            </a:endParaRPr>
          </a:p>
          <a:p>
            <a:pPr marL="457200" lvl="0" indent="-304800" rtl="0">
              <a:lnSpc>
                <a:spcPct val="90000"/>
              </a:lnSpc>
              <a:spcBef>
                <a:spcPts val="0"/>
              </a:spcBef>
              <a:spcAft>
                <a:spcPts val="0"/>
              </a:spcAft>
              <a:buClr>
                <a:schemeClr val="dk1"/>
              </a:buClr>
              <a:buSzPts val="1200"/>
              <a:buChar char="●"/>
            </a:pPr>
            <a:r>
              <a:rPr lang="en" sz="1200">
                <a:solidFill>
                  <a:schemeClr val="dk1"/>
                </a:solidFill>
              </a:rPr>
              <a:t>Cups of water </a:t>
            </a:r>
            <a:endParaRPr sz="1200">
              <a:solidFill>
                <a:schemeClr val="dk1"/>
              </a:solidFill>
            </a:endParaRPr>
          </a:p>
          <a:p>
            <a:pPr marL="457200" lvl="0" indent="-304800" rtl="0">
              <a:lnSpc>
                <a:spcPct val="90000"/>
              </a:lnSpc>
              <a:spcBef>
                <a:spcPts val="0"/>
              </a:spcBef>
              <a:spcAft>
                <a:spcPts val="0"/>
              </a:spcAft>
              <a:buClr>
                <a:schemeClr val="dk1"/>
              </a:buClr>
              <a:buSzPts val="1200"/>
              <a:buChar char="●"/>
            </a:pPr>
            <a:r>
              <a:rPr lang="en" sz="1200" b="1">
                <a:solidFill>
                  <a:schemeClr val="dk1"/>
                </a:solidFill>
              </a:rPr>
              <a:t>Painting an Essay lesson plan </a:t>
            </a:r>
            <a:endParaRPr sz="1200" b="1">
              <a:solidFill>
                <a:schemeClr val="dk1"/>
              </a:solidFill>
            </a:endParaRPr>
          </a:p>
          <a:p>
            <a:pPr marL="457200" lvl="0" indent="-304800" rtl="0">
              <a:lnSpc>
                <a:spcPct val="90000"/>
              </a:lnSpc>
              <a:spcBef>
                <a:spcPts val="0"/>
              </a:spcBef>
              <a:spcAft>
                <a:spcPts val="0"/>
              </a:spcAft>
              <a:buClr>
                <a:schemeClr val="dk1"/>
              </a:buClr>
              <a:buSzPts val="1200"/>
              <a:buChar char="●"/>
            </a:pPr>
            <a:r>
              <a:rPr lang="en" sz="1200">
                <a:solidFill>
                  <a:schemeClr val="dk1"/>
                </a:solidFill>
              </a:rPr>
              <a:t>Red, yellow, blue, and green colored pencils </a:t>
            </a:r>
            <a:endParaRPr sz="1200">
              <a:solidFill>
                <a:schemeClr val="dk1"/>
              </a:solidFill>
            </a:endParaRPr>
          </a:p>
          <a:p>
            <a:pPr marL="457200" lvl="0" indent="-304800" rtl="0">
              <a:lnSpc>
                <a:spcPct val="90000"/>
              </a:lnSpc>
              <a:spcBef>
                <a:spcPts val="0"/>
              </a:spcBef>
              <a:spcAft>
                <a:spcPts val="0"/>
              </a:spcAft>
              <a:buClr>
                <a:schemeClr val="dk1"/>
              </a:buClr>
              <a:buSzPts val="1200"/>
              <a:buChar char="●"/>
            </a:pPr>
            <a:r>
              <a:rPr lang="en" sz="1200" b="1">
                <a:solidFill>
                  <a:schemeClr val="dk1"/>
                </a:solidFill>
              </a:rPr>
              <a:t>Informative Writing Checklist </a:t>
            </a:r>
            <a:endParaRPr sz="1200" b="1">
              <a:solidFill>
                <a:schemeClr val="dk1"/>
              </a:solidFill>
            </a:endParaRPr>
          </a:p>
          <a:p>
            <a:pPr marL="457200" lvl="0" indent="-304800" rtl="0">
              <a:lnSpc>
                <a:spcPct val="90000"/>
              </a:lnSpc>
              <a:spcBef>
                <a:spcPts val="0"/>
              </a:spcBef>
              <a:spcAft>
                <a:spcPts val="0"/>
              </a:spcAft>
              <a:buClr>
                <a:schemeClr val="dk1"/>
              </a:buClr>
              <a:buSzPts val="1200"/>
              <a:buChar char="●"/>
            </a:pPr>
            <a:r>
              <a:rPr lang="en" sz="1200" b="1">
                <a:solidFill>
                  <a:schemeClr val="dk1"/>
                </a:solidFill>
              </a:rPr>
              <a:t>Language Dive Guide: Model Literary Essay </a:t>
            </a:r>
            <a:r>
              <a:rPr lang="en" sz="1200">
                <a:solidFill>
                  <a:schemeClr val="dk1"/>
                </a:solidFill>
              </a:rPr>
              <a:t>(Optional homework task)</a:t>
            </a:r>
            <a:endParaRPr sz="1200">
              <a:solidFill>
                <a:schemeClr val="dk1"/>
              </a:solidFill>
            </a:endParaRPr>
          </a:p>
          <a:p>
            <a:pPr marL="914400" lvl="1" indent="-298450" rtl="0">
              <a:lnSpc>
                <a:spcPct val="115000"/>
              </a:lnSpc>
              <a:spcBef>
                <a:spcPts val="0"/>
              </a:spcBef>
              <a:spcAft>
                <a:spcPts val="0"/>
              </a:spcAft>
              <a:buClr>
                <a:schemeClr val="dk1"/>
              </a:buClr>
              <a:buSzPts val="1100"/>
              <a:buChar char="○"/>
            </a:pPr>
            <a:r>
              <a:rPr lang="en" sz="1100" b="1">
                <a:solidFill>
                  <a:schemeClr val="dk1"/>
                </a:solidFill>
              </a:rPr>
              <a:t>Language Dive Note-catcher: Model Literary Essay </a:t>
            </a:r>
            <a:endParaRPr sz="1100" b="1">
              <a:solidFill>
                <a:schemeClr val="dk1"/>
              </a:solidFill>
            </a:endParaRPr>
          </a:p>
          <a:p>
            <a:pPr marL="914400" lvl="1" indent="-298450" rtl="0">
              <a:lnSpc>
                <a:spcPct val="115000"/>
              </a:lnSpc>
              <a:spcBef>
                <a:spcPts val="0"/>
              </a:spcBef>
              <a:spcAft>
                <a:spcPts val="0"/>
              </a:spcAft>
              <a:buClr>
                <a:schemeClr val="dk1"/>
              </a:buClr>
              <a:buSzPts val="1100"/>
              <a:buChar char="○"/>
            </a:pPr>
            <a:r>
              <a:rPr lang="en" sz="1100" b="1">
                <a:solidFill>
                  <a:schemeClr val="dk1"/>
                </a:solidFill>
              </a:rPr>
              <a:t>Language Dive Sentence strip chunks: Model Literary Essay </a:t>
            </a:r>
            <a:endParaRPr sz="1100" b="1">
              <a:solidFill>
                <a:schemeClr val="dk1"/>
              </a:solidFill>
            </a:endParaRPr>
          </a:p>
          <a:p>
            <a:pPr marL="457200" lvl="0" indent="-304800" rtl="0">
              <a:lnSpc>
                <a:spcPct val="90000"/>
              </a:lnSpc>
              <a:spcBef>
                <a:spcPts val="0"/>
              </a:spcBef>
              <a:spcAft>
                <a:spcPts val="0"/>
              </a:spcAft>
              <a:buClr>
                <a:schemeClr val="dk1"/>
              </a:buClr>
              <a:buSzPts val="1200"/>
              <a:buChar char="●"/>
            </a:pPr>
            <a:r>
              <a:rPr lang="en" sz="1200" b="1">
                <a:solidFill>
                  <a:schemeClr val="dk1"/>
                </a:solidFill>
              </a:rPr>
              <a:t>Working to Become Ethical People anchor chart</a:t>
            </a:r>
            <a:endParaRPr sz="1200" b="1">
              <a:solidFill>
                <a:schemeClr val="dk1"/>
              </a:solidFill>
            </a:endParaRPr>
          </a:p>
          <a:p>
            <a:pPr marL="457200" lvl="0" indent="-304800" rtl="0">
              <a:lnSpc>
                <a:spcPct val="90000"/>
              </a:lnSpc>
              <a:spcBef>
                <a:spcPts val="0"/>
              </a:spcBef>
              <a:spcAft>
                <a:spcPts val="0"/>
              </a:spcAft>
              <a:buClr>
                <a:schemeClr val="dk1"/>
              </a:buClr>
              <a:buSzPts val="1200"/>
              <a:buChar char="●"/>
            </a:pPr>
            <a:r>
              <a:rPr lang="en" sz="1200" b="1">
                <a:solidFill>
                  <a:schemeClr val="dk1"/>
                </a:solidFill>
              </a:rPr>
              <a:t>Independent Reading: Sample Plan </a:t>
            </a:r>
            <a:endParaRPr sz="1200" b="1">
              <a:solidFill>
                <a:schemeClr val="dk1"/>
              </a:solidFill>
            </a:endParaRPr>
          </a:p>
          <a:p>
            <a:pPr marL="0" lvl="0" indent="0" rtl="0">
              <a:lnSpc>
                <a:spcPct val="90000"/>
              </a:lnSpc>
              <a:spcBef>
                <a:spcPts val="0"/>
              </a:spcBef>
              <a:spcAft>
                <a:spcPts val="0"/>
              </a:spcAft>
              <a:buNone/>
            </a:pPr>
            <a:r>
              <a:rPr lang="en" sz="1400">
                <a:solidFill>
                  <a:schemeClr val="dk1"/>
                </a:solidFill>
              </a:rPr>
              <a:t>Student Pairings:</a:t>
            </a:r>
            <a:endParaRPr sz="1400">
              <a:solidFill>
                <a:schemeClr val="dk1"/>
              </a:solidFill>
            </a:endParaRPr>
          </a:p>
          <a:p>
            <a:pPr marL="457200" lvl="0" indent="-304800" rtl="0">
              <a:lnSpc>
                <a:spcPct val="90000"/>
              </a:lnSpc>
              <a:spcBef>
                <a:spcPts val="0"/>
              </a:spcBef>
              <a:spcAft>
                <a:spcPts val="0"/>
              </a:spcAft>
              <a:buClr>
                <a:schemeClr val="dk1"/>
              </a:buClr>
              <a:buSzPts val="1200"/>
              <a:buChar char="●"/>
            </a:pPr>
            <a:r>
              <a:rPr lang="en" sz="1200">
                <a:solidFill>
                  <a:schemeClr val="dk1"/>
                </a:solidFill>
              </a:rPr>
              <a:t>Strategically group students to work in partners. </a:t>
            </a:r>
            <a:endParaRPr sz="120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9</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sz="2000" b="1" dirty="0">
                <a:solidFill>
                  <a:schemeClr val="dk1"/>
                </a:solidFill>
              </a:rPr>
              <a:t>Preparing for Lesson 9: </a:t>
            </a:r>
            <a:r>
              <a:rPr lang="en" sz="2000" dirty="0">
                <a:solidFill>
                  <a:schemeClr val="dk1"/>
                </a:solidFill>
              </a:rPr>
              <a:t>Pre-reading and Protocols</a:t>
            </a:r>
            <a:endParaRPr sz="2000" dirty="0">
              <a:solidFill>
                <a:schemeClr val="dk1"/>
              </a:solidFill>
            </a:endParaRPr>
          </a:p>
          <a:p>
            <a:pPr marL="457200" lvl="0" indent="-381000" rtl="0">
              <a:lnSpc>
                <a:spcPct val="115000"/>
              </a:lnSpc>
              <a:spcBef>
                <a:spcPts val="0"/>
              </a:spcBef>
              <a:spcAft>
                <a:spcPts val="0"/>
              </a:spcAft>
              <a:buClr>
                <a:schemeClr val="dk1"/>
              </a:buClr>
              <a:buSzPct val="100000"/>
              <a:buFont typeface="Century Gothic"/>
              <a:buChar char="●"/>
            </a:pPr>
            <a:r>
              <a:rPr lang="en" sz="2000" dirty="0">
                <a:solidFill>
                  <a:schemeClr val="dk1"/>
                </a:solidFill>
              </a:rPr>
              <a:t>Read the entire lesson. </a:t>
            </a:r>
            <a:endParaRPr sz="2000" dirty="0">
              <a:solidFill>
                <a:schemeClr val="dk1"/>
              </a:solidFill>
            </a:endParaRPr>
          </a:p>
          <a:p>
            <a:pPr marL="457200" lvl="0" indent="-381000" rtl="0">
              <a:lnSpc>
                <a:spcPct val="115000"/>
              </a:lnSpc>
              <a:spcBef>
                <a:spcPts val="0"/>
              </a:spcBef>
              <a:spcAft>
                <a:spcPts val="0"/>
              </a:spcAft>
              <a:buClr>
                <a:schemeClr val="dk1"/>
              </a:buClr>
              <a:buSzPct val="100000"/>
              <a:buFont typeface="Century Gothic"/>
              <a:buChar char="●"/>
            </a:pPr>
            <a:r>
              <a:rPr lang="en" sz="2000" dirty="0">
                <a:solidFill>
                  <a:schemeClr val="dk1"/>
                </a:solidFill>
              </a:rPr>
              <a:t>Read through the Painting an Essay lesson plan (pages 8-11 of the download)</a:t>
            </a:r>
            <a:endParaRPr sz="2000" dirty="0">
              <a:solidFill>
                <a:schemeClr val="dk1"/>
              </a:solidFill>
            </a:endParaRPr>
          </a:p>
          <a:p>
            <a:pPr marL="457200" lvl="0" indent="-381000" rtl="0">
              <a:lnSpc>
                <a:spcPct val="115000"/>
              </a:lnSpc>
              <a:spcBef>
                <a:spcPts val="0"/>
              </a:spcBef>
              <a:spcAft>
                <a:spcPts val="0"/>
              </a:spcAft>
              <a:buClr>
                <a:schemeClr val="dk1"/>
              </a:buClr>
              <a:buSzPct val="100000"/>
              <a:buFont typeface="Arial"/>
              <a:buChar char="●"/>
            </a:pPr>
            <a:r>
              <a:rPr lang="en" sz="2000" dirty="0">
                <a:solidFill>
                  <a:schemeClr val="dk1"/>
                </a:solidFill>
              </a:rPr>
              <a:t>Protocols utilized: </a:t>
            </a:r>
            <a:endParaRPr sz="2000" dirty="0">
              <a:solidFill>
                <a:schemeClr val="dk1"/>
              </a:solidFill>
            </a:endParaRPr>
          </a:p>
          <a:p>
            <a:pPr marL="914400" lvl="1" indent="-381000" rtl="0">
              <a:lnSpc>
                <a:spcPct val="115000"/>
              </a:lnSpc>
              <a:spcBef>
                <a:spcPts val="0"/>
              </a:spcBef>
              <a:spcAft>
                <a:spcPts val="0"/>
              </a:spcAft>
              <a:buClr>
                <a:schemeClr val="dk1"/>
              </a:buClr>
              <a:buSzPts val="2400"/>
              <a:buFont typeface="Arial"/>
              <a:buChar char="○"/>
            </a:pPr>
            <a:r>
              <a:rPr lang="en" sz="2000" dirty="0">
                <a:solidFill>
                  <a:schemeClr val="dk1"/>
                </a:solidFill>
              </a:rPr>
              <a:t>Red Light/Green Light</a:t>
            </a:r>
            <a:endParaRPr sz="2000" dirty="0">
              <a:solidFill>
                <a:schemeClr val="dk1"/>
              </a:solidFill>
            </a:endParaRPr>
          </a:p>
          <a:p>
            <a:pPr marL="914400" lvl="1" indent="-381000" rtl="0">
              <a:lnSpc>
                <a:spcPct val="115000"/>
              </a:lnSpc>
              <a:spcBef>
                <a:spcPts val="0"/>
              </a:spcBef>
              <a:spcAft>
                <a:spcPts val="0"/>
              </a:spcAft>
              <a:buClr>
                <a:schemeClr val="dk1"/>
              </a:buClr>
              <a:buSzPts val="2400"/>
              <a:buFont typeface="Arial"/>
              <a:buChar char="○"/>
            </a:pPr>
            <a:r>
              <a:rPr lang="en" sz="2000" dirty="0">
                <a:solidFill>
                  <a:schemeClr val="dk1"/>
                </a:solidFill>
              </a:rPr>
              <a:t>Turn and Talk</a:t>
            </a:r>
            <a:endParaRPr sz="2000" dirty="0">
              <a:solidFill>
                <a:schemeClr val="dk1"/>
              </a:solidFill>
            </a:endParaRPr>
          </a:p>
          <a:p>
            <a:pPr marL="914400" lvl="1" indent="-381000" rtl="0">
              <a:lnSpc>
                <a:spcPct val="115000"/>
              </a:lnSpc>
              <a:spcBef>
                <a:spcPts val="0"/>
              </a:spcBef>
              <a:spcAft>
                <a:spcPts val="0"/>
              </a:spcAft>
              <a:buClr>
                <a:schemeClr val="dk1"/>
              </a:buClr>
              <a:buSzPts val="2400"/>
              <a:buFont typeface="Arial"/>
              <a:buChar char="○"/>
            </a:pPr>
            <a:r>
              <a:rPr lang="en" sz="2000" dirty="0">
                <a:solidFill>
                  <a:schemeClr val="dk1"/>
                </a:solidFill>
              </a:rPr>
              <a:t>Thumb-</a:t>
            </a:r>
            <a:r>
              <a:rPr lang="en-US" sz="2000" dirty="0">
                <a:solidFill>
                  <a:schemeClr val="dk1"/>
                </a:solidFill>
              </a:rPr>
              <a:t>O</a:t>
            </a:r>
            <a:r>
              <a:rPr lang="en" sz="2000" dirty="0">
                <a:solidFill>
                  <a:schemeClr val="dk1"/>
                </a:solidFill>
              </a:rPr>
              <a:t>-Meter</a:t>
            </a:r>
            <a:endParaRPr sz="2000" dirty="0">
              <a:solidFill>
                <a:schemeClr val="dk1"/>
              </a:solidFill>
            </a:endParaRPr>
          </a:p>
          <a:p>
            <a:pPr marL="914400" lvl="0" indent="0" rtl="0">
              <a:lnSpc>
                <a:spcPct val="115000"/>
              </a:lnSpc>
              <a:spcBef>
                <a:spcPts val="0"/>
              </a:spcBef>
              <a:spcAft>
                <a:spcPts val="0"/>
              </a:spcAft>
              <a:buNone/>
            </a:pPr>
            <a:endParaRPr sz="2400" dirty="0">
              <a:solidFill>
                <a:schemeClr val="dk1"/>
              </a:solidFill>
            </a:endParaRPr>
          </a:p>
          <a:p>
            <a:pPr marL="0" lvl="0" indent="0" rtl="0">
              <a:lnSpc>
                <a:spcPct val="115000"/>
              </a:lnSpc>
              <a:spcBef>
                <a:spcPts val="0"/>
              </a:spcBef>
              <a:spcAft>
                <a:spcPts val="0"/>
              </a:spcAft>
              <a:buNone/>
            </a:pPr>
            <a:endParaRPr sz="2200"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9</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4EAB7405-4886-4496-8653-B6810B1738CF}"/>
              </a:ext>
            </a:extLst>
          </p:cNvPr>
          <p:cNvPicPr>
            <a:picLocks noChangeAspect="1"/>
          </p:cNvPicPr>
          <p:nvPr/>
        </p:nvPicPr>
        <p:blipFill>
          <a:blip r:embed="rId3"/>
          <a:stretch>
            <a:fillRect/>
          </a:stretch>
        </p:blipFill>
        <p:spPr>
          <a:xfrm>
            <a:off x="3724886" y="395918"/>
            <a:ext cx="1694227" cy="77866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4" name="Google Shape;154;p29"/>
          <p:cNvSpPr txBox="1">
            <a:spLocks noGrp="1"/>
          </p:cNvSpPr>
          <p:nvPr>
            <p:ph type="body" idx="1"/>
          </p:nvPr>
        </p:nvSpPr>
        <p:spPr>
          <a:xfrm>
            <a:off x="552600" y="1152475"/>
            <a:ext cx="80445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a:solidFill>
                  <a:schemeClr val="dk1"/>
                </a:solidFill>
              </a:rPr>
              <a:t>Welcome back to our continuing study of poetry! </a:t>
            </a:r>
            <a:endParaRPr>
              <a:solidFill>
                <a:schemeClr val="dk1"/>
              </a:solidFill>
            </a:endParaRPr>
          </a:p>
          <a:p>
            <a:pPr marL="0" lvl="0" indent="0" rtl="0">
              <a:spcBef>
                <a:spcPts val="0"/>
              </a:spcBef>
              <a:spcAft>
                <a:spcPts val="0"/>
              </a:spcAft>
              <a:buClr>
                <a:srgbClr val="000000"/>
              </a:buClr>
              <a:buSzPts val="1100"/>
              <a:buFont typeface="Arial"/>
              <a:buNone/>
            </a:pPr>
            <a:endParaRPr>
              <a:solidFill>
                <a:schemeClr val="dk1"/>
              </a:solidFill>
            </a:endParaRPr>
          </a:p>
          <a:p>
            <a:pPr marL="0" lvl="0" indent="0">
              <a:spcBef>
                <a:spcPts val="0"/>
              </a:spcBef>
              <a:spcAft>
                <a:spcPts val="0"/>
              </a:spcAft>
              <a:buClr>
                <a:srgbClr val="000000"/>
              </a:buClr>
              <a:buSzPts val="1100"/>
              <a:buFont typeface="Arial"/>
              <a:buNone/>
            </a:pPr>
            <a:r>
              <a:rPr lang="en">
                <a:solidFill>
                  <a:schemeClr val="dk1"/>
                </a:solidFill>
              </a:rPr>
              <a:t>What are we learning and doing today?</a:t>
            </a:r>
            <a:endParaRPr>
              <a:solidFill>
                <a:schemeClr val="dk1"/>
              </a:solidFill>
            </a:endParaRPr>
          </a:p>
          <a:p>
            <a:pPr marL="457200" lvl="0" indent="-342900" rtl="0">
              <a:spcBef>
                <a:spcPts val="0"/>
              </a:spcBef>
              <a:spcAft>
                <a:spcPts val="0"/>
              </a:spcAft>
              <a:buClr>
                <a:schemeClr val="dk1"/>
              </a:buClr>
              <a:buSzPts val="1800"/>
              <a:buChar char="●"/>
            </a:pPr>
            <a:r>
              <a:rPr lang="en"/>
              <a:t>We will analyze a model literary essay about William Carlos Williams using The Painted Essay® structure in order to generate criteria for your own essays. </a:t>
            </a:r>
            <a:endParaRPr/>
          </a:p>
          <a:p>
            <a:pPr marL="457200" lvl="0" indent="-342900" rtl="0">
              <a:spcBef>
                <a:spcPts val="0"/>
              </a:spcBef>
              <a:spcAft>
                <a:spcPts val="0"/>
              </a:spcAft>
              <a:buSzPts val="1800"/>
              <a:buChar char="●"/>
            </a:pPr>
            <a:r>
              <a:rPr lang="en"/>
              <a:t>You will also begin using the Informative Writing Checklist.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What Inspires Poets?</a:t>
            </a:r>
            <a:endParaRPr/>
          </a:p>
        </p:txBody>
      </p:sp>
      <p:sp>
        <p:nvSpPr>
          <p:cNvPr id="160" name="Google Shape;160;p30"/>
          <p:cNvSpPr txBox="1">
            <a:spLocks noGrp="1"/>
          </p:cNvSpPr>
          <p:nvPr>
            <p:ph type="body" idx="1"/>
          </p:nvPr>
        </p:nvSpPr>
        <p:spPr>
          <a:xfrm>
            <a:off x="195600" y="3778175"/>
            <a:ext cx="8636700" cy="1365300"/>
          </a:xfrm>
          <a:prstGeom prst="rect">
            <a:avLst/>
          </a:prstGeom>
        </p:spPr>
        <p:txBody>
          <a:bodyPr spcFirstLastPara="1" wrap="square" lIns="91425" tIns="91425" rIns="91425" bIns="91425" anchor="t" anchorCtr="0">
            <a:noAutofit/>
          </a:bodyPr>
          <a:lstStyle/>
          <a:p>
            <a:pPr marL="4114800" lvl="0" indent="-330200" rtl="0">
              <a:spcBef>
                <a:spcPts val="0"/>
              </a:spcBef>
              <a:spcAft>
                <a:spcPts val="0"/>
              </a:spcAft>
              <a:buSzPts val="1600"/>
              <a:buAutoNum type="arabicPeriod"/>
            </a:pPr>
            <a:r>
              <a:rPr lang="en" sz="1600"/>
              <a:t>What is the purpose of this document?</a:t>
            </a:r>
            <a:endParaRPr sz="1600"/>
          </a:p>
          <a:p>
            <a:pPr marL="4114800" lvl="0" indent="-330200" rtl="0">
              <a:spcBef>
                <a:spcPts val="0"/>
              </a:spcBef>
              <a:spcAft>
                <a:spcPts val="0"/>
              </a:spcAft>
              <a:buSzPts val="1600"/>
              <a:buAutoNum type="arabicPeriod"/>
            </a:pPr>
            <a:r>
              <a:rPr lang="en" sz="1600"/>
              <a:t>What inspired William Carlos Williams to write?</a:t>
            </a:r>
            <a:endParaRPr sz="1600"/>
          </a:p>
          <a:p>
            <a:pPr marL="7772400" lvl="0" indent="0" rtl="0">
              <a:spcBef>
                <a:spcPts val="0"/>
              </a:spcBef>
              <a:spcAft>
                <a:spcPts val="0"/>
              </a:spcAft>
              <a:buNone/>
            </a:pPr>
            <a:endParaRPr sz="2000"/>
          </a:p>
          <a:p>
            <a:pPr marL="0" lvl="0" indent="0">
              <a:spcBef>
                <a:spcPts val="0"/>
              </a:spcBef>
              <a:spcAft>
                <a:spcPts val="0"/>
              </a:spcAft>
              <a:buNone/>
            </a:pPr>
            <a:endParaRPr sz="2000"/>
          </a:p>
        </p:txBody>
      </p:sp>
      <p:pic>
        <p:nvPicPr>
          <p:cNvPr id="161" name="Google Shape;161;p30"/>
          <p:cNvPicPr preferRelativeResize="0"/>
          <p:nvPr/>
        </p:nvPicPr>
        <p:blipFill>
          <a:blip r:embed="rId3">
            <a:alphaModFix/>
          </a:blip>
          <a:stretch>
            <a:fillRect/>
          </a:stretch>
        </p:blipFill>
        <p:spPr>
          <a:xfrm>
            <a:off x="4919050" y="248800"/>
            <a:ext cx="3219450" cy="3352800"/>
          </a:xfrm>
          <a:prstGeom prst="rect">
            <a:avLst/>
          </a:prstGeom>
          <a:noFill/>
          <a:ln w="9525" cap="flat" cmpd="sng">
            <a:solidFill>
              <a:srgbClr val="000000"/>
            </a:solidFill>
            <a:prstDash val="solid"/>
            <a:round/>
            <a:headEnd type="none" w="sm" len="sm"/>
            <a:tailEnd type="none" w="sm" len="sm"/>
          </a:ln>
        </p:spPr>
      </p:pic>
      <p:pic>
        <p:nvPicPr>
          <p:cNvPr id="162" name="Google Shape;162;p30"/>
          <p:cNvPicPr preferRelativeResize="0"/>
          <p:nvPr/>
        </p:nvPicPr>
        <p:blipFill>
          <a:blip r:embed="rId4">
            <a:alphaModFix/>
          </a:blip>
          <a:stretch>
            <a:fillRect/>
          </a:stretch>
        </p:blipFill>
        <p:spPr>
          <a:xfrm>
            <a:off x="569300" y="1247675"/>
            <a:ext cx="3082225" cy="3554475"/>
          </a:xfrm>
          <a:prstGeom prst="rect">
            <a:avLst/>
          </a:prstGeom>
          <a:noFill/>
          <a:ln w="19050" cap="flat" cmpd="sng">
            <a:solidFill>
              <a:srgbClr val="000000"/>
            </a:solidFill>
            <a:prstDash val="solid"/>
            <a:round/>
            <a:headEnd type="none" w="sm" len="sm"/>
            <a:tailEnd type="none" w="sm" len="sm"/>
          </a:ln>
        </p:spPr>
      </p:pic>
      <p:pic>
        <p:nvPicPr>
          <p:cNvPr id="163" name="Google Shape;163;p30"/>
          <p:cNvPicPr preferRelativeResize="0"/>
          <p:nvPr/>
        </p:nvPicPr>
        <p:blipFill>
          <a:blip r:embed="rId5">
            <a:alphaModFix/>
          </a:blip>
          <a:stretch>
            <a:fillRect/>
          </a:stretch>
        </p:blipFill>
        <p:spPr>
          <a:xfrm>
            <a:off x="8475525" y="4463703"/>
            <a:ext cx="572700"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Take a Look at our Learning Target</a:t>
            </a:r>
            <a:endParaRPr/>
          </a:p>
        </p:txBody>
      </p:sp>
      <p:sp>
        <p:nvSpPr>
          <p:cNvPr id="169" name="Google Shape;169;p31"/>
          <p:cNvSpPr txBox="1">
            <a:spLocks noGrp="1"/>
          </p:cNvSpPr>
          <p:nvPr>
            <p:ph type="body" idx="1"/>
          </p:nvPr>
        </p:nvSpPr>
        <p:spPr>
          <a:xfrm>
            <a:off x="311800" y="11524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1000"/>
              </a:spcBef>
              <a:spcAft>
                <a:spcPts val="0"/>
              </a:spcAft>
              <a:buNone/>
            </a:pPr>
            <a:r>
              <a:rPr lang="en" sz="3000" dirty="0">
                <a:solidFill>
                  <a:schemeClr val="dk1"/>
                </a:solidFill>
              </a:rPr>
              <a:t>I can use the </a:t>
            </a:r>
            <a:r>
              <a:rPr lang="en" sz="3000" u="sng" dirty="0">
                <a:solidFill>
                  <a:schemeClr val="dk1"/>
                </a:solidFill>
              </a:rPr>
              <a:t>Painted Essay</a:t>
            </a:r>
            <a:r>
              <a:rPr lang="en" sz="3000" dirty="0">
                <a:solidFill>
                  <a:schemeClr val="dk1"/>
                </a:solidFill>
              </a:rPr>
              <a:t> </a:t>
            </a:r>
            <a:r>
              <a:rPr lang="en" sz="3000" b="1" dirty="0">
                <a:solidFill>
                  <a:schemeClr val="dk1"/>
                </a:solidFill>
              </a:rPr>
              <a:t>structure</a:t>
            </a:r>
            <a:r>
              <a:rPr lang="en" sz="3000" dirty="0">
                <a:solidFill>
                  <a:schemeClr val="dk1"/>
                </a:solidFill>
              </a:rPr>
              <a:t> to </a:t>
            </a:r>
            <a:r>
              <a:rPr lang="en" sz="3000" i="1" dirty="0">
                <a:solidFill>
                  <a:schemeClr val="dk1"/>
                </a:solidFill>
              </a:rPr>
              <a:t>analyze</a:t>
            </a:r>
            <a:r>
              <a:rPr lang="en" sz="3000" dirty="0">
                <a:solidFill>
                  <a:schemeClr val="dk1"/>
                </a:solidFill>
              </a:rPr>
              <a:t> a model.</a:t>
            </a:r>
            <a:endParaRPr sz="3000" dirty="0">
              <a:solidFill>
                <a:schemeClr val="dk1"/>
              </a:solidFill>
            </a:endParaRPr>
          </a:p>
          <a:p>
            <a:pPr marL="0" lvl="0" indent="0" rtl="0">
              <a:lnSpc>
                <a:spcPct val="90000"/>
              </a:lnSpc>
              <a:spcBef>
                <a:spcPts val="1000"/>
              </a:spcBef>
              <a:spcAft>
                <a:spcPts val="0"/>
              </a:spcAft>
              <a:buNone/>
            </a:pPr>
            <a:endParaRPr dirty="0">
              <a:solidFill>
                <a:schemeClr val="dk1"/>
              </a:solidFill>
            </a:endParaRPr>
          </a:p>
          <a:p>
            <a:pPr marL="457200" lvl="0" indent="0" rtl="0">
              <a:lnSpc>
                <a:spcPct val="90000"/>
              </a:lnSpc>
              <a:spcBef>
                <a:spcPts val="1000"/>
              </a:spcBef>
              <a:spcAft>
                <a:spcPts val="0"/>
              </a:spcAft>
              <a:buNone/>
            </a:pPr>
            <a:endParaRPr dirty="0"/>
          </a:p>
        </p:txBody>
      </p:sp>
      <p:pic>
        <p:nvPicPr>
          <p:cNvPr id="6" name="Google Shape;163;p30"/>
          <p:cNvPicPr preferRelativeResize="0"/>
          <p:nvPr/>
        </p:nvPicPr>
        <p:blipFill>
          <a:blip r:embed="rId3">
            <a:alphaModFix/>
          </a:blip>
          <a:stretch>
            <a:fillRect/>
          </a:stretch>
        </p:blipFill>
        <p:spPr>
          <a:xfrm>
            <a:off x="8475525" y="4463703"/>
            <a:ext cx="572700" cy="572700"/>
          </a:xfrm>
          <a:prstGeom prst="rect">
            <a:avLst/>
          </a:prstGeom>
          <a:noFill/>
          <a:ln>
            <a:noFill/>
          </a:ln>
        </p:spPr>
      </p:pic>
      <p:pic>
        <p:nvPicPr>
          <p:cNvPr id="170" name="Google Shape;170;p31"/>
          <p:cNvPicPr preferRelativeResize="0"/>
          <p:nvPr/>
        </p:nvPicPr>
        <p:blipFill>
          <a:blip r:embed="rId4">
            <a:alphaModFix/>
          </a:blip>
          <a:stretch>
            <a:fillRect/>
          </a:stretch>
        </p:blipFill>
        <p:spPr>
          <a:xfrm>
            <a:off x="7983203" y="4492003"/>
            <a:ext cx="638073" cy="5161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600"/>
              <a:t>What is the gist?</a:t>
            </a:r>
            <a:endParaRPr sz="3600"/>
          </a:p>
        </p:txBody>
      </p:sp>
      <p:pic>
        <p:nvPicPr>
          <p:cNvPr id="178" name="Google Shape;178;p32"/>
          <p:cNvPicPr preferRelativeResize="0"/>
          <p:nvPr/>
        </p:nvPicPr>
        <p:blipFill>
          <a:blip r:embed="rId3">
            <a:alphaModFix/>
          </a:blip>
          <a:stretch>
            <a:fillRect/>
          </a:stretch>
        </p:blipFill>
        <p:spPr>
          <a:xfrm>
            <a:off x="2789550" y="1111988"/>
            <a:ext cx="3798350" cy="3367969"/>
          </a:xfrm>
          <a:prstGeom prst="rect">
            <a:avLst/>
          </a:prstGeom>
          <a:noFill/>
          <a:ln w="9525" cap="flat" cmpd="sng">
            <a:solidFill>
              <a:srgbClr val="000000"/>
            </a:solidFill>
            <a:prstDash val="solid"/>
            <a:round/>
            <a:headEnd type="none" w="sm" len="sm"/>
            <a:tailEnd type="none" w="sm" len="sm"/>
          </a:ln>
        </p:spPr>
      </p:pic>
      <p:pic>
        <p:nvPicPr>
          <p:cNvPr id="179" name="Google Shape;179;p32"/>
          <p:cNvPicPr preferRelativeResize="0"/>
          <p:nvPr/>
        </p:nvPicPr>
        <p:blipFill>
          <a:blip r:embed="rId4">
            <a:alphaModFix/>
          </a:blip>
          <a:stretch>
            <a:fillRect/>
          </a:stretch>
        </p:blipFill>
        <p:spPr>
          <a:xfrm>
            <a:off x="8364971" y="4479957"/>
            <a:ext cx="571500" cy="571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It’s time to Paint the Essay</a:t>
            </a:r>
            <a:endParaRPr/>
          </a:p>
        </p:txBody>
      </p:sp>
      <p:sp>
        <p:nvSpPr>
          <p:cNvPr id="185" name="Google Shape;185;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pic>
        <p:nvPicPr>
          <p:cNvPr id="186" name="Google Shape;186;p33"/>
          <p:cNvPicPr preferRelativeResize="0"/>
          <p:nvPr/>
        </p:nvPicPr>
        <p:blipFill rotWithShape="1">
          <a:blip r:embed="rId3">
            <a:alphaModFix/>
          </a:blip>
          <a:srcRect t="-9030" b="9029"/>
          <a:stretch/>
        </p:blipFill>
        <p:spPr>
          <a:xfrm>
            <a:off x="5514650" y="969938"/>
            <a:ext cx="3317658" cy="3598938"/>
          </a:xfrm>
          <a:prstGeom prst="rect">
            <a:avLst/>
          </a:prstGeom>
          <a:noFill/>
          <a:ln w="9525" cap="flat" cmpd="sng">
            <a:solidFill>
              <a:srgbClr val="000000"/>
            </a:solidFill>
            <a:prstDash val="solid"/>
            <a:round/>
            <a:headEnd type="none" w="sm" len="sm"/>
            <a:tailEnd type="none" w="sm" len="sm"/>
          </a:ln>
        </p:spPr>
      </p:pic>
      <p:pic>
        <p:nvPicPr>
          <p:cNvPr id="187" name="Google Shape;187;p33"/>
          <p:cNvPicPr preferRelativeResize="0"/>
          <p:nvPr/>
        </p:nvPicPr>
        <p:blipFill>
          <a:blip r:embed="rId4">
            <a:alphaModFix/>
          </a:blip>
          <a:stretch>
            <a:fillRect/>
          </a:stretch>
        </p:blipFill>
        <p:spPr>
          <a:xfrm>
            <a:off x="258775" y="1033000"/>
            <a:ext cx="4944475" cy="353587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B1EAC0E-B1C9-411E-BB46-A3BA29FFB405}">
  <ds:schemaRefs>
    <ds:schemaRef ds:uri="http://schemas.microsoft.com/sharepoint/v3/contenttype/forms"/>
  </ds:schemaRefs>
</ds:datastoreItem>
</file>

<file path=customXml/itemProps2.xml><?xml version="1.0" encoding="utf-8"?>
<ds:datastoreItem xmlns:ds="http://schemas.openxmlformats.org/officeDocument/2006/customXml" ds:itemID="{C6DCD486-5F47-48F6-B909-88851329F10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565BF45-CB3D-43BD-9CFA-261E1419B74E}">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schemas.microsoft.com/office/2006/metadata/propertie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93</TotalTime>
  <Words>3013</Words>
  <Application>Microsoft Office PowerPoint</Application>
  <PresentationFormat>On-screen Show (16:9)</PresentationFormat>
  <Paragraphs>259</Paragraphs>
  <Slides>14</Slides>
  <Notes>14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14</vt:i4>
      </vt:variant>
    </vt:vector>
  </HeadingPairs>
  <TitlesOfParts>
    <vt:vector size="20" baseType="lpstr">
      <vt:lpstr>Calibri</vt:lpstr>
      <vt:lpstr>Overlock</vt:lpstr>
      <vt:lpstr>Arial</vt:lpstr>
      <vt:lpstr>Century Gothic</vt:lpstr>
      <vt:lpstr>Simple Light</vt:lpstr>
      <vt:lpstr>Office Theme</vt:lpstr>
      <vt:lpstr>Grade 4: Module 1: Unit 2: Lesson 9 Teacher slide, before teaching.</vt:lpstr>
      <vt:lpstr>Grade 4: Module 1: Unit 2: Lesson 9 Teacher slide, before teaching.</vt:lpstr>
      <vt:lpstr>Grade 4: Module 1: Unit 2: Lesson 9 Teacher slide, before teaching.</vt:lpstr>
      <vt:lpstr>PowerPoint Presentation</vt:lpstr>
      <vt:lpstr>Hello, Students!</vt:lpstr>
      <vt:lpstr>What Inspires Poets?</vt:lpstr>
      <vt:lpstr>Take a Look at our Learning Target</vt:lpstr>
      <vt:lpstr>What is the gist?</vt:lpstr>
      <vt:lpstr>It’s time to Paint the Essay</vt:lpstr>
      <vt:lpstr>Reflecting on our Learning </vt:lpstr>
      <vt:lpstr>What do you notice about this checklist? What do you wonder? </vt:lpstr>
      <vt:lpstr>Revisiting what it means to be ethical.  </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2: Lesson 9 Teacher slide, before teaching.</dc:title>
  <dc:creator>nbravo</dc:creator>
  <cp:lastModifiedBy>Natalie Ivey</cp:lastModifiedBy>
  <cp:revision>3</cp:revision>
  <dcterms:modified xsi:type="dcterms:W3CDTF">2018-09-05T20:55:28Z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