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presentation.xml" ContentType="application/vnd.openxmlformats-officedocument.presentationml.presentation.main+xml"/>
  <Override PartName="/ppt/slides/slide20.xml" ContentType="application/vnd.openxmlformats-officedocument.presentationml.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A02B302-B535-4E79-825E-4E6E79A60350}">
  <a:tblStyle styleId="{9A02B302-B535-4E79-825E-4E6E79A6035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8A57BF0-C87D-48E0-ADD2-2B6504DF9026}"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065" autoAdjust="0"/>
  </p:normalViewPr>
  <p:slideViewPr>
    <p:cSldViewPr snapToGrid="0">
      <p:cViewPr varScale="1">
        <p:scale>
          <a:sx n="71" d="100"/>
          <a:sy n="71" d="100"/>
        </p:scale>
        <p:origin x="989" y="62"/>
      </p:cViewPr>
      <p:guideLst>
        <p:guide orient="horz" pos="1620"/>
        <p:guide pos="2880"/>
      </p:guideLst>
    </p:cSldViewPr>
  </p:slideViewPr>
  <p:notesTextViewPr>
    <p:cViewPr>
      <p:scale>
        <a:sx n="1" d="1"/>
        <a:sy n="1" d="1"/>
      </p:scale>
      <p:origin x="0" y="-2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415877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the Syllable Sleuth instructional practice to review patterns taught in Cycles 9, 10 and 11.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Though the “-er” used in all of the words in this instructional practice serves as a suffix added to a base word, “-er” at the end of words is not always a suffix (examples: “summer,” “hammer”). The doubling of the consonant in the middle still makes the first vowel sound short in these words that do not include the “-er” suffix.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1-1-1 doubling rule is: double the final consonant when adding a vowel suffix to these words. When </a:t>
            </a:r>
            <a:r>
              <a:rPr lang="en" sz="1200" dirty="0">
                <a:latin typeface="Calibri"/>
                <a:ea typeface="Calibri"/>
                <a:cs typeface="Calibri"/>
                <a:sym typeface="Calibri"/>
              </a:rPr>
              <a:t>words of one syllable ending in one vowel + one consonant, double the last letter before a vowel suffix. We also double up some words that are more than one syllable when the last syllable is stressed.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Note about the patterns in this cycle: “-tion” is the most common spelling of /shun/, followed by “-sion” and “-cian.” This cycle works with the first two (“-tion” and “-sion”). A general rule of thumb is that “-tion” is the most common spelling of that sound and the words are usually nouns (“action,” “fiction,” “caption,” “education”). “-sion” is used after “r,” “s,” and “l” (“version,” “session,” “compulsion”) and can make the sound /shun/ or the slightly different sound /zhun/, and “-cian” in professions (examples: “musician,” “magician”). Mastering the generalization of when to use the various spellings of the /shun/ sound is not expected in second grade. When students write words with the final /shun/ sound, they will most likely choose the “-tion” spelling, as that is the most common.</a:t>
            </a:r>
            <a:endParaRPr sz="1200" dirty="0">
              <a:latin typeface="Calibri"/>
              <a:ea typeface="Calibri"/>
              <a:cs typeface="Calibri"/>
              <a:sym typeface="Calibri"/>
            </a:endParaRPr>
          </a:p>
        </p:txBody>
      </p:sp>
    </p:spTree>
    <p:extLst>
      <p:ext uri="{BB962C8B-B14F-4D97-AF65-F5344CB8AC3E}">
        <p14:creationId xmlns:p14="http://schemas.microsoft.com/office/powerpoint/2010/main" val="4278033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(See Meeting Student Needs below.)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5919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use spelling patterns to say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3663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54411bfa4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54411bfa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fiction-When we read a story about something that didn’t really happen, we call that a fiction text.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question-When you don’t understand something, raise your hand and ask a question.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station-The fire station is on the corner of that street.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addition-We learned addition and subtraction last year in math.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vacation-We are taking a vacation to go to Chicago.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version-Which version of the story do you believe?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television-My mom only allows me to watch one hour of television each day.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discussion-We had a discussion about the characters in the story.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mansion-The governor of the state lives in a mansion.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0"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if necessary.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 about how you could group these words together in ways they are alike.”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a:t>
            </a:r>
            <a:r>
              <a:rPr lang="en-US" sz="1200" dirty="0">
                <a:solidFill>
                  <a:schemeClr val="dk1"/>
                </a:solidFill>
                <a:latin typeface="Calibri"/>
                <a:ea typeface="Calibri"/>
                <a:cs typeface="Calibri"/>
                <a:sym typeface="Calibri"/>
              </a:rPr>
              <a:t>of </a:t>
            </a:r>
            <a:r>
              <a:rPr lang="en" sz="1200" dirty="0">
                <a:solidFill>
                  <a:schemeClr val="dk1"/>
                </a:solidFill>
                <a:latin typeface="Calibri"/>
                <a:ea typeface="Calibri"/>
                <a:cs typeface="Calibri"/>
                <a:sym typeface="Calibri"/>
              </a:rPr>
              <a:t>similar patterns and decide how you would group words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“Share with your elbow partner what you noticed.”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Who would like to share what they noticed about these words</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a similar sound at the end /shun/and all have “-ion” at the end.) </a:t>
            </a:r>
            <a:r>
              <a:rPr lang="en" sz="1200" i="1" dirty="0">
                <a:solidFill>
                  <a:schemeClr val="dk1"/>
                </a:solidFill>
                <a:latin typeface="Calibri"/>
                <a:ea typeface="Calibri"/>
                <a:cs typeface="Calibri"/>
                <a:sym typeface="Calibri"/>
              </a:rPr>
              <a:t>“How did you group these words together?” </a:t>
            </a:r>
            <a:r>
              <a:rPr lang="en" sz="1200" b="0" dirty="0">
                <a:solidFill>
                  <a:schemeClr val="dk1"/>
                </a:solidFill>
                <a:latin typeface="Calibri"/>
                <a:ea typeface="Calibri"/>
                <a:cs typeface="Calibri"/>
                <a:sym typeface="Calibri"/>
              </a:rPr>
              <a:t>(in two groups: “-tion” and “-sion”)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the “-tion” and “-sion” into two columns.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first list together, listening for the /shun/.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and students repeat with the second list.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ending this Work Time with one of the following options.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 A: “Conversation” Game </a:t>
            </a:r>
            <a:r>
              <a:rPr lang="en" sz="1200" b="0" dirty="0">
                <a:solidFill>
                  <a:schemeClr val="dk1"/>
                </a:solidFill>
                <a:latin typeface="Calibri"/>
                <a:ea typeface="Calibri"/>
                <a:cs typeface="Calibri"/>
                <a:sym typeface="Calibri"/>
              </a:rPr>
              <a:t>(Go to next slide)</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the word “conversation” on the board, say it aloud, and underline the “-tion.”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students will play a game called “conversation” that will give them practice with reading words with “-tion” and “-sion.”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each student will get a sentence strip (or provide next slide) that will have a word with /shun/ in it. They should read their sentence silently to themselves.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they will then find a partner and greet each other by reading their sentences aloud.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Once they have shared with one partner, students should find another and repeat the process.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they have done this with a total of three partners, they should sit back down.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“-tion” and “-sion” sentences to students, and they begin the “conversation.”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 B: Word Dictation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whiteboard markers, and whiteboard erasers (or paper/ pencils).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Dictate the following words and support students to spell them on their whiteboards: “fiction,” “question,” “addition.”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grouping the “-tion” and “-sion” words/sentences correctly.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in 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feel the position of the mouth and tongue when pronouncing the sound /shun/.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notice how the sound of the “-sion” in words like “version” and “television” is slightly different from that in words like “discussion” and “mansion” (/zhun/ vs. /shun/).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choosing Option A at the end of this Work Time, remind students to read the sentence fluently (smoothly, with expression, with meaning, and not too fast or too slow).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6548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59f94bcae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59f94bcae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 A: “Conversation” Game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the word “conversation” on the board, say it aloud, and underline the “-tion.”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students will play a game called “conversation” that will give them practice with reading words with “-tion” and “-sion.”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each student will read a sentence that will have a word with /shun/ in it. They should read their sentence silently to themselves.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they will then find a partner and greet each other by reading their sentences aloud.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Once they have shared with one partner, students should find another and repeat the process.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they have done this with a total of three partners, they should sit back down.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“-tion” and “-sion” sentences, and they begin the “conversation.”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grouping the “-tion” and “-sion” words/sentences correctly. </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in 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feel the position of the mouth and tongue when pronouncing the sound /shun/.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notice how the sound of the “-sion” in words like “version” and “television” is slightly different from that in words like “discussion” and “mansion” (/zhun/ vs. /shun/).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read the sentence fluently (smoothly, with expression, with meaning, and not too fast or too slow).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9781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learned to identify vowel sounds in words.”)</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r>
              <a:rPr lang="en" sz="1200" dirty="0">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184" name="Google Shape;184;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5" name="Google Shape;185;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319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chaining words together.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0392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”words rule.”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5143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43268cc2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43268cc2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airs, small groups (depending on student need)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Sentence Builder sentences, word list (projected or posted or copy provided); whiteboards, whiteboard markers and erasers or paper and pencils.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 Short Vacation” (See Supporting Materials); Rules of Fluency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“A Short Vacation” is not available to copy or post/project for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9761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43268cc2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43268cc2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3083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6a5a5835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6a5a5835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152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12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275-285.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7740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43268cc2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43268cc23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“A Short Vacation” (one per student or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“Rules of Fluency” if posted in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8224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Syllable Sleuth Word List and place it in a plastic sleeve (one per pair).</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technology is not available: </a:t>
            </a:r>
            <a:endParaRPr sz="1200" dirty="0">
              <a:solidFill>
                <a:schemeClr val="dk1"/>
              </a:solidFill>
              <a:latin typeface="Calibri"/>
              <a:ea typeface="Calibri"/>
              <a:cs typeface="Calibri"/>
              <a:sym typeface="Calibri"/>
            </a:endParaRPr>
          </a:p>
          <a:p>
            <a:pPr marL="914400" lvl="1" indent="-298450" algn="l" rtl="0">
              <a:lnSpc>
                <a:spcPct val="115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Copy and cut apart Words Rule Word Cards (one set per pair).</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“-tion” and “-sion” sentences.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markers, erasers or paper/pencil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space to display Word Rule Word Cards for whole group access.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504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first modules of second grade, students worked with five syllable types (written patterns representing a vowel sound). These include closed (CVC), open (CV), magic “e” (CVCe), r-controlled, and vowel teams (CVVC, CVV). They have also worked with suffixes including “-ed,” “-er,” and “-ing.” In this lesson, students practice decoding two-syllable words using combinations of those syllable types as well as some with those suffixes.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dividing words into syllables to decode two syllable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words with the common endings “-tion” and “-sion.”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accurately divide words into syllables and use that knowledge to decode two-syllable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words with the common endings “-tion” and “-sion.”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 </a:t>
            </a:r>
          </a:p>
          <a:p>
            <a:pPr marL="171450" lvl="0" indent="-171450" algn="l" rtl="0">
              <a:spcBef>
                <a:spcPts val="0"/>
              </a:spcBef>
              <a:spcAft>
                <a:spcPts val="0"/>
              </a:spcAft>
              <a:buClr>
                <a:schemeClr val="dk1"/>
              </a:buClr>
            </a:pPr>
            <a:r>
              <a:rPr lang="en" sz="1200" dirty="0">
                <a:solidFill>
                  <a:schemeClr val="dk1"/>
                </a:solidFill>
                <a:latin typeface="Calibri"/>
                <a:ea typeface="Calibri"/>
                <a:cs typeface="Calibri"/>
                <a:sym typeface="Calibri"/>
              </a:rPr>
              <a:t>syllable, similar, patterns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794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Consider teaching students a clap/slap routine: Clap once, slap the left thigh. Clap again, then slap the right thigh. Clap and slap to the rhythm of the song. If students enjoy a challenge, add in a double claps or other variations. Alternatively, have students stand and move as if jumping rope, bouncing and jumping to the rhythm.</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8210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of the meaning of syllables, vowel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find some clues to help us figure out how to break longer words into parts so we can read them. We are going to use vowel patterns to decode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6697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“planted.”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Not all of the words will have a base word and a suffix, but some will.”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there a base word and suffix in this word?” </a:t>
            </a:r>
            <a:r>
              <a:rPr lang="en" sz="1200" b="0" dirty="0">
                <a:solidFill>
                  <a:schemeClr val="dk1"/>
                </a:solidFill>
                <a:latin typeface="Calibri"/>
                <a:ea typeface="Calibri"/>
                <a:cs typeface="Calibri"/>
                <a:sym typeface="Calibri"/>
              </a:rPr>
              <a:t>(yes)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base word?” </a:t>
            </a:r>
            <a:r>
              <a:rPr lang="en" sz="1200" b="0" dirty="0">
                <a:solidFill>
                  <a:schemeClr val="dk1"/>
                </a:solidFill>
                <a:latin typeface="Calibri"/>
                <a:ea typeface="Calibri"/>
                <a:cs typeface="Calibri"/>
                <a:sym typeface="Calibri"/>
              </a:rPr>
              <a:t>(“plant”) </a:t>
            </a:r>
            <a:r>
              <a:rPr lang="en" sz="1200" i="1" dirty="0">
                <a:solidFill>
                  <a:schemeClr val="dk1"/>
                </a:solidFill>
                <a:latin typeface="Calibri"/>
                <a:ea typeface="Calibri"/>
                <a:cs typeface="Calibri"/>
                <a:sym typeface="Calibri"/>
              </a:rPr>
              <a:t>“What is the suffix?” </a:t>
            </a:r>
            <a:r>
              <a:rPr lang="en" sz="1200" b="0" dirty="0">
                <a:solidFill>
                  <a:schemeClr val="dk1"/>
                </a:solidFill>
                <a:latin typeface="Calibri"/>
                <a:ea typeface="Calibri"/>
                <a:cs typeface="Calibri"/>
                <a:sym typeface="Calibri"/>
              </a:rPr>
              <a:t>(“-ed”) </a:t>
            </a:r>
            <a:r>
              <a:rPr lang="en" sz="1200" i="1" dirty="0">
                <a:solidFill>
                  <a:schemeClr val="dk1"/>
                </a:solidFill>
                <a:latin typeface="Calibri"/>
                <a:ea typeface="Calibri"/>
                <a:cs typeface="Calibri"/>
                <a:sym typeface="Calibri"/>
              </a:rPr>
              <a:t>“How do we pronounce this word</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(“planted”)</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base word and suffix and say: </a:t>
            </a:r>
            <a:r>
              <a:rPr lang="en" sz="1200" i="0" dirty="0">
                <a:solidFill>
                  <a:schemeClr val="dk1"/>
                </a:solidFill>
                <a:latin typeface="Calibri"/>
                <a:ea typeface="Calibri"/>
                <a:cs typeface="Calibri"/>
                <a:sym typeface="Calibri"/>
              </a:rPr>
              <a:t>“This word says ‘planted.’ The first syllable, ‘plant,’ is the base word. The second syllable, ‘-ed,’ is the suffix.”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share a sentence using the word “planted” and articulate how the suffix changed the base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“argue” on the board and say: “As I said before, some of these words will have base words and suffixes and some will have vowel teams that make the long ‘u’ sound.”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word have a base word and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a:t>
            </a:r>
            <a:r>
              <a:rPr lang="en" sz="1200" i="1" dirty="0">
                <a:solidFill>
                  <a:schemeClr val="dk1"/>
                </a:solidFill>
                <a:latin typeface="Calibri"/>
                <a:ea typeface="Calibri"/>
                <a:cs typeface="Calibri"/>
                <a:sym typeface="Calibri"/>
              </a:rPr>
              <a:t>“Does this word have a vowel team that makes the long ‘u’ sound?” </a:t>
            </a:r>
            <a:r>
              <a:rPr lang="en" sz="1200" b="0" dirty="0">
                <a:solidFill>
                  <a:schemeClr val="dk1"/>
                </a:solidFill>
                <a:latin typeface="Calibri"/>
                <a:ea typeface="Calibri"/>
                <a:cs typeface="Calibri"/>
                <a:sym typeface="Calibri"/>
              </a:rPr>
              <a:t>(yes)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name the vowel team in the word that makes the long “u” sound. </a:t>
            </a:r>
            <a:r>
              <a:rPr lang="en" sz="1200" b="0" dirty="0">
                <a:solidFill>
                  <a:schemeClr val="dk1"/>
                </a:solidFill>
                <a:latin typeface="Calibri"/>
                <a:ea typeface="Calibri"/>
                <a:cs typeface="Calibri"/>
                <a:sym typeface="Calibri"/>
              </a:rPr>
              <a:t>(“ue”)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share with the group and underline the letters “ue.”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“When we see this vowel team, we’ll say /ū/.”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identify the other vowel in the word (“a”) and makes a dot underneath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notice right after the vowel letter ‘a’”?</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letter “r”)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that tell us about the sound?” </a:t>
            </a:r>
            <a:r>
              <a:rPr lang="en" sz="1200" b="0" dirty="0">
                <a:solidFill>
                  <a:schemeClr val="dk1"/>
                </a:solidFill>
                <a:latin typeface="Calibri"/>
                <a:ea typeface="Calibri"/>
                <a:cs typeface="Calibri"/>
                <a:sym typeface="Calibri"/>
              </a:rPr>
              <a:t>(The “a” is r-controlled.)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letters “ar” and ask: “</a:t>
            </a:r>
            <a:r>
              <a:rPr lang="en" sz="1200" i="1" dirty="0">
                <a:solidFill>
                  <a:schemeClr val="dk1"/>
                </a:solidFill>
                <a:latin typeface="Calibri"/>
                <a:ea typeface="Calibri"/>
                <a:cs typeface="Calibri"/>
                <a:sym typeface="Calibri"/>
              </a:rPr>
              <a:t>How do we pronounce this syllable</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(“ar”)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Draws a swoop under the letters “gue” and ask: “How do we pronounce this syllable?” (/gū/)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blend the two syllables to say the word: “argue.”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a sleuth is a detective. When you’re a syllable sleuth, your job is to search for the clues that let you know you have found a syllable. As a syllable sleuth, you will look for vowel sounds to see how to divide the words into syllables to read them. Remember that that some of the words today will have base words and suffixes and some will have vowel teams that make the long ‘u’ sound, and some will have both.”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complete the Syllable Sleuth Word List individually or in pairs. </a:t>
            </a:r>
            <a:r>
              <a:rPr lang="en" sz="1200" b="0" dirty="0">
                <a:solidFill>
                  <a:schemeClr val="dk1"/>
                </a:solidFill>
                <a:latin typeface="Calibri"/>
                <a:ea typeface="Calibri"/>
                <a:cs typeface="Calibri"/>
                <a:sym typeface="Calibri"/>
              </a:rPr>
              <a:t>(See next slide)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Syllable Sleuth Word List, whiteboards, markers and erasers or paper and pencil.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using spelling patterns to pronounce the vowel sounds correctly?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two vowels are used to indicate one sound, continue to remind students that every syllable has one vowel sound (as opposed to one vowel letter).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298450" algn="l"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298450" algn="l"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298450" algn="l"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298450" algn="l"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8849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4544004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4544004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(if technology is available) or write words on board.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“grouping,” “fewer,” and “swooping” are base words with a suffix. “Suitcase” is a compound words. The other words are just regular two-syllable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Grouping-combining objects. “The teacher was grouping the children to go on a field trip.”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Cashew-a kidney shaped nut. “Cashews are my favorite nut to eat.”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Fewer-a smaller number of things. “He has fewer crayons than 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Rescue-to save from danger. “Sometimes the lifeguard has to save people who don’t know how to swim.”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Fruity-to have the aroma of ripe fruit. “The apple pie had a fruity smell.”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Suitcase-a case made to carry one’s clothes. “I packed my clothes in the suitcase to go on vacation.”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Cartoon-something meant to be funny. “I like to watch cartoons on Saturday morning.”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Swooping-to move with a sweep. “The birds were swooping down on the river to catch food.”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as needed. Below is the syllable division for words used in Opening A:  “group-ing,” “cash-ew,” “few-er,” “res-cue,” “Tues-day,” “fruit-y,” “suit-case,” “car-toon,” “swoop-ing.”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185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54411bfa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454411bfa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“grouping,” “fewer,” and “swooping” are base words with a suffix. “Suitcase” is a compound word. The other words are just regular two-syllable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19056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1600" dirty="0"/>
              <a:t>In </a:t>
            </a:r>
            <a:r>
              <a:rPr lang="en" sz="1600" dirty="0">
                <a:solidFill>
                  <a:schemeClr val="dk1"/>
                </a:solidFill>
              </a:rPr>
              <a:t>this lesson,</a:t>
            </a:r>
            <a:r>
              <a:rPr lang="en" sz="1600" dirty="0"/>
              <a:t> students apply their knowledge of syllable division to divide and decode two-syllable words that include the 1-1-1 doubling rule with “-er” and “-ing,” words with the “-ed” suffix, and vowel teams for long “u” (“oo,” “ou,” “ui,” “ue,” and “ew”). Students discover the spelling patterns “-tion” and “-sion” and work to decode words with those patterns. </a:t>
            </a:r>
          </a:p>
          <a:p>
            <a:pPr marL="0" lvl="0" indent="0" algn="l" rtl="0">
              <a:lnSpc>
                <a:spcPct val="70000"/>
              </a:lnSpc>
              <a:spcBef>
                <a:spcPts val="800"/>
              </a:spcBef>
              <a:spcAft>
                <a:spcPts val="0"/>
              </a:spcAft>
              <a:buClr>
                <a:schemeClr val="dk1"/>
              </a:buClr>
              <a:buSzPts val="1100"/>
              <a:buFont typeface="Arial"/>
              <a:buNone/>
            </a:pPr>
            <a:endParaRPr sz="1100" dirty="0">
              <a:solidFill>
                <a:srgbClr val="000000"/>
              </a:solidFill>
              <a:latin typeface="Arial"/>
              <a:ea typeface="Arial"/>
              <a:cs typeface="Arial"/>
              <a:sym typeface="Arial"/>
            </a:endParaRPr>
          </a:p>
          <a:p>
            <a:pPr marL="0" lvl="0" indent="0" algn="l" rtl="0">
              <a:lnSpc>
                <a:spcPct val="70000"/>
              </a:lnSpc>
              <a:spcBef>
                <a:spcPts val="800"/>
              </a:spcBef>
              <a:spcAft>
                <a:spcPts val="0"/>
              </a:spcAft>
              <a:buClr>
                <a:schemeClr val="dk1"/>
              </a:buClr>
              <a:buSzPts val="1100"/>
              <a:buFont typeface="Arial"/>
              <a:buNone/>
            </a:pPr>
            <a:r>
              <a:rPr lang="en" sz="1600" b="1" dirty="0">
                <a:solidFill>
                  <a:schemeClr val="dk1"/>
                </a:solidFill>
              </a:rPr>
              <a:t>Be sure that students pay careful attention to:</a:t>
            </a:r>
            <a:endParaRPr sz="1600" dirty="0"/>
          </a:p>
          <a:p>
            <a:pPr marL="457200" lvl="0" indent="-330200" algn="l" rtl="0">
              <a:spcBef>
                <a:spcPts val="800"/>
              </a:spcBef>
              <a:spcAft>
                <a:spcPts val="0"/>
              </a:spcAft>
              <a:buClr>
                <a:schemeClr val="dk1"/>
              </a:buClr>
              <a:buSzPts val="1600"/>
              <a:buChar char="•"/>
            </a:pPr>
            <a:r>
              <a:rPr lang="en" sz="1600" dirty="0"/>
              <a:t>Every syllable has one vowel sound, as opposed to one vowel letter.</a:t>
            </a:r>
            <a:endParaRPr sz="1600" dirty="0"/>
          </a:p>
          <a:p>
            <a:pPr marL="457200" lvl="0" indent="-330200" algn="l" rtl="0">
              <a:spcBef>
                <a:spcPts val="800"/>
              </a:spcBef>
              <a:spcAft>
                <a:spcPts val="0"/>
              </a:spcAft>
              <a:buClr>
                <a:schemeClr val="dk1"/>
              </a:buClr>
              <a:buSzPts val="1600"/>
              <a:buChar char="•"/>
            </a:pPr>
            <a:r>
              <a:rPr lang="en" sz="1600" dirty="0"/>
              <a:t>Doubling the final consonant when adding a vowel suffix like “-ing” or “-er” to a one-syllable word with one consonant at the end and one short vowel sound.</a:t>
            </a:r>
            <a:endParaRPr sz="1600" dirty="0"/>
          </a:p>
          <a:p>
            <a:pPr marL="457200" lvl="0" indent="-330200" algn="l" rtl="0">
              <a:spcBef>
                <a:spcPts val="800"/>
              </a:spcBef>
              <a:spcAft>
                <a:spcPts val="0"/>
              </a:spcAft>
              <a:buClr>
                <a:schemeClr val="dk1"/>
              </a:buClr>
              <a:buSzPts val="1600"/>
              <a:buChar char="•"/>
            </a:pPr>
            <a:r>
              <a:rPr lang="en" sz="1600" dirty="0"/>
              <a:t>Vowel teams for long “u.” </a:t>
            </a:r>
            <a:endParaRPr sz="1600" dirty="0"/>
          </a:p>
          <a:p>
            <a:pPr marL="457200" lvl="0" indent="-330200" algn="l" rtl="0">
              <a:spcBef>
                <a:spcPts val="800"/>
              </a:spcBef>
              <a:spcAft>
                <a:spcPts val="0"/>
              </a:spcAft>
              <a:buClr>
                <a:schemeClr val="dk1"/>
              </a:buClr>
              <a:buSzPts val="1600"/>
              <a:buChar char="•"/>
            </a:pPr>
            <a:r>
              <a:rPr lang="en" sz="1600" dirty="0"/>
              <a:t>Spelling patterns “-tion” and “-sion.”</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0" name="Google Shape;160;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 look at these words today?”</a:t>
            </a:r>
            <a:endParaRPr sz="2400" dirty="0">
              <a:solidFill>
                <a:srgbClr val="FF0000"/>
              </a:solidFill>
            </a:endParaRPr>
          </a:p>
          <a:p>
            <a:pPr marL="0" lvl="0" indent="0" algn="l"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 closer look. Yes, we’ll take a closer look at these words today.”</a:t>
            </a:r>
            <a:r>
              <a:rPr lang="en" sz="2800" dirty="0">
                <a:solidFill>
                  <a:srgbClr val="FF0000"/>
                </a:solidFill>
              </a:rPr>
              <a:t> </a:t>
            </a:r>
            <a:endParaRPr sz="28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66" name="Google Shape;166;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with common suffixes.</a:t>
            </a:r>
            <a:endParaRPr sz="2400"/>
          </a:p>
          <a:p>
            <a:pPr marL="457200" lvl="0" indent="-381000" algn="l" rtl="0">
              <a:lnSpc>
                <a:spcPct val="150000"/>
              </a:lnSpc>
              <a:spcBef>
                <a:spcPts val="0"/>
              </a:spcBef>
              <a:spcAft>
                <a:spcPts val="0"/>
              </a:spcAft>
              <a:buSzPts val="2400"/>
              <a:buChar char="•"/>
            </a:pPr>
            <a:r>
              <a:rPr lang="en" sz="2400"/>
              <a:t>I can identify common spelling patterns for adding suffixes to words. </a:t>
            </a:r>
            <a:endParaRPr sz="2400"/>
          </a:p>
        </p:txBody>
      </p:sp>
      <p:pic>
        <p:nvPicPr>
          <p:cNvPr id="167" name="Google Shape;167;p24"/>
          <p:cNvPicPr preferRelativeResize="0"/>
          <p:nvPr/>
        </p:nvPicPr>
        <p:blipFill>
          <a:blip r:embed="rId3">
            <a:alphaModFix/>
          </a:blip>
          <a:stretch>
            <a:fillRect/>
          </a:stretch>
        </p:blipFill>
        <p:spPr>
          <a:xfrm>
            <a:off x="8353451" y="4340378"/>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628650" y="-6"/>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73" name="Google Shape;173;p25"/>
          <p:cNvSpPr txBox="1">
            <a:spLocks noGrp="1"/>
          </p:cNvSpPr>
          <p:nvPr>
            <p:ph type="body" idx="1"/>
          </p:nvPr>
        </p:nvSpPr>
        <p:spPr>
          <a:xfrm>
            <a:off x="628650" y="813050"/>
            <a:ext cx="2287800" cy="4013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fiction                                        question</a:t>
            </a:r>
            <a:endParaRPr sz="2400"/>
          </a:p>
          <a:p>
            <a:pPr marL="0" lvl="0" indent="0" algn="l" rtl="0">
              <a:spcBef>
                <a:spcPts val="800"/>
              </a:spcBef>
              <a:spcAft>
                <a:spcPts val="0"/>
              </a:spcAft>
              <a:buNone/>
            </a:pPr>
            <a:r>
              <a:rPr lang="en" sz="2400"/>
              <a:t>station                                       addition</a:t>
            </a:r>
            <a:endParaRPr sz="2400"/>
          </a:p>
          <a:p>
            <a:pPr marL="0" lvl="0" indent="0" algn="l" rtl="0">
              <a:spcBef>
                <a:spcPts val="800"/>
              </a:spcBef>
              <a:spcAft>
                <a:spcPts val="0"/>
              </a:spcAft>
              <a:buNone/>
            </a:pPr>
            <a:r>
              <a:rPr lang="en" sz="2400"/>
              <a:t>vacation                                   version</a:t>
            </a:r>
            <a:endParaRPr sz="2400"/>
          </a:p>
          <a:p>
            <a:pPr marL="0" lvl="0" indent="0" algn="l" rtl="0">
              <a:spcBef>
                <a:spcPts val="800"/>
              </a:spcBef>
              <a:spcAft>
                <a:spcPts val="0"/>
              </a:spcAft>
              <a:buNone/>
            </a:pPr>
            <a:r>
              <a:rPr lang="en" sz="2400"/>
              <a:t>television                                   discussion</a:t>
            </a:r>
            <a:endParaRPr sz="2400"/>
          </a:p>
          <a:p>
            <a:pPr marL="0" lvl="0" indent="0" algn="l" rtl="0">
              <a:spcBef>
                <a:spcPts val="800"/>
              </a:spcBef>
              <a:spcAft>
                <a:spcPts val="0"/>
              </a:spcAft>
              <a:buNone/>
            </a:pPr>
            <a:r>
              <a:rPr lang="en" sz="2400"/>
              <a:t>mansion</a:t>
            </a:r>
            <a:endParaRPr sz="2400"/>
          </a:p>
        </p:txBody>
      </p:sp>
      <p:graphicFrame>
        <p:nvGraphicFramePr>
          <p:cNvPr id="174" name="Google Shape;174;p25"/>
          <p:cNvGraphicFramePr/>
          <p:nvPr/>
        </p:nvGraphicFramePr>
        <p:xfrm>
          <a:off x="2916450" y="1476375"/>
          <a:ext cx="6012200" cy="2351255"/>
        </p:xfrm>
        <a:graphic>
          <a:graphicData uri="http://schemas.openxmlformats.org/drawingml/2006/table">
            <a:tbl>
              <a:tblPr>
                <a:noFill/>
                <a:tableStyleId>{9A02B302-B535-4E79-825E-4E6E79A60350}</a:tableStyleId>
              </a:tblPr>
              <a:tblGrid>
                <a:gridCol w="3006100">
                  <a:extLst>
                    <a:ext uri="{9D8B030D-6E8A-4147-A177-3AD203B41FA5}">
                      <a16:colId xmlns:a16="http://schemas.microsoft.com/office/drawing/2014/main" val="20000"/>
                    </a:ext>
                  </a:extLst>
                </a:gridCol>
                <a:gridCol w="3006100">
                  <a:extLst>
                    <a:ext uri="{9D8B030D-6E8A-4147-A177-3AD203B41FA5}">
                      <a16:colId xmlns:a16="http://schemas.microsoft.com/office/drawing/2014/main" val="20001"/>
                    </a:ext>
                  </a:extLst>
                </a:gridCol>
              </a:tblGrid>
              <a:tr h="52257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ion</a:t>
                      </a:r>
                      <a:endParaRPr sz="1800" b="1">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sion</a:t>
                      </a:r>
                      <a:endParaRPr sz="1800" b="1">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327025">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fiction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version</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27025">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question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television</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27025">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addition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discussion</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27025">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vacation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mansion</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1000"/>
                                        <p:tgtEl>
                                          <p:spTgt spid="1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fade">
                                      <p:cBhvr>
                                        <p:cTn id="12" dur="10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6"/>
          <p:cNvSpPr txBox="1">
            <a:spLocks noGrp="1"/>
          </p:cNvSpPr>
          <p:nvPr>
            <p:ph type="title"/>
          </p:nvPr>
        </p:nvSpPr>
        <p:spPr>
          <a:xfrm>
            <a:off x="628650" y="164987"/>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panose="020B0502020202020204" pitchFamily="34" charset="0"/>
              </a:rPr>
              <a:t>Conversation Game</a:t>
            </a:r>
            <a:endParaRPr dirty="0">
              <a:latin typeface="Century Gothic" panose="020B0502020202020204" pitchFamily="34" charset="0"/>
            </a:endParaRPr>
          </a:p>
        </p:txBody>
      </p:sp>
      <p:sp>
        <p:nvSpPr>
          <p:cNvPr id="180" name="Google Shape;180;p26"/>
          <p:cNvSpPr txBox="1">
            <a:spLocks noGrp="1"/>
          </p:cNvSpPr>
          <p:nvPr>
            <p:ph type="body" idx="1"/>
          </p:nvPr>
        </p:nvSpPr>
        <p:spPr>
          <a:xfrm>
            <a:off x="628650" y="1015150"/>
            <a:ext cx="7566600" cy="3617400"/>
          </a:xfrm>
          <a:prstGeom prst="rect">
            <a:avLst/>
          </a:prstGeom>
        </p:spPr>
        <p:txBody>
          <a:bodyPr spcFirstLastPara="1" wrap="square" lIns="68575" tIns="34275" rIns="68575" bIns="34275" anchor="t" anchorCtr="0">
            <a:noAutofit/>
          </a:bodyPr>
          <a:lstStyle/>
          <a:p>
            <a:pPr marL="457200" lvl="0" indent="0" algn="ctr" rtl="0">
              <a:lnSpc>
                <a:spcPct val="100000"/>
              </a:lnSpc>
              <a:spcBef>
                <a:spcPts val="0"/>
              </a:spcBef>
              <a:spcAft>
                <a:spcPts val="0"/>
              </a:spcAft>
              <a:buNone/>
            </a:pPr>
            <a:r>
              <a:rPr lang="en" sz="1800">
                <a:latin typeface="Century Gothic"/>
                <a:ea typeface="Century Gothic"/>
                <a:cs typeface="Century Gothic"/>
                <a:sym typeface="Century Gothic"/>
              </a:rPr>
              <a:t>“-tion” and “-sion” Sentences </a:t>
            </a:r>
            <a:endParaRPr sz="18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That was a really great question!</a:t>
            </a:r>
            <a:endParaRPr>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The train is at the station right now!</a:t>
            </a:r>
            <a:endParaRPr>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I want to go on a vacation.</a:t>
            </a:r>
            <a:endParaRPr>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Which do you like to read? Fiction or nonfiction?</a:t>
            </a:r>
            <a:endParaRPr>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That big house looks like a mansion.</a:t>
            </a:r>
            <a:endParaRPr>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Let’s have a discussion today at lunch.</a:t>
            </a:r>
            <a:endParaRPr>
              <a:latin typeface="Century Gothic"/>
              <a:ea typeface="Century Gothic"/>
              <a:cs typeface="Century Gothic"/>
              <a:sym typeface="Century Gothic"/>
            </a:endParaRPr>
          </a:p>
          <a:p>
            <a:pPr marL="0" lvl="0" indent="0" algn="l" rtl="0">
              <a:spcBef>
                <a:spcPts val="800"/>
              </a:spcBef>
              <a:spcAft>
                <a:spcPts val="0"/>
              </a:spcAft>
              <a:buNone/>
            </a:pPr>
            <a:r>
              <a:rPr lang="en">
                <a:latin typeface="Century Gothic"/>
                <a:ea typeface="Century Gothic"/>
                <a:cs typeface="Century Gothic"/>
                <a:sym typeface="Century Gothic"/>
              </a:rPr>
              <a:t>Which version of the story do you like better?</a:t>
            </a:r>
            <a:endParaRPr>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88" name="Google Shape;188;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189" name="Google Shape;189;p2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95" name="Google Shape;19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9"/>
          <p:cNvSpPr txBox="1">
            <a:spLocks noGrp="1"/>
          </p:cNvSpPr>
          <p:nvPr>
            <p:ph type="title" idx="4294967295"/>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Independent Work Learning Targets</a:t>
            </a:r>
            <a:endParaRPr>
              <a:latin typeface="Century Gothic"/>
              <a:ea typeface="Century Gothic"/>
              <a:cs typeface="Century Gothic"/>
              <a:sym typeface="Century Gothic"/>
            </a:endParaRPr>
          </a:p>
        </p:txBody>
      </p:sp>
      <p:sp>
        <p:nvSpPr>
          <p:cNvPr id="201" name="Google Shape;201;p29"/>
          <p:cNvSpPr txBox="1">
            <a:spLocks noGrp="1"/>
          </p:cNvSpPr>
          <p:nvPr>
            <p:ph type="body" idx="4294967295"/>
          </p:nvPr>
        </p:nvSpPr>
        <p:spPr>
          <a:xfrm>
            <a:off x="311700" y="1035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use what I know about syllable types and spelling patterns to </a:t>
            </a:r>
            <a:r>
              <a:rPr lang="en" sz="2400" dirty="0">
                <a:latin typeface="Century Gothic"/>
                <a:ea typeface="Century Gothic"/>
                <a:cs typeface="Century Gothic"/>
                <a:sym typeface="Century Gothic"/>
              </a:rPr>
              <a:t>read words</a:t>
            </a:r>
            <a:r>
              <a:rPr lang="en" sz="2400" dirty="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write a sentence with correct spacing, capitalization, and punctuation.</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read fluently (smoothly, with expression and meaning, and just the right speed; rereading and self-correcting when necessary).</a:t>
            </a:r>
            <a:endParaRPr sz="2400"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sz="2400" dirty="0">
              <a:latin typeface="Times New Roman"/>
              <a:ea typeface="Times New Roman"/>
              <a:cs typeface="Times New Roman"/>
              <a:sym typeface="Times New Roman"/>
            </a:endParaRPr>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endParaRPr>
          </a:p>
        </p:txBody>
      </p:sp>
      <p:pic>
        <p:nvPicPr>
          <p:cNvPr id="202" name="Google Shape;202;p29"/>
          <p:cNvPicPr preferRelativeResize="0"/>
          <p:nvPr/>
        </p:nvPicPr>
        <p:blipFill>
          <a:blip r:embed="rId3">
            <a:alphaModFix/>
          </a:blip>
          <a:stretch>
            <a:fillRect/>
          </a:stretch>
        </p:blipFill>
        <p:spPr>
          <a:xfrm>
            <a:off x="8273143" y="4247002"/>
            <a:ext cx="783714" cy="66694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aphicFrame>
        <p:nvGraphicFramePr>
          <p:cNvPr id="207" name="Google Shape;207;p30"/>
          <p:cNvGraphicFramePr/>
          <p:nvPr>
            <p:extLst>
              <p:ext uri="{D42A27DB-BD31-4B8C-83A1-F6EECF244321}">
                <p14:modId xmlns:p14="http://schemas.microsoft.com/office/powerpoint/2010/main" val="1093281636"/>
              </p:ext>
            </p:extLst>
          </p:nvPr>
        </p:nvGraphicFramePr>
        <p:xfrm>
          <a:off x="152400" y="152400"/>
          <a:ext cx="8982075" cy="4849495"/>
        </p:xfrm>
        <a:graphic>
          <a:graphicData uri="http://schemas.openxmlformats.org/drawingml/2006/table">
            <a:tbl>
              <a:tblPr>
                <a:noFill/>
                <a:tableStyleId>{08A57BF0-C87D-48E0-ADD2-2B6504DF9026}</a:tableStyleId>
              </a:tblPr>
              <a:tblGrid>
                <a:gridCol w="2524125">
                  <a:extLst>
                    <a:ext uri="{9D8B030D-6E8A-4147-A177-3AD203B41FA5}">
                      <a16:colId xmlns:a16="http://schemas.microsoft.com/office/drawing/2014/main" val="20000"/>
                    </a:ext>
                  </a:extLst>
                </a:gridCol>
                <a:gridCol w="2990850">
                  <a:extLst>
                    <a:ext uri="{9D8B030D-6E8A-4147-A177-3AD203B41FA5}">
                      <a16:colId xmlns:a16="http://schemas.microsoft.com/office/drawing/2014/main" val="20001"/>
                    </a:ext>
                  </a:extLst>
                </a:gridCol>
                <a:gridCol w="3467100">
                  <a:extLst>
                    <a:ext uri="{9D8B030D-6E8A-4147-A177-3AD203B41FA5}">
                      <a16:colId xmlns:a16="http://schemas.microsoft.com/office/drawing/2014/main" val="20002"/>
                    </a:ext>
                  </a:extLst>
                </a:gridCol>
              </a:tblGrid>
              <a:tr h="590550">
                <a:tc>
                  <a:txBody>
                    <a:bodyPr/>
                    <a:lstStyle/>
                    <a:p>
                      <a:pPr marL="0" lvl="0" indent="0" algn="ctr" rtl="0">
                        <a:lnSpc>
                          <a:spcPct val="120000"/>
                        </a:lnSpc>
                        <a:spcBef>
                          <a:spcPts val="0"/>
                        </a:spcBef>
                        <a:spcAft>
                          <a:spcPts val="0"/>
                        </a:spcAft>
                        <a:buNone/>
                      </a:pPr>
                      <a:r>
                        <a:rPr lang="en" sz="2400" b="1" dirty="0">
                          <a:latin typeface="Century Gothic"/>
                          <a:ea typeface="Century Gothic"/>
                          <a:cs typeface="Century Gothic"/>
                          <a:sym typeface="Century Gothic"/>
                        </a:rPr>
                        <a:t>Words Rule</a:t>
                      </a:r>
                      <a:endParaRPr sz="24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2400" b="1">
                          <a:latin typeface="Century Gothic"/>
                          <a:ea typeface="Century Gothic"/>
                          <a:cs typeface="Century Gothic"/>
                          <a:sym typeface="Century Gothic"/>
                        </a:rPr>
                        <a:t>Sentence Builder</a:t>
                      </a:r>
                      <a:endParaRPr sz="24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2400">
                          <a:latin typeface="Century Gothic"/>
                          <a:ea typeface="Century Gothic"/>
                          <a:cs typeface="Century Gothic"/>
                          <a:sym typeface="Century Gothic"/>
                        </a:rPr>
                        <a:t>       </a:t>
                      </a:r>
                      <a:r>
                        <a:rPr lang="en" sz="2400" b="1">
                          <a:latin typeface="Century Gothic"/>
                          <a:ea typeface="Century Gothic"/>
                          <a:cs typeface="Century Gothic"/>
                          <a:sym typeface="Century Gothic"/>
                        </a:rPr>
                        <a:t>Partner Reading</a:t>
                      </a:r>
                      <a:endParaRPr sz="24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996850">
                <a:tc>
                  <a:txBody>
                    <a:bodyPr/>
                    <a:lstStyle/>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Divide the words into syllables. </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Take turns reading the words. </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Read all the words together, then take turns reading the words to each other.</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Tell each other a sentence using any of the words.</a:t>
                      </a:r>
                      <a:endParaRPr sz="16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Take turns using the words to fill in the blanks and writing the words on your board or paper.</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Take turns so each partner writes a sentence.</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Read the sentences together with your partner, then take turns reading them to each other.</a:t>
                      </a:r>
                      <a:endParaRPr sz="16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Are you going to read like a witch, a rapper or an old person?</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Read the “A Short Vacation” together, using the same voice.</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Then, take turns reading </a:t>
                      </a:r>
                      <a:r>
                        <a:rPr lang="en" sz="1600" dirty="0">
                          <a:solidFill>
                            <a:schemeClr val="dk1"/>
                          </a:solidFill>
                          <a:latin typeface="Century Gothic"/>
                          <a:ea typeface="Century Gothic"/>
                          <a:cs typeface="Century Gothic"/>
                          <a:sym typeface="Century Gothic"/>
                        </a:rPr>
                        <a:t>“A Short Vacation” </a:t>
                      </a:r>
                      <a:r>
                        <a:rPr lang="en" sz="1600" dirty="0">
                          <a:latin typeface="Century Gothic"/>
                          <a:ea typeface="Century Gothic"/>
                          <a:cs typeface="Century Gothic"/>
                          <a:sym typeface="Century Gothic"/>
                        </a:rPr>
                        <a:t>one line at a time. Change your voice with each line you read.</a:t>
                      </a:r>
                    </a:p>
                    <a:p>
                      <a:pPr marL="342900" lvl="0" indent="-342900" algn="l" rtl="0">
                        <a:lnSpc>
                          <a:spcPct val="120000"/>
                        </a:lnSpc>
                        <a:spcBef>
                          <a:spcPts val="0"/>
                        </a:spcBef>
                        <a:spcAft>
                          <a:spcPts val="0"/>
                        </a:spcAft>
                        <a:buFont typeface="+mj-lt"/>
                        <a:buAutoNum type="arabicPeriod"/>
                      </a:pPr>
                      <a:r>
                        <a:rPr lang="en" sz="1600" dirty="0">
                          <a:latin typeface="Century Gothic"/>
                          <a:ea typeface="Century Gothic"/>
                          <a:cs typeface="Century Gothic"/>
                          <a:sym typeface="Century Gothic"/>
                        </a:rPr>
                        <a:t>Follow the Rules of Fluency! Read </a:t>
                      </a:r>
                      <a:r>
                        <a:rPr lang="en" sz="1600" i="1" dirty="0">
                          <a:latin typeface="Century Gothic"/>
                          <a:ea typeface="Century Gothic"/>
                          <a:cs typeface="Century Gothic"/>
                          <a:sym typeface="Century Gothic"/>
                        </a:rPr>
                        <a:t>smoothly</a:t>
                      </a:r>
                      <a:r>
                        <a:rPr lang="en" sz="1600" dirty="0">
                          <a:latin typeface="Century Gothic"/>
                          <a:ea typeface="Century Gothic"/>
                          <a:cs typeface="Century Gothic"/>
                          <a:sym typeface="Century Gothic"/>
                        </a:rPr>
                        <a:t>, </a:t>
                      </a:r>
                      <a:r>
                        <a:rPr lang="en" sz="1600" i="1" dirty="0">
                          <a:latin typeface="Century Gothic"/>
                          <a:ea typeface="Century Gothic"/>
                          <a:cs typeface="Century Gothic"/>
                          <a:sym typeface="Century Gothic"/>
                        </a:rPr>
                        <a:t>with expression </a:t>
                      </a:r>
                      <a:r>
                        <a:rPr lang="en-US" sz="1600" i="1" dirty="0">
                          <a:latin typeface="Century Gothic"/>
                          <a:ea typeface="Century Gothic"/>
                          <a:cs typeface="Century Gothic"/>
                          <a:sym typeface="Century Gothic"/>
                        </a:rPr>
                        <a:t>and</a:t>
                      </a:r>
                      <a:r>
                        <a:rPr lang="en" sz="1600" i="1" dirty="0">
                          <a:latin typeface="Century Gothic"/>
                          <a:ea typeface="Century Gothic"/>
                          <a:cs typeface="Century Gothic"/>
                          <a:sym typeface="Century Gothic"/>
                        </a:rPr>
                        <a:t> meaning</a:t>
                      </a:r>
                      <a:r>
                        <a:rPr lang="en" sz="1600" dirty="0">
                          <a:latin typeface="Century Gothic"/>
                          <a:ea typeface="Century Gothic"/>
                          <a:cs typeface="Century Gothic"/>
                          <a:sym typeface="Century Gothic"/>
                        </a:rPr>
                        <a:t> and at </a:t>
                      </a:r>
                      <a:r>
                        <a:rPr lang="en" sz="1600" i="1" dirty="0">
                          <a:latin typeface="Century Gothic"/>
                          <a:ea typeface="Century Gothic"/>
                          <a:cs typeface="Century Gothic"/>
                          <a:sym typeface="Century Gothic"/>
                        </a:rPr>
                        <a:t>just the right speed.</a:t>
                      </a:r>
                      <a:endParaRPr sz="1600" i="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1"/>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13" name="Google Shape;213;p31"/>
          <p:cNvSpPr txBox="1">
            <a:spLocks noGrp="1"/>
          </p:cNvSpPr>
          <p:nvPr>
            <p:ph type="body" idx="2"/>
          </p:nvPr>
        </p:nvSpPr>
        <p:spPr>
          <a:xfrm>
            <a:off x="107898" y="1100650"/>
            <a:ext cx="3822900" cy="3423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dirty="0">
                <a:latin typeface="Century Gothic"/>
                <a:ea typeface="Century Gothic"/>
                <a:cs typeface="Century Gothic"/>
                <a:sym typeface="Century Gothic"/>
              </a:rPr>
              <a:t>station 	       caption</a:t>
            </a:r>
            <a:endParaRPr sz="3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latin typeface="Century Gothic"/>
                <a:ea typeface="Century Gothic"/>
                <a:cs typeface="Century Gothic"/>
                <a:sym typeface="Century Gothic"/>
              </a:rPr>
              <a:t>television     lotion</a:t>
            </a:r>
            <a:endParaRPr sz="3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latin typeface="Century Gothic"/>
                <a:ea typeface="Century Gothic"/>
                <a:cs typeface="Century Gothic"/>
                <a:sym typeface="Century Gothic"/>
              </a:rPr>
              <a:t>vacation     fiction</a:t>
            </a:r>
            <a:endParaRPr sz="3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latin typeface="Century Gothic"/>
                <a:ea typeface="Century Gothic"/>
                <a:cs typeface="Century Gothic"/>
                <a:sym typeface="Century Gothic"/>
              </a:rPr>
              <a:t>question	   vision  addition    invitation</a:t>
            </a:r>
            <a:endParaRPr sz="3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latin typeface="Century Gothic"/>
                <a:ea typeface="Century Gothic"/>
                <a:cs typeface="Century Gothic"/>
                <a:sym typeface="Century Gothic"/>
              </a:rPr>
              <a:t>conclusion        </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p:txBody>
      </p:sp>
      <p:sp>
        <p:nvSpPr>
          <p:cNvPr id="214" name="Google Shape;214;p31"/>
          <p:cNvSpPr txBox="1">
            <a:spLocks noGrp="1"/>
          </p:cNvSpPr>
          <p:nvPr>
            <p:ph type="body" idx="3"/>
          </p:nvPr>
        </p:nvSpPr>
        <p:spPr>
          <a:xfrm>
            <a:off x="4629150" y="5764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Sentence Builder</a:t>
            </a:r>
            <a:endParaRPr sz="2400">
              <a:latin typeface="Century Gothic"/>
              <a:ea typeface="Century Gothic"/>
              <a:cs typeface="Century Gothic"/>
              <a:sym typeface="Century Gothic"/>
            </a:endParaRPr>
          </a:p>
        </p:txBody>
      </p:sp>
      <p:sp>
        <p:nvSpPr>
          <p:cNvPr id="215" name="Google Shape;215;p31"/>
          <p:cNvSpPr txBox="1">
            <a:spLocks noGrp="1"/>
          </p:cNvSpPr>
          <p:nvPr>
            <p:ph type="body" idx="4"/>
          </p:nvPr>
        </p:nvSpPr>
        <p:spPr>
          <a:xfrm>
            <a:off x="3967200" y="776831"/>
            <a:ext cx="5211300" cy="4056900"/>
          </a:xfrm>
          <a:prstGeom prst="rect">
            <a:avLst/>
          </a:prstGeom>
        </p:spPr>
        <p:txBody>
          <a:bodyPr spcFirstLastPara="1" wrap="square" lIns="68575" tIns="34275" rIns="68575" bIns="34275" anchor="t" anchorCtr="0">
            <a:noAutofit/>
          </a:bodyPr>
          <a:lstStyle/>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We went to the beach on our _______ last year. </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The train didn’t get to the ______  until 5:00. </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That is the best show on ___________. </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He can’t see very well. He will get his ________ checked. </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He will ask you a _________.</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It’s sunny outside. You need to put on some _______ so you don’t get burned. </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The words under a picture in a book are called a _________.</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He will give you an _________ for the party.</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In math today we’ll work on some ____________.</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The end of a story is sometimes called the __________. </a:t>
            </a: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445250" y="118656"/>
            <a:ext cx="825500" cy="660400"/>
          </a:xfrm>
          <a:prstGeom prst="rect">
            <a:avLst/>
          </a:prstGeom>
          <a:noFill/>
          <a:ln>
            <a:noFill/>
          </a:ln>
        </p:spPr>
      </p:pic>
      <p:sp>
        <p:nvSpPr>
          <p:cNvPr id="217" name="Google Shape;217;p31"/>
          <p:cNvSpPr txBox="1"/>
          <p:nvPr/>
        </p:nvSpPr>
        <p:spPr>
          <a:xfrm>
            <a:off x="663575" y="-34822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8" name="Google Shape;218;p31"/>
          <p:cNvPicPr preferRelativeResize="0"/>
          <p:nvPr/>
        </p:nvPicPr>
        <p:blipFill>
          <a:blip r:embed="rId4">
            <a:alphaModFix/>
          </a:blip>
          <a:stretch>
            <a:fillRect/>
          </a:stretch>
        </p:blipFill>
        <p:spPr>
          <a:xfrm>
            <a:off x="4572000" y="-67594"/>
            <a:ext cx="723900" cy="685800"/>
          </a:xfrm>
          <a:prstGeom prst="rect">
            <a:avLst/>
          </a:prstGeom>
          <a:noFill/>
          <a:ln>
            <a:noFill/>
          </a:ln>
        </p:spPr>
      </p:pic>
      <p:sp>
        <p:nvSpPr>
          <p:cNvPr id="219" name="Google Shape;219;p31"/>
          <p:cNvSpPr txBox="1"/>
          <p:nvPr/>
        </p:nvSpPr>
        <p:spPr>
          <a:xfrm>
            <a:off x="4532075" y="-32967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2"/>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25" name="Google Shape;225;p32"/>
          <p:cNvSpPr txBox="1">
            <a:spLocks noGrp="1"/>
          </p:cNvSpPr>
          <p:nvPr>
            <p:ph type="body" idx="2"/>
          </p:nvPr>
        </p:nvSpPr>
        <p:spPr>
          <a:xfrm>
            <a:off x="162150" y="1100675"/>
            <a:ext cx="3819300" cy="34230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sta/tion 	       cap/tion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tele/vi/sion     lo/tion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va/ca/tion     vi/sion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ques/tion	   ad/di/tion   </a:t>
            </a: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in/vi/ta/tion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con/clu/sion </a:t>
            </a:r>
            <a:r>
              <a:rPr lang="en" sz="3000">
                <a:latin typeface="Century Gothic"/>
                <a:ea typeface="Century Gothic"/>
                <a:cs typeface="Century Gothic"/>
                <a:sym typeface="Century Gothic"/>
              </a:rPr>
              <a:t>    </a:t>
            </a:r>
            <a:endParaRPr/>
          </a:p>
        </p:txBody>
      </p:sp>
      <p:sp>
        <p:nvSpPr>
          <p:cNvPr id="226" name="Google Shape;226;p32"/>
          <p:cNvSpPr txBox="1">
            <a:spLocks noGrp="1"/>
          </p:cNvSpPr>
          <p:nvPr>
            <p:ph type="body" idx="3"/>
          </p:nvPr>
        </p:nvSpPr>
        <p:spPr>
          <a:xfrm>
            <a:off x="4629150" y="5764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Sentence Builder</a:t>
            </a:r>
            <a:endParaRPr sz="2400">
              <a:latin typeface="Century Gothic"/>
              <a:ea typeface="Century Gothic"/>
              <a:cs typeface="Century Gothic"/>
              <a:sym typeface="Century Gothic"/>
            </a:endParaRPr>
          </a:p>
        </p:txBody>
      </p:sp>
      <p:sp>
        <p:nvSpPr>
          <p:cNvPr id="227" name="Google Shape;227;p32"/>
          <p:cNvSpPr txBox="1">
            <a:spLocks noGrp="1"/>
          </p:cNvSpPr>
          <p:nvPr>
            <p:ph type="body" idx="4"/>
          </p:nvPr>
        </p:nvSpPr>
        <p:spPr>
          <a:xfrm>
            <a:off x="4133600" y="675650"/>
            <a:ext cx="4900500" cy="41598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We went to the beach on our </a:t>
            </a:r>
            <a:r>
              <a:rPr lang="en" sz="1550" u="sng" dirty="0">
                <a:latin typeface="Century Gothic"/>
                <a:ea typeface="Century Gothic"/>
                <a:cs typeface="Century Gothic"/>
                <a:sym typeface="Century Gothic"/>
              </a:rPr>
              <a:t>vacation</a:t>
            </a:r>
            <a:r>
              <a:rPr lang="en" sz="1550" dirty="0">
                <a:latin typeface="Century Gothic"/>
                <a:ea typeface="Century Gothic"/>
                <a:cs typeface="Century Gothic"/>
                <a:sym typeface="Century Gothic"/>
              </a:rPr>
              <a:t> last year. </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The train didn’t get to the </a:t>
            </a:r>
            <a:r>
              <a:rPr lang="en" sz="1550" u="sng" dirty="0">
                <a:solidFill>
                  <a:srgbClr val="000000"/>
                </a:solidFill>
                <a:latin typeface="Century Gothic"/>
                <a:ea typeface="Century Gothic"/>
                <a:cs typeface="Century Gothic"/>
                <a:sym typeface="Century Gothic"/>
              </a:rPr>
              <a:t>station</a:t>
            </a:r>
            <a:r>
              <a:rPr lang="en" sz="1550" dirty="0">
                <a:solidFill>
                  <a:srgbClr val="000000"/>
                </a:solidFill>
                <a:latin typeface="Century Gothic"/>
                <a:ea typeface="Century Gothic"/>
                <a:cs typeface="Century Gothic"/>
                <a:sym typeface="Century Gothic"/>
              </a:rPr>
              <a:t> </a:t>
            </a:r>
            <a:r>
              <a:rPr lang="en" sz="1550" dirty="0">
                <a:latin typeface="Century Gothic"/>
                <a:ea typeface="Century Gothic"/>
                <a:cs typeface="Century Gothic"/>
                <a:sym typeface="Century Gothic"/>
              </a:rPr>
              <a:t>until 5:00. </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That is the best show on </a:t>
            </a:r>
            <a:r>
              <a:rPr lang="en" sz="1550" u="sng" dirty="0">
                <a:latin typeface="Century Gothic"/>
                <a:ea typeface="Century Gothic"/>
                <a:cs typeface="Century Gothic"/>
                <a:sym typeface="Century Gothic"/>
              </a:rPr>
              <a:t>television.</a:t>
            </a:r>
            <a:r>
              <a:rPr lang="en" sz="1550" dirty="0">
                <a:latin typeface="Century Gothic"/>
                <a:ea typeface="Century Gothic"/>
                <a:cs typeface="Century Gothic"/>
                <a:sym typeface="Century Gothic"/>
              </a:rPr>
              <a:t> </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He can’t see very well. He will get his </a:t>
            </a:r>
            <a:r>
              <a:rPr lang="en" sz="1550" u="sng" dirty="0">
                <a:latin typeface="Century Gothic"/>
                <a:ea typeface="Century Gothic"/>
                <a:cs typeface="Century Gothic"/>
                <a:sym typeface="Century Gothic"/>
              </a:rPr>
              <a:t>vision </a:t>
            </a:r>
            <a:r>
              <a:rPr lang="en" sz="1550" dirty="0">
                <a:latin typeface="Century Gothic"/>
                <a:ea typeface="Century Gothic"/>
                <a:cs typeface="Century Gothic"/>
                <a:sym typeface="Century Gothic"/>
              </a:rPr>
              <a:t>checked. </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He will ask you a </a:t>
            </a:r>
            <a:r>
              <a:rPr lang="en" sz="1550" u="sng" dirty="0">
                <a:latin typeface="Century Gothic"/>
                <a:ea typeface="Century Gothic"/>
                <a:cs typeface="Century Gothic"/>
                <a:sym typeface="Century Gothic"/>
              </a:rPr>
              <a:t>question</a:t>
            </a:r>
            <a:r>
              <a:rPr lang="en" sz="1550" dirty="0">
                <a:latin typeface="Century Gothic"/>
                <a:ea typeface="Century Gothic"/>
                <a:cs typeface="Century Gothic"/>
                <a:sym typeface="Century Gothic"/>
              </a:rPr>
              <a:t>.</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It’s sunny outside. You need to put on some </a:t>
            </a:r>
            <a:r>
              <a:rPr lang="en" sz="1550" u="sng" dirty="0">
                <a:latin typeface="Century Gothic"/>
                <a:ea typeface="Century Gothic"/>
                <a:cs typeface="Century Gothic"/>
                <a:sym typeface="Century Gothic"/>
              </a:rPr>
              <a:t>lotion</a:t>
            </a:r>
            <a:r>
              <a:rPr lang="en" sz="1550" dirty="0">
                <a:latin typeface="Century Gothic"/>
                <a:ea typeface="Century Gothic"/>
                <a:cs typeface="Century Gothic"/>
                <a:sym typeface="Century Gothic"/>
              </a:rPr>
              <a:t> so you don’t get burned. </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The words under a picture in a book are called a </a:t>
            </a:r>
            <a:r>
              <a:rPr lang="en" sz="1550" u="sng" dirty="0">
                <a:latin typeface="Century Gothic"/>
                <a:ea typeface="Century Gothic"/>
                <a:cs typeface="Century Gothic"/>
                <a:sym typeface="Century Gothic"/>
              </a:rPr>
              <a:t>caption</a:t>
            </a:r>
            <a:r>
              <a:rPr lang="en" sz="1550" dirty="0">
                <a:latin typeface="Century Gothic"/>
                <a:ea typeface="Century Gothic"/>
                <a:cs typeface="Century Gothic"/>
                <a:sym typeface="Century Gothic"/>
              </a:rPr>
              <a:t>.</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He will give you an </a:t>
            </a:r>
            <a:r>
              <a:rPr lang="en" sz="1550" u="sng" dirty="0">
                <a:latin typeface="Century Gothic"/>
                <a:ea typeface="Century Gothic"/>
                <a:cs typeface="Century Gothic"/>
                <a:sym typeface="Century Gothic"/>
              </a:rPr>
              <a:t>invitation</a:t>
            </a:r>
            <a:r>
              <a:rPr lang="en" sz="1550" dirty="0">
                <a:latin typeface="Century Gothic"/>
                <a:ea typeface="Century Gothic"/>
                <a:cs typeface="Century Gothic"/>
                <a:sym typeface="Century Gothic"/>
              </a:rPr>
              <a:t> for the party.</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In math today we’ll work on some </a:t>
            </a:r>
            <a:r>
              <a:rPr lang="en" sz="1550" u="sng" dirty="0">
                <a:latin typeface="Century Gothic"/>
                <a:ea typeface="Century Gothic"/>
                <a:cs typeface="Century Gothic"/>
                <a:sym typeface="Century Gothic"/>
              </a:rPr>
              <a:t>addition</a:t>
            </a:r>
            <a:r>
              <a:rPr lang="en" sz="1550" dirty="0">
                <a:latin typeface="Century Gothic"/>
                <a:ea typeface="Century Gothic"/>
                <a:cs typeface="Century Gothic"/>
                <a:sym typeface="Century Gothic"/>
              </a:rPr>
              <a:t>.</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The end of a story is sometimes called the </a:t>
            </a:r>
            <a:r>
              <a:rPr lang="en" sz="1550" u="sng" dirty="0">
                <a:latin typeface="Century Gothic"/>
                <a:ea typeface="Century Gothic"/>
                <a:cs typeface="Century Gothic"/>
                <a:sym typeface="Century Gothic"/>
              </a:rPr>
              <a:t>conclusion</a:t>
            </a:r>
            <a:r>
              <a:rPr lang="en" sz="1550" dirty="0">
                <a:latin typeface="Century Gothic"/>
                <a:ea typeface="Century Gothic"/>
                <a:cs typeface="Century Gothic"/>
                <a:sym typeface="Century Gothic"/>
              </a:rPr>
              <a:t>.</a:t>
            </a: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4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p:txBody>
      </p:sp>
      <p:pic>
        <p:nvPicPr>
          <p:cNvPr id="228" name="Google Shape;228;p32"/>
          <p:cNvPicPr preferRelativeResize="0"/>
          <p:nvPr/>
        </p:nvPicPr>
        <p:blipFill>
          <a:blip r:embed="rId3">
            <a:alphaModFix/>
          </a:blip>
          <a:stretch>
            <a:fillRect/>
          </a:stretch>
        </p:blipFill>
        <p:spPr>
          <a:xfrm>
            <a:off x="445250" y="118656"/>
            <a:ext cx="825500" cy="660400"/>
          </a:xfrm>
          <a:prstGeom prst="rect">
            <a:avLst/>
          </a:prstGeom>
          <a:noFill/>
          <a:ln>
            <a:noFill/>
          </a:ln>
        </p:spPr>
      </p:pic>
      <p:sp>
        <p:nvSpPr>
          <p:cNvPr id="229" name="Google Shape;229;p32"/>
          <p:cNvSpPr txBox="1"/>
          <p:nvPr/>
        </p:nvSpPr>
        <p:spPr>
          <a:xfrm>
            <a:off x="663575" y="-34822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0" name="Google Shape;230;p32"/>
          <p:cNvPicPr preferRelativeResize="0"/>
          <p:nvPr/>
        </p:nvPicPr>
        <p:blipFill>
          <a:blip r:embed="rId4">
            <a:alphaModFix/>
          </a:blip>
          <a:stretch>
            <a:fillRect/>
          </a:stretch>
        </p:blipFill>
        <p:spPr>
          <a:xfrm>
            <a:off x="4572000" y="-67594"/>
            <a:ext cx="723900" cy="685800"/>
          </a:xfrm>
          <a:prstGeom prst="rect">
            <a:avLst/>
          </a:prstGeom>
          <a:noFill/>
          <a:ln>
            <a:noFill/>
          </a:ln>
        </p:spPr>
      </p:pic>
      <p:sp>
        <p:nvSpPr>
          <p:cNvPr id="231" name="Google Shape;231;p32"/>
          <p:cNvSpPr txBox="1"/>
          <p:nvPr/>
        </p:nvSpPr>
        <p:spPr>
          <a:xfrm>
            <a:off x="4532075" y="-32967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a:t>
            </a:r>
            <a:r>
              <a:rPr lang="en" b="1"/>
              <a:t> Lesson 56: </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Read Cycle 12 Overview (pages 275-285 in Teacher Guide)</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3"/>
          <p:cNvSpPr txBox="1">
            <a:spLocks noGrp="1"/>
          </p:cNvSpPr>
          <p:nvPr>
            <p:ph type="body" idx="1"/>
          </p:nvPr>
        </p:nvSpPr>
        <p:spPr>
          <a:xfrm>
            <a:off x="629841" y="325097"/>
            <a:ext cx="38685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Rules of Fluency</a:t>
            </a:r>
            <a:endParaRPr/>
          </a:p>
        </p:txBody>
      </p:sp>
      <p:sp>
        <p:nvSpPr>
          <p:cNvPr id="237" name="Google Shape;237;p33"/>
          <p:cNvSpPr txBox="1">
            <a:spLocks noGrp="1"/>
          </p:cNvSpPr>
          <p:nvPr>
            <p:ph type="body" idx="2"/>
          </p:nvPr>
        </p:nvSpPr>
        <p:spPr>
          <a:xfrm>
            <a:off x="262950" y="978175"/>
            <a:ext cx="3052200" cy="3572700"/>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Font typeface="Century Gothic"/>
              <a:buChar char="●"/>
            </a:pPr>
            <a:r>
              <a:rPr lang="en" b="1" dirty="0">
                <a:latin typeface="Century Gothic"/>
                <a:ea typeface="Century Gothic"/>
                <a:cs typeface="Century Gothic"/>
                <a:sym typeface="Century Gothic"/>
              </a:rPr>
              <a:t>Smoothly</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With expression</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With meaning</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Just the right speed</a:t>
            </a:r>
            <a:endParaRPr b="1"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b="1"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
        <p:nvSpPr>
          <p:cNvPr id="238" name="Google Shape;238;p33"/>
          <p:cNvSpPr txBox="1">
            <a:spLocks noGrp="1"/>
          </p:cNvSpPr>
          <p:nvPr>
            <p:ph type="body" idx="4"/>
          </p:nvPr>
        </p:nvSpPr>
        <p:spPr>
          <a:xfrm>
            <a:off x="3315150" y="325097"/>
            <a:ext cx="5731500" cy="43587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420" dirty="0">
                <a:latin typeface="Century Gothic"/>
                <a:ea typeface="Century Gothic"/>
                <a:cs typeface="Century Gothic"/>
                <a:sym typeface="Century Gothic"/>
              </a:rPr>
              <a:t>A Short Vacation </a:t>
            </a:r>
            <a:endParaRPr sz="1420" dirty="0">
              <a:latin typeface="Century Gothic"/>
              <a:ea typeface="Century Gothic"/>
              <a:cs typeface="Century Gothic"/>
              <a:sym typeface="Century Gothic"/>
            </a:endParaRPr>
          </a:p>
          <a:p>
            <a:pPr marL="0" lvl="0" indent="0" algn="l" rtl="0">
              <a:spcBef>
                <a:spcPts val="0"/>
              </a:spcBef>
              <a:spcAft>
                <a:spcPts val="0"/>
              </a:spcAft>
              <a:buNone/>
            </a:pPr>
            <a:r>
              <a:rPr lang="en" sz="1420" dirty="0">
                <a:latin typeface="Century Gothic"/>
                <a:ea typeface="Century Gothic"/>
                <a:cs typeface="Century Gothic"/>
                <a:sym typeface="Century Gothic"/>
              </a:rPr>
              <a:t>This story is not real. It’s fiction. </a:t>
            </a:r>
            <a:endParaRPr sz="142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20" dirty="0">
                <a:latin typeface="Century Gothic"/>
                <a:ea typeface="Century Gothic"/>
                <a:cs typeface="Century Gothic"/>
                <a:sym typeface="Century Gothic"/>
              </a:rPr>
              <a:t>As the train slowly pulled up to the station, two friends stopped their discussion for a moment. The conductor asked a question. “Who is hopping off here?” The two friends quickly rose and smiled at him. “That would be us,” they both said at the same time.  “We’re on a vacation for the day. Some friends of ours back home saw this town on television. They mentioned that it would be a good place to visit. We’re just here for a little while. What do you think we should visit first?” “Hmmm”, replied the conductor. “One good option would be to see the art collection we have here in town. It’s in a big mansion at the end of that long street.” He pointed out the window so the two friends could see where it was.  “Oh, that sounds like a fantastic option,” they said. And off they went. Later that day, when they returned to the station, they thanked the conductor for his suggestion. “You were right,” they said. “That was a great art collection. We really enjoyed it.” “I’m so glad,” said the conductor. “We’re proud of our little town and we’d love to have you come back and visit us any time.”</a:t>
            </a:r>
            <a:endParaRPr sz="1420" dirty="0">
              <a:latin typeface="Century Gothic"/>
              <a:ea typeface="Century Gothic"/>
              <a:cs typeface="Century Gothic"/>
              <a:sym typeface="Century Gothic"/>
            </a:endParaRPr>
          </a:p>
          <a:p>
            <a:pPr marL="0" lvl="0" indent="0" algn="l" rtl="0">
              <a:spcBef>
                <a:spcPts val="0"/>
              </a:spcBef>
              <a:spcAft>
                <a:spcPts val="0"/>
              </a:spcAft>
              <a:buNone/>
            </a:pPr>
            <a:endParaRPr sz="1550" dirty="0">
              <a:latin typeface="Century Gothic"/>
              <a:ea typeface="Century Gothic"/>
              <a:cs typeface="Century Gothic"/>
              <a:sym typeface="Century Gothic"/>
            </a:endParaRPr>
          </a:p>
        </p:txBody>
      </p:sp>
      <p:sp>
        <p:nvSpPr>
          <p:cNvPr id="239" name="Google Shape;239;p33"/>
          <p:cNvSpPr txBox="1"/>
          <p:nvPr/>
        </p:nvSpPr>
        <p:spPr>
          <a:xfrm>
            <a:off x="262950" y="271375"/>
            <a:ext cx="2791500" cy="7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Partner Reading</a:t>
            </a:r>
            <a:endParaRPr sz="18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996275"/>
            <a:ext cx="8520600" cy="3732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Copy Syllable Sleuth Word List in a transparent sleeve (one per pair).</a:t>
            </a:r>
            <a:endParaRPr sz="1600" dirty="0"/>
          </a:p>
          <a:p>
            <a:pPr marL="914400" lvl="1" indent="-330200" algn="l" rtl="0">
              <a:lnSpc>
                <a:spcPct val="115000"/>
              </a:lnSpc>
              <a:spcBef>
                <a:spcPts val="0"/>
              </a:spcBef>
              <a:spcAft>
                <a:spcPts val="0"/>
              </a:spcAft>
              <a:buClr>
                <a:schemeClr val="dk1"/>
              </a:buClr>
              <a:buSzPts val="1600"/>
              <a:buChar char="•"/>
            </a:pPr>
            <a:r>
              <a:rPr lang="en" sz="1600" dirty="0"/>
              <a:t>If technology is not available:</a:t>
            </a:r>
            <a:endParaRPr sz="1600" dirty="0"/>
          </a:p>
          <a:p>
            <a:pPr marL="1206500" lvl="3" indent="-190500" algn="l" rtl="0">
              <a:lnSpc>
                <a:spcPct val="115000"/>
              </a:lnSpc>
              <a:spcBef>
                <a:spcPts val="0"/>
              </a:spcBef>
              <a:spcAft>
                <a:spcPts val="0"/>
              </a:spcAft>
              <a:buClr>
                <a:schemeClr val="dk1"/>
              </a:buClr>
              <a:buSzPts val="1600"/>
              <a:buChar char="•"/>
            </a:pPr>
            <a:r>
              <a:rPr lang="en" sz="1600" dirty="0"/>
              <a:t>Copy and cut apart Words Rule Word Cards (one set per pair).</a:t>
            </a:r>
            <a:endParaRPr sz="1600" dirty="0"/>
          </a:p>
          <a:p>
            <a:pPr marL="1206500" lvl="3" indent="-190500" algn="l" rtl="0">
              <a:lnSpc>
                <a:spcPct val="115000"/>
              </a:lnSpc>
              <a:spcBef>
                <a:spcPts val="0"/>
              </a:spcBef>
              <a:spcAft>
                <a:spcPts val="0"/>
              </a:spcAft>
              <a:buClr>
                <a:schemeClr val="dk1"/>
              </a:buClr>
              <a:buSzPts val="1600"/>
              <a:buChar char="•"/>
            </a:pPr>
            <a:r>
              <a:rPr lang="en" sz="1600" dirty="0"/>
              <a:t>Copy and cut  “-tion” and “-sion” sentences.</a:t>
            </a:r>
            <a:endParaRPr sz="1600" dirty="0"/>
          </a:p>
          <a:p>
            <a:pPr marL="914400" lvl="1" indent="-330200" algn="l" rtl="0">
              <a:lnSpc>
                <a:spcPct val="115000"/>
              </a:lnSpc>
              <a:spcBef>
                <a:spcPts val="0"/>
              </a:spcBef>
              <a:spcAft>
                <a:spcPts val="0"/>
              </a:spcAft>
              <a:buClr>
                <a:schemeClr val="dk1"/>
              </a:buClr>
              <a:buSzPts val="1600"/>
              <a:buChar char="•"/>
            </a:pPr>
            <a:r>
              <a:rPr lang="en" sz="1600" dirty="0"/>
              <a:t>Materials for Independent Work Time</a:t>
            </a:r>
            <a:endParaRPr sz="1600" dirty="0">
              <a:solidFill>
                <a:schemeClr val="dk1"/>
              </a:solidFill>
            </a:endParaRPr>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914400" lvl="0" indent="-330200" algn="l" rtl="0">
              <a:lnSpc>
                <a:spcPct val="115000"/>
              </a:lnSpc>
              <a:spcBef>
                <a:spcPts val="800"/>
              </a:spcBef>
              <a:spcAft>
                <a:spcPts val="0"/>
              </a:spcAft>
              <a:buClr>
                <a:schemeClr val="dk1"/>
              </a:buClr>
              <a:buSzPts val="1600"/>
              <a:buFont typeface="Century Gothic"/>
              <a:buChar char="•"/>
            </a:pPr>
            <a:r>
              <a:rPr lang="en" sz="1600" dirty="0"/>
              <a:t>Whiteboards, markers, erasers or paper/pencil</a:t>
            </a:r>
            <a:endParaRPr sz="1600" dirty="0">
              <a:solidFill>
                <a:schemeClr val="dk1"/>
              </a:solidFill>
            </a:endParaRPr>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12: Lesson 56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3" name="Google Shape;113;p17"/>
          <p:cNvPicPr preferRelativeResize="0"/>
          <p:nvPr/>
        </p:nvPicPr>
        <p:blipFill rotWithShape="1">
          <a:blip r:embed="rId3">
            <a:alphaModFix/>
          </a:blip>
          <a:srcRect/>
          <a:stretch/>
        </p:blipFill>
        <p:spPr>
          <a:xfrm>
            <a:off x="1328832" y="394533"/>
            <a:ext cx="6553824" cy="2654300"/>
          </a:xfrm>
          <a:prstGeom prst="rect">
            <a:avLst/>
          </a:prstGeom>
          <a:noFill/>
          <a:ln>
            <a:noFill/>
          </a:ln>
        </p:spPr>
      </p:pic>
      <p:sp>
        <p:nvSpPr>
          <p:cNvPr id="114" name="Google Shape;114;p1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5" name="Google Shape;115;p17"/>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12: Lesson 56</a:t>
            </a:r>
            <a:endParaRPr sz="3200" b="1">
              <a:solidFill>
                <a:srgbClr val="404040"/>
              </a:solidFill>
              <a:latin typeface="Century Gothic"/>
              <a:ea typeface="Century Gothic"/>
              <a:cs typeface="Century Gothic"/>
              <a:sym typeface="Century Gothic"/>
            </a:endParaRPr>
          </a:p>
        </p:txBody>
      </p:sp>
      <p:pic>
        <p:nvPicPr>
          <p:cNvPr id="116" name="Google Shape;116;p1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17" name="Google Shape;117;p1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3" name="Google Shape;123;p18"/>
          <p:cNvSpPr txBox="1">
            <a:spLocks noGrp="1"/>
          </p:cNvSpPr>
          <p:nvPr>
            <p:ph type="body" idx="1"/>
          </p:nvPr>
        </p:nvSpPr>
        <p:spPr>
          <a:xfrm>
            <a:off x="193040" y="824525"/>
            <a:ext cx="8757920" cy="3744300"/>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2400" dirty="0">
                <a:solidFill>
                  <a:srgbClr val="FF0000"/>
                </a:solidFill>
              </a:rPr>
              <a:t>“We’ve been workin’ on some long words, </a:t>
            </a:r>
          </a:p>
          <a:p>
            <a:pPr marL="0" lvl="0" indent="0" algn="ctr" rtl="0">
              <a:lnSpc>
                <a:spcPct val="115000"/>
              </a:lnSpc>
              <a:spcBef>
                <a:spcPts val="800"/>
              </a:spcBef>
              <a:spcAft>
                <a:spcPts val="0"/>
              </a:spcAft>
              <a:buNone/>
            </a:pPr>
            <a:r>
              <a:rPr lang="en" sz="2400" dirty="0">
                <a:solidFill>
                  <a:srgbClr val="FF0000"/>
                </a:solidFill>
              </a:rPr>
              <a:t>sound by sound by sound.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We’ve been workin’ on some long words,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so we can read more words aloud.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 take a word like ‘maybe’ and break it into parts.</a:t>
            </a:r>
          </a:p>
          <a:p>
            <a:pPr marL="0" lvl="0" indent="0" algn="ctr" rtl="0">
              <a:lnSpc>
                <a:spcPct val="115000"/>
              </a:lnSpc>
              <a:spcBef>
                <a:spcPts val="800"/>
              </a:spcBef>
              <a:spcAft>
                <a:spcPts val="0"/>
              </a:spcAft>
              <a:buNone/>
            </a:pPr>
            <a:r>
              <a:rPr lang="en" sz="2400" dirty="0">
                <a:solidFill>
                  <a:srgbClr val="FF0000"/>
                </a:solidFill>
              </a:rPr>
              <a:t>‘May’ plus ‘be’ makes ‘maybe’ and now it’s time to start!” </a:t>
            </a:r>
            <a:endParaRPr sz="24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29" name="Google Shape;129;p19"/>
          <p:cNvSpPr txBox="1">
            <a:spLocks noGrp="1"/>
          </p:cNvSpPr>
          <p:nvPr>
            <p:ph type="body" idx="1"/>
          </p:nvPr>
        </p:nvSpPr>
        <p:spPr>
          <a:xfrm>
            <a:off x="311700" y="121365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syllables and vowel patterns to divide and decode two-syllable words.</a:t>
            </a:r>
            <a:endParaRPr sz="2400"/>
          </a:p>
          <a:p>
            <a:pPr marL="457200" lvl="0" indent="-381000" algn="l" rtl="0">
              <a:lnSpc>
                <a:spcPct val="150000"/>
              </a:lnSpc>
              <a:spcBef>
                <a:spcPts val="0"/>
              </a:spcBef>
              <a:spcAft>
                <a:spcPts val="0"/>
              </a:spcAft>
              <a:buSzPts val="2400"/>
              <a:buChar char="•"/>
            </a:pPr>
            <a:r>
              <a:rPr lang="en" sz="2400"/>
              <a:t>I can use vowel patterns to decode words.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0" name="Google Shape;130;p19"/>
          <p:cNvPicPr preferRelativeResize="0"/>
          <p:nvPr/>
        </p:nvPicPr>
        <p:blipFill>
          <a:blip r:embed="rId3">
            <a:alphaModFix/>
          </a:blip>
          <a:stretch>
            <a:fillRect/>
          </a:stretch>
        </p:blipFill>
        <p:spPr>
          <a:xfrm>
            <a:off x="8342564" y="4343700"/>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36" name="Google Shape;136;p20"/>
          <p:cNvSpPr txBox="1">
            <a:spLocks noGrp="1"/>
          </p:cNvSpPr>
          <p:nvPr>
            <p:ph type="body" idx="1"/>
          </p:nvPr>
        </p:nvSpPr>
        <p:spPr>
          <a:xfrm>
            <a:off x="311700" y="1182750"/>
            <a:ext cx="2259900" cy="3386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a:p>
          <a:p>
            <a:pPr marL="0" lvl="0" indent="0" algn="l" rtl="0">
              <a:spcBef>
                <a:spcPts val="800"/>
              </a:spcBef>
              <a:spcAft>
                <a:spcPts val="0"/>
              </a:spcAft>
              <a:buNone/>
            </a:pPr>
            <a:endParaRPr sz="3000"/>
          </a:p>
          <a:p>
            <a:pPr marL="0" lvl="0" indent="0" algn="l" rtl="0">
              <a:spcBef>
                <a:spcPts val="800"/>
              </a:spcBef>
              <a:spcAft>
                <a:spcPts val="0"/>
              </a:spcAft>
              <a:buNone/>
            </a:pPr>
            <a:r>
              <a:rPr lang="en" sz="3000"/>
              <a:t>planted</a:t>
            </a:r>
            <a:endParaRPr sz="3600"/>
          </a:p>
          <a:p>
            <a:pPr marL="0" lvl="0" indent="0" algn="l" rtl="0">
              <a:spcBef>
                <a:spcPts val="800"/>
              </a:spcBef>
              <a:spcAft>
                <a:spcPts val="0"/>
              </a:spcAft>
              <a:buNone/>
            </a:pPr>
            <a:endParaRPr sz="3000"/>
          </a:p>
          <a:p>
            <a:pPr marL="0" lvl="0" indent="0" algn="l" rtl="0">
              <a:spcBef>
                <a:spcPts val="800"/>
              </a:spcBef>
              <a:spcAft>
                <a:spcPts val="0"/>
              </a:spcAft>
              <a:buNone/>
            </a:pPr>
            <a:endParaRPr sz="3600"/>
          </a:p>
          <a:p>
            <a:pPr marL="0" lvl="0" indent="0" algn="l" rtl="0">
              <a:spcBef>
                <a:spcPts val="800"/>
              </a:spcBef>
              <a:spcAft>
                <a:spcPts val="0"/>
              </a:spcAft>
              <a:buNone/>
            </a:pP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sp>
        <p:nvSpPr>
          <p:cNvPr id="137" name="Google Shape;137;p20"/>
          <p:cNvSpPr txBox="1"/>
          <p:nvPr/>
        </p:nvSpPr>
        <p:spPr>
          <a:xfrm>
            <a:off x="3319300" y="2123850"/>
            <a:ext cx="2556300" cy="22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38" name="Google Shape;138;p20"/>
          <p:cNvSpPr txBox="1"/>
          <p:nvPr/>
        </p:nvSpPr>
        <p:spPr>
          <a:xfrm>
            <a:off x="3319300" y="2123850"/>
            <a:ext cx="2259900" cy="28023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plant/</a:t>
            </a:r>
            <a:r>
              <a:rPr lang="en" sz="3000">
                <a:solidFill>
                  <a:schemeClr val="dk1"/>
                </a:solidFill>
                <a:latin typeface="Century Gothic"/>
                <a:ea typeface="Century Gothic"/>
                <a:cs typeface="Century Gothic"/>
                <a:sym typeface="Century Gothic"/>
              </a:rPr>
              <a:t>ed</a:t>
            </a:r>
            <a:endParaRPr/>
          </a:p>
        </p:txBody>
      </p:sp>
      <p:sp>
        <p:nvSpPr>
          <p:cNvPr id="139" name="Google Shape;139;p20"/>
          <p:cNvSpPr txBox="1"/>
          <p:nvPr/>
        </p:nvSpPr>
        <p:spPr>
          <a:xfrm>
            <a:off x="6326900" y="1562250"/>
            <a:ext cx="25053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ctr" rtl="0">
              <a:spcBef>
                <a:spcPts val="0"/>
              </a:spcBef>
              <a:spcAft>
                <a:spcPts val="0"/>
              </a:spcAft>
              <a:buNone/>
            </a:pPr>
            <a:r>
              <a:rPr lang="en" sz="2400">
                <a:latin typeface="Century Gothic"/>
                <a:ea typeface="Century Gothic"/>
                <a:cs typeface="Century Gothic"/>
                <a:sym typeface="Century Gothic"/>
              </a:rPr>
              <a:t>argue</a:t>
            </a:r>
            <a:endParaRPr sz="24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r>
              <a:rPr lang="en" sz="3600" u="sng">
                <a:solidFill>
                  <a:schemeClr val="dk1"/>
                </a:solidFill>
                <a:latin typeface="Century Gothic"/>
                <a:ea typeface="Century Gothic"/>
                <a:cs typeface="Century Gothic"/>
                <a:sym typeface="Century Gothic"/>
              </a:rPr>
              <a:t>ar</a:t>
            </a:r>
            <a:r>
              <a:rPr lang="en" sz="3600">
                <a:solidFill>
                  <a:schemeClr val="dk1"/>
                </a:solidFill>
                <a:latin typeface="Century Gothic"/>
                <a:ea typeface="Century Gothic"/>
                <a:cs typeface="Century Gothic"/>
                <a:sym typeface="Century Gothic"/>
              </a:rPr>
              <a:t> </a:t>
            </a:r>
            <a:r>
              <a:rPr lang="en" sz="3600" u="sng">
                <a:solidFill>
                  <a:schemeClr val="dk1"/>
                </a:solidFill>
                <a:latin typeface="Century Gothic"/>
                <a:ea typeface="Century Gothic"/>
                <a:cs typeface="Century Gothic"/>
                <a:sym typeface="Century Gothic"/>
              </a:rPr>
              <a:t>gue</a:t>
            </a: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6">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1"/>
          <p:cNvSpPr txBox="1">
            <a:spLocks noGrp="1"/>
          </p:cNvSpPr>
          <p:nvPr>
            <p:ph type="title"/>
          </p:nvPr>
        </p:nvSpPr>
        <p:spPr>
          <a:xfrm>
            <a:off x="311700" y="165325"/>
            <a:ext cx="8520600" cy="546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a:t>
            </a:r>
            <a:endParaRPr/>
          </a:p>
        </p:txBody>
      </p:sp>
      <p:sp>
        <p:nvSpPr>
          <p:cNvPr id="145" name="Google Shape;145;p21"/>
          <p:cNvSpPr txBox="1">
            <a:spLocks noGrp="1"/>
          </p:cNvSpPr>
          <p:nvPr>
            <p:ph type="body" idx="1"/>
          </p:nvPr>
        </p:nvSpPr>
        <p:spPr>
          <a:xfrm>
            <a:off x="311700" y="813925"/>
            <a:ext cx="5309400" cy="37548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AutoNum type="arabicPeriod"/>
            </a:pPr>
            <a:r>
              <a:rPr lang="en" sz="1800" dirty="0"/>
              <a:t>Find the vowels and put a dot below them. </a:t>
            </a:r>
            <a:endParaRPr sz="1800" dirty="0"/>
          </a:p>
          <a:p>
            <a:pPr marL="457200" lvl="0" indent="-342900" algn="l" rtl="0">
              <a:lnSpc>
                <a:spcPct val="115000"/>
              </a:lnSpc>
              <a:spcBef>
                <a:spcPts val="0"/>
              </a:spcBef>
              <a:spcAft>
                <a:spcPts val="0"/>
              </a:spcAft>
              <a:buSzPts val="1800"/>
              <a:buAutoNum type="arabicPeriod"/>
            </a:pPr>
            <a:r>
              <a:rPr lang="en" sz="1800" dirty="0"/>
              <a:t>Look for consonants between the vowels.</a:t>
            </a:r>
            <a:endParaRPr sz="1800" dirty="0"/>
          </a:p>
          <a:p>
            <a:pPr marL="457200" lvl="0" indent="-342900" algn="l" rtl="0">
              <a:lnSpc>
                <a:spcPct val="115000"/>
              </a:lnSpc>
              <a:spcBef>
                <a:spcPts val="0"/>
              </a:spcBef>
              <a:spcAft>
                <a:spcPts val="0"/>
              </a:spcAft>
              <a:buSzPts val="1800"/>
              <a:buAutoNum type="arabicPeriod"/>
            </a:pPr>
            <a:r>
              <a:rPr lang="en" sz="1800" dirty="0"/>
              <a:t>Break the words into syllables.</a:t>
            </a:r>
            <a:endParaRPr sz="1800" dirty="0"/>
          </a:p>
          <a:p>
            <a:pPr marL="457200" lvl="0" indent="-342900" algn="l" rtl="0">
              <a:lnSpc>
                <a:spcPct val="115000"/>
              </a:lnSpc>
              <a:spcBef>
                <a:spcPts val="0"/>
              </a:spcBef>
              <a:spcAft>
                <a:spcPts val="0"/>
              </a:spcAft>
              <a:buSzPts val="1800"/>
              <a:buAutoNum type="arabicPeriod"/>
            </a:pPr>
            <a:r>
              <a:rPr lang="en" sz="1800" dirty="0"/>
              <a:t>Read each syllable using the spelling pattern.</a:t>
            </a:r>
            <a:endParaRPr sz="1800" dirty="0"/>
          </a:p>
          <a:p>
            <a:pPr marL="457200" lvl="0" indent="0" algn="l" rtl="0">
              <a:lnSpc>
                <a:spcPct val="115000"/>
              </a:lnSpc>
              <a:spcBef>
                <a:spcPts val="0"/>
              </a:spcBef>
              <a:spcAft>
                <a:spcPts val="0"/>
              </a:spcAft>
              <a:buNone/>
            </a:pPr>
            <a:r>
              <a:rPr lang="en" sz="1800" dirty="0"/>
              <a:t>a. Closed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b. Open</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c. Magic “e”</a:t>
            </a:r>
            <a:endParaRPr sz="1800" dirty="0"/>
          </a:p>
          <a:p>
            <a:pPr marL="457200" lvl="0" indent="0" algn="l" rtl="0">
              <a:lnSpc>
                <a:spcPct val="115000"/>
              </a:lnSpc>
              <a:spcBef>
                <a:spcPts val="0"/>
              </a:spcBef>
              <a:spcAft>
                <a:spcPts val="0"/>
              </a:spcAft>
              <a:buNone/>
            </a:pPr>
            <a:r>
              <a:rPr lang="en" sz="1800" dirty="0"/>
              <a:t>d. R-controlled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e. Vowel team</a:t>
            </a:r>
            <a:endParaRPr sz="1800" dirty="0"/>
          </a:p>
          <a:p>
            <a:pPr marL="0" lvl="0" indent="0" algn="l" rtl="0">
              <a:spcBef>
                <a:spcPts val="800"/>
              </a:spcBef>
              <a:spcAft>
                <a:spcPts val="0"/>
              </a:spcAft>
              <a:buNone/>
            </a:pPr>
            <a:endParaRPr dirty="0"/>
          </a:p>
        </p:txBody>
      </p:sp>
      <p:sp>
        <p:nvSpPr>
          <p:cNvPr id="146" name="Google Shape;146;p21"/>
          <p:cNvSpPr txBox="1"/>
          <p:nvPr/>
        </p:nvSpPr>
        <p:spPr>
          <a:xfrm>
            <a:off x="6244375" y="412750"/>
            <a:ext cx="2149200" cy="43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grouping</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cashew</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fewer</a:t>
            </a:r>
            <a:endParaRPr sz="30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latin typeface="Century Gothic"/>
                <a:ea typeface="Century Gothic"/>
                <a:cs typeface="Century Gothic"/>
                <a:sym typeface="Century Gothic"/>
              </a:rPr>
              <a:t>rescue</a:t>
            </a:r>
            <a:endParaRPr sz="30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latin typeface="Century Gothic"/>
                <a:ea typeface="Century Gothic"/>
                <a:cs typeface="Century Gothic"/>
                <a:sym typeface="Century Gothic"/>
              </a:rPr>
              <a:t>Tuesday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fruity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suitcase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cartoon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swooping</a:t>
            </a:r>
            <a:endParaRPr sz="3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52" name="Google Shape;152;p22"/>
          <p:cNvSpPr txBox="1">
            <a:spLocks noGrp="1"/>
          </p:cNvSpPr>
          <p:nvPr>
            <p:ph type="body" idx="1"/>
          </p:nvPr>
        </p:nvSpPr>
        <p:spPr>
          <a:xfrm>
            <a:off x="521275" y="670150"/>
            <a:ext cx="2453700" cy="45150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3000"/>
              <a:t>grouping</a:t>
            </a:r>
            <a:endParaRPr sz="3000"/>
          </a:p>
          <a:p>
            <a:pPr marL="0" lvl="0" indent="0" algn="l" rtl="0">
              <a:spcBef>
                <a:spcPts val="0"/>
              </a:spcBef>
              <a:spcAft>
                <a:spcPts val="0"/>
              </a:spcAft>
              <a:buClr>
                <a:schemeClr val="dk1"/>
              </a:buClr>
              <a:buSzPts val="1100"/>
              <a:buFont typeface="Arial"/>
              <a:buNone/>
            </a:pPr>
            <a:r>
              <a:rPr lang="en" sz="3000"/>
              <a:t>cashew</a:t>
            </a:r>
            <a:endParaRPr sz="3000"/>
          </a:p>
          <a:p>
            <a:pPr marL="0" lvl="0" indent="0" algn="l" rtl="0">
              <a:spcBef>
                <a:spcPts val="0"/>
              </a:spcBef>
              <a:spcAft>
                <a:spcPts val="0"/>
              </a:spcAft>
              <a:buClr>
                <a:schemeClr val="dk1"/>
              </a:buClr>
              <a:buSzPts val="1100"/>
              <a:buFont typeface="Arial"/>
              <a:buNone/>
            </a:pPr>
            <a:r>
              <a:rPr lang="en" sz="3000"/>
              <a:t>fewer</a:t>
            </a:r>
            <a:endParaRPr sz="3000"/>
          </a:p>
          <a:p>
            <a:pPr marL="0" lvl="0" indent="0" algn="l" rtl="0">
              <a:spcBef>
                <a:spcPts val="0"/>
              </a:spcBef>
              <a:spcAft>
                <a:spcPts val="0"/>
              </a:spcAft>
              <a:buClr>
                <a:schemeClr val="dk1"/>
              </a:buClr>
              <a:buSzPts val="1100"/>
              <a:buFont typeface="Arial"/>
              <a:buNone/>
            </a:pPr>
            <a:r>
              <a:rPr lang="en" sz="3000"/>
              <a:t>rescue</a:t>
            </a:r>
            <a:endParaRPr sz="3000"/>
          </a:p>
          <a:p>
            <a:pPr marL="0" lvl="0" indent="0" algn="l" rtl="0">
              <a:spcBef>
                <a:spcPts val="0"/>
              </a:spcBef>
              <a:spcAft>
                <a:spcPts val="0"/>
              </a:spcAft>
              <a:buClr>
                <a:schemeClr val="dk1"/>
              </a:buClr>
              <a:buSzPts val="1100"/>
              <a:buFont typeface="Arial"/>
              <a:buNone/>
            </a:pPr>
            <a:r>
              <a:rPr lang="en" sz="3000"/>
              <a:t>Tuesday</a:t>
            </a:r>
            <a:endParaRPr sz="3000"/>
          </a:p>
          <a:p>
            <a:pPr marL="0" lvl="0" indent="0" algn="l" rtl="0">
              <a:spcBef>
                <a:spcPts val="0"/>
              </a:spcBef>
              <a:spcAft>
                <a:spcPts val="0"/>
              </a:spcAft>
              <a:buClr>
                <a:schemeClr val="dk1"/>
              </a:buClr>
              <a:buSzPts val="1100"/>
              <a:buFont typeface="Arial"/>
              <a:buNone/>
            </a:pPr>
            <a:r>
              <a:rPr lang="en" sz="3000"/>
              <a:t>fruity</a:t>
            </a:r>
            <a:endParaRPr sz="3000"/>
          </a:p>
          <a:p>
            <a:pPr marL="0" lvl="0" indent="0" algn="l" rtl="0">
              <a:spcBef>
                <a:spcPts val="0"/>
              </a:spcBef>
              <a:spcAft>
                <a:spcPts val="0"/>
              </a:spcAft>
              <a:buClr>
                <a:schemeClr val="dk1"/>
              </a:buClr>
              <a:buSzPts val="1100"/>
              <a:buFont typeface="Arial"/>
              <a:buNone/>
            </a:pPr>
            <a:r>
              <a:rPr lang="en" sz="3000"/>
              <a:t>suitcase</a:t>
            </a:r>
            <a:endParaRPr sz="3000"/>
          </a:p>
          <a:p>
            <a:pPr marL="0" lvl="0" indent="0" algn="l" rtl="0">
              <a:spcBef>
                <a:spcPts val="0"/>
              </a:spcBef>
              <a:spcAft>
                <a:spcPts val="0"/>
              </a:spcAft>
              <a:buClr>
                <a:schemeClr val="dk1"/>
              </a:buClr>
              <a:buSzPts val="1100"/>
              <a:buFont typeface="Arial"/>
              <a:buNone/>
            </a:pPr>
            <a:r>
              <a:rPr lang="en" sz="3000"/>
              <a:t>cartoon</a:t>
            </a:r>
            <a:endParaRPr sz="3000"/>
          </a:p>
          <a:p>
            <a:pPr marL="0" lvl="0" indent="0" algn="l" rtl="0">
              <a:spcBef>
                <a:spcPts val="0"/>
              </a:spcBef>
              <a:spcAft>
                <a:spcPts val="0"/>
              </a:spcAft>
              <a:buClr>
                <a:schemeClr val="dk1"/>
              </a:buClr>
              <a:buSzPts val="1100"/>
              <a:buFont typeface="Arial"/>
              <a:buNone/>
            </a:pPr>
            <a:r>
              <a:rPr lang="en" sz="3000"/>
              <a:t>swooping</a:t>
            </a:r>
            <a:endParaRPr sz="3000"/>
          </a:p>
          <a:p>
            <a:pPr marL="0" lvl="0" indent="0" algn="l" rtl="0">
              <a:spcBef>
                <a:spcPts val="0"/>
              </a:spcBef>
              <a:spcAft>
                <a:spcPts val="0"/>
              </a:spcAft>
              <a:buClr>
                <a:schemeClr val="dk1"/>
              </a:buClr>
              <a:buSzPts val="1100"/>
              <a:buFont typeface="Arial"/>
              <a:buNone/>
            </a:pPr>
            <a:endParaRPr sz="3000">
              <a:latin typeface="Arial"/>
              <a:ea typeface="Arial"/>
              <a:cs typeface="Arial"/>
              <a:sym typeface="Arial"/>
            </a:endParaRPr>
          </a:p>
          <a:p>
            <a:pPr marL="457200" lvl="0" indent="457200" algn="ctr" rtl="0">
              <a:lnSpc>
                <a:spcPct val="115000"/>
              </a:lnSpc>
              <a:spcBef>
                <a:spcPts val="0"/>
              </a:spcBef>
              <a:spcAft>
                <a:spcPts val="0"/>
              </a:spcAft>
              <a:buNone/>
            </a:pPr>
            <a:endParaRPr sz="3000"/>
          </a:p>
          <a:p>
            <a:pPr marL="457200" lvl="0" indent="457200" algn="ctr" rtl="0">
              <a:lnSpc>
                <a:spcPct val="115000"/>
              </a:lnSpc>
              <a:spcBef>
                <a:spcPts val="0"/>
              </a:spcBef>
              <a:spcAft>
                <a:spcPts val="0"/>
              </a:spcAft>
              <a:buNone/>
            </a:pP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53" name="Google Shape;153;p22"/>
          <p:cNvSpPr txBox="1"/>
          <p:nvPr/>
        </p:nvSpPr>
        <p:spPr>
          <a:xfrm>
            <a:off x="3208750" y="612325"/>
            <a:ext cx="2453700" cy="44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gr</a:t>
            </a:r>
            <a:r>
              <a:rPr lang="en" sz="3000" b="1">
                <a:solidFill>
                  <a:schemeClr val="dk1"/>
                </a:solidFill>
                <a:latin typeface="Century Gothic"/>
                <a:ea typeface="Century Gothic"/>
                <a:cs typeface="Century Gothic"/>
                <a:sym typeface="Century Gothic"/>
              </a:rPr>
              <a:t>ou</a:t>
            </a:r>
            <a:r>
              <a:rPr lang="en" sz="3000">
                <a:solidFill>
                  <a:schemeClr val="dk1"/>
                </a:solidFill>
                <a:latin typeface="Century Gothic"/>
                <a:ea typeface="Century Gothic"/>
                <a:cs typeface="Century Gothic"/>
                <a:sym typeface="Century Gothic"/>
              </a:rPr>
              <a:t>p</a:t>
            </a:r>
            <a:r>
              <a:rPr lang="en" sz="3000" b="1">
                <a:solidFill>
                  <a:schemeClr val="dk1"/>
                </a:solidFill>
                <a:latin typeface="Century Gothic"/>
                <a:ea typeface="Century Gothic"/>
                <a:cs typeface="Century Gothic"/>
                <a:sym typeface="Century Gothic"/>
              </a:rPr>
              <a:t>i</a:t>
            </a:r>
            <a:r>
              <a:rPr lang="en" sz="3000">
                <a:solidFill>
                  <a:schemeClr val="dk1"/>
                </a:solidFill>
                <a:latin typeface="Century Gothic"/>
                <a:ea typeface="Century Gothic"/>
                <a:cs typeface="Century Gothic"/>
                <a:sym typeface="Century Gothic"/>
              </a:rPr>
              <a:t>ng</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c</a:t>
            </a:r>
            <a:r>
              <a:rPr lang="en" sz="3000" b="1">
                <a:solidFill>
                  <a:schemeClr val="dk1"/>
                </a:solidFill>
                <a:latin typeface="Century Gothic"/>
                <a:ea typeface="Century Gothic"/>
                <a:cs typeface="Century Gothic"/>
                <a:sym typeface="Century Gothic"/>
              </a:rPr>
              <a:t>a</a:t>
            </a:r>
            <a:r>
              <a:rPr lang="en" sz="3000">
                <a:solidFill>
                  <a:schemeClr val="dk1"/>
                </a:solidFill>
                <a:latin typeface="Century Gothic"/>
                <a:ea typeface="Century Gothic"/>
                <a:cs typeface="Century Gothic"/>
                <a:sym typeface="Century Gothic"/>
              </a:rPr>
              <a:t>sh</a:t>
            </a:r>
            <a:r>
              <a:rPr lang="en" sz="3000" b="1">
                <a:solidFill>
                  <a:schemeClr val="dk1"/>
                </a:solidFill>
                <a:latin typeface="Century Gothic"/>
                <a:ea typeface="Century Gothic"/>
                <a:cs typeface="Century Gothic"/>
                <a:sym typeface="Century Gothic"/>
              </a:rPr>
              <a:t>ew</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f</a:t>
            </a:r>
            <a:r>
              <a:rPr lang="en" sz="3000" b="1">
                <a:solidFill>
                  <a:schemeClr val="dk1"/>
                </a:solidFill>
                <a:latin typeface="Century Gothic"/>
                <a:ea typeface="Century Gothic"/>
                <a:cs typeface="Century Gothic"/>
                <a:sym typeface="Century Gothic"/>
              </a:rPr>
              <a:t>ewe</a:t>
            </a:r>
            <a:r>
              <a:rPr lang="en" sz="3000">
                <a:solidFill>
                  <a:schemeClr val="dk1"/>
                </a:solidFill>
                <a:latin typeface="Century Gothic"/>
                <a:ea typeface="Century Gothic"/>
                <a:cs typeface="Century Gothic"/>
                <a:sym typeface="Century Gothic"/>
              </a:rPr>
              <a:t>r</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r</a:t>
            </a:r>
            <a:r>
              <a:rPr lang="en" sz="3000" b="1">
                <a:solidFill>
                  <a:schemeClr val="dk1"/>
                </a:solidFill>
                <a:latin typeface="Century Gothic"/>
                <a:ea typeface="Century Gothic"/>
                <a:cs typeface="Century Gothic"/>
                <a:sym typeface="Century Gothic"/>
              </a:rPr>
              <a:t>e</a:t>
            </a:r>
            <a:r>
              <a:rPr lang="en" sz="3000">
                <a:solidFill>
                  <a:schemeClr val="dk1"/>
                </a:solidFill>
                <a:latin typeface="Century Gothic"/>
                <a:ea typeface="Century Gothic"/>
                <a:cs typeface="Century Gothic"/>
                <a:sym typeface="Century Gothic"/>
              </a:rPr>
              <a:t>sc</a:t>
            </a:r>
            <a:r>
              <a:rPr lang="en" sz="3000" b="1">
                <a:solidFill>
                  <a:schemeClr val="dk1"/>
                </a:solidFill>
                <a:latin typeface="Century Gothic"/>
                <a:ea typeface="Century Gothic"/>
                <a:cs typeface="Century Gothic"/>
                <a:sym typeface="Century Gothic"/>
              </a:rPr>
              <a:t>ue</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T</a:t>
            </a:r>
            <a:r>
              <a:rPr lang="en" sz="3000" b="1">
                <a:solidFill>
                  <a:schemeClr val="dk1"/>
                </a:solidFill>
                <a:latin typeface="Century Gothic"/>
                <a:ea typeface="Century Gothic"/>
                <a:cs typeface="Century Gothic"/>
                <a:sym typeface="Century Gothic"/>
              </a:rPr>
              <a:t>ue</a:t>
            </a:r>
            <a:r>
              <a:rPr lang="en" sz="3000">
                <a:solidFill>
                  <a:schemeClr val="dk1"/>
                </a:solidFill>
                <a:latin typeface="Century Gothic"/>
                <a:ea typeface="Century Gothic"/>
                <a:cs typeface="Century Gothic"/>
                <a:sym typeface="Century Gothic"/>
              </a:rPr>
              <a:t>sd</a:t>
            </a:r>
            <a:r>
              <a:rPr lang="en" sz="3000" b="1">
                <a:solidFill>
                  <a:schemeClr val="dk1"/>
                </a:solidFill>
                <a:latin typeface="Century Gothic"/>
                <a:ea typeface="Century Gothic"/>
                <a:cs typeface="Century Gothic"/>
                <a:sym typeface="Century Gothic"/>
              </a:rPr>
              <a:t>ay</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fr</a:t>
            </a:r>
            <a:r>
              <a:rPr lang="en" sz="3000" b="1">
                <a:solidFill>
                  <a:schemeClr val="dk1"/>
                </a:solidFill>
                <a:latin typeface="Century Gothic"/>
                <a:ea typeface="Century Gothic"/>
                <a:cs typeface="Century Gothic"/>
                <a:sym typeface="Century Gothic"/>
              </a:rPr>
              <a:t>ui</a:t>
            </a:r>
            <a:r>
              <a:rPr lang="en" sz="3000">
                <a:solidFill>
                  <a:schemeClr val="dk1"/>
                </a:solidFill>
                <a:latin typeface="Century Gothic"/>
                <a:ea typeface="Century Gothic"/>
                <a:cs typeface="Century Gothic"/>
                <a:sym typeface="Century Gothic"/>
              </a:rPr>
              <a:t>t</a:t>
            </a:r>
            <a:r>
              <a:rPr lang="en" sz="3000" b="1">
                <a:solidFill>
                  <a:schemeClr val="dk1"/>
                </a:solidFill>
                <a:latin typeface="Century Gothic"/>
                <a:ea typeface="Century Gothic"/>
                <a:cs typeface="Century Gothic"/>
                <a:sym typeface="Century Gothic"/>
              </a:rPr>
              <a:t>y</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a:t>
            </a:r>
            <a:r>
              <a:rPr lang="en" sz="3000" b="1">
                <a:solidFill>
                  <a:schemeClr val="dk1"/>
                </a:solidFill>
                <a:latin typeface="Century Gothic"/>
                <a:ea typeface="Century Gothic"/>
                <a:cs typeface="Century Gothic"/>
                <a:sym typeface="Century Gothic"/>
              </a:rPr>
              <a:t>ui</a:t>
            </a:r>
            <a:r>
              <a:rPr lang="en" sz="3000">
                <a:solidFill>
                  <a:schemeClr val="dk1"/>
                </a:solidFill>
                <a:latin typeface="Century Gothic"/>
                <a:ea typeface="Century Gothic"/>
                <a:cs typeface="Century Gothic"/>
                <a:sym typeface="Century Gothic"/>
              </a:rPr>
              <a:t>tc</a:t>
            </a:r>
            <a:r>
              <a:rPr lang="en" sz="3000" b="1">
                <a:solidFill>
                  <a:schemeClr val="dk1"/>
                </a:solidFill>
                <a:latin typeface="Century Gothic"/>
                <a:ea typeface="Century Gothic"/>
                <a:cs typeface="Century Gothic"/>
                <a:sym typeface="Century Gothic"/>
              </a:rPr>
              <a:t>a</a:t>
            </a:r>
            <a:r>
              <a:rPr lang="en" sz="3000">
                <a:solidFill>
                  <a:schemeClr val="dk1"/>
                </a:solidFill>
                <a:latin typeface="Century Gothic"/>
                <a:ea typeface="Century Gothic"/>
                <a:cs typeface="Century Gothic"/>
                <a:sym typeface="Century Gothic"/>
              </a:rPr>
              <a:t>s</a:t>
            </a:r>
            <a:r>
              <a:rPr lang="en" sz="3000" b="1">
                <a:solidFill>
                  <a:schemeClr val="dk1"/>
                </a:solidFill>
                <a:latin typeface="Century Gothic"/>
                <a:ea typeface="Century Gothic"/>
                <a:cs typeface="Century Gothic"/>
                <a:sym typeface="Century Gothic"/>
              </a:rPr>
              <a:t>e</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c</a:t>
            </a:r>
            <a:r>
              <a:rPr lang="en" sz="3000" b="1">
                <a:solidFill>
                  <a:schemeClr val="dk1"/>
                </a:solidFill>
                <a:latin typeface="Century Gothic"/>
                <a:ea typeface="Century Gothic"/>
                <a:cs typeface="Century Gothic"/>
                <a:sym typeface="Century Gothic"/>
              </a:rPr>
              <a:t>ar</a:t>
            </a:r>
            <a:r>
              <a:rPr lang="en" sz="3000">
                <a:solidFill>
                  <a:schemeClr val="dk1"/>
                </a:solidFill>
                <a:latin typeface="Century Gothic"/>
                <a:ea typeface="Century Gothic"/>
                <a:cs typeface="Century Gothic"/>
                <a:sym typeface="Century Gothic"/>
              </a:rPr>
              <a:t>t</a:t>
            </a:r>
            <a:r>
              <a:rPr lang="en" sz="3000" b="1">
                <a:solidFill>
                  <a:schemeClr val="dk1"/>
                </a:solidFill>
                <a:latin typeface="Century Gothic"/>
                <a:ea typeface="Century Gothic"/>
                <a:cs typeface="Century Gothic"/>
                <a:sym typeface="Century Gothic"/>
              </a:rPr>
              <a:t>oo</a:t>
            </a:r>
            <a:r>
              <a:rPr lang="en" sz="3000">
                <a:solidFill>
                  <a:schemeClr val="dk1"/>
                </a:solidFill>
                <a:latin typeface="Century Gothic"/>
                <a:ea typeface="Century Gothic"/>
                <a:cs typeface="Century Gothic"/>
                <a:sym typeface="Century Gothic"/>
              </a:rPr>
              <a:t>n</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sw</a:t>
            </a:r>
            <a:r>
              <a:rPr lang="en" sz="3000" b="1">
                <a:solidFill>
                  <a:schemeClr val="dk1"/>
                </a:solidFill>
                <a:latin typeface="Century Gothic"/>
                <a:ea typeface="Century Gothic"/>
                <a:cs typeface="Century Gothic"/>
                <a:sym typeface="Century Gothic"/>
              </a:rPr>
              <a:t>oo</a:t>
            </a:r>
            <a:r>
              <a:rPr lang="en" sz="3000">
                <a:solidFill>
                  <a:schemeClr val="dk1"/>
                </a:solidFill>
                <a:latin typeface="Century Gothic"/>
                <a:ea typeface="Century Gothic"/>
                <a:cs typeface="Century Gothic"/>
                <a:sym typeface="Century Gothic"/>
              </a:rPr>
              <a:t>p</a:t>
            </a:r>
            <a:r>
              <a:rPr lang="en" sz="3000" b="1">
                <a:solidFill>
                  <a:schemeClr val="dk1"/>
                </a:solidFill>
                <a:latin typeface="Century Gothic"/>
                <a:ea typeface="Century Gothic"/>
                <a:cs typeface="Century Gothic"/>
                <a:sym typeface="Century Gothic"/>
              </a:rPr>
              <a:t>i</a:t>
            </a:r>
            <a:r>
              <a:rPr lang="en" sz="3000">
                <a:solidFill>
                  <a:schemeClr val="dk1"/>
                </a:solidFill>
                <a:latin typeface="Century Gothic"/>
                <a:ea typeface="Century Gothic"/>
                <a:cs typeface="Century Gothic"/>
                <a:sym typeface="Century Gothic"/>
              </a:rPr>
              <a:t>ng</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a:solidFill>
                <a:schemeClr val="dk1"/>
              </a:solidFill>
            </a:endParaRPr>
          </a:p>
        </p:txBody>
      </p:sp>
      <p:sp>
        <p:nvSpPr>
          <p:cNvPr id="154" name="Google Shape;154;p22"/>
          <p:cNvSpPr txBox="1"/>
          <p:nvPr/>
        </p:nvSpPr>
        <p:spPr>
          <a:xfrm>
            <a:off x="5746500" y="612325"/>
            <a:ext cx="3397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group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cash</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ew</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few</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res</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cue</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Tues</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day</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fruit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y</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suit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case</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car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toon</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u="sng">
                <a:solidFill>
                  <a:schemeClr val="dk1"/>
                </a:solidFill>
                <a:latin typeface="Century Gothic"/>
                <a:ea typeface="Century Gothic"/>
                <a:cs typeface="Century Gothic"/>
                <a:sym typeface="Century Gothic"/>
              </a:rPr>
              <a:t>swoop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u="sng">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fade">
                                      <p:cBhvr>
                                        <p:cTn id="7" dur="1000"/>
                                        <p:tgtEl>
                                          <p:spTgt spid="1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10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12FA874-92A5-42E1-B910-9973A7A3CB78}"/>
</file>

<file path=customXml/itemProps2.xml><?xml version="1.0" encoding="utf-8"?>
<ds:datastoreItem xmlns:ds="http://schemas.openxmlformats.org/officeDocument/2006/customXml" ds:itemID="{02FFBF0C-3842-4D66-80A0-1CD4402AAE5C}"/>
</file>

<file path=customXml/itemProps3.xml><?xml version="1.0" encoding="utf-8"?>
<ds:datastoreItem xmlns:ds="http://schemas.openxmlformats.org/officeDocument/2006/customXml" ds:itemID="{69F689CF-617C-44F3-921A-5D09BEB9AE29}"/>
</file>

<file path=docProps/app.xml><?xml version="1.0" encoding="utf-8"?>
<Properties xmlns="http://schemas.openxmlformats.org/officeDocument/2006/extended-properties" xmlns:vt="http://schemas.openxmlformats.org/officeDocument/2006/docPropsVTypes">
  <TotalTime>133</TotalTime>
  <Words>6369</Words>
  <Application>Microsoft Office PowerPoint</Application>
  <PresentationFormat>On-screen Show (16:9)</PresentationFormat>
  <Paragraphs>572</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Century Gothic</vt:lpstr>
      <vt:lpstr>Arial</vt:lpstr>
      <vt:lpstr>Calibri</vt:lpstr>
      <vt:lpstr>Times New Roman</vt:lpstr>
      <vt:lpstr>Office Theme</vt:lpstr>
      <vt:lpstr>Grade 2: Module 2: Part 2: Cycle 12: Lesson 56 Teacher slide, before teaching.</vt:lpstr>
      <vt:lpstr>Grade 2: Module 2: Part 2: Cycle 12: Lesson 56 Teacher slide, before teaching.</vt:lpstr>
      <vt:lpstr>Grade 2: Module 2: Part 2: Cycle 12: Lesson 56 Teacher slide, before teaching.</vt:lpstr>
      <vt:lpstr>PowerPoint Presentation</vt:lpstr>
      <vt:lpstr>Transition Song</vt:lpstr>
      <vt:lpstr>Opening Learning Targets   </vt:lpstr>
      <vt:lpstr>Syllable Sleuth </vt:lpstr>
      <vt:lpstr>Syllable Sleuth</vt:lpstr>
      <vt:lpstr>Syllable Sleuth </vt:lpstr>
      <vt:lpstr>Transition Song</vt:lpstr>
      <vt:lpstr>Work Time Learning Targets   </vt:lpstr>
      <vt:lpstr>Words Rule</vt:lpstr>
      <vt:lpstr>Conversation Game</vt:lpstr>
      <vt:lpstr>Reflection Time </vt:lpstr>
      <vt:lpstr>Transition Song</vt:lpstr>
      <vt:lpstr>Independent Work Learning Targets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12: Lesson 56 Teacher slide, before teaching.</dc:title>
  <dc:creator>nbravo</dc:creator>
  <cp:lastModifiedBy>me@briannadasilva.com</cp:lastModifiedBy>
  <cp:revision>6</cp:revision>
  <dcterms:modified xsi:type="dcterms:W3CDTF">2018-12-22T22:56:14Z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