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1" r:id="rId1"/>
    <p:sldMasterId id="2147483672"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BAB0C58-4209-4087-87B7-54029C501E45}">
  <a:tblStyle styleId="{1BAB0C58-4209-4087-87B7-54029C501E4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p:restoredTop sz="53943" autoAdjust="0"/>
  </p:normalViewPr>
  <p:slideViewPr>
    <p:cSldViewPr snapToGrid="0">
      <p:cViewPr varScale="1">
        <p:scale>
          <a:sx n="78" d="100"/>
          <a:sy n="78" d="100"/>
        </p:scale>
        <p:origin x="-19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159472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curriculum.eleducation.org/sites/default/files/g4m2u1_all-block_091417.pdf"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curriculum.eleducation.org/curriculum/ela/grade-4/module-2/unit-3/lesson-15"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20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Module:</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615"/>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Unit: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Students begin this unit by reading a mentor literary text, </a:t>
            </a:r>
            <a:r>
              <a:rPr lang="en" sz="1200" i="1" dirty="0">
                <a:solidFill>
                  <a:schemeClr val="dk1"/>
                </a:solidFill>
                <a:latin typeface="Calibri"/>
                <a:ea typeface="Calibri"/>
                <a:cs typeface="Calibri"/>
                <a:sym typeface="Calibri"/>
              </a:rPr>
              <a:t>Can You Survive the Wilderness?</a:t>
            </a:r>
            <a:r>
              <a:rPr lang="en" sz="1200"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 </a:t>
            </a:r>
            <a:endParaRPr sz="1200" b="1" dirty="0">
              <a:solidFill>
                <a:schemeClr val="dk1"/>
              </a:solidFill>
              <a:latin typeface="Calibri"/>
              <a:ea typeface="Calibri"/>
              <a:cs typeface="Calibri"/>
              <a:sym typeface="Calibri"/>
            </a:endParaRPr>
          </a:p>
          <a:p>
            <a:pPr marL="0" lvl="0" indent="0" algn="l" rtl="0">
              <a:lnSpc>
                <a:spcPct val="80000"/>
              </a:lnSpc>
              <a:spcBef>
                <a:spcPts val="304"/>
              </a:spcBef>
              <a:spcAft>
                <a:spcPts val="0"/>
              </a:spcAft>
              <a:buClr>
                <a:schemeClr val="dk1"/>
              </a:buClr>
              <a:buSzPts val="1520"/>
              <a:buFont typeface="Arial"/>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a425ba501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latin typeface="Calibri"/>
                <a:ea typeface="Calibri"/>
                <a:cs typeface="Calibri"/>
                <a:sym typeface="Calibri"/>
              </a:rPr>
              <a:t>Suggested slide pacing: 12-14 minutes </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b="1" dirty="0">
                <a:latin typeface="Calibri"/>
                <a:ea typeface="Calibri"/>
                <a:cs typeface="Calibri"/>
                <a:sym typeface="Calibri"/>
              </a:rPr>
              <a:t>Grouping: Whole Group/Independent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Directions for the writer’s gallery are on the student-facing slide.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whole group.</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today they will celebrate their work as writers of </a:t>
            </a:r>
            <a:r>
              <a:rPr lang="en" sz="1200" b="0" dirty="0">
                <a:latin typeface="Calibri"/>
                <a:ea typeface="Calibri"/>
                <a:cs typeface="Calibri"/>
                <a:sym typeface="Calibri"/>
              </a:rPr>
              <a:t>choose-your-own-adventure narratives with a Writer’s Gallery. Praise all the reading, research, and writing they have done to learn about animal defense mechanisms and publish their narratives. Congratulate them on their perseverance and creativity.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Explain that during the Writer’s Gallery, students will have an opportunity to read another classmate’s narrative and leave a positive comment about that work.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Direct students’ attention to the learning targets and read the second learning target aloud: </a:t>
            </a:r>
            <a:r>
              <a:rPr lang="en" sz="1200" b="0" i="1" dirty="0">
                <a:latin typeface="Calibri"/>
                <a:ea typeface="Calibri"/>
                <a:cs typeface="Calibri"/>
                <a:sym typeface="Calibri"/>
              </a:rPr>
              <a:t>“I can write a positive comment after reading a classmate’s writing.” </a:t>
            </a:r>
            <a:endParaRPr sz="1200" b="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Remind students that they have been practicing giving kind and helpful feedback to their writing partners throughout this module, but today they will focus only on what they think the writer did well in the work they read.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b="0" dirty="0">
                <a:latin typeface="Calibri"/>
                <a:ea typeface="Calibri"/>
                <a:cs typeface="Calibri"/>
                <a:sym typeface="Calibri"/>
              </a:rPr>
              <a:t>Explain the meaning of the phrase </a:t>
            </a:r>
            <a:r>
              <a:rPr lang="en" sz="1200" b="0" i="1" dirty="0">
                <a:latin typeface="Calibri"/>
                <a:ea typeface="Calibri"/>
                <a:cs typeface="Calibri"/>
                <a:sym typeface="Calibri"/>
              </a:rPr>
              <a:t>positive comment</a:t>
            </a:r>
            <a:r>
              <a:rPr lang="en" sz="1200" b="0" dirty="0">
                <a:latin typeface="Calibri"/>
                <a:ea typeface="Calibri"/>
                <a:cs typeface="Calibri"/>
                <a:sym typeface="Calibri"/>
              </a:rPr>
              <a:t> and remind them that comments that are specific and kind will be more meaningful than comments such as, “This is good.” Tell students that once they have read another’s work, they will write the positive comment on a sticky note and </a:t>
            </a:r>
            <a:r>
              <a:rPr lang="en" sz="1200" dirty="0">
                <a:latin typeface="Calibri"/>
                <a:ea typeface="Calibri"/>
                <a:cs typeface="Calibri"/>
                <a:sym typeface="Calibri"/>
              </a:rPr>
              <a:t>leave it on the classmate’s desk.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Assign each student another student’s work to read.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Post the following directions for the Writer’s Gallery. Ask students to read them silently as you distribute a few sticky notes to each of them.</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Clear your desk and put your narrative and sticky notes on top.</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Go to your assigned author’s desk.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Silently read his or her narrative.</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Leave a positive comment on one of the sticky notes.</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Go to an open desk and repeat Steps 3–5.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they will not get to read all the stories in the class but should have time to read at least one, if not two or three. Clarify any questions about the directions for the Writer’s Gallery.</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Emphasize that the Writer’s Gallery is silent so everyone can read without distraction.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put the necessary materials on their desk. Then ask them to move to their assigned author’s desk and begin the protocol.</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Once time is up, ask students to go back to their desks and read their positive comment(s).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think about their thinking</a:t>
            </a:r>
            <a:r>
              <a:rPr lang="en" sz="1200" dirty="0" smtClean="0">
                <a:latin typeface="Calibri"/>
                <a:ea typeface="Calibri"/>
                <a:cs typeface="Calibri"/>
                <a:sym typeface="Calibri"/>
              </a:rPr>
              <a:t>:</a:t>
            </a:r>
            <a:r>
              <a:rPr lang="en-US" sz="1200" dirty="0" smtClean="0">
                <a:latin typeface="Calibri"/>
                <a:ea typeface="Calibri"/>
                <a:cs typeface="Calibri"/>
                <a:sym typeface="Calibri"/>
              </a:rPr>
              <a:t> </a:t>
            </a:r>
            <a:r>
              <a:rPr lang="en" sz="1200" i="1" dirty="0" smtClean="0">
                <a:latin typeface="Calibri"/>
                <a:ea typeface="Calibri"/>
                <a:cs typeface="Calibri"/>
                <a:sym typeface="Calibri"/>
              </a:rPr>
              <a:t>"</a:t>
            </a:r>
            <a:r>
              <a:rPr lang="en" sz="1200" i="1" dirty="0">
                <a:latin typeface="Calibri"/>
                <a:ea typeface="Calibri"/>
                <a:cs typeface="Calibri"/>
                <a:sym typeface="Calibri"/>
              </a:rPr>
              <a:t>What habits helped you succeed in learning about animal defense mechanisms and writing your own narrative?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Congratulate them on a job well done.</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protocol (for example Red Light, Green Light or Thumb-O-Meter) for students to self-assess how well they took care of shared spaces and applied their learning in this lesson.</a:t>
            </a:r>
            <a:endParaRPr sz="1200" dirty="0">
              <a:latin typeface="Calibri"/>
              <a:ea typeface="Calibri"/>
              <a:cs typeface="Calibri"/>
              <a:sym typeface="Calibri"/>
            </a:endParaRPr>
          </a:p>
          <a:p>
            <a:pPr marL="228600" lvl="0" indent="-15240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 students are walking around, look-for students who are modeling the protocol correctly and praise them for their positive comments.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Check comprehension: </a:t>
            </a:r>
            <a:r>
              <a:rPr lang="en" sz="1200" i="1" dirty="0">
                <a:latin typeface="Calibri"/>
                <a:ea typeface="Calibri"/>
                <a:cs typeface="Calibri"/>
                <a:sym typeface="Calibri"/>
              </a:rPr>
              <a:t>“When will you write a positive comment?”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giving students a sample or sentence frame of the type of positive comment they might leave. Example</a:t>
            </a:r>
            <a:r>
              <a:rPr lang="en" sz="1200" i="0" dirty="0">
                <a:latin typeface="Calibri"/>
                <a:ea typeface="Calibri"/>
                <a:cs typeface="Calibri"/>
                <a:sym typeface="Calibri"/>
              </a:rPr>
              <a:t>: “I like the dialogue you wrote for Buster the Bird when he remembers that he feels sick when he eats the monarch butterfly. It was so funny.”</a:t>
            </a:r>
            <a:endParaRPr sz="1200" i="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Consider pairing students who need heavier support with students who have more advanced language proficiency. The</a:t>
            </a:r>
            <a:r>
              <a:rPr lang="en" sz="1200" dirty="0">
                <a:latin typeface="Calibri"/>
                <a:ea typeface="Calibri"/>
                <a:cs typeface="Calibri"/>
                <a:sym typeface="Calibri"/>
              </a:rPr>
              <a:t>y can whisper-read the narratives together and discuss positive comments.</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a2ea51330_1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a:t>
            </a:r>
            <a:r>
              <a:rPr lang="en" sz="1200" dirty="0" smtClean="0">
                <a:solidFill>
                  <a:schemeClr val="dk1"/>
                </a:solidFill>
                <a:latin typeface="Calibri"/>
                <a:ea typeface="Calibri"/>
                <a:cs typeface="Calibri"/>
                <a:sym typeface="Calibri"/>
              </a:rPr>
              <a:t>slide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H</a:t>
            </a:r>
            <a:r>
              <a:rPr lang="en" sz="1200" dirty="0" smtClean="0">
                <a:solidFill>
                  <a:schemeClr val="dk1"/>
                </a:solidFill>
                <a:latin typeface="Calibri"/>
                <a:ea typeface="Calibri"/>
                <a:cs typeface="Calibri"/>
                <a:sym typeface="Calibri"/>
              </a:rPr>
              <a:t>owever</a:t>
            </a:r>
            <a:r>
              <a:rPr lang="en" sz="1200" dirty="0">
                <a:solidFill>
                  <a:schemeClr val="dk1"/>
                </a:solidFill>
                <a:latin typeface="Calibri"/>
                <a:ea typeface="Calibri"/>
                <a:cs typeface="Calibri"/>
                <a:sym typeface="Calibri"/>
              </a:rPr>
              <a:t>, the teacher may use another checking for understanding protocol.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think about their thinking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habits helped you succeed in learning about animal defense mechanisms and writing your own narrative? I’ll give you time to think and discuss with a partner.”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them on a job well done.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protocol (for example Red Light, Green Light or Thumb-O-Meter) for students to self-assess how well they took care of shared spaces and applied their learning in this lesson.</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students who struggle to find evidence of the standards. Provide additional support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Teaching Notes: There is no homework assigned to this lesson. </a:t>
            </a:r>
            <a:endParaRPr sz="120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159cbb5f6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159cbb5f6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2" name="Google Shape;252;g4159cbb5f6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Before teaching this lesson, please prepare by doing these things:</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a:solidFill>
                  <a:schemeClr val="dk1"/>
                </a:solidFill>
                <a:highlight>
                  <a:schemeClr val="lt1"/>
                </a:highlight>
                <a:latin typeface="Calibri"/>
                <a:ea typeface="Calibri"/>
                <a:cs typeface="Calibri"/>
                <a:sym typeface="Calibri"/>
              </a:rPr>
              <a:t>Read through Lesson 15 (provide hyperlink)</a:t>
            </a:r>
            <a:endParaRPr sz="1200">
              <a:solidFill>
                <a:schemeClr val="dk1"/>
              </a:solidFill>
              <a:highlight>
                <a:schemeClr val="lt1"/>
              </a:highlight>
              <a:latin typeface="Calibri"/>
              <a:ea typeface="Calibri"/>
              <a:cs typeface="Calibri"/>
              <a:sym typeface="Calibri"/>
            </a:endParaRPr>
          </a:p>
          <a:p>
            <a:pPr marL="457200" lvl="0" indent="0" algn="l" rtl="0">
              <a:lnSpc>
                <a:spcPct val="115000"/>
              </a:lnSpc>
              <a:spcBef>
                <a:spcPts val="0"/>
              </a:spcBef>
              <a:spcAft>
                <a:spcPts val="0"/>
              </a:spcAft>
              <a:buNone/>
            </a:pPr>
            <a:r>
              <a:rPr lang="en" sz="1200" u="sng">
                <a:solidFill>
                  <a:schemeClr val="hlink"/>
                </a:solidFill>
                <a:highlight>
                  <a:schemeClr val="lt1"/>
                </a:highlight>
                <a:latin typeface="Calibri"/>
                <a:ea typeface="Calibri"/>
                <a:cs typeface="Calibri"/>
                <a:sym typeface="Calibri"/>
                <a:hlinkClick r:id="rId3"/>
              </a:rPr>
              <a:t>http://curriculum.eleducation.org/curriculum/ela/grade-4/module-2/unit-3/lesson-15</a:t>
            </a:r>
            <a:endParaRPr sz="1200">
              <a:solidFill>
                <a:schemeClr val="dk1"/>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highlight>
                  <a:schemeClr val="lt1"/>
                </a:highlight>
                <a:latin typeface="Calibri"/>
                <a:ea typeface="Calibri"/>
                <a:cs typeface="Calibri"/>
                <a:sym typeface="Calibri"/>
              </a:rPr>
              <a:t>In Advance: </a:t>
            </a:r>
            <a:endParaRPr sz="1200">
              <a:solidFill>
                <a:schemeClr val="dk1"/>
              </a:solidFill>
              <a:highlight>
                <a:schemeClr val="lt1"/>
              </a:highlight>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Prepare the </a:t>
            </a:r>
            <a:r>
              <a:rPr lang="en" sz="1200" b="1">
                <a:latin typeface="Calibri"/>
                <a:ea typeface="Calibri"/>
                <a:cs typeface="Calibri"/>
                <a:sym typeface="Calibri"/>
              </a:rPr>
              <a:t>Steps for Publishing My Narrative chart</a:t>
            </a:r>
            <a:r>
              <a:rPr lang="en" sz="1200">
                <a:latin typeface="Calibri"/>
                <a:ea typeface="Calibri"/>
                <a:cs typeface="Calibri"/>
                <a:sym typeface="Calibri"/>
              </a:rPr>
              <a:t> (see supporting materials).</a:t>
            </a:r>
            <a:endParaRPr sz="120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To celebrate students’ learning during the Writer’s Gallery in the closing of this lesson, consider creating a festive mood in the classroom: soft music, maybe some sparkling cider, perhaps a banner congratulating the writers on their publication. You may consider inviting parents or other adults from the school to share in the celebration of students’ learning.</a:t>
            </a:r>
            <a:endParaRPr sz="1200">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highlight>
                <a:schemeClr val="lt1"/>
              </a:highlight>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highlight>
                <a:srgbClr val="FFFFFF"/>
              </a:highlight>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rPr>
              <a:t> </a:t>
            </a:r>
            <a:endParaRPr sz="1200">
              <a:solidFill>
                <a:schemeClr val="dk1"/>
              </a:solidFill>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ef4a55b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ef4a55b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For Publishing My Narrative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template</a:t>
            </a:r>
            <a:r>
              <a:rPr lang="en" sz="1200" dirty="0">
                <a:solidFill>
                  <a:schemeClr val="dk1"/>
                </a:solidFill>
                <a:latin typeface="Calibri"/>
                <a:ea typeface="Calibri"/>
                <a:cs typeface="Calibri"/>
                <a:sym typeface="Calibri"/>
              </a:rPr>
              <a:t> (see </a:t>
            </a:r>
            <a:r>
              <a:rPr lang="en" sz="1200" b="1" dirty="0">
                <a:solidFill>
                  <a:schemeClr val="dk1"/>
                </a:solidFill>
                <a:latin typeface="Calibri"/>
                <a:ea typeface="Calibri"/>
                <a:cs typeface="Calibri"/>
                <a:sym typeface="Calibri"/>
              </a:rPr>
              <a:t>Perfor</a:t>
            </a:r>
            <a:r>
              <a:rPr lang="en" sz="1200" b="0" dirty="0">
                <a:solidFill>
                  <a:schemeClr val="dk1"/>
                </a:solidFill>
                <a:latin typeface="Calibri"/>
                <a:ea typeface="Calibri"/>
                <a:cs typeface="Calibri"/>
                <a:sym typeface="Calibri"/>
              </a:rPr>
              <a:t>mance Task Overview</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Georgia"/>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(5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Contribute to a Better World anchor chart</a:t>
            </a:r>
            <a:r>
              <a:rPr lang="en" sz="1200" dirty="0">
                <a:latin typeface="Calibri"/>
                <a:ea typeface="Calibri"/>
                <a:cs typeface="Calibri"/>
                <a:sym typeface="Calibri"/>
              </a:rPr>
              <a:t> (from Unit 1, Lesson 1)</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1" dirty="0">
                <a:latin typeface="Calibri"/>
                <a:ea typeface="Calibri"/>
                <a:cs typeface="Calibri"/>
                <a:sym typeface="Calibri"/>
              </a:rPr>
              <a:t>Narrative Writing Checklist</a:t>
            </a:r>
            <a:r>
              <a:rPr lang="en" sz="1200" dirty="0">
                <a:latin typeface="Calibri"/>
                <a:ea typeface="Calibri"/>
                <a:cs typeface="Calibri"/>
                <a:sym typeface="Calibri"/>
              </a:rPr>
              <a:t> (from Lesson 3; one per student)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have a quiet place to work on their second draft.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this protocol before teaching. It is used in this lesson. Use the link below to read more about these protocols.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https://eleducation.org/resources/el-education-classroom-protocols </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Considerations for Protocols: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f4a55bc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ef4a55bc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Additional support considerations </a:t>
            </a:r>
            <a:r>
              <a:rPr lang="en" sz="1200" i="1" dirty="0">
                <a:latin typeface="Calibri"/>
                <a:ea typeface="Calibri"/>
                <a:cs typeface="Calibri"/>
                <a:sym typeface="Calibri"/>
              </a:rPr>
              <a:t>(Heavier Support)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possible, show a published version of a former ELL’s </a:t>
            </a:r>
            <a:r>
              <a:rPr lang="en" sz="1200" b="0" dirty="0">
                <a:latin typeface="Calibri"/>
                <a:ea typeface="Calibri"/>
                <a:cs typeface="Calibri"/>
                <a:sym typeface="Calibri"/>
              </a:rPr>
              <a:t>choose-your-own-adventure animal defense mechanism narrative. Copy samples from this group of students to use as samples next year.</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 an exit ticket before students leave the classroom, invite them to tell you one positive comment about their </a:t>
            </a:r>
            <a:r>
              <a:rPr lang="en" sz="1200" b="0" dirty="0">
                <a:latin typeface="Calibri"/>
                <a:ea typeface="Calibri"/>
                <a:cs typeface="Calibri"/>
                <a:sym typeface="Calibri"/>
              </a:rPr>
              <a:t>own choose-your-own-adventure animal defense mechanism narrative.</a:t>
            </a:r>
            <a:endParaRPr sz="1200" b="0" dirty="0">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1f466bbb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g41f466bbb3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highlight>
                  <a:schemeClr val="lt1"/>
                </a:highlight>
                <a:latin typeface="Calibri"/>
                <a:ea typeface="Calibri"/>
                <a:cs typeface="Calibri"/>
                <a:sym typeface="Calibri"/>
              </a:rPr>
              <a:t>Grouping</a:t>
            </a:r>
            <a:r>
              <a:rPr lang="en" sz="1200" b="1" dirty="0">
                <a:solidFill>
                  <a:schemeClr val="dk1"/>
                </a:solidFill>
                <a:highlight>
                  <a:schemeClr val="lt1"/>
                </a:highlight>
                <a:latin typeface="Calibri"/>
                <a:ea typeface="Calibri"/>
                <a:cs typeface="Calibri"/>
                <a:sym typeface="Calibri"/>
              </a:rPr>
              <a:t>: Whole Group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Teaching Notes: None.</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Teacher Actions:</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Review the slide with the students and build excitement.</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highlight>
                  <a:schemeClr val="lt1"/>
                </a:highlight>
                <a:latin typeface="Calibri"/>
                <a:ea typeface="Calibri"/>
                <a:cs typeface="Calibri"/>
                <a:sym typeface="Calibri"/>
              </a:rPr>
              <a:t>Read aloud the agenda on the slide or have a fluent student read it aloud.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Student Look-fors/Listen-fors:</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highlight>
                  <a:schemeClr val="lt1"/>
                </a:highlight>
                <a:latin typeface="Calibri"/>
                <a:ea typeface="Calibri"/>
                <a:cs typeface="Calibri"/>
                <a:sym typeface="Calibri"/>
              </a:rPr>
              <a:t>Students listen as the agenda is read aloud. </a:t>
            </a: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Supports for Students Who Need It: None.</a:t>
            </a: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5</a:t>
            </a:r>
            <a:r>
              <a:rPr lang="en-US" sz="1200" b="1" dirty="0" smtClean="0">
                <a:latin typeface="Calibri"/>
                <a:ea typeface="Calibri"/>
                <a:cs typeface="Calibri"/>
                <a:sym typeface="Calibri"/>
              </a:rPr>
              <a:t>-7</a:t>
            </a:r>
            <a:r>
              <a:rPr lang="en" sz="1200" b="1" dirty="0" smtClean="0">
                <a:latin typeface="Calibri"/>
                <a:ea typeface="Calibri"/>
                <a:cs typeface="Calibri"/>
                <a:sym typeface="Calibri"/>
              </a:rPr>
              <a:t> </a:t>
            </a:r>
            <a:r>
              <a:rPr lang="en" sz="1200" b="1" dirty="0">
                <a:latin typeface="Calibri"/>
                <a:ea typeface="Calibri"/>
                <a:cs typeface="Calibri"/>
                <a:sym typeface="Calibri"/>
              </a:rPr>
              <a:t>minutes </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sit where they can see your computer display. Let them know that today is the day they prepare their work to make it public—in other words, “publish” it.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targets and read the first learning target aloud: </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i="1" dirty="0">
                <a:latin typeface="Calibri"/>
                <a:ea typeface="Calibri"/>
                <a:cs typeface="Calibri"/>
                <a:sym typeface="Calibri"/>
              </a:rPr>
              <a:t>“I can publish my choose-your-own-adventure animal defense mechanisms narrative.”</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underlined word </a:t>
            </a:r>
            <a:r>
              <a:rPr lang="en" sz="1200" i="1" dirty="0">
                <a:latin typeface="Calibri"/>
                <a:ea typeface="Calibri"/>
                <a:cs typeface="Calibri"/>
                <a:sym typeface="Calibri"/>
              </a:rPr>
              <a:t>publish</a:t>
            </a:r>
            <a:r>
              <a:rPr lang="en" sz="1200" dirty="0">
                <a:latin typeface="Calibri"/>
                <a:ea typeface="Calibri"/>
                <a:cs typeface="Calibri"/>
                <a:sym typeface="Calibri"/>
              </a:rPr>
              <a:t> and ask students to turn to a partner and share what they think this word means.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Call on a few students to share their partners’ thinking. </a:t>
            </a:r>
            <a:r>
              <a:rPr lang="en" sz="1200" b="1" dirty="0">
                <a:latin typeface="Calibri"/>
                <a:ea typeface="Calibri"/>
                <a:cs typeface="Calibri"/>
                <a:sym typeface="Calibri"/>
              </a:rPr>
              <a:t>(Publish means making work available to the public.)</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Set purpose: Remind students that they will share their published narratives with an audience—their classmates. To publish their </a:t>
            </a:r>
            <a:r>
              <a:rPr lang="en" sz="1200" b="0" dirty="0">
                <a:latin typeface="Calibri"/>
                <a:ea typeface="Calibri"/>
                <a:cs typeface="Calibri"/>
                <a:sym typeface="Calibri"/>
              </a:rPr>
              <a:t>choose-your-own-adventure narratives, </a:t>
            </a:r>
            <a:r>
              <a:rPr lang="en" sz="1200" dirty="0">
                <a:latin typeface="Calibri"/>
                <a:ea typeface="Calibri"/>
                <a:cs typeface="Calibri"/>
                <a:sym typeface="Calibri"/>
              </a:rPr>
              <a:t>they need to be sure everything is complete and correct. Today they will have time to polish their writing, including both Choice #1 and Choice #2 from the </a:t>
            </a:r>
            <a:r>
              <a:rPr lang="en" sz="1200" b="1" dirty="0">
                <a:latin typeface="Calibri"/>
                <a:ea typeface="Calibri"/>
                <a:cs typeface="Calibri"/>
                <a:sym typeface="Calibri"/>
              </a:rPr>
              <a:t>End-of-Unit 3 Assessment</a:t>
            </a:r>
            <a:r>
              <a:rPr lang="en" sz="1200" dirty="0">
                <a:latin typeface="Calibri"/>
                <a:ea typeface="Calibri"/>
                <a:cs typeface="Calibri"/>
                <a:sym typeface="Calibri"/>
              </a:rPr>
              <a:t> in Lesson 14. </a:t>
            </a:r>
            <a:endParaRPr sz="1200" dirty="0">
              <a:latin typeface="Calibri"/>
              <a:ea typeface="Calibri"/>
              <a:cs typeface="Calibri"/>
              <a:sym typeface="Calibri"/>
            </a:endParaRPr>
          </a:p>
          <a:p>
            <a:pPr marL="228600" lvl="0" indent="-15240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 None.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strive for completeness and correctness. At the same time, embrace students’ language in published </a:t>
            </a:r>
            <a:r>
              <a:rPr lang="en" sz="1200" b="0" dirty="0">
                <a:latin typeface="Calibri"/>
                <a:ea typeface="Calibri"/>
                <a:cs typeface="Calibri"/>
                <a:sym typeface="Calibri"/>
              </a:rPr>
              <a:t>choose-your-own-adventure animal defense mechanisms narratives, even if it is not complete or always correct.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Explain </a:t>
            </a:r>
            <a:r>
              <a:rPr lang="en" sz="1200" i="1" dirty="0">
                <a:latin typeface="Calibri"/>
                <a:ea typeface="Calibri"/>
                <a:cs typeface="Calibri"/>
                <a:sym typeface="Calibri"/>
              </a:rPr>
              <a:t>caption</a:t>
            </a:r>
            <a:r>
              <a:rPr lang="en" sz="1200" dirty="0">
                <a:latin typeface="Calibri"/>
                <a:ea typeface="Calibri"/>
                <a:cs typeface="Calibri"/>
                <a:sym typeface="Calibri"/>
              </a:rPr>
              <a:t> to students and show them an example.</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40-42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steps for publishing are on the student-facing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Depending on pace, students may need additional time for publishing. If this is the case, consider extending this portion of the agenda and moving the Writer’s Gallery in the Closing to another day.</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Contribute to a Better World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taking care of shared spaces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apply my learning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have applied their learning through creating their performance tasks, and they need to take care of the shared computers they will use to publish their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Demonstrate how to use the word processing software you have chosen, including how to use spell check to check and replace the incorrect spellings.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1" dirty="0">
                <a:solidFill>
                  <a:schemeClr val="dk1"/>
                </a:solidFill>
                <a:latin typeface="Calibri"/>
                <a:ea typeface="Calibri"/>
                <a:cs typeface="Calibri"/>
                <a:sym typeface="Calibri"/>
              </a:rPr>
              <a:t>Narrative Writing Checklists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dirty="0" smtClean="0">
                <a:solidFill>
                  <a:schemeClr val="dk1"/>
                </a:solidFill>
                <a:latin typeface="Calibri"/>
                <a:ea typeface="Calibri"/>
                <a:cs typeface="Calibri"/>
                <a:sym typeface="Calibri"/>
              </a:rPr>
              <a:t>steps</a:t>
            </a:r>
            <a:r>
              <a:rPr lang="en-US" sz="1200" dirty="0" smtClean="0">
                <a:solidFill>
                  <a:schemeClr val="dk1"/>
                </a:solidFill>
                <a:latin typeface="Calibri"/>
                <a:ea typeface="Calibri"/>
                <a:cs typeface="Calibri"/>
                <a:sym typeface="Calibri"/>
              </a:rPr>
              <a:t> on the slide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publishing and invite students to chorally read them with you.</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Have students move to a computer to begin typing using the </a:t>
            </a:r>
            <a:r>
              <a:rPr lang="en" sz="1200" b="1" dirty="0">
                <a:latin typeface="Calibri"/>
                <a:ea typeface="Calibri"/>
                <a:cs typeface="Calibri"/>
                <a:sym typeface="Calibri"/>
              </a:rPr>
              <a:t>Performance Task template</a:t>
            </a:r>
            <a:r>
              <a:rPr lang="en" sz="1200" dirty="0">
                <a:latin typeface="Calibri"/>
                <a:ea typeface="Calibri"/>
                <a:cs typeface="Calibri"/>
                <a:sym typeface="Calibri"/>
              </a:rPr>
              <a:t>. Remind them to reference the steps for publishing on the board as they are working.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and confer with students as needed and as they finish.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students indicate they are finished, ask them to add a footer to their document that includes their full name. This will avoid confusion when students print their papers.</a:t>
            </a:r>
            <a:endParaRPr sz="1200" dirty="0">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working, look-for students who may be struggling to publish their writing. Offer additional support if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1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3</a:t>
            </a:r>
            <a:r>
              <a:rPr lang="en" sz="3400"/>
              <a:t>: Lesson </a:t>
            </a:r>
            <a:r>
              <a:rPr lang="en"/>
              <a:t>15</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6" name="Google Shape;176;p26"/>
          <p:cNvSpPr txBox="1">
            <a:spLocks noGrp="1"/>
          </p:cNvSpPr>
          <p:nvPr>
            <p:ph type="body" idx="1"/>
          </p:nvPr>
        </p:nvSpPr>
        <p:spPr>
          <a:xfrm>
            <a:off x="311700" y="1089075"/>
            <a:ext cx="8520600" cy="3727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dirty="0">
                <a:solidFill>
                  <a:schemeClr val="dk1"/>
                </a:solidFill>
              </a:rPr>
              <a:t>This lesson will take approximately 60-68 minutes to complete. </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The purpose of today’s lesson is for students to publish their narratives </a:t>
            </a:r>
            <a:r>
              <a:rPr lang="en" dirty="0" smtClean="0">
                <a:solidFill>
                  <a:schemeClr val="dk1"/>
                </a:solidFill>
              </a:rPr>
              <a:t>(</a:t>
            </a:r>
            <a:r>
              <a:rPr lang="en-US" dirty="0" smtClean="0">
                <a:solidFill>
                  <a:schemeClr val="dk1"/>
                </a:solidFill>
              </a:rPr>
              <a:t>preferably </a:t>
            </a:r>
            <a:r>
              <a:rPr lang="en" dirty="0" smtClean="0">
                <a:solidFill>
                  <a:schemeClr val="dk1"/>
                </a:solidFill>
              </a:rPr>
              <a:t>with </a:t>
            </a:r>
            <a:r>
              <a:rPr lang="en" dirty="0">
                <a:solidFill>
                  <a:schemeClr val="dk1"/>
                </a:solidFill>
              </a:rPr>
              <a:t>technology). </a:t>
            </a:r>
            <a:endParaRPr sz="1800" dirty="0">
              <a:solidFill>
                <a:schemeClr val="dk1"/>
              </a:solidFill>
            </a:endParaRPr>
          </a:p>
          <a:p>
            <a:pPr marL="0" lvl="0" indent="0" algn="l" rtl="0">
              <a:spcBef>
                <a:spcPts val="800"/>
              </a:spcBef>
              <a:spcAft>
                <a:spcPts val="0"/>
              </a:spcAft>
              <a:buClr>
                <a:schemeClr val="dk1"/>
              </a:buClr>
              <a:buSzPts val="3200"/>
              <a:buFont typeface="Arial"/>
              <a:buNone/>
            </a:pPr>
            <a:r>
              <a:rPr lang="en" dirty="0">
                <a:solidFill>
                  <a:schemeClr val="dk1"/>
                </a:solidFill>
              </a:rPr>
              <a:t>The Learning Targets for students today are:</a:t>
            </a:r>
            <a:endParaRPr dirty="0">
              <a:solidFill>
                <a:schemeClr val="dk1"/>
              </a:solidFill>
            </a:endParaRPr>
          </a:p>
          <a:p>
            <a:pPr marL="457200" lvl="0" indent="-342900" algn="l" rtl="0">
              <a:spcBef>
                <a:spcPts val="1000"/>
              </a:spcBef>
              <a:spcAft>
                <a:spcPts val="0"/>
              </a:spcAft>
              <a:buClr>
                <a:schemeClr val="dk1"/>
              </a:buClr>
              <a:buSzPts val="1800"/>
              <a:buAutoNum type="arabicPeriod"/>
            </a:pPr>
            <a:r>
              <a:rPr lang="en" dirty="0">
                <a:solidFill>
                  <a:schemeClr val="dk1"/>
                </a:solidFill>
              </a:rPr>
              <a:t>I can publish my choose-your-own-adventure animal defense mechanisms narrative. </a:t>
            </a:r>
            <a:endParaRPr dirty="0">
              <a:solidFill>
                <a:schemeClr val="dk1"/>
              </a:solidFill>
            </a:endParaRPr>
          </a:p>
          <a:p>
            <a:pPr marL="457200" lvl="0" indent="-342900" algn="l" rtl="0">
              <a:spcBef>
                <a:spcPts val="0"/>
              </a:spcBef>
              <a:spcAft>
                <a:spcPts val="0"/>
              </a:spcAft>
              <a:buClr>
                <a:schemeClr val="dk1"/>
              </a:buClr>
              <a:buSzPts val="1800"/>
              <a:buAutoNum type="arabicPeriod"/>
            </a:pPr>
            <a:r>
              <a:rPr lang="en" dirty="0">
                <a:solidFill>
                  <a:schemeClr val="dk1"/>
                </a:solidFill>
              </a:rPr>
              <a:t>I can write a positive comment after reading a classmate’s writing.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Writer’s Gallery </a:t>
            </a:r>
            <a:endParaRPr/>
          </a:p>
        </p:txBody>
      </p:sp>
      <p:sp>
        <p:nvSpPr>
          <p:cNvPr id="235" name="Google Shape;235;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55600" algn="l" rtl="0">
              <a:lnSpc>
                <a:spcPct val="150000"/>
              </a:lnSpc>
              <a:spcBef>
                <a:spcPts val="800"/>
              </a:spcBef>
              <a:spcAft>
                <a:spcPts val="0"/>
              </a:spcAft>
              <a:buClr>
                <a:schemeClr val="dk1"/>
              </a:buClr>
              <a:buSzPts val="2000"/>
              <a:buAutoNum type="arabicPeriod"/>
            </a:pPr>
            <a:r>
              <a:rPr lang="en" sz="2000">
                <a:solidFill>
                  <a:schemeClr val="dk1"/>
                </a:solidFill>
              </a:rPr>
              <a:t>Clear your desk and put your narrative and sticky notes on top.</a:t>
            </a:r>
            <a:endParaRPr sz="2000">
              <a:solidFill>
                <a:schemeClr val="dk1"/>
              </a:solidFill>
            </a:endParaRPr>
          </a:p>
          <a:p>
            <a:pPr marL="457200" lvl="0" indent="-355600" algn="l" rtl="0">
              <a:lnSpc>
                <a:spcPct val="150000"/>
              </a:lnSpc>
              <a:spcBef>
                <a:spcPts val="0"/>
              </a:spcBef>
              <a:spcAft>
                <a:spcPts val="0"/>
              </a:spcAft>
              <a:buClr>
                <a:schemeClr val="dk1"/>
              </a:buClr>
              <a:buSzPts val="2000"/>
              <a:buAutoNum type="arabicPeriod"/>
            </a:pPr>
            <a:r>
              <a:rPr lang="en" sz="2000">
                <a:solidFill>
                  <a:schemeClr val="dk1"/>
                </a:solidFill>
              </a:rPr>
              <a:t>Go to your assigned author’s desk.</a:t>
            </a:r>
            <a:endParaRPr sz="2000">
              <a:solidFill>
                <a:schemeClr val="dk1"/>
              </a:solidFill>
            </a:endParaRPr>
          </a:p>
          <a:p>
            <a:pPr marL="457200" lvl="0" indent="-355600" algn="l" rtl="0">
              <a:lnSpc>
                <a:spcPct val="150000"/>
              </a:lnSpc>
              <a:spcBef>
                <a:spcPts val="0"/>
              </a:spcBef>
              <a:spcAft>
                <a:spcPts val="0"/>
              </a:spcAft>
              <a:buClr>
                <a:schemeClr val="dk1"/>
              </a:buClr>
              <a:buSzPts val="2000"/>
              <a:buAutoNum type="arabicPeriod"/>
            </a:pPr>
            <a:r>
              <a:rPr lang="en" sz="2000">
                <a:solidFill>
                  <a:schemeClr val="dk1"/>
                </a:solidFill>
              </a:rPr>
              <a:t>Silently read his or her narrative.</a:t>
            </a:r>
            <a:endParaRPr sz="2000">
              <a:solidFill>
                <a:schemeClr val="dk1"/>
              </a:solidFill>
            </a:endParaRPr>
          </a:p>
          <a:p>
            <a:pPr marL="457200" lvl="0" indent="-355600" algn="l" rtl="0">
              <a:lnSpc>
                <a:spcPct val="150000"/>
              </a:lnSpc>
              <a:spcBef>
                <a:spcPts val="0"/>
              </a:spcBef>
              <a:spcAft>
                <a:spcPts val="0"/>
              </a:spcAft>
              <a:buClr>
                <a:schemeClr val="dk1"/>
              </a:buClr>
              <a:buSzPts val="2000"/>
              <a:buAutoNum type="arabicPeriod"/>
            </a:pPr>
            <a:r>
              <a:rPr lang="en" sz="2000">
                <a:solidFill>
                  <a:schemeClr val="dk1"/>
                </a:solidFill>
              </a:rPr>
              <a:t>Leave a </a:t>
            </a:r>
            <a:r>
              <a:rPr lang="en" sz="2000" i="1">
                <a:solidFill>
                  <a:schemeClr val="dk1"/>
                </a:solidFill>
              </a:rPr>
              <a:t>positive comment</a:t>
            </a:r>
            <a:r>
              <a:rPr lang="en" sz="2000">
                <a:solidFill>
                  <a:schemeClr val="dk1"/>
                </a:solidFill>
              </a:rPr>
              <a:t> on one of the sticky notes.</a:t>
            </a:r>
            <a:endParaRPr sz="2000">
              <a:solidFill>
                <a:schemeClr val="dk1"/>
              </a:solidFill>
            </a:endParaRPr>
          </a:p>
          <a:p>
            <a:pPr marL="457200" lvl="0" indent="-355600" algn="l" rtl="0">
              <a:lnSpc>
                <a:spcPct val="150000"/>
              </a:lnSpc>
              <a:spcBef>
                <a:spcPts val="0"/>
              </a:spcBef>
              <a:spcAft>
                <a:spcPts val="0"/>
              </a:spcAft>
              <a:buClr>
                <a:schemeClr val="dk1"/>
              </a:buClr>
              <a:buSzPts val="2000"/>
              <a:buAutoNum type="arabicPeriod"/>
            </a:pPr>
            <a:r>
              <a:rPr lang="en" sz="2000">
                <a:solidFill>
                  <a:schemeClr val="dk1"/>
                </a:solidFill>
              </a:rPr>
              <a:t>Go to an open desk and repeat Steps 3–5.</a:t>
            </a:r>
            <a:endParaRPr sz="2000">
              <a:solidFill>
                <a:schemeClr val="dk1"/>
              </a:solidFill>
            </a:endParaRPr>
          </a:p>
          <a:p>
            <a:pPr marL="457200" lvl="0" indent="0" algn="l" rtl="0">
              <a:spcBef>
                <a:spcPts val="800"/>
              </a:spcBef>
              <a:spcAft>
                <a:spcPts val="0"/>
              </a:spcAft>
              <a:buNone/>
            </a:pPr>
            <a:endParaRPr sz="34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Review/Tracking Progress</a:t>
            </a:r>
            <a:endParaRPr/>
          </a:p>
        </p:txBody>
      </p:sp>
      <p:sp>
        <p:nvSpPr>
          <p:cNvPr id="241" name="Google Shape;241;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400">
                <a:solidFill>
                  <a:schemeClr val="dk1"/>
                </a:solidFill>
              </a:rPr>
              <a:t>What habits helped you succeed in learning about animal defense mechanisms and writing your own narrative? I’ll give you time to think and discuss with a partner.</a:t>
            </a:r>
            <a:endParaRPr sz="2400"/>
          </a:p>
        </p:txBody>
      </p:sp>
      <p:pic>
        <p:nvPicPr>
          <p:cNvPr id="242" name="Google Shape;242;p36"/>
          <p:cNvPicPr preferRelativeResize="0"/>
          <p:nvPr/>
        </p:nvPicPr>
        <p:blipFill>
          <a:blip r:embed="rId3">
            <a:alphaModFix/>
          </a:blip>
          <a:stretch>
            <a:fillRect/>
          </a:stretch>
        </p:blipFill>
        <p:spPr>
          <a:xfrm>
            <a:off x="8421350" y="4205399"/>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48" name="Google Shape;248;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There is no homework assigned to this lesson. </a:t>
            </a:r>
            <a:endParaRPr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5" name="Google Shape;255;p38"/>
          <p:cNvSpPr txBox="1">
            <a:spLocks noGrp="1"/>
          </p:cNvSpPr>
          <p:nvPr>
            <p:ph type="body" idx="1"/>
          </p:nvPr>
        </p:nvSpPr>
        <p:spPr>
          <a:xfrm>
            <a:off x="628650" y="734449"/>
            <a:ext cx="7886700" cy="21771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56" name="Google Shape;256;p38"/>
          <p:cNvGraphicFramePr/>
          <p:nvPr>
            <p:extLst>
              <p:ext uri="{D42A27DB-BD31-4B8C-83A1-F6EECF244321}">
                <p14:modId xmlns:p14="http://schemas.microsoft.com/office/powerpoint/2010/main" val="2287804207"/>
              </p:ext>
            </p:extLst>
          </p:nvPr>
        </p:nvGraphicFramePr>
        <p:xfrm>
          <a:off x="952500" y="2798429"/>
          <a:ext cx="7239000" cy="1910810"/>
        </p:xfrm>
        <a:graphic>
          <a:graphicData uri="http://schemas.openxmlformats.org/drawingml/2006/table">
            <a:tbl>
              <a:tblPr>
                <a:noFill/>
                <a:tableStyleId>{1BAB0C58-4209-4087-87B7-54029C501E45}</a:tableStyleId>
              </a:tblPr>
              <a:tblGrid>
                <a:gridCol w="1809750">
                  <a:extLst>
                    <a:ext uri="{9D8B030D-6E8A-4147-A177-3AD203B41FA5}">
                      <a16:colId xmlns:a16="http://schemas.microsoft.com/office/drawing/2014/main" xmlns="" val="20000"/>
                    </a:ext>
                  </a:extLst>
                </a:gridCol>
                <a:gridCol w="1809750">
                  <a:extLst>
                    <a:ext uri="{9D8B030D-6E8A-4147-A177-3AD203B41FA5}">
                      <a16:colId xmlns:a16="http://schemas.microsoft.com/office/drawing/2014/main" xmlns="" val="20001"/>
                    </a:ext>
                  </a:extLst>
                </a:gridCol>
                <a:gridCol w="1809750">
                  <a:extLst>
                    <a:ext uri="{9D8B030D-6E8A-4147-A177-3AD203B41FA5}">
                      <a16:colId xmlns:a16="http://schemas.microsoft.com/office/drawing/2014/main" xmlns="" val="20002"/>
                    </a:ext>
                  </a:extLst>
                </a:gridCol>
                <a:gridCol w="1809750">
                  <a:extLst>
                    <a:ext uri="{9D8B030D-6E8A-4147-A177-3AD203B41FA5}">
                      <a16:colId xmlns:a16="http://schemas.microsoft.com/office/drawing/2014/main" xmlns="" val="20003"/>
                    </a:ext>
                  </a:extLst>
                </a:gridCol>
              </a:tblGrid>
              <a:tr h="4478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dirty="0">
                          <a:latin typeface="Century Gothic"/>
                          <a:ea typeface="Century Gothic"/>
                          <a:cs typeface="Century Gothic"/>
                          <a:sym typeface="Century Gothic"/>
                        </a:rPr>
                        <a:t>Group 2</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13076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xmlns=""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82" name="Google Shape;182;p27"/>
          <p:cNvSpPr txBox="1">
            <a:spLocks noGrp="1"/>
          </p:cNvSpPr>
          <p:nvPr>
            <p:ph type="body" idx="1"/>
          </p:nvPr>
        </p:nvSpPr>
        <p:spPr>
          <a:xfrm>
            <a:off x="311700" y="1089075"/>
            <a:ext cx="8520600" cy="377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highlight>
                  <a:srgbClr val="FFFFFF"/>
                </a:highlight>
              </a:rPr>
              <a:t>Pre-Reading and Preparing</a:t>
            </a:r>
            <a:endParaRPr dirty="0">
              <a:solidFill>
                <a:schemeClr val="dk1"/>
              </a:solidFill>
              <a:highlight>
                <a:srgbClr val="FFFFFF"/>
              </a:highlight>
            </a:endParaRPr>
          </a:p>
          <a:p>
            <a:pPr marL="0" lvl="0" indent="0" algn="l" rtl="0">
              <a:spcBef>
                <a:spcPts val="800"/>
              </a:spcBef>
              <a:spcAft>
                <a:spcPts val="0"/>
              </a:spcAft>
              <a:buClr>
                <a:schemeClr val="dk1"/>
              </a:buClr>
              <a:buSzPts val="2500"/>
              <a:buFont typeface="Arial"/>
              <a:buNone/>
            </a:pPr>
            <a:endParaRPr sz="1800" dirty="0">
              <a:solidFill>
                <a:schemeClr val="dk1"/>
              </a:solidFill>
              <a:highlight>
                <a:schemeClr val="lt1"/>
              </a:highlight>
            </a:endParaRPr>
          </a:p>
          <a:p>
            <a:pPr marL="457200" lvl="0" indent="-342900" algn="l" rtl="0">
              <a:spcBef>
                <a:spcPts val="800"/>
              </a:spcBef>
              <a:spcAft>
                <a:spcPts val="0"/>
              </a:spcAft>
              <a:buClr>
                <a:schemeClr val="dk1"/>
              </a:buClr>
              <a:buSzPts val="1800"/>
              <a:buChar char="•"/>
            </a:pPr>
            <a:r>
              <a:rPr lang="en" sz="1800" dirty="0">
                <a:solidFill>
                  <a:schemeClr val="dk1"/>
                </a:solidFill>
                <a:highlight>
                  <a:schemeClr val="lt1"/>
                </a:highlight>
              </a:rPr>
              <a:t>Read through Lesson 15 </a:t>
            </a:r>
            <a:r>
              <a:rPr lang="en" sz="1800" u="sng" dirty="0" smtClean="0">
                <a:solidFill>
                  <a:schemeClr val="accent5"/>
                </a:solidFill>
                <a:highlight>
                  <a:schemeClr val="lt1"/>
                </a:highlight>
                <a:hlinkClick r:id="rId3"/>
              </a:rPr>
              <a:t>here</a:t>
            </a:r>
            <a:r>
              <a:rPr lang="en-US" sz="1800" u="sng" dirty="0" smtClean="0">
                <a:solidFill>
                  <a:schemeClr val="accent5"/>
                </a:solidFill>
                <a:highlight>
                  <a:schemeClr val="lt1"/>
                </a:highlight>
              </a:rPr>
              <a:t>.</a:t>
            </a:r>
            <a:endParaRPr sz="1800" dirty="0">
              <a:solidFill>
                <a:schemeClr val="dk1"/>
              </a:solidFill>
              <a:highlight>
                <a:schemeClr val="lt1"/>
              </a:highlight>
            </a:endParaRPr>
          </a:p>
          <a:p>
            <a:pPr marL="457200" lvl="0" indent="-342900" algn="l" rtl="0">
              <a:spcBef>
                <a:spcPts val="0"/>
              </a:spcBef>
              <a:spcAft>
                <a:spcPts val="0"/>
              </a:spcAft>
              <a:buClr>
                <a:schemeClr val="dk1"/>
              </a:buClr>
              <a:buSzPts val="1800"/>
              <a:buChar char="•"/>
            </a:pPr>
            <a:r>
              <a:rPr lang="en" sz="1800" dirty="0">
                <a:solidFill>
                  <a:schemeClr val="dk1"/>
                </a:solidFill>
                <a:highlight>
                  <a:schemeClr val="lt1"/>
                </a:highlight>
              </a:rPr>
              <a:t>In the Lesson Opening, the teacher will review the learning targets for the day.</a:t>
            </a:r>
            <a:endParaRPr sz="1800" dirty="0">
              <a:solidFill>
                <a:schemeClr val="dk1"/>
              </a:solidFill>
              <a:highlight>
                <a:schemeClr val="lt1"/>
              </a:highlight>
            </a:endParaRPr>
          </a:p>
          <a:p>
            <a:pPr marL="457200" lvl="0" indent="-342900" algn="l" rtl="0">
              <a:spcBef>
                <a:spcPts val="0"/>
              </a:spcBef>
              <a:spcAft>
                <a:spcPts val="0"/>
              </a:spcAft>
              <a:buClr>
                <a:schemeClr val="dk1"/>
              </a:buClr>
              <a:buSzPts val="1800"/>
              <a:buChar char="•"/>
            </a:pPr>
            <a:r>
              <a:rPr lang="en" sz="1800" dirty="0">
                <a:solidFill>
                  <a:schemeClr val="dk1"/>
                </a:solidFill>
                <a:highlight>
                  <a:schemeClr val="lt1"/>
                </a:highlight>
              </a:rPr>
              <a:t>During Work Time, students will work to publish their second draft. </a:t>
            </a:r>
            <a:endParaRPr sz="1800" dirty="0">
              <a:solidFill>
                <a:schemeClr val="dk1"/>
              </a:solidFill>
              <a:highlight>
                <a:schemeClr val="lt1"/>
              </a:highlight>
            </a:endParaRPr>
          </a:p>
          <a:p>
            <a:pPr marL="457200" lvl="0" indent="-361950" algn="l" rtl="0">
              <a:spcBef>
                <a:spcPts val="0"/>
              </a:spcBef>
              <a:spcAft>
                <a:spcPts val="0"/>
              </a:spcAft>
              <a:buClr>
                <a:schemeClr val="dk1"/>
              </a:buClr>
              <a:buSzPts val="2100"/>
              <a:buChar char="•"/>
            </a:pPr>
            <a:r>
              <a:rPr lang="en" sz="1800" dirty="0">
                <a:solidFill>
                  <a:schemeClr val="dk1"/>
                </a:solidFill>
                <a:highlight>
                  <a:schemeClr val="lt1"/>
                </a:highlight>
              </a:rPr>
              <a:t>During the closing, students will review their progress from the unit.</a:t>
            </a:r>
            <a:r>
              <a:rPr lang="en" dirty="0">
                <a:solidFill>
                  <a:schemeClr val="dk1"/>
                </a:solidFill>
                <a:highlight>
                  <a:schemeClr val="lt1"/>
                </a:highlight>
              </a:rPr>
              <a:t> </a:t>
            </a:r>
            <a:endParaRPr dirty="0">
              <a:solidFill>
                <a:schemeClr val="dk1"/>
              </a:solidFill>
              <a:highlight>
                <a:schemeClr val="lt1"/>
              </a:highlight>
            </a:endParaRPr>
          </a:p>
          <a:p>
            <a:pPr marL="0" lvl="0" indent="0" algn="l" rtl="0">
              <a:spcBef>
                <a:spcPts val="800"/>
              </a:spcBef>
              <a:spcAft>
                <a:spcPts val="0"/>
              </a:spcAft>
              <a:buClr>
                <a:schemeClr val="dk1"/>
              </a:buClr>
              <a:buSzPts val="2500"/>
              <a:buFont typeface="Arial"/>
              <a:buNone/>
            </a:pPr>
            <a:endParaRPr dirty="0">
              <a:solidFill>
                <a:schemeClr val="dk1"/>
              </a:solidFill>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88" name="Google Shape;188;p28"/>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Materials and student pairings</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Prepare Individual Student Materials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Gather previous materials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Make previous anchor charts easily accessible for student viewing and reference (see slide notes)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Post Learning Targets</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4" name="Google Shape;194;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EL Protocols</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In this lesson, students will use the following protocols:</a:t>
            </a:r>
            <a:endParaRPr dirty="0">
              <a:solidFill>
                <a:schemeClr val="dk1"/>
              </a:solidFill>
            </a:endParaRPr>
          </a:p>
          <a:p>
            <a:pPr marL="914400" lvl="1" indent="-342900" algn="l" rtl="0">
              <a:spcBef>
                <a:spcPts val="0"/>
              </a:spcBef>
              <a:spcAft>
                <a:spcPts val="0"/>
              </a:spcAft>
              <a:buClr>
                <a:schemeClr val="dk1"/>
              </a:buClr>
              <a:buSzPts val="1800"/>
              <a:buChar char="•"/>
            </a:pPr>
            <a:r>
              <a:rPr lang="en" sz="1800" dirty="0">
                <a:solidFill>
                  <a:schemeClr val="dk1"/>
                </a:solidFill>
              </a:rPr>
              <a:t>Thumb-O-Meter (see slide notes)</a:t>
            </a:r>
            <a:endParaRPr sz="1800"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p:txBody>
      </p:sp>
      <p:pic>
        <p:nvPicPr>
          <p:cNvPr id="195" name="Google Shape;195;p29"/>
          <p:cNvPicPr preferRelativeResize="0"/>
          <p:nvPr/>
        </p:nvPicPr>
        <p:blipFill>
          <a:blip r:embed="rId3">
            <a:alphaModFix/>
          </a:blip>
          <a:stretch>
            <a:fillRect/>
          </a:stretch>
        </p:blipFill>
        <p:spPr>
          <a:xfrm>
            <a:off x="7555775" y="378907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3</a:t>
            </a:r>
            <a:r>
              <a:rPr lang="en" sz="3400"/>
              <a:t>: Lesson </a:t>
            </a:r>
            <a:r>
              <a:rPr lang="en"/>
              <a:t>15</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01" name="Google Shape;201;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Supports For Students Who Need </a:t>
            </a:r>
            <a:r>
              <a:rPr lang="en" dirty="0" smtClean="0">
                <a:solidFill>
                  <a:schemeClr val="dk1"/>
                </a:solidFill>
              </a:rPr>
              <a:t>It</a:t>
            </a:r>
            <a:r>
              <a:rPr lang="en-US" dirty="0" smtClean="0">
                <a:solidFill>
                  <a:schemeClr val="dk1"/>
                </a:solidFill>
              </a:rPr>
              <a:t>:</a:t>
            </a:r>
            <a:endParaRPr dirty="0">
              <a:solidFill>
                <a:schemeClr val="dk1"/>
              </a:solidFill>
            </a:endParaRPr>
          </a:p>
          <a:p>
            <a:pPr marL="0" lvl="0" indent="0" algn="l" rtl="0">
              <a:spcBef>
                <a:spcPts val="0"/>
              </a:spcBef>
              <a:spcAft>
                <a:spcPts val="0"/>
              </a:spcAft>
              <a:buClr>
                <a:schemeClr val="dk1"/>
              </a:buClr>
              <a:buSzPts val="2500"/>
              <a:buFont typeface="Arial"/>
              <a:buNone/>
            </a:pPr>
            <a:r>
              <a:rPr lang="en" i="1" dirty="0">
                <a:solidFill>
                  <a:schemeClr val="dk1"/>
                </a:solidFill>
              </a:rPr>
              <a:t>Lighter Support</a:t>
            </a:r>
            <a:endParaRPr i="1" dirty="0">
              <a:solidFill>
                <a:schemeClr val="dk1"/>
              </a:solidFill>
            </a:endParaRPr>
          </a:p>
          <a:p>
            <a:pPr marL="0" lvl="0" indent="0" algn="l" rtl="0">
              <a:spcBef>
                <a:spcPts val="0"/>
              </a:spcBef>
              <a:spcAft>
                <a:spcPts val="0"/>
              </a:spcAft>
              <a:buClr>
                <a:schemeClr val="dk1"/>
              </a:buClr>
              <a:buSzPts val="2500"/>
              <a:buFont typeface="Arial"/>
              <a:buNone/>
            </a:pPr>
            <a:endParaRPr sz="1000" i="1" dirty="0">
              <a:solidFill>
                <a:schemeClr val="dk1"/>
              </a:solidFill>
            </a:endParaRPr>
          </a:p>
          <a:p>
            <a:pPr marL="457200" lvl="0" indent="-361950" algn="l" rtl="0">
              <a:spcBef>
                <a:spcPts val="0"/>
              </a:spcBef>
              <a:spcAft>
                <a:spcPts val="0"/>
              </a:spcAft>
              <a:buSzPts val="2100"/>
              <a:buChar char="•"/>
            </a:pPr>
            <a:r>
              <a:rPr lang="en" dirty="0"/>
              <a:t>Encourage students to think about their thinking and learning: </a:t>
            </a:r>
            <a:r>
              <a:rPr lang="en" i="1" dirty="0"/>
              <a:t>“How did our learning process over the past three units add to your understanding of animal defense mechanisms and writing? I’ll give you time to think and discuss with a partner.”</a:t>
            </a:r>
            <a:endParaRPr i="1" dirty="0"/>
          </a:p>
          <a:p>
            <a:pPr marL="457200" lvl="0" indent="0" algn="l" rtl="0">
              <a:spcBef>
                <a:spcPts val="800"/>
              </a:spcBef>
              <a:spcAft>
                <a:spcPts val="0"/>
              </a:spcAft>
              <a:buNone/>
            </a:pPr>
            <a:endParaRPr i="1" dirty="0">
              <a:solidFill>
                <a:schemeClr val="dk1"/>
              </a:solidFill>
            </a:endParaRPr>
          </a:p>
          <a:p>
            <a:pPr marL="0" lvl="0" indent="0" algn="l" rtl="0">
              <a:spcBef>
                <a:spcPts val="800"/>
              </a:spcBef>
              <a:spcAft>
                <a:spcPts val="0"/>
              </a:spcAft>
              <a:buClr>
                <a:schemeClr val="dk1"/>
              </a:buClr>
              <a:buSzPts val="2500"/>
              <a:buFont typeface="Arial"/>
              <a:buNone/>
            </a:pPr>
            <a:endParaRPr i="1"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5"/>
        <p:cNvGrpSpPr/>
        <p:nvPr/>
      </p:nvGrpSpPr>
      <p:grpSpPr>
        <a:xfrm>
          <a:off x="0" y="0"/>
          <a:ext cx="0" cy="0"/>
          <a:chOff x="0" y="0"/>
          <a:chExt cx="0" cy="0"/>
        </a:xfrm>
      </p:grpSpPr>
      <p:pic>
        <p:nvPicPr>
          <p:cNvPr id="206" name="Google Shape;206;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7" name="Google Shape;207;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8" name="Google Shape;208;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15</a:t>
            </a:r>
            <a:endParaRPr sz="3000" b="0" i="0" u="none" strike="noStrike" cap="none">
              <a:solidFill>
                <a:srgbClr val="404040"/>
              </a:solidFill>
              <a:latin typeface="Calibri"/>
              <a:ea typeface="Calibri"/>
              <a:cs typeface="Calibri"/>
              <a:sym typeface="Calibri"/>
            </a:endParaRPr>
          </a:p>
        </p:txBody>
      </p:sp>
      <p:pic>
        <p:nvPicPr>
          <p:cNvPr id="209" name="Google Shape;209;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0" name="Google Shape;210;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6" name="Google Shape;216;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000"/>
              <a:t>What are we learning and doing today?</a:t>
            </a:r>
            <a:endParaRPr sz="2000"/>
          </a:p>
          <a:p>
            <a:pPr marL="457200" lvl="0" indent="-355600" algn="l" rtl="0">
              <a:lnSpc>
                <a:spcPct val="150000"/>
              </a:lnSpc>
              <a:spcBef>
                <a:spcPts val="800"/>
              </a:spcBef>
              <a:spcAft>
                <a:spcPts val="0"/>
              </a:spcAft>
              <a:buSzPts val="2000"/>
              <a:buChar char="•"/>
            </a:pPr>
            <a:r>
              <a:rPr lang="en" sz="2000"/>
              <a:t>Reviewing Learning Targets</a:t>
            </a:r>
            <a:endParaRPr sz="2000"/>
          </a:p>
          <a:p>
            <a:pPr marL="457200" lvl="0" indent="-355600" algn="l" rtl="0">
              <a:lnSpc>
                <a:spcPct val="150000"/>
              </a:lnSpc>
              <a:spcBef>
                <a:spcPts val="0"/>
              </a:spcBef>
              <a:spcAft>
                <a:spcPts val="0"/>
              </a:spcAft>
              <a:buSzPts val="2000"/>
              <a:buChar char="•"/>
            </a:pPr>
            <a:r>
              <a:rPr lang="en" sz="2000"/>
              <a:t>Working on Independent Work</a:t>
            </a:r>
            <a:endParaRPr sz="2000"/>
          </a:p>
          <a:p>
            <a:pPr marL="457200" lvl="0" indent="-355600" algn="l" rtl="0">
              <a:lnSpc>
                <a:spcPct val="150000"/>
              </a:lnSpc>
              <a:spcBef>
                <a:spcPts val="0"/>
              </a:spcBef>
              <a:spcAft>
                <a:spcPts val="0"/>
              </a:spcAft>
              <a:buSzPts val="2000"/>
              <a:buChar char="•"/>
            </a:pPr>
            <a:r>
              <a:rPr lang="en" sz="2000"/>
              <a:t>Participating in a Writer’s Gallery</a:t>
            </a:r>
            <a:endParaRPr sz="2000"/>
          </a:p>
          <a:p>
            <a:pPr marL="457200" lvl="0" indent="0" algn="l" rtl="0">
              <a:lnSpc>
                <a:spcPct val="100000"/>
              </a:lnSpc>
              <a:spcBef>
                <a:spcPts val="800"/>
              </a:spcBef>
              <a:spcAft>
                <a:spcPts val="0"/>
              </a:spcAft>
              <a:buNone/>
            </a:pPr>
            <a:endParaRPr/>
          </a:p>
          <a:p>
            <a:pPr marL="0" lvl="0" indent="0" algn="l" rtl="0">
              <a:lnSpc>
                <a:spcPct val="100000"/>
              </a:lnSpc>
              <a:spcBef>
                <a:spcPts val="80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Learning Targets</a:t>
            </a:r>
            <a:endParaRPr/>
          </a:p>
        </p:txBody>
      </p:sp>
      <p:sp>
        <p:nvSpPr>
          <p:cNvPr id="222" name="Google Shape;222;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000"/>
              </a:spcBef>
              <a:spcAft>
                <a:spcPts val="0"/>
              </a:spcAft>
              <a:buClr>
                <a:schemeClr val="dk1"/>
              </a:buClr>
              <a:buSzPts val="2400"/>
              <a:buAutoNum type="arabicPeriod"/>
            </a:pPr>
            <a:r>
              <a:rPr lang="en" sz="2400">
                <a:solidFill>
                  <a:schemeClr val="dk1"/>
                </a:solidFill>
              </a:rPr>
              <a:t>I can </a:t>
            </a:r>
            <a:r>
              <a:rPr lang="en" sz="2400" u="sng">
                <a:solidFill>
                  <a:schemeClr val="dk1"/>
                </a:solidFill>
              </a:rPr>
              <a:t>publish</a:t>
            </a:r>
            <a:r>
              <a:rPr lang="en" sz="2400">
                <a:solidFill>
                  <a:schemeClr val="dk1"/>
                </a:solidFill>
              </a:rPr>
              <a:t> my choose-your-own-adventure animal defense mechanisms narrative. </a:t>
            </a:r>
            <a:endParaRPr sz="2400">
              <a:solidFill>
                <a:schemeClr val="dk1"/>
              </a:solidFill>
            </a:endParaRPr>
          </a:p>
          <a:p>
            <a:pPr marL="457200" lvl="0" indent="-381000" algn="l" rtl="0">
              <a:lnSpc>
                <a:spcPct val="150000"/>
              </a:lnSpc>
              <a:spcBef>
                <a:spcPts val="0"/>
              </a:spcBef>
              <a:spcAft>
                <a:spcPts val="0"/>
              </a:spcAft>
              <a:buClr>
                <a:schemeClr val="dk1"/>
              </a:buClr>
              <a:buSzPts val="2400"/>
              <a:buAutoNum type="arabicPeriod"/>
            </a:pPr>
            <a:r>
              <a:rPr lang="en" sz="2400">
                <a:solidFill>
                  <a:schemeClr val="dk1"/>
                </a:solidFill>
              </a:rPr>
              <a:t>I can write a positive comment after reading a classmate’s writing. </a:t>
            </a:r>
            <a:endParaRPr sz="2400">
              <a:solidFill>
                <a:schemeClr val="dk1"/>
              </a:solidFill>
            </a:endParaRPr>
          </a:p>
          <a:p>
            <a:pPr marL="0" lvl="0" indent="0" algn="l" rtl="0">
              <a:spcBef>
                <a:spcPts val="800"/>
              </a:spcBef>
              <a:spcAft>
                <a:spcPts val="0"/>
              </a:spcAft>
              <a:buNone/>
            </a:pPr>
            <a:endParaRPr/>
          </a:p>
        </p:txBody>
      </p:sp>
      <p:pic>
        <p:nvPicPr>
          <p:cNvPr id="223" name="Google Shape;223;p33"/>
          <p:cNvPicPr preferRelativeResize="0"/>
          <p:nvPr/>
        </p:nvPicPr>
        <p:blipFill>
          <a:blip r:embed="rId3">
            <a:alphaModFix/>
          </a:blip>
          <a:stretch>
            <a:fillRect/>
          </a:stretch>
        </p:blipFill>
        <p:spPr>
          <a:xfrm>
            <a:off x="8077625" y="4016100"/>
            <a:ext cx="797825" cy="700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Directions for Publishing </a:t>
            </a:r>
            <a:endParaRPr/>
          </a:p>
        </p:txBody>
      </p:sp>
      <p:sp>
        <p:nvSpPr>
          <p:cNvPr id="229" name="Google Shape;229;p34"/>
          <p:cNvSpPr txBox="1">
            <a:spLocks noGrp="1"/>
          </p:cNvSpPr>
          <p:nvPr>
            <p:ph type="body" idx="1"/>
          </p:nvPr>
        </p:nvSpPr>
        <p:spPr>
          <a:xfrm>
            <a:off x="311700" y="906875"/>
            <a:ext cx="8228700" cy="4108500"/>
          </a:xfrm>
          <a:prstGeom prst="rect">
            <a:avLst/>
          </a:prstGeom>
        </p:spPr>
        <p:txBody>
          <a:bodyPr spcFirstLastPara="1" wrap="square" lIns="68575" tIns="34275" rIns="68575" bIns="34275" anchor="t" anchorCtr="0">
            <a:noAutofit/>
          </a:bodyPr>
          <a:lstStyle/>
          <a:p>
            <a:pPr marL="171450" lvl="0" indent="0" algn="l" rtl="0">
              <a:spcBef>
                <a:spcPts val="800"/>
              </a:spcBef>
              <a:spcAft>
                <a:spcPts val="0"/>
              </a:spcAft>
              <a:buClr>
                <a:schemeClr val="dk1"/>
              </a:buClr>
              <a:buSzPts val="1100"/>
              <a:buFont typeface="Arial"/>
              <a:buNone/>
            </a:pPr>
            <a:r>
              <a:rPr lang="en" sz="1800" dirty="0">
                <a:solidFill>
                  <a:schemeClr val="dk1"/>
                </a:solidFill>
              </a:rPr>
              <a:t>1. Read your draft and correct conventions based on editing notes.</a:t>
            </a:r>
            <a:endParaRPr sz="1800" dirty="0">
              <a:solidFill>
                <a:schemeClr val="dk1"/>
              </a:solidFill>
            </a:endParaRPr>
          </a:p>
          <a:p>
            <a:pPr marL="171450" lvl="0" indent="0" algn="l" rtl="0">
              <a:spcBef>
                <a:spcPts val="800"/>
              </a:spcBef>
              <a:spcAft>
                <a:spcPts val="0"/>
              </a:spcAft>
              <a:buClr>
                <a:schemeClr val="dk1"/>
              </a:buClr>
              <a:buSzPts val="1100"/>
              <a:buFont typeface="Arial"/>
              <a:buNone/>
            </a:pPr>
            <a:r>
              <a:rPr lang="en" sz="1800" dirty="0">
                <a:solidFill>
                  <a:schemeClr val="dk1"/>
                </a:solidFill>
              </a:rPr>
              <a:t>2. Check your narratives one last time using the </a:t>
            </a:r>
            <a:r>
              <a:rPr lang="en" sz="1800" b="1" dirty="0">
                <a:solidFill>
                  <a:schemeClr val="dk1"/>
                </a:solidFill>
              </a:rPr>
              <a:t>Narrative Writing   Checklist.</a:t>
            </a:r>
            <a:endParaRPr sz="1800" b="1" dirty="0">
              <a:solidFill>
                <a:schemeClr val="dk1"/>
              </a:solidFill>
            </a:endParaRPr>
          </a:p>
          <a:p>
            <a:pPr marL="171450" lvl="0" indent="0" algn="l" rtl="0">
              <a:spcBef>
                <a:spcPts val="800"/>
              </a:spcBef>
              <a:spcAft>
                <a:spcPts val="0"/>
              </a:spcAft>
              <a:buClr>
                <a:schemeClr val="dk1"/>
              </a:buClr>
              <a:buSzPts val="1100"/>
              <a:buFont typeface="Arial"/>
              <a:buNone/>
            </a:pPr>
            <a:r>
              <a:rPr lang="en" sz="1800" dirty="0">
                <a:solidFill>
                  <a:schemeClr val="dk1"/>
                </a:solidFill>
              </a:rPr>
              <a:t>3. Rewrite your draft to include the corrections and revisions.</a:t>
            </a:r>
            <a:endParaRPr sz="1800" dirty="0">
              <a:solidFill>
                <a:schemeClr val="dk1"/>
              </a:solidFill>
            </a:endParaRPr>
          </a:p>
          <a:p>
            <a:pPr marL="171450" lvl="0" indent="0" algn="l" rtl="0">
              <a:spcBef>
                <a:spcPts val="800"/>
              </a:spcBef>
              <a:spcAft>
                <a:spcPts val="0"/>
              </a:spcAft>
              <a:buClr>
                <a:schemeClr val="dk1"/>
              </a:buClr>
              <a:buSzPts val="1100"/>
              <a:buFont typeface="Arial"/>
              <a:buNone/>
            </a:pPr>
            <a:r>
              <a:rPr lang="en" sz="1800" dirty="0">
                <a:solidFill>
                  <a:schemeClr val="dk1"/>
                </a:solidFill>
              </a:rPr>
              <a:t>4. Print your work.</a:t>
            </a:r>
            <a:endParaRPr sz="1800" dirty="0">
              <a:solidFill>
                <a:schemeClr val="dk1"/>
              </a:solidFill>
            </a:endParaRPr>
          </a:p>
          <a:p>
            <a:pPr marL="171450" lvl="0" indent="0" algn="l" rtl="0">
              <a:spcBef>
                <a:spcPts val="800"/>
              </a:spcBef>
              <a:spcAft>
                <a:spcPts val="0"/>
              </a:spcAft>
              <a:buClr>
                <a:schemeClr val="dk1"/>
              </a:buClr>
              <a:buSzPts val="1100"/>
              <a:buFont typeface="Arial"/>
              <a:buNone/>
            </a:pPr>
            <a:r>
              <a:rPr lang="en" sz="1800" dirty="0">
                <a:solidFill>
                  <a:schemeClr val="dk1"/>
                </a:solidFill>
              </a:rPr>
              <a:t>5. Sketch your cover on the </a:t>
            </a:r>
            <a:r>
              <a:rPr lang="en" sz="1800" b="1" dirty="0">
                <a:solidFill>
                  <a:schemeClr val="dk1"/>
                </a:solidFill>
              </a:rPr>
              <a:t>Performance Task template</a:t>
            </a:r>
            <a:r>
              <a:rPr lang="en" sz="1800" dirty="0">
                <a:solidFill>
                  <a:schemeClr val="dk1"/>
                </a:solidFill>
              </a:rPr>
              <a:t>.</a:t>
            </a:r>
            <a:endParaRPr sz="1800" dirty="0">
              <a:solidFill>
                <a:schemeClr val="dk1"/>
              </a:solidFill>
            </a:endParaRPr>
          </a:p>
          <a:p>
            <a:pPr marL="171450" lvl="0" indent="0" algn="l" rtl="0">
              <a:spcBef>
                <a:spcPts val="800"/>
              </a:spcBef>
              <a:spcAft>
                <a:spcPts val="0"/>
              </a:spcAft>
              <a:buClr>
                <a:schemeClr val="dk1"/>
              </a:buClr>
              <a:buSzPts val="1100"/>
              <a:buFont typeface="Arial"/>
              <a:buNone/>
            </a:pPr>
            <a:r>
              <a:rPr lang="en" sz="1800" dirty="0">
                <a:solidFill>
                  <a:schemeClr val="dk1"/>
                </a:solidFill>
              </a:rPr>
              <a:t>6. Sketch your Choice #1 and Choice #2 pictures on your </a:t>
            </a:r>
            <a:r>
              <a:rPr lang="en" sz="1800" b="1" dirty="0">
                <a:solidFill>
                  <a:schemeClr val="dk1"/>
                </a:solidFill>
              </a:rPr>
              <a:t>Performance Task template</a:t>
            </a:r>
            <a:r>
              <a:rPr lang="en" sz="1800" dirty="0">
                <a:solidFill>
                  <a:schemeClr val="dk1"/>
                </a:solidFill>
              </a:rPr>
              <a:t>. Add captions.</a:t>
            </a:r>
            <a:endParaRPr sz="1800" dirty="0">
              <a:solidFill>
                <a:schemeClr val="dk1"/>
              </a:solidFill>
            </a:endParaRPr>
          </a:p>
          <a:p>
            <a:pPr marL="0" lvl="0" indent="0" algn="l" rtl="0">
              <a:spcBef>
                <a:spcPts val="800"/>
              </a:spcBef>
              <a:spcAft>
                <a:spcPts val="0"/>
              </a:spcAft>
              <a:buNone/>
            </a:pPr>
            <a:endParaRPr sz="18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EBFA8C-E1AD-4DC3-A72F-1411178F85D5}"/>
</file>

<file path=customXml/itemProps2.xml><?xml version="1.0" encoding="utf-8"?>
<ds:datastoreItem xmlns:ds="http://schemas.openxmlformats.org/officeDocument/2006/customXml" ds:itemID="{5CF1DEC6-9B3D-45FB-9AC2-637B3157CA37}"/>
</file>

<file path=customXml/itemProps3.xml><?xml version="1.0" encoding="utf-8"?>
<ds:datastoreItem xmlns:ds="http://schemas.openxmlformats.org/officeDocument/2006/customXml" ds:itemID="{349779B9-2464-47DC-A5F6-CB4E1578DFFB}"/>
</file>

<file path=docProps/app.xml><?xml version="1.0" encoding="utf-8"?>
<Properties xmlns="http://schemas.openxmlformats.org/officeDocument/2006/extended-properties" xmlns:vt="http://schemas.openxmlformats.org/officeDocument/2006/docPropsVTypes">
  <TotalTime>22</TotalTime>
  <Words>2709</Words>
  <Application>Microsoft Macintosh PowerPoint</Application>
  <PresentationFormat>On-screen Show (16:9)</PresentationFormat>
  <Paragraphs>216</Paragraphs>
  <Slides>13</Slides>
  <Notes>13</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13</vt:i4>
      </vt:variant>
    </vt:vector>
  </HeadingPairs>
  <TitlesOfParts>
    <vt:vector size="16" baseType="lpstr">
      <vt:lpstr>Century Gothic</vt:lpstr>
      <vt:lpstr>Office Theme</vt:lpstr>
      <vt:lpstr>Office Theme</vt:lpstr>
      <vt:lpstr>Grade 4: Module 2: Unit 3: Lesson 15 Teacher slide, before teaching.</vt:lpstr>
      <vt:lpstr>Grade 4: Module 2: Unit 3: Lesson 15 Teacher slide, before teaching.</vt:lpstr>
      <vt:lpstr>Grade 4: Module 2: Unit 3: Lesson 15 Teacher slide, before teaching.</vt:lpstr>
      <vt:lpstr>Grade 4: Module 2: Unit 3: Lesson 15 Teacher slide, before teaching.</vt:lpstr>
      <vt:lpstr>Grade 4: Module 2: Unit 3: Lesson 15 Teacher slide, before teaching.</vt:lpstr>
      <vt:lpstr>Grade 4: Module 2:  Unit 3: Lesson 15</vt:lpstr>
      <vt:lpstr>Hello, Students!</vt:lpstr>
      <vt:lpstr>Learning Targets</vt:lpstr>
      <vt:lpstr>Directions for Publishing </vt:lpstr>
      <vt:lpstr>Writer’s Gallery </vt:lpstr>
      <vt:lpstr>Review/Tracking Progress</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15 Teacher slide, before teaching.</dc:title>
  <cp:lastModifiedBy>Alexander Specht</cp:lastModifiedBy>
  <cp:revision>3</cp:revision>
  <dcterms:modified xsi:type="dcterms:W3CDTF">2018-09-28T20:23:02Z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