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s/slide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5.xml" ContentType="application/vnd.openxmlformats-officedocument.presentationml.slide+xml"/>
  <Override PartName="/ppt/slides/slide16.xml" ContentType="application/vnd.openxmlformats-officedocument.presentationml.slide+xml"/>
  <Override PartName="/ppt/slides/slide18.xml" ContentType="application/vnd.openxmlformats-officedocument.presentationml.slide+xml"/>
  <Override PartName="/ppt/slides/slide1.xml" ContentType="application/vnd.openxmlformats-officedocument.presentationml.slide+xml"/>
  <Override PartName="/ppt/slides/slide17.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4.xml" ContentType="application/vnd.openxmlformats-officedocument.presentationml.slide+xml"/>
  <Override PartName="/ppt/slideMasters/slideMaster1.xml" ContentType="application/vnd.openxmlformats-officedocument.presentationml.slideMaster+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slideMasters/slideMaster3.xml" ContentType="application/vnd.openxmlformats-officedocument.presentationml.slideMaster+xml"/>
  <Override PartName="/ppt/slideMasters/slideMaster2.xml" ContentType="application/vnd.openxmlformats-officedocument.presentationml.slideMaster+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slideLayouts/slideLayout1.xml" ContentType="application/vnd.openxmlformats-officedocument.presentationml.slideLayout+xml"/>
  <Override PartName="/ppt/notesSlides/notesSlide16.xml" ContentType="application/vnd.openxmlformats-officedocument.presentationml.notesSlide+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30.xml" ContentType="application/vnd.openxmlformats-officedocument.presentationml.slideLayout+xml"/>
  <Override PartName="/ppt/slideLayouts/slideLayout29.xml" ContentType="application/vnd.openxmlformats-officedocument.presentationml.slideLayout+xml"/>
  <Override PartName="/ppt/slideLayouts/slideLayout28.xml" ContentType="application/vnd.openxmlformats-officedocument.presentationml.slideLayout+xml"/>
  <Override PartName="/ppt/slideLayouts/slideLayout27.xml" ContentType="application/vnd.openxmlformats-officedocument.presentationml.slideLayout+xml"/>
  <Override PartName="/ppt/slideLayouts/slideLayout26.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31.xml" ContentType="application/vnd.openxmlformats-officedocument.presentationml.slideLayout+xml"/>
  <Override PartName="/ppt/slideLayouts/slideLayout22.xml" ContentType="application/vnd.openxmlformats-officedocument.presentationml.slideLayout+xml"/>
  <Override PartName="/ppt/notesSlides/notesSlide1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slideLayouts/slideLayout32.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5.xml" ContentType="application/vnd.openxmlformats-officedocument.presentationml.notesSlide+xml"/>
  <Override PartName="/ppt/notesSlides/notesSlide12.xml" ContentType="application/vnd.openxmlformats-officedocument.presentationml.notesSlide+xml"/>
  <Override PartName="/ppt/slideLayouts/slideLayout33.xml" ContentType="application/vnd.openxmlformats-officedocument.presentationml.slideLayout+xml"/>
  <Override PartName="/ppt/notesSlides/notesSlide2.xml" ContentType="application/vnd.openxmlformats-officedocument.presentationml.notesSlide+xml"/>
  <Override PartName="/ppt/slideLayouts/slideLayout34.xml" ContentType="application/vnd.openxmlformats-officedocument.presentationml.slideLayout+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1.xml" ContentType="application/vnd.openxmlformats-officedocument.presentationml.notesSlide+xml"/>
  <Override PartName="/ppt/commentAuthors.xml" ContentType="application/vnd.openxmlformats-officedocument.presentationml.commentAuthors+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theme/theme4.xml" ContentType="application/vnd.openxmlformats-officedocument.theme+xml"/>
  <Override PartName="/ppt/theme/theme3.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2" r:id="rId1"/>
    <p:sldMasterId id="2147483683" r:id="rId2"/>
    <p:sldMasterId id="2147483684" r:id="rId3"/>
  </p:sldMasterIdLst>
  <p:notesMasterIdLst>
    <p:notesMasterId r:id="rId24"/>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Lst>
  <p:sldSz cx="9144000" cy="5143500" type="screen16x9"/>
  <p:notesSz cx="6858000" cy="9144000"/>
  <p:embeddedFontLst>
    <p:embeddedFont>
      <p:font typeface="Calibri" panose="020F0502020204030204" pitchFamily="34" charset="0"/>
      <p:regular r:id="rId25"/>
      <p:bold r:id="rId26"/>
      <p:italic r:id="rId27"/>
      <p:boldItalic r:id="rId28"/>
    </p:embeddedFont>
    <p:embeddedFont>
      <p:font typeface="Century Gothic" panose="020B0502020202020204" pitchFamily="34" charset="0"/>
      <p:regular r:id="rId29"/>
      <p:bold r:id="rId30"/>
      <p:italic r:id="rId31"/>
      <p:boldItalic r:id="rId32"/>
    </p:embeddedFont>
    <p:embeddedFont>
      <p:font typeface="Georgia" panose="02040502050405020303" pitchFamily="18" charset="0"/>
      <p:regular r:id="rId33"/>
      <p:bold r:id="rId34"/>
      <p:italic r:id="rId35"/>
      <p:boldItalic r:id="rId3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386B20AB-7AC0-451F-B9D2-70C393B3848E}">
  <a:tblStyle styleId="{386B20AB-7AC0-451F-B9D2-70C393B3848E}"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9401" autoAdjust="0"/>
  </p:normalViewPr>
  <p:slideViewPr>
    <p:cSldViewPr snapToGrid="0">
      <p:cViewPr varScale="1">
        <p:scale>
          <a:sx n="63" d="100"/>
          <a:sy n="63" d="100"/>
        </p:scale>
        <p:origin x="846" y="6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font" Target="fonts/font2.fntdata"/><Relationship Id="rId39" Type="http://schemas.openxmlformats.org/officeDocument/2006/relationships/viewProps" Target="viewProps.xml"/><Relationship Id="rId21" Type="http://schemas.openxmlformats.org/officeDocument/2006/relationships/slide" Target="slides/slide18.xml"/><Relationship Id="rId34" Type="http://schemas.openxmlformats.org/officeDocument/2006/relationships/font" Target="fonts/font10.fntdata"/><Relationship Id="rId42" Type="http://schemas.openxmlformats.org/officeDocument/2006/relationships/customXml" Target="../customXml/item1.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font" Target="fonts/font5.fntdata"/><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notesMaster" Target="notesMasters/notesMaster1.xml"/><Relationship Id="rId32" Type="http://schemas.openxmlformats.org/officeDocument/2006/relationships/font" Target="fonts/font8.fntdata"/><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font" Target="fonts/font4.fntdata"/><Relationship Id="rId36" Type="http://schemas.openxmlformats.org/officeDocument/2006/relationships/font" Target="fonts/font12.fntdata"/><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font" Target="fonts/font7.fntdata"/><Relationship Id="rId44" Type="http://schemas.openxmlformats.org/officeDocument/2006/relationships/customXml" Target="../customXml/item3.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font" Target="fonts/font11.fntdata"/><Relationship Id="rId43" Type="http://schemas.openxmlformats.org/officeDocument/2006/relationships/customXml" Target="../customXml/item2.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font" Target="fonts/font1.fntdata"/><Relationship Id="rId33" Type="http://schemas.openxmlformats.org/officeDocument/2006/relationships/font" Target="fonts/font9.fntdata"/><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2065871762"/>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curriculum.eleducation.org/curriculum/ela/grade-4/module-3/unit-3/lesson-10" TargetMode="External"/><Relationship Id="rId7" Type="http://schemas.openxmlformats.org/officeDocument/2006/relationships/hyperlink" Target="https://eleducation.org/resources/independent-reading-sample-plans" TargetMode="External"/><Relationship Id="rId2" Type="http://schemas.openxmlformats.org/officeDocument/2006/relationships/slide" Target="../slides/slide2.xml"/><Relationship Id="rId1" Type="http://schemas.openxmlformats.org/officeDocument/2006/relationships/notesMaster" Target="../notesMasters/notesMaster1.xml"/><Relationship Id="rId6" Type="http://schemas.openxmlformats.org/officeDocument/2006/relationships/hyperlink" Target="https://eleducation.org/resources/fourth-grade-writing-rubrics-and-checklists" TargetMode="External"/><Relationship Id="rId5" Type="http://schemas.openxmlformats.org/officeDocument/2006/relationships/hyperlink" Target="https://eleducation.org/resources/el-education-classroom-protocols" TargetMode="External"/><Relationship Id="rId4" Type="http://schemas.openxmlformats.org/officeDocument/2006/relationships/hyperlink" Target="https://eleducation.org/resources/general-protocols-and-strategies-from-management-in-the-active-classroom" TargetMode="Externa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curriculum.eleducation.org/sites/default/files/curriculumtools_implementingtheadditionallanguageandliteracyallblock_062017.pdf"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eleducation.org/resources/el-education-classroom-protocols"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5" name="Google Shape;255;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In this module, students consider how one’s perspective influences one’s opinion through the lens of the American Revolution.</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In this unit, students continue to explore colonial perspectives on the Revolutionary War with a focus on a family divided by their perspectives. Over the course of the unit, they read and act out a play called </a:t>
            </a:r>
            <a:r>
              <a:rPr lang="en" sz="1200" i="1" dirty="0">
                <a:solidFill>
                  <a:schemeClr val="dk1"/>
                </a:solidFill>
                <a:latin typeface="Calibri"/>
                <a:ea typeface="Calibri"/>
                <a:cs typeface="Calibri"/>
                <a:sym typeface="Calibri"/>
              </a:rPr>
              <a:t>Divided Loyalties </a:t>
            </a:r>
            <a:r>
              <a:rPr lang="en" sz="1200" dirty="0">
                <a:solidFill>
                  <a:schemeClr val="dk1"/>
                </a:solidFill>
                <a:latin typeface="Calibri"/>
                <a:ea typeface="Calibri"/>
                <a:cs typeface="Calibri"/>
                <a:sym typeface="Calibri"/>
              </a:rPr>
              <a:t>by Gare Thompson. After reading each scene, students analyze the thoughts, feelings, and actions of characters with a focus on the differing Loyalist and Patriot views within the family in order to write a descriptive paragraph describing the character in detail. At strategic points, students read excerpts of the Declaration of Independence and discuss what the characters in</a:t>
            </a:r>
            <a:r>
              <a:rPr lang="en" sz="1200" i="1" dirty="0">
                <a:solidFill>
                  <a:schemeClr val="dk1"/>
                </a:solidFill>
                <a:latin typeface="Calibri"/>
                <a:ea typeface="Calibri"/>
                <a:cs typeface="Calibri"/>
                <a:sym typeface="Calibri"/>
              </a:rPr>
              <a:t> Divided Loyalties </a:t>
            </a:r>
            <a:r>
              <a:rPr lang="en" sz="1200" dirty="0">
                <a:solidFill>
                  <a:schemeClr val="dk1"/>
                </a:solidFill>
                <a:latin typeface="Calibri"/>
                <a:ea typeface="Calibri"/>
                <a:cs typeface="Calibri"/>
                <a:sym typeface="Calibri"/>
              </a:rPr>
              <a:t>would think of the excerpt in a text-based discussion.</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For the </a:t>
            </a:r>
            <a:r>
              <a:rPr lang="en" sz="1200" b="1" dirty="0">
                <a:solidFill>
                  <a:schemeClr val="dk1"/>
                </a:solidFill>
                <a:latin typeface="Calibri"/>
                <a:ea typeface="Calibri"/>
                <a:cs typeface="Calibri"/>
                <a:sym typeface="Calibri"/>
              </a:rPr>
              <a:t>mid-unit assessment</a:t>
            </a:r>
            <a:r>
              <a:rPr lang="en" sz="1200" dirty="0">
                <a:solidFill>
                  <a:schemeClr val="dk1"/>
                </a:solidFill>
                <a:latin typeface="Calibri"/>
                <a:ea typeface="Calibri"/>
                <a:cs typeface="Calibri"/>
                <a:sym typeface="Calibri"/>
              </a:rPr>
              <a:t>, students read a new scene from </a:t>
            </a:r>
            <a:r>
              <a:rPr lang="en" sz="1200" i="1" dirty="0">
                <a:solidFill>
                  <a:schemeClr val="dk1"/>
                </a:solidFill>
                <a:latin typeface="Calibri"/>
                <a:ea typeface="Calibri"/>
                <a:cs typeface="Calibri"/>
                <a:sym typeface="Calibri"/>
              </a:rPr>
              <a:t>Divided Loyalties</a:t>
            </a:r>
            <a:r>
              <a:rPr lang="en" sz="1200" dirty="0">
                <a:solidFill>
                  <a:schemeClr val="dk1"/>
                </a:solidFill>
                <a:latin typeface="Calibri"/>
                <a:ea typeface="Calibri"/>
                <a:cs typeface="Calibri"/>
                <a:sym typeface="Calibri"/>
              </a:rPr>
              <a:t> to analyze and write a descriptive paragraph about a character, and they also read a new excerpt of the Declaration of Independence to prepare for a text-based discussion about a character’s view of the excerpt. In the second half of the unit, students continue to read scenes and analyze characters in </a:t>
            </a:r>
            <a:r>
              <a:rPr lang="en" sz="1200" i="1" dirty="0">
                <a:solidFill>
                  <a:schemeClr val="dk1"/>
                </a:solidFill>
                <a:latin typeface="Calibri"/>
                <a:ea typeface="Calibri"/>
                <a:cs typeface="Calibri"/>
                <a:sym typeface="Calibri"/>
              </a:rPr>
              <a:t>Divided Loyalties</a:t>
            </a:r>
            <a:r>
              <a:rPr lang="en" sz="1200" dirty="0">
                <a:solidFill>
                  <a:schemeClr val="dk1"/>
                </a:solidFill>
                <a:latin typeface="Calibri"/>
                <a:ea typeface="Calibri"/>
                <a:cs typeface="Calibri"/>
                <a:sym typeface="Calibri"/>
              </a:rPr>
              <a:t>; however, instead of writing descriptive paragraphs, they now write short first-person point of view narratives. For the </a:t>
            </a:r>
            <a:r>
              <a:rPr lang="en" sz="1200" b="1" dirty="0">
                <a:solidFill>
                  <a:schemeClr val="dk1"/>
                </a:solidFill>
                <a:latin typeface="Calibri"/>
                <a:ea typeface="Calibri"/>
                <a:cs typeface="Calibri"/>
                <a:sym typeface="Calibri"/>
              </a:rPr>
              <a:t>end of unit assessment</a:t>
            </a:r>
            <a:r>
              <a:rPr lang="en" sz="1200" dirty="0">
                <a:solidFill>
                  <a:schemeClr val="dk1"/>
                </a:solidFill>
                <a:latin typeface="Calibri"/>
                <a:ea typeface="Calibri"/>
                <a:cs typeface="Calibri"/>
                <a:sym typeface="Calibri"/>
              </a:rPr>
              <a:t>, students read the final scene of </a:t>
            </a:r>
            <a:r>
              <a:rPr lang="en" sz="1200" i="1" dirty="0">
                <a:solidFill>
                  <a:schemeClr val="dk1"/>
                </a:solidFill>
                <a:latin typeface="Calibri"/>
                <a:ea typeface="Calibri"/>
                <a:cs typeface="Calibri"/>
                <a:sym typeface="Calibri"/>
              </a:rPr>
              <a:t>Divided Loyalties</a:t>
            </a:r>
            <a:r>
              <a:rPr lang="en" sz="1200" dirty="0">
                <a:solidFill>
                  <a:schemeClr val="dk1"/>
                </a:solidFill>
                <a:latin typeface="Calibri"/>
                <a:ea typeface="Calibri"/>
                <a:cs typeface="Calibri"/>
                <a:sym typeface="Calibri"/>
              </a:rPr>
              <a:t> and analyze a character to write a new first-person narrative.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2660284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Google Shape;319;g44a845d447_0_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dirty="0">
                <a:solidFill>
                  <a:schemeClr val="dk1"/>
                </a:solidFill>
                <a:latin typeface="Calibri"/>
                <a:ea typeface="Calibri"/>
                <a:cs typeface="Calibri"/>
                <a:sym typeface="Calibri"/>
              </a:rPr>
              <a:t>4-5 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Mini-Lesson is split between the next few slides.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All supports are listed on this slide for the mini-lesson.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Tell students that before they begin drafting, they will learn more about prepositional phrases.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Georgia"/>
              <a:buAutoNum type="arabicPeriod"/>
            </a:pPr>
            <a:r>
              <a:rPr lang="en" sz="1200" dirty="0">
                <a:latin typeface="Calibri"/>
                <a:ea typeface="Calibri"/>
                <a:cs typeface="Calibri"/>
                <a:sym typeface="Calibri"/>
              </a:rPr>
              <a:t>Display and distribute the </a:t>
            </a:r>
            <a:r>
              <a:rPr lang="en" sz="1200" b="1" dirty="0">
                <a:latin typeface="Calibri"/>
                <a:ea typeface="Calibri"/>
                <a:cs typeface="Calibri"/>
                <a:sym typeface="Calibri"/>
              </a:rPr>
              <a:t>Prepositional Phrases handout </a:t>
            </a:r>
            <a:r>
              <a:rPr lang="en" sz="1200" dirty="0">
                <a:latin typeface="Calibri"/>
                <a:ea typeface="Calibri"/>
                <a:cs typeface="Calibri"/>
                <a:sym typeface="Calibri"/>
              </a:rPr>
              <a:t>and select a volunteer to read the definition of prepositional phrases at the top of the handout:</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b="1" i="0" dirty="0">
                <a:latin typeface="Calibri"/>
                <a:ea typeface="Calibri"/>
                <a:cs typeface="Calibri"/>
                <a:sym typeface="Calibri"/>
              </a:rPr>
              <a:t>“a group of words that describes the relationship between a noun or verb and another noun following the preposition.”</a:t>
            </a:r>
            <a:endParaRPr sz="1200" b="1" i="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Using a total participation technique, invite responses from the group:</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kinds of questions do prepositional phrases answer?” </a:t>
            </a:r>
            <a:r>
              <a:rPr lang="en" sz="1200" b="1" dirty="0">
                <a:latin typeface="Calibri"/>
                <a:ea typeface="Calibri"/>
                <a:cs typeface="Calibri"/>
                <a:sym typeface="Calibri"/>
              </a:rPr>
              <a:t>(which one, what kind, how, when, where)</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Review one of the examples on the </a:t>
            </a:r>
            <a:r>
              <a:rPr lang="en" sz="1200" b="1" dirty="0">
                <a:latin typeface="Calibri"/>
                <a:ea typeface="Calibri"/>
                <a:cs typeface="Calibri"/>
                <a:sym typeface="Calibri"/>
              </a:rPr>
              <a:t>Prepositional Phrases handout</a:t>
            </a:r>
            <a:r>
              <a:rPr lang="en" sz="1200" dirty="0">
                <a:latin typeface="Calibri"/>
                <a:ea typeface="Calibri"/>
                <a:cs typeface="Calibri"/>
                <a:sym typeface="Calibri"/>
              </a:rPr>
              <a:t>, identifying the noun or verb and the prepositional phrase and discussing the relationship the phrase describes.</a:t>
            </a:r>
            <a:endParaRPr sz="1200" i="1"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Students should </a:t>
            </a:r>
            <a:r>
              <a:rPr lang="en" sz="1200" dirty="0" smtClean="0">
                <a:latin typeface="Calibri"/>
                <a:ea typeface="Calibri"/>
                <a:cs typeface="Calibri"/>
                <a:sym typeface="Calibri"/>
              </a:rPr>
              <a:t>have </a:t>
            </a:r>
            <a:r>
              <a:rPr lang="en" sz="1200" dirty="0">
                <a:latin typeface="Calibri"/>
                <a:ea typeface="Calibri"/>
                <a:cs typeface="Calibri"/>
                <a:sym typeface="Calibri"/>
              </a:rPr>
              <a:t>active participation in the discussion. </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Support for Any Students Who Need It:</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(Prepositional Phrase Practice</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Invite students to practice using familiar prepositional phrases by playing the question/preposition game introduced in Lesson 7. Challenge students to see how many prepositional phrases they can use in 30 seconds.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(Gestures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Consider using gestures to signal prepositions. Example: For the preposition to, point outward, signaling a destination; for the preposition</a:t>
            </a:r>
            <a:r>
              <a:rPr lang="en" sz="1200" i="1" dirty="0">
                <a:latin typeface="Calibri"/>
                <a:ea typeface="Calibri"/>
                <a:cs typeface="Calibri"/>
                <a:sym typeface="Calibri"/>
              </a:rPr>
              <a:t> across,</a:t>
            </a:r>
            <a:r>
              <a:rPr lang="en" sz="1200" dirty="0">
                <a:latin typeface="Calibri"/>
                <a:ea typeface="Calibri"/>
                <a:cs typeface="Calibri"/>
                <a:sym typeface="Calibri"/>
              </a:rPr>
              <a:t> invite students to walk their hands across their forearm; for the preposition against, push both hands outward, signaling opposition. Encourage students to use these gestures as they learn new prepositional phrases.</a:t>
            </a:r>
            <a:endParaRPr sz="1200" dirty="0">
              <a:latin typeface="Calibri"/>
              <a:ea typeface="Calibri"/>
              <a:cs typeface="Calibri"/>
              <a:sym typeface="Calibri"/>
            </a:endParaRPr>
          </a:p>
          <a:p>
            <a:pPr marL="457200" lvl="0" indent="0" algn="l" rtl="0">
              <a:lnSpc>
                <a:spcPct val="100000"/>
              </a:lnSpc>
              <a:spcBef>
                <a:spcPts val="0"/>
              </a:spcBef>
              <a:spcAft>
                <a:spcPts val="0"/>
              </a:spcAft>
              <a:buNone/>
            </a:pPr>
            <a:endParaRPr sz="1200" dirty="0">
              <a:latin typeface="Calibri"/>
              <a:ea typeface="Calibri"/>
              <a:cs typeface="Calibri"/>
              <a:sym typeface="Calibri"/>
            </a:endParaRPr>
          </a:p>
        </p:txBody>
      </p:sp>
      <p:sp>
        <p:nvSpPr>
          <p:cNvPr id="320" name="Google Shape;320;g44a845d447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1449472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6"/>
        <p:cNvGrpSpPr/>
        <p:nvPr/>
      </p:nvGrpSpPr>
      <p:grpSpPr>
        <a:xfrm>
          <a:off x="0" y="0"/>
          <a:ext cx="0" cy="0"/>
          <a:chOff x="0" y="0"/>
          <a:chExt cx="0" cy="0"/>
        </a:xfrm>
      </p:grpSpPr>
      <p:sp>
        <p:nvSpPr>
          <p:cNvPr id="327" name="Google Shape;327;g44a845d447_0_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4-5 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r>
              <a:rPr lang="en" sz="1200" dirty="0">
                <a:solidFill>
                  <a:schemeClr val="dk1"/>
                </a:solidFill>
                <a:latin typeface="Calibri"/>
                <a:ea typeface="Calibri"/>
                <a:cs typeface="Calibri"/>
                <a:sym typeface="Calibri"/>
              </a:rPr>
              <a:t>None.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following sentence from the </a:t>
            </a:r>
            <a:r>
              <a:rPr lang="en" sz="1200" b="1" dirty="0">
                <a:solidFill>
                  <a:schemeClr val="dk1"/>
                </a:solidFill>
                <a:latin typeface="Calibri"/>
                <a:ea typeface="Calibri"/>
                <a:cs typeface="Calibri"/>
                <a:sym typeface="Calibri"/>
              </a:rPr>
              <a:t>Model Broadside: Quaker Perspective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i="1" dirty="0">
                <a:solidFill>
                  <a:schemeClr val="dk1"/>
                </a:solidFill>
                <a:latin typeface="Calibri"/>
                <a:ea typeface="Calibri"/>
                <a:cs typeface="Calibri"/>
                <a:sym typeface="Calibri"/>
              </a:rPr>
              <a:t>“But getting involved in this war goes against everything we believe in</a:t>
            </a:r>
            <a:r>
              <a:rPr lang="en" sz="1200" i="1" dirty="0" smtClean="0">
                <a:solidFill>
                  <a:schemeClr val="dk1"/>
                </a:solidFill>
                <a:latin typeface="Calibri"/>
                <a:ea typeface="Calibri"/>
                <a:cs typeface="Calibri"/>
                <a:sym typeface="Calibri"/>
              </a:rPr>
              <a:t>.</a:t>
            </a:r>
            <a:r>
              <a:rPr lang="en-US" sz="1200" i="1" dirty="0" smtClean="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a total participation technique, invite responses from the group:</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is the relationship between getting involved and war?” </a:t>
            </a:r>
            <a:r>
              <a:rPr lang="en" sz="1200" b="1" dirty="0">
                <a:solidFill>
                  <a:schemeClr val="dk1"/>
                </a:solidFill>
                <a:latin typeface="Calibri"/>
                <a:ea typeface="Calibri"/>
                <a:cs typeface="Calibri"/>
                <a:sym typeface="Calibri"/>
              </a:rPr>
              <a:t>(Some Quakers think they shouldn’t fight the war.)</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word signals this relationship?” </a:t>
            </a:r>
            <a:r>
              <a:rPr lang="en" sz="1200" b="1" dirty="0">
                <a:solidFill>
                  <a:schemeClr val="dk1"/>
                </a:solidFill>
                <a:latin typeface="Calibri"/>
                <a:ea typeface="Calibri"/>
                <a:cs typeface="Calibri"/>
                <a:sym typeface="Calibri"/>
              </a:rPr>
              <a:t>(in)</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Add the sentence to the table on the </a:t>
            </a:r>
            <a:r>
              <a:rPr lang="en" sz="1200" b="1" dirty="0">
                <a:solidFill>
                  <a:schemeClr val="dk1"/>
                </a:solidFill>
                <a:latin typeface="Calibri"/>
                <a:ea typeface="Calibri"/>
                <a:cs typeface="Calibri"/>
                <a:sym typeface="Calibri"/>
              </a:rPr>
              <a:t>Prepositional Phrases handout</a:t>
            </a:r>
            <a:r>
              <a:rPr lang="en" sz="1200" dirty="0">
                <a:solidFill>
                  <a:schemeClr val="dk1"/>
                </a:solidFill>
                <a:latin typeface="Calibri"/>
                <a:ea typeface="Calibri"/>
                <a:cs typeface="Calibri"/>
                <a:sym typeface="Calibri"/>
              </a:rPr>
              <a:t>, completing the appropriate columns on the handout with students and inviting students to complete it on their copies.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writers use prepositional phrases to make their writing more precise and descriptive.</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have active participation in the discussion.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a:t>
            </a:r>
            <a:r>
              <a:rPr lang="en" sz="1200" b="0" i="0" u="none" strike="noStrike" cap="none" dirty="0">
                <a:latin typeface="Calibri"/>
                <a:ea typeface="Calibri"/>
                <a:cs typeface="Calibri"/>
                <a:sym typeface="Calibri"/>
              </a:rPr>
              <a:t>port for Any Students Who Need It:</a:t>
            </a:r>
            <a:r>
              <a:rPr lang="en" sz="1200" dirty="0">
                <a:latin typeface="Calibri"/>
                <a:ea typeface="Calibri"/>
                <a:cs typeface="Calibri"/>
                <a:sym typeface="Calibri"/>
              </a:rPr>
              <a:t> None. </a:t>
            </a:r>
            <a:endParaRPr sz="1200" dirty="0">
              <a:latin typeface="Calibri"/>
              <a:ea typeface="Calibri"/>
              <a:cs typeface="Calibri"/>
              <a:sym typeface="Calibri"/>
            </a:endParaRPr>
          </a:p>
          <a:p>
            <a:pPr marL="457200" lvl="0" indent="0" algn="l" rtl="0">
              <a:lnSpc>
                <a:spcPct val="100000"/>
              </a:lnSpc>
              <a:spcBef>
                <a:spcPts val="0"/>
              </a:spcBef>
              <a:spcAft>
                <a:spcPts val="0"/>
              </a:spcAft>
              <a:buNone/>
            </a:pPr>
            <a:endParaRPr sz="1200" dirty="0">
              <a:latin typeface="Calibri"/>
              <a:ea typeface="Calibri"/>
              <a:cs typeface="Calibri"/>
              <a:sym typeface="Calibri"/>
            </a:endParaRPr>
          </a:p>
        </p:txBody>
      </p:sp>
      <p:sp>
        <p:nvSpPr>
          <p:cNvPr id="328" name="Google Shape;328;g44a845d447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6427374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2"/>
        <p:cNvGrpSpPr/>
        <p:nvPr/>
      </p:nvGrpSpPr>
      <p:grpSpPr>
        <a:xfrm>
          <a:off x="0" y="0"/>
          <a:ext cx="0" cy="0"/>
          <a:chOff x="0" y="0"/>
          <a:chExt cx="0" cy="0"/>
        </a:xfrm>
      </p:grpSpPr>
      <p:sp>
        <p:nvSpPr>
          <p:cNvPr id="333" name="Google Shape;333;g44c6c131b9_0_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4-5 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a:t>
            </a:r>
            <a:r>
              <a:rPr lang="en" sz="1200" b="1" dirty="0">
                <a:solidFill>
                  <a:schemeClr val="dk1"/>
                </a:solidFill>
                <a:latin typeface="Calibri"/>
                <a:ea typeface="Calibri"/>
                <a:cs typeface="Calibri"/>
                <a:sym typeface="Calibri"/>
              </a:rPr>
              <a:t>Partners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necessary, use the first preposition as guided practice and the second as a think-pair-share.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Write the following phrase so all students can see: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“after July 4, 1776”</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Think-Pair-Share: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“Create a sentence that uses that phrase.” </a:t>
            </a:r>
            <a:r>
              <a:rPr lang="en" sz="1200" b="1" dirty="0">
                <a:solidFill>
                  <a:schemeClr val="dk1"/>
                </a:solidFill>
                <a:latin typeface="Calibri"/>
                <a:ea typeface="Calibri"/>
                <a:cs typeface="Calibri"/>
                <a:sym typeface="Calibri"/>
              </a:rPr>
              <a:t>(Responses will vary.)</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Select volunteers to share their sentences, inviting students to identify the noun or verb and tell the relationship between it and the Declaration of Independence. </a:t>
            </a:r>
            <a:r>
              <a:rPr lang="en" sz="1200" b="1" dirty="0">
                <a:solidFill>
                  <a:schemeClr val="dk1"/>
                </a:solidFill>
                <a:latin typeface="Calibri"/>
                <a:ea typeface="Calibri"/>
                <a:cs typeface="Calibri"/>
                <a:sym typeface="Calibri"/>
              </a:rPr>
              <a:t>(Example: “The colonies were officially at war with Britain after July 4, 1776.”)</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this process with the following phrase: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“across the harbor”</a:t>
            </a:r>
            <a:endParaRPr sz="1200" i="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partner pairs should be actively participating.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a:t>
            </a:r>
            <a:r>
              <a:rPr lang="en" sz="1200" b="0" i="0" u="none" strike="noStrike" cap="none" dirty="0">
                <a:latin typeface="Calibri"/>
                <a:ea typeface="Calibri"/>
                <a:cs typeface="Calibri"/>
                <a:sym typeface="Calibri"/>
              </a:rPr>
              <a:t>port for Any Students Who Need It:</a:t>
            </a:r>
            <a:r>
              <a:rPr lang="en" sz="1200" dirty="0">
                <a:latin typeface="Calibri"/>
                <a:ea typeface="Calibri"/>
                <a:cs typeface="Calibri"/>
                <a:sym typeface="Calibri"/>
              </a:rPr>
              <a:t> None. </a:t>
            </a:r>
            <a:endParaRPr sz="1200" dirty="0">
              <a:latin typeface="Calibri"/>
              <a:ea typeface="Calibri"/>
              <a:cs typeface="Calibri"/>
              <a:sym typeface="Calibri"/>
            </a:endParaRPr>
          </a:p>
        </p:txBody>
      </p:sp>
      <p:sp>
        <p:nvSpPr>
          <p:cNvPr id="334" name="Google Shape;334;g44c6c131b9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1772946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Google Shape;340;g44a845d447_0_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4-5 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r>
              <a:rPr lang="en" sz="1200" dirty="0">
                <a:solidFill>
                  <a:schemeClr val="dk1"/>
                </a:solidFill>
                <a:latin typeface="Calibri"/>
                <a:ea typeface="Calibri"/>
                <a:cs typeface="Calibri"/>
                <a:sym typeface="Calibri"/>
              </a:rPr>
              <a:t>None.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Post the following sentence: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“The British redcoats arrived to Concord.”</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a total participation technique, invite responses from the group:</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is the relationship between the British redcoats and Concord?” </a:t>
            </a:r>
            <a:r>
              <a:rPr lang="en" sz="1200" b="1" dirty="0">
                <a:solidFill>
                  <a:schemeClr val="dk1"/>
                </a:solidFill>
                <a:latin typeface="Calibri"/>
                <a:ea typeface="Calibri"/>
                <a:cs typeface="Calibri"/>
                <a:sym typeface="Calibri"/>
              </a:rPr>
              <a:t>(They arrived there.)</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word signals this relationship?” </a:t>
            </a:r>
            <a:r>
              <a:rPr lang="en" sz="1200" b="1" dirty="0">
                <a:solidFill>
                  <a:schemeClr val="dk1"/>
                </a:solidFill>
                <a:latin typeface="Calibri"/>
                <a:ea typeface="Calibri"/>
                <a:cs typeface="Calibri"/>
                <a:sym typeface="Calibri"/>
              </a:rPr>
              <a:t>(to)</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“The word to doesn’t sound quite right in this sentence. What is another preposition that would make more sense?” </a:t>
            </a:r>
            <a:r>
              <a:rPr lang="en" sz="1200" b="1" dirty="0">
                <a:solidFill>
                  <a:schemeClr val="dk1"/>
                </a:solidFill>
                <a:latin typeface="Calibri"/>
                <a:ea typeface="Calibri"/>
                <a:cs typeface="Calibri"/>
                <a:sym typeface="Calibri"/>
              </a:rPr>
              <a:t>(in)</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that the word </a:t>
            </a:r>
            <a:r>
              <a:rPr lang="en" sz="1200" i="1" dirty="0">
                <a:solidFill>
                  <a:schemeClr val="dk1"/>
                </a:solidFill>
                <a:latin typeface="Calibri"/>
                <a:ea typeface="Calibri"/>
                <a:cs typeface="Calibri"/>
                <a:sym typeface="Calibri"/>
              </a:rPr>
              <a:t>to</a:t>
            </a:r>
            <a:r>
              <a:rPr lang="en" sz="1200" dirty="0">
                <a:solidFill>
                  <a:schemeClr val="dk1"/>
                </a:solidFill>
                <a:latin typeface="Calibri"/>
                <a:ea typeface="Calibri"/>
                <a:cs typeface="Calibri"/>
                <a:sym typeface="Calibri"/>
              </a:rPr>
              <a:t> signals movement toward a place, but the sentence tells that the redcoats have already arrived there, and this is why to does not make sense in the sentence. Rewrite the sentence as follows: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“The British redcoats arrived in Concord.”</a:t>
            </a:r>
            <a:endParaRPr sz="1200" i="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actively listening and participating.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a:t>
            </a:r>
            <a:r>
              <a:rPr lang="en" sz="1200" b="0" i="0" u="none" strike="noStrike" cap="none" dirty="0">
                <a:latin typeface="Calibri"/>
                <a:ea typeface="Calibri"/>
                <a:cs typeface="Calibri"/>
                <a:sym typeface="Calibri"/>
              </a:rPr>
              <a:t>port for Any Students Who Need It:</a:t>
            </a:r>
            <a:r>
              <a:rPr lang="en" sz="1200" dirty="0">
                <a:latin typeface="Calibri"/>
                <a:ea typeface="Calibri"/>
                <a:cs typeface="Calibri"/>
                <a:sym typeface="Calibri"/>
              </a:rPr>
              <a:t> None. </a:t>
            </a:r>
            <a:endParaRPr sz="1200" dirty="0">
              <a:latin typeface="Calibri"/>
              <a:ea typeface="Calibri"/>
              <a:cs typeface="Calibri"/>
              <a:sym typeface="Calibri"/>
            </a:endParaRPr>
          </a:p>
          <a:p>
            <a:pPr marL="457200" lvl="0" indent="0" algn="l" rtl="0">
              <a:lnSpc>
                <a:spcPct val="100000"/>
              </a:lnSpc>
              <a:spcBef>
                <a:spcPts val="0"/>
              </a:spcBef>
              <a:spcAft>
                <a:spcPts val="0"/>
              </a:spcAft>
              <a:buNone/>
            </a:pPr>
            <a:endParaRPr sz="1200" dirty="0">
              <a:latin typeface="Calibri"/>
              <a:ea typeface="Calibri"/>
              <a:cs typeface="Calibri"/>
              <a:sym typeface="Calibri"/>
            </a:endParaRPr>
          </a:p>
        </p:txBody>
      </p:sp>
      <p:sp>
        <p:nvSpPr>
          <p:cNvPr id="341" name="Google Shape;341;g44a845d447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9310640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5"/>
        <p:cNvGrpSpPr/>
        <p:nvPr/>
      </p:nvGrpSpPr>
      <p:grpSpPr>
        <a:xfrm>
          <a:off x="0" y="0"/>
          <a:ext cx="0" cy="0"/>
          <a:chOff x="0" y="0"/>
          <a:chExt cx="0" cy="0"/>
        </a:xfrm>
      </p:grpSpPr>
      <p:sp>
        <p:nvSpPr>
          <p:cNvPr id="346" name="Google Shape;346;g44c6c131b9_0_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4-5 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 and Partners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creating a new sentence (with their partners), correctly using the preposition </a:t>
            </a:r>
            <a:r>
              <a:rPr lang="en" sz="1200" i="1" u="none" dirty="0">
                <a:solidFill>
                  <a:schemeClr val="dk1"/>
                </a:solidFill>
                <a:latin typeface="Calibri"/>
                <a:ea typeface="Calibri"/>
                <a:cs typeface="Calibri"/>
                <a:sym typeface="Calibri"/>
              </a:rPr>
              <a:t>to.</a:t>
            </a:r>
            <a:r>
              <a:rPr lang="en" sz="1200" dirty="0">
                <a:solidFill>
                  <a:schemeClr val="dk1"/>
                </a:solidFill>
                <a:latin typeface="Calibri"/>
                <a:ea typeface="Calibri"/>
                <a:cs typeface="Calibri"/>
                <a:sym typeface="Calibri"/>
              </a:rPr>
              <a:t> This is repeating the same guided practice process from slide 14.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this process with the following sentence: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“They started in Lexington and then went to Concord.”</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(they went there; to)</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that </a:t>
            </a:r>
            <a:r>
              <a:rPr lang="en" sz="1200" i="1" dirty="0">
                <a:solidFill>
                  <a:schemeClr val="dk1"/>
                </a:solidFill>
                <a:latin typeface="Calibri"/>
                <a:ea typeface="Calibri"/>
                <a:cs typeface="Calibri"/>
                <a:sym typeface="Calibri"/>
              </a:rPr>
              <a:t>to </a:t>
            </a:r>
            <a:r>
              <a:rPr lang="en" sz="1200" dirty="0">
                <a:solidFill>
                  <a:schemeClr val="dk1"/>
                </a:solidFill>
                <a:latin typeface="Calibri"/>
                <a:ea typeface="Calibri"/>
                <a:cs typeface="Calibri"/>
                <a:sym typeface="Calibri"/>
              </a:rPr>
              <a:t>makes sense in this sentence because it describes where the redcoats were moving toward.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Think-Pair-Share: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“Create a sentence that correctly uses the preposition </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to.</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(Responses will vary.)</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students share out, invite them to identify the noun or verb and tell the relationship between it and noun following the preposition.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this task with the preposition </a:t>
            </a:r>
            <a:r>
              <a:rPr lang="en" sz="1200" i="1" dirty="0">
                <a:solidFill>
                  <a:schemeClr val="dk1"/>
                </a:solidFill>
                <a:latin typeface="Calibri"/>
                <a:ea typeface="Calibri"/>
                <a:cs typeface="Calibri"/>
                <a:sym typeface="Calibri"/>
              </a:rPr>
              <a:t>at.</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they will have a chance to work more with forming and using prepositions as they finish drafting and when revising their </a:t>
            </a:r>
            <a:r>
              <a:rPr lang="en" sz="1200" b="0" dirty="0">
                <a:solidFill>
                  <a:schemeClr val="dk1"/>
                </a:solidFill>
                <a:latin typeface="Calibri"/>
                <a:ea typeface="Calibri"/>
                <a:cs typeface="Calibri"/>
                <a:sym typeface="Calibri"/>
              </a:rPr>
              <a:t>broadsides</a:t>
            </a:r>
            <a:r>
              <a:rPr lang="en" sz="1200"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actively participating.</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a:t>
            </a:r>
            <a:r>
              <a:rPr lang="en" sz="1200" b="0" i="0" u="none" strike="noStrike" cap="none" dirty="0">
                <a:latin typeface="Calibri"/>
                <a:ea typeface="Calibri"/>
                <a:cs typeface="Calibri"/>
                <a:sym typeface="Calibri"/>
              </a:rPr>
              <a:t>port for Any Students Who Need It:</a:t>
            </a:r>
            <a:r>
              <a:rPr lang="en" sz="1200" dirty="0">
                <a:latin typeface="Calibri"/>
                <a:ea typeface="Calibri"/>
                <a:cs typeface="Calibri"/>
                <a:sym typeface="Calibri"/>
              </a:rPr>
              <a:t> None. </a:t>
            </a:r>
            <a:endParaRPr sz="1200" dirty="0">
              <a:latin typeface="Calibri"/>
              <a:ea typeface="Calibri"/>
              <a:cs typeface="Calibri"/>
              <a:sym typeface="Calibri"/>
            </a:endParaRPr>
          </a:p>
        </p:txBody>
      </p:sp>
      <p:sp>
        <p:nvSpPr>
          <p:cNvPr id="347" name="Google Shape;347;g44c6c131b9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0424443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2"/>
        <p:cNvGrpSpPr/>
        <p:nvPr/>
      </p:nvGrpSpPr>
      <p:grpSpPr>
        <a:xfrm>
          <a:off x="0" y="0"/>
          <a:ext cx="0" cy="0"/>
          <a:chOff x="0" y="0"/>
          <a:chExt cx="0" cy="0"/>
        </a:xfrm>
      </p:grpSpPr>
      <p:sp>
        <p:nvSpPr>
          <p:cNvPr id="353" name="Google Shape;353;g44a845d447_0_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latin typeface="Calibri"/>
                <a:ea typeface="Calibri"/>
                <a:cs typeface="Calibri"/>
                <a:sym typeface="Calibri"/>
              </a:rPr>
              <a:t>Suggested slide pacing: 20-22 minutes</a:t>
            </a: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latin typeface="Calibri"/>
                <a:ea typeface="Calibri"/>
                <a:cs typeface="Calibri"/>
                <a:sym typeface="Calibri"/>
              </a:rPr>
              <a:t>Grouping: Whole Group and Independent </a:t>
            </a:r>
            <a:endParaRPr sz="1200" b="1"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Teaching Notes: </a:t>
            </a:r>
            <a:endParaRPr sz="120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Student-facing slide displays the </a:t>
            </a:r>
            <a:r>
              <a:rPr lang="en" sz="1200" b="1" dirty="0">
                <a:latin typeface="Calibri"/>
                <a:ea typeface="Calibri"/>
                <a:cs typeface="Calibri"/>
                <a:sym typeface="Calibri"/>
              </a:rPr>
              <a:t>Opinion Writing Graphic Organizer</a:t>
            </a:r>
            <a:r>
              <a:rPr lang="en" sz="1200" dirty="0">
                <a:latin typeface="Calibri"/>
                <a:ea typeface="Calibri"/>
                <a:cs typeface="Calibri"/>
                <a:sym typeface="Calibri"/>
              </a:rPr>
              <a:t> as well as the </a:t>
            </a:r>
            <a:r>
              <a:rPr lang="en" sz="1200" b="1" dirty="0">
                <a:latin typeface="Calibri"/>
                <a:ea typeface="Calibri"/>
                <a:cs typeface="Calibri"/>
                <a:sym typeface="Calibri"/>
              </a:rPr>
              <a:t>Opinion Writing Checklist. </a:t>
            </a:r>
            <a:endParaRPr sz="1200" b="1"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Distribute </a:t>
            </a:r>
            <a:r>
              <a:rPr lang="en" sz="1200" b="0" dirty="0">
                <a:latin typeface="Calibri"/>
                <a:ea typeface="Calibri"/>
                <a:cs typeface="Calibri"/>
                <a:sym typeface="Calibri"/>
              </a:rPr>
              <a:t>paper.</a:t>
            </a:r>
            <a:endParaRPr sz="1200" b="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Display and invite students to retrieve their copies of the </a:t>
            </a:r>
            <a:r>
              <a:rPr lang="en" sz="1200" b="1" dirty="0">
                <a:latin typeface="Calibri"/>
                <a:ea typeface="Calibri"/>
                <a:cs typeface="Calibri"/>
                <a:sym typeface="Calibri"/>
              </a:rPr>
              <a:t>Opinion Writing Checklist</a:t>
            </a:r>
            <a:r>
              <a:rPr lang="en" sz="1200" dirty="0">
                <a:latin typeface="Calibri"/>
                <a:ea typeface="Calibri"/>
                <a:cs typeface="Calibri"/>
                <a:sym typeface="Calibri"/>
              </a:rPr>
              <a:t> and their </a:t>
            </a:r>
            <a:r>
              <a:rPr lang="en" sz="1200" b="1" dirty="0">
                <a:latin typeface="Calibri"/>
                <a:ea typeface="Calibri"/>
                <a:cs typeface="Calibri"/>
                <a:sym typeface="Calibri"/>
              </a:rPr>
              <a:t>Opinion Writing Planning graphic organizer</a:t>
            </a:r>
            <a:r>
              <a:rPr lang="en" sz="1200" dirty="0">
                <a:latin typeface="Calibri"/>
                <a:ea typeface="Calibri"/>
                <a:cs typeface="Calibri"/>
                <a:sym typeface="Calibri"/>
              </a:rPr>
              <a:t>. Point out the following characteristics on the checklist:</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b="0" i="0" dirty="0">
                <a:latin typeface="Calibri"/>
                <a:ea typeface="Calibri"/>
                <a:cs typeface="Calibri"/>
                <a:sym typeface="Calibri"/>
              </a:rPr>
              <a:t>“W.4.1d: I have a conclusion that is clearly related to my opinion.”</a:t>
            </a:r>
            <a:endParaRPr sz="1200" b="0" i="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b="0" i="0" dirty="0">
                <a:latin typeface="Calibri"/>
                <a:ea typeface="Calibri"/>
                <a:cs typeface="Calibri"/>
                <a:sym typeface="Calibri"/>
              </a:rPr>
              <a:t>“L.4.3, L.4.6, W.4.4: The words and sentences I use are appropriate for this task, purpose, and audience.”</a:t>
            </a:r>
            <a:endParaRPr sz="1200" b="0" i="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retrieve their</a:t>
            </a:r>
            <a:r>
              <a:rPr lang="en" sz="1200" b="1" dirty="0">
                <a:latin typeface="Calibri"/>
                <a:ea typeface="Calibri"/>
                <a:cs typeface="Calibri"/>
                <a:sym typeface="Calibri"/>
              </a:rPr>
              <a:t> Patriot broadside</a:t>
            </a:r>
            <a:r>
              <a:rPr lang="en" sz="1200" dirty="0">
                <a:latin typeface="Calibri"/>
                <a:ea typeface="Calibri"/>
                <a:cs typeface="Calibri"/>
                <a:sym typeface="Calibri"/>
              </a:rPr>
              <a:t> and guide them through the same routine as Work Time B from Lesson 7 to draft this paragraph (the routine follows below). Remind them to use the following resources as they write: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Prepositional Phrases handout</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Writing Complete Sentences handout</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Model Broadside: Quaker Perspective</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Characteristics of Broadsides anchor chart</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Domain-Specific Word Wall</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Circulate to support students as they write and to identify common issues to use as whole group teaching points. Refer to</a:t>
            </a:r>
            <a:r>
              <a:rPr lang="en" sz="1200" b="1" dirty="0">
                <a:latin typeface="Calibri"/>
                <a:ea typeface="Calibri"/>
                <a:cs typeface="Calibri"/>
                <a:sym typeface="Calibri"/>
              </a:rPr>
              <a:t> Patriot broadside (example, for teacher reference</a:t>
            </a:r>
            <a:r>
              <a:rPr lang="en" sz="1200" b="1" dirty="0" smtClean="0">
                <a:latin typeface="Calibri"/>
                <a:ea typeface="Calibri"/>
                <a:cs typeface="Calibri"/>
                <a:sym typeface="Calibri"/>
              </a:rPr>
              <a:t>)</a:t>
            </a:r>
            <a:r>
              <a:rPr lang="en-US" sz="1200" b="1" dirty="0" smtClean="0">
                <a:latin typeface="Calibri"/>
                <a:ea typeface="Calibri"/>
                <a:cs typeface="Calibri"/>
                <a:sym typeface="Calibri"/>
              </a:rPr>
              <a:t> </a:t>
            </a:r>
            <a:r>
              <a:rPr lang="en" sz="1200" dirty="0" smtClean="0">
                <a:latin typeface="Calibri"/>
                <a:ea typeface="Calibri"/>
                <a:cs typeface="Calibri"/>
                <a:sym typeface="Calibri"/>
              </a:rPr>
              <a:t>as </a:t>
            </a:r>
            <a:r>
              <a:rPr lang="en" sz="1200" dirty="0">
                <a:latin typeface="Calibri"/>
                <a:ea typeface="Calibri"/>
                <a:cs typeface="Calibri"/>
                <a:sym typeface="Calibri"/>
              </a:rPr>
              <a:t>necessary.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Refocus whole group and invite students to record “Y” for “Yes” and the date in the final column of their </a:t>
            </a:r>
            <a:r>
              <a:rPr lang="en" sz="1200" b="1" dirty="0">
                <a:latin typeface="Calibri"/>
                <a:ea typeface="Calibri"/>
                <a:cs typeface="Calibri"/>
                <a:sym typeface="Calibri"/>
              </a:rPr>
              <a:t>Opinion Writing Checklist</a:t>
            </a:r>
            <a:r>
              <a:rPr lang="en" sz="1200" dirty="0">
                <a:latin typeface="Calibri"/>
                <a:ea typeface="Calibri"/>
                <a:cs typeface="Calibri"/>
                <a:sym typeface="Calibri"/>
              </a:rPr>
              <a:t> if they feel the criteria marked on their checklist have been achieved in their writing in this lesson.</a:t>
            </a:r>
            <a:endParaRPr sz="1200" dirty="0">
              <a:latin typeface="Calibri"/>
              <a:ea typeface="Calibri"/>
              <a:cs typeface="Calibri"/>
              <a:sym typeface="Calibri"/>
            </a:endParaRPr>
          </a:p>
          <a:p>
            <a:pPr marL="457200" lvl="0" indent="0" algn="l" rtl="0">
              <a:lnSpc>
                <a:spcPct val="100000"/>
              </a:lnSpc>
              <a:spcBef>
                <a:spcPts val="0"/>
              </a:spcBef>
              <a:spcAft>
                <a:spcPts val="0"/>
              </a:spcAft>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As students are writing, look-for students who may need additional help. </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Support for Any Students Who Need It:</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(Partner Brainstorming</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Invite students to brainstorm and partner-share writing ideas for their conclusion paragraph before beginning to write. Encourage them to recall the persuasive language they used during Work Time A (see “for heavier support”) as they consider language to use in their conclusion paragraph.</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(Sentence Frames: Lighter Support</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Invite students who need lighter support to create sentence frames to support writing. Invite those who need heavier support to use the frames. (Example:</a:t>
            </a:r>
            <a:r>
              <a:rPr lang="en" sz="1200" i="1" dirty="0">
                <a:latin typeface="Calibri"/>
                <a:ea typeface="Calibri"/>
                <a:cs typeface="Calibri"/>
                <a:sym typeface="Calibri"/>
              </a:rPr>
              <a:t> </a:t>
            </a:r>
            <a:r>
              <a:rPr lang="en" sz="1200" i="0" dirty="0">
                <a:latin typeface="Calibri"/>
                <a:ea typeface="Calibri"/>
                <a:cs typeface="Calibri"/>
                <a:sym typeface="Calibri"/>
              </a:rPr>
              <a:t>The time has come to _____ </a:t>
            </a:r>
            <a:r>
              <a:rPr lang="en" sz="1200" b="1" i="0" dirty="0">
                <a:latin typeface="Calibri"/>
                <a:ea typeface="Calibri"/>
                <a:cs typeface="Calibri"/>
                <a:sym typeface="Calibri"/>
              </a:rPr>
              <a:t>[fight for our independence].</a:t>
            </a:r>
            <a:r>
              <a:rPr lang="en" sz="1200" i="0" dirty="0">
                <a:latin typeface="Calibri"/>
                <a:ea typeface="Calibri"/>
                <a:cs typeface="Calibri"/>
                <a:sym typeface="Calibri"/>
              </a:rPr>
              <a:t> Express your rights by _____ </a:t>
            </a:r>
            <a:r>
              <a:rPr lang="en" sz="1200" b="1" i="0" dirty="0">
                <a:latin typeface="Calibri"/>
                <a:ea typeface="Calibri"/>
                <a:cs typeface="Calibri"/>
                <a:sym typeface="Calibri"/>
              </a:rPr>
              <a:t>[joining in the fight]!</a:t>
            </a:r>
            <a:r>
              <a:rPr lang="en" sz="1200" i="0" dirty="0">
                <a:latin typeface="Calibri"/>
                <a:ea typeface="Calibri"/>
                <a:cs typeface="Calibri"/>
                <a:sym typeface="Calibri"/>
              </a:rPr>
              <a:t> Stay true to your beliefs and _____ </a:t>
            </a:r>
            <a:r>
              <a:rPr lang="en" sz="1200" b="1" i="0" dirty="0">
                <a:latin typeface="Calibri"/>
                <a:ea typeface="Calibri"/>
                <a:cs typeface="Calibri"/>
                <a:sym typeface="Calibri"/>
              </a:rPr>
              <a:t>[demonstrate your support of the Revolutionary War].)</a:t>
            </a:r>
            <a:endParaRPr sz="1200" b="1" i="0" dirty="0">
              <a:latin typeface="Calibri"/>
              <a:ea typeface="Calibri"/>
              <a:cs typeface="Calibri"/>
              <a:sym typeface="Calibri"/>
            </a:endParaRPr>
          </a:p>
          <a:p>
            <a:pPr marL="457200" lvl="0" indent="0" algn="l" rtl="0">
              <a:lnSpc>
                <a:spcPct val="100000"/>
              </a:lnSpc>
              <a:spcBef>
                <a:spcPts val="0"/>
              </a:spcBef>
              <a:spcAft>
                <a:spcPts val="0"/>
              </a:spcAft>
              <a:buNone/>
            </a:pPr>
            <a:endParaRPr sz="1200" dirty="0">
              <a:latin typeface="Calibri"/>
              <a:ea typeface="Calibri"/>
              <a:cs typeface="Calibri"/>
              <a:sym typeface="Calibri"/>
            </a:endParaRPr>
          </a:p>
        </p:txBody>
      </p:sp>
      <p:sp>
        <p:nvSpPr>
          <p:cNvPr id="354" name="Google Shape;354;g44a845d447_0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7922368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0"/>
        <p:cNvGrpSpPr/>
        <p:nvPr/>
      </p:nvGrpSpPr>
      <p:grpSpPr>
        <a:xfrm>
          <a:off x="0" y="0"/>
          <a:ext cx="0" cy="0"/>
          <a:chOff x="0" y="0"/>
          <a:chExt cx="0" cy="0"/>
        </a:xfrm>
      </p:grpSpPr>
      <p:sp>
        <p:nvSpPr>
          <p:cNvPr id="361" name="Google Shape;361;g44a845d447_0_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latin typeface="Calibri"/>
                <a:ea typeface="Calibri"/>
                <a:cs typeface="Calibri"/>
                <a:sym typeface="Calibri"/>
              </a:rPr>
              <a:t>Suggested slide pacing: </a:t>
            </a:r>
            <a:r>
              <a:rPr lang="en" sz="1200" b="1" i="0" u="none" strike="noStrike" cap="none" dirty="0" smtClean="0">
                <a:latin typeface="Calibri"/>
                <a:ea typeface="Calibri"/>
                <a:cs typeface="Calibri"/>
                <a:sym typeface="Calibri"/>
              </a:rPr>
              <a:t>5</a:t>
            </a:r>
            <a:r>
              <a:rPr lang="en-US" sz="1200" b="1" i="0" u="none" strike="noStrike" cap="none" dirty="0" smtClean="0">
                <a:latin typeface="Calibri"/>
                <a:ea typeface="Calibri"/>
                <a:cs typeface="Calibri"/>
                <a:sym typeface="Calibri"/>
              </a:rPr>
              <a:t>-7</a:t>
            </a:r>
            <a:r>
              <a:rPr lang="en" sz="1200" b="1" i="0" u="none" strike="noStrike" cap="none" dirty="0" smtClean="0">
                <a:latin typeface="Calibri"/>
                <a:ea typeface="Calibri"/>
                <a:cs typeface="Calibri"/>
                <a:sym typeface="Calibri"/>
              </a:rPr>
              <a:t> </a:t>
            </a:r>
            <a:r>
              <a:rPr lang="en" sz="1200" b="1" i="0" u="none" strike="noStrike" cap="none" dirty="0">
                <a:latin typeface="Calibri"/>
                <a:ea typeface="Calibri"/>
                <a:cs typeface="Calibri"/>
                <a:sym typeface="Calibri"/>
              </a:rPr>
              <a:t>minutes</a:t>
            </a: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latin typeface="Calibri"/>
                <a:ea typeface="Calibri"/>
                <a:cs typeface="Calibri"/>
                <a:sym typeface="Calibri"/>
              </a:rPr>
              <a:t>Grouping: Groups </a:t>
            </a:r>
            <a:r>
              <a:rPr lang="en" sz="1200" b="1" dirty="0">
                <a:latin typeface="Calibri"/>
                <a:ea typeface="Calibri"/>
                <a:cs typeface="Calibri"/>
                <a:sym typeface="Calibri"/>
              </a:rPr>
              <a:t>of</a:t>
            </a:r>
            <a:r>
              <a:rPr lang="en" sz="1200" b="1" i="0" u="none" strike="noStrike" cap="none" dirty="0">
                <a:latin typeface="Calibri"/>
                <a:ea typeface="Calibri"/>
                <a:cs typeface="Calibri"/>
                <a:sym typeface="Calibri"/>
              </a:rPr>
              <a:t> 3 or 4</a:t>
            </a:r>
            <a:endParaRPr sz="1200" b="1"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solidFill>
                  <a:schemeClr val="dk1"/>
                </a:solidFill>
                <a:latin typeface="Calibri"/>
                <a:ea typeface="Calibri"/>
                <a:cs typeface="Calibri"/>
                <a:sym typeface="Calibri"/>
              </a:rPr>
              <a:t>Questions on student-facing slide are animated, click to reveal each question. </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Georgia"/>
              <a:buAutoNum type="arabicPeriod"/>
            </a:pPr>
            <a:r>
              <a:rPr lang="en" sz="1200" dirty="0">
                <a:latin typeface="Calibri"/>
                <a:ea typeface="Calibri"/>
                <a:cs typeface="Calibri"/>
                <a:sym typeface="Calibri"/>
              </a:rPr>
              <a:t>Move students into groups of three or four and invite them to review the</a:t>
            </a:r>
            <a:r>
              <a:rPr lang="en" sz="1200" b="1" dirty="0">
                <a:latin typeface="Calibri"/>
                <a:ea typeface="Calibri"/>
                <a:cs typeface="Calibri"/>
                <a:sym typeface="Calibri"/>
              </a:rPr>
              <a:t> Working to Become Effective Learners anchor chart.</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reflect on the process of planning and writing by discussing the following:</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did you do to work toward becoming an effective learner as you worked today?”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were your challenges as you worked today?”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were your successes?”</a:t>
            </a:r>
            <a:r>
              <a:rPr lang="en" sz="1200" b="1" dirty="0">
                <a:latin typeface="Calibri"/>
                <a:ea typeface="Calibri"/>
                <a:cs typeface="Calibri"/>
                <a:sym typeface="Calibri"/>
              </a:rPr>
              <a:t> (Responses will vary.)</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If productive, cue students to expand the conversation by giving an example: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“Can you give an example?”</a:t>
            </a:r>
            <a:r>
              <a:rPr lang="en" sz="1200" b="1" dirty="0">
                <a:latin typeface="Calibri"/>
                <a:ea typeface="Calibri"/>
                <a:cs typeface="Calibri"/>
                <a:sym typeface="Calibri"/>
              </a:rPr>
              <a:t> (Responses will vary.)</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solidFill>
                  <a:schemeClr val="dk1"/>
                </a:solidFill>
                <a:latin typeface="Calibri"/>
                <a:ea typeface="Calibri"/>
                <a:cs typeface="Calibri"/>
                <a:sym typeface="Calibri"/>
              </a:rPr>
              <a:t>Use a checking for understanding technique (e.g., Red Light, Green Light or Thumb-O-Meter) for students to self-assess against the first learning target.</a:t>
            </a:r>
            <a:endParaRPr sz="1200" b="1"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Look-for student self-assessment using the check for understanding protocol. </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Support for Any Students Who Need It:</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(Linking Words and Phrases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Encourage students to use varying linking words and phrases as they give examples of their challenges and successes (e.g., </a:t>
            </a:r>
            <a:r>
              <a:rPr lang="en" sz="1200" i="0" dirty="0">
                <a:latin typeface="Calibri"/>
                <a:ea typeface="Calibri"/>
                <a:cs typeface="Calibri"/>
                <a:sym typeface="Calibri"/>
              </a:rPr>
              <a:t>For example, For instance, However).</a:t>
            </a:r>
            <a:endParaRPr sz="1200" i="0" dirty="0">
              <a:latin typeface="Calibri"/>
              <a:ea typeface="Calibri"/>
              <a:cs typeface="Calibri"/>
              <a:sym typeface="Calibri"/>
            </a:endParaRPr>
          </a:p>
          <a:p>
            <a:pPr marL="457200" lvl="0" indent="0" algn="l" rtl="0">
              <a:lnSpc>
                <a:spcPct val="100000"/>
              </a:lnSpc>
              <a:spcBef>
                <a:spcPts val="0"/>
              </a:spcBef>
              <a:spcAft>
                <a:spcPts val="0"/>
              </a:spcAft>
              <a:buNone/>
            </a:pPr>
            <a:endParaRPr sz="1200" dirty="0">
              <a:latin typeface="Calibri"/>
              <a:ea typeface="Calibri"/>
              <a:cs typeface="Calibri"/>
              <a:sym typeface="Calibri"/>
            </a:endParaRPr>
          </a:p>
        </p:txBody>
      </p:sp>
      <p:sp>
        <p:nvSpPr>
          <p:cNvPr id="362" name="Google Shape;362;g44a845d447_0_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1098877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7"/>
        <p:cNvGrpSpPr/>
        <p:nvPr/>
      </p:nvGrpSpPr>
      <p:grpSpPr>
        <a:xfrm>
          <a:off x="0" y="0"/>
          <a:ext cx="0" cy="0"/>
          <a:chOff x="0" y="0"/>
          <a:chExt cx="0" cy="0"/>
        </a:xfrm>
      </p:grpSpPr>
      <p:sp>
        <p:nvSpPr>
          <p:cNvPr id="368" name="Google Shape;368;g43b150cf70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69" name="Google Shape;369;g43b150cf70_0_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rgbClr val="000000"/>
                </a:solidFill>
                <a:latin typeface="Calibri"/>
                <a:ea typeface="Calibri"/>
                <a:cs typeface="Calibri"/>
                <a:sym typeface="Calibri"/>
              </a:rPr>
              <a:t>Grouping</a:t>
            </a:r>
            <a:r>
              <a:rPr lang="en" sz="1200" b="1" i="0" u="none" strike="noStrike" cap="none" dirty="0">
                <a:solidFill>
                  <a:srgbClr val="000000"/>
                </a:solidFill>
                <a:latin typeface="Calibri"/>
                <a:ea typeface="Calibri"/>
                <a:cs typeface="Calibri"/>
                <a:sym typeface="Calibri"/>
              </a:rPr>
              <a:t>: Whole Group</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Prompts for the Accountable Research Reading can be found in the Teacher Supporting Materials Guide Homework Resources (for Families) section and in the Student Workbook Homework Resources (for Families) section.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rgbClr val="000000"/>
                </a:solidFill>
                <a:latin typeface="Calibri"/>
                <a:ea typeface="Calibri"/>
                <a:cs typeface="Calibri"/>
                <a:sym typeface="Calibri"/>
              </a:rPr>
              <a:t>Prompts for the Accountable Research Reading are on the following slides.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whole group.  Read homework assignment aloud and ask students if they have any questions about the assignments.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Students record assignments and have materials needed to complete it.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all homework assignments in this unit, read the prompts aloud.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2500812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p:cNvGrpSpPr/>
        <p:nvPr/>
      </p:nvGrpSpPr>
      <p:grpSpPr>
        <a:xfrm>
          <a:off x="0" y="0"/>
          <a:ext cx="0" cy="0"/>
          <a:chOff x="0" y="0"/>
          <a:chExt cx="0" cy="0"/>
        </a:xfrm>
      </p:grpSpPr>
      <p:sp>
        <p:nvSpPr>
          <p:cNvPr id="375" name="Google Shape;375;g467ad4cdc9_0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6" name="Google Shape;376;g467ad4cdc9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Ensure that students have a system for recording homework assignments (journal, notebook, agenda, etc.) and a text to complete the assignment.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whole group.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take out their Independent Reading Journals.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homework assignment aloud and ask students if they have any questions about the assignments.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a:t>
            </a:r>
            <a:r>
              <a:rPr lang="en" sz="1200" dirty="0" smtClean="0">
                <a:solidFill>
                  <a:schemeClr val="dk1"/>
                </a:solidFill>
                <a:latin typeface="Calibri"/>
                <a:ea typeface="Calibri"/>
                <a:cs typeface="Calibri"/>
                <a:sym typeface="Calibri"/>
              </a:rPr>
              <a:t>student</a:t>
            </a:r>
            <a:r>
              <a:rPr lang="en-US" sz="1200" dirty="0" smtClean="0">
                <a:solidFill>
                  <a:schemeClr val="dk1"/>
                </a:solidFill>
                <a:latin typeface="Calibri"/>
                <a:ea typeface="Calibri"/>
                <a:cs typeface="Calibri"/>
                <a:sym typeface="Calibri"/>
              </a:rPr>
              <a:t>s</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to select a prompt and write it in the front of their Independent Reading Journal.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record assignments and have materials needed to complete it.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19300593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Google Shape;381;g43b150cf70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82" name="Google Shape;382;g43b150cf70_0_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rgbClr val="000000"/>
                </a:solidFill>
                <a:latin typeface="Calibri"/>
                <a:ea typeface="Calibri"/>
                <a:cs typeface="Calibri"/>
                <a:sym typeface="Calibri"/>
              </a:rPr>
              <a:t>Grouping</a:t>
            </a:r>
            <a:r>
              <a:rPr lang="en" sz="1200" b="1" i="0" u="none" strike="noStrike" cap="none" dirty="0">
                <a:solidFill>
                  <a:srgbClr val="000000"/>
                </a:solidFill>
                <a:latin typeface="Calibri"/>
                <a:ea typeface="Calibri"/>
                <a:cs typeface="Calibri"/>
                <a:sym typeface="Calibri"/>
              </a:rPr>
              <a:t>: Whole Group</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whole group.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Ask students to take out their Independent Reading Journals.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Read homework assignment aloud and ask students if they have any questions about the assignments.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Direct </a:t>
            </a:r>
            <a:r>
              <a:rPr lang="en" sz="1200" b="0" i="0" u="none" strike="noStrike" cap="none" dirty="0" smtClean="0">
                <a:solidFill>
                  <a:srgbClr val="000000"/>
                </a:solidFill>
                <a:latin typeface="Calibri"/>
                <a:ea typeface="Calibri"/>
                <a:cs typeface="Calibri"/>
                <a:sym typeface="Calibri"/>
              </a:rPr>
              <a:t>student</a:t>
            </a:r>
            <a:r>
              <a:rPr lang="en-US" sz="1200" b="0" i="0" u="none" strike="noStrike" cap="none" dirty="0" smtClean="0">
                <a:solidFill>
                  <a:srgbClr val="000000"/>
                </a:solidFill>
                <a:latin typeface="Calibri"/>
                <a:ea typeface="Calibri"/>
                <a:cs typeface="Calibri"/>
                <a:sym typeface="Calibri"/>
              </a:rPr>
              <a:t>s</a:t>
            </a:r>
            <a:r>
              <a:rPr lang="en" sz="1200" b="0" i="0" u="none" strike="noStrike" cap="none" dirty="0" smtClean="0">
                <a:solidFill>
                  <a:srgbClr val="000000"/>
                </a:solidFill>
                <a:latin typeface="Calibri"/>
                <a:ea typeface="Calibri"/>
                <a:cs typeface="Calibri"/>
                <a:sym typeface="Calibri"/>
              </a:rPr>
              <a:t> </a:t>
            </a:r>
            <a:r>
              <a:rPr lang="en" sz="1200" b="0" i="0" u="none" strike="noStrike" cap="none" dirty="0">
                <a:solidFill>
                  <a:srgbClr val="000000"/>
                </a:solidFill>
                <a:latin typeface="Calibri"/>
                <a:ea typeface="Calibri"/>
                <a:cs typeface="Calibri"/>
                <a:sym typeface="Calibri"/>
              </a:rPr>
              <a:t>to select a prompt and write it in the front of their Independent Reading Journal.</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Students record assignments and have materials needed to complete it.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5 or 6, or record an audio response. If students have trouble writing sentences, they can begin by writing words. Consider providing a sentence starter or inviting students who need lighter support to provide sentence starters.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8945047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1" name="Google Shape;261;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Materials to read and review in preparation:</a:t>
            </a:r>
            <a:endParaRPr sz="1200" b="0" i="0" u="none" strike="noStrike" cap="none" dirty="0">
              <a:solidFill>
                <a:srgbClr val="000000"/>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1" i="0" u="none" strike="noStrike" cap="none" dirty="0" smtClean="0">
                <a:solidFill>
                  <a:schemeClr val="dk1"/>
                </a:solidFill>
                <a:latin typeface="Calibri"/>
                <a:ea typeface="Calibri"/>
                <a:cs typeface="Calibri"/>
                <a:sym typeface="Calibri"/>
              </a:rPr>
              <a:t>Teacher </a:t>
            </a:r>
            <a:r>
              <a:rPr lang="en" sz="1200" b="1" i="0" u="none" strike="noStrike" cap="none" dirty="0">
                <a:solidFill>
                  <a:schemeClr val="dk1"/>
                </a:solidFill>
                <a:latin typeface="Calibri"/>
                <a:ea typeface="Calibri"/>
                <a:cs typeface="Calibri"/>
                <a:sym typeface="Calibri"/>
              </a:rPr>
              <a:t>Supporting Materials Document </a:t>
            </a:r>
            <a:r>
              <a:rPr lang="en" sz="1200" b="0" i="0" u="none" strike="noStrike" cap="none" dirty="0">
                <a:solidFill>
                  <a:schemeClr val="dk1"/>
                </a:solidFill>
                <a:latin typeface="Calibri"/>
                <a:ea typeface="Calibri"/>
                <a:cs typeface="Calibri"/>
                <a:sym typeface="Calibri"/>
              </a:rPr>
              <a:t>for this lesson can be found here:</a:t>
            </a:r>
            <a:r>
              <a:rPr lang="en" sz="1200" dirty="0">
                <a:solidFill>
                  <a:schemeClr val="dk1"/>
                </a:solidFill>
                <a:latin typeface="Calibri"/>
                <a:ea typeface="Calibri"/>
                <a:cs typeface="Calibri"/>
                <a:sym typeface="Calibri"/>
              </a:rPr>
              <a:t> </a:t>
            </a:r>
            <a:r>
              <a:rPr lang="en" sz="1200" u="sng" dirty="0">
                <a:solidFill>
                  <a:schemeClr val="hlink"/>
                </a:solidFill>
                <a:latin typeface="Calibri"/>
                <a:ea typeface="Calibri"/>
                <a:cs typeface="Calibri"/>
                <a:sym typeface="Calibri"/>
                <a:hlinkClick r:id="rId3"/>
              </a:rPr>
              <a:t>http://curriculum.eleducation.org/curriculum/ela/grade-4/module-3/unit-3/lesson-10</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Additional Teacher Resources:</a:t>
            </a:r>
            <a:endParaRPr sz="1200" b="0" i="0" u="none" strike="noStrike" cap="none" dirty="0">
              <a:solidFill>
                <a:srgbClr val="000000"/>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0" i="0" u="none" strike="noStrike" cap="none" dirty="0" smtClean="0">
                <a:solidFill>
                  <a:schemeClr val="dk1"/>
                </a:solidFill>
                <a:latin typeface="Calibri"/>
                <a:ea typeface="Calibri"/>
                <a:cs typeface="Calibri"/>
                <a:sym typeface="Calibri"/>
              </a:rPr>
              <a:t>Throughout </a:t>
            </a:r>
            <a:r>
              <a:rPr lang="en" sz="1200" b="0" i="0" u="none" strike="noStrike" cap="none" dirty="0">
                <a:solidFill>
                  <a:schemeClr val="dk1"/>
                </a:solidFill>
                <a:latin typeface="Calibri"/>
                <a:ea typeface="Calibri"/>
                <a:cs typeface="Calibri"/>
                <a:sym typeface="Calibri"/>
              </a:rPr>
              <a:t>the first 2 modules, students are introduced to various total participation techniques (for example, cold calling, equity sticks, Think-Pair-Share, etc.). When following the directive to “Use a total participation technique, invite responses from the group,” use one of these techniques or another familiar technique to encourage all students to participate.  </a:t>
            </a:r>
            <a:r>
              <a:rPr lang="en" sz="1200" b="0" i="0" u="sng" strike="noStrike" cap="none" dirty="0">
                <a:solidFill>
                  <a:schemeClr val="hlink"/>
                </a:solidFill>
                <a:latin typeface="Calibri"/>
                <a:ea typeface="Calibri"/>
                <a:cs typeface="Calibri"/>
                <a:sym typeface="Calibri"/>
                <a:hlinkClick r:id="rId4"/>
              </a:rPr>
              <a:t>https://eleducation.org/resources/general-protocols-and-strategies-from-management-in-the-active-classroom</a:t>
            </a:r>
            <a:endParaRPr sz="1200" b="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0" i="0" u="none" strike="noStrike" cap="none" dirty="0" smtClean="0">
                <a:solidFill>
                  <a:schemeClr val="dk1"/>
                </a:solidFill>
                <a:latin typeface="Calibri"/>
                <a:ea typeface="Calibri"/>
                <a:cs typeface="Calibri"/>
                <a:sym typeface="Calibri"/>
              </a:rPr>
              <a:t>Protocol </a:t>
            </a:r>
            <a:r>
              <a:rPr lang="en" sz="1200" b="0" i="0" u="none" strike="noStrike" cap="none" dirty="0">
                <a:solidFill>
                  <a:schemeClr val="dk1"/>
                </a:solidFill>
                <a:latin typeface="Calibri"/>
                <a:ea typeface="Calibri"/>
                <a:cs typeface="Calibri"/>
                <a:sym typeface="Calibri"/>
              </a:rPr>
              <a:t>descriptions and videos can be found here: </a:t>
            </a:r>
            <a:r>
              <a:rPr lang="en" sz="1200" b="0" i="0" u="sng" strike="noStrike" cap="none" dirty="0">
                <a:solidFill>
                  <a:schemeClr val="hlink"/>
                </a:solidFill>
                <a:latin typeface="Calibri"/>
                <a:ea typeface="Calibri"/>
                <a:cs typeface="Calibri"/>
                <a:sym typeface="Calibri"/>
                <a:hlinkClick r:id="rId5"/>
              </a:rPr>
              <a:t>https://eleducation.org/resources/el-education-classroom-protocols</a:t>
            </a:r>
            <a:endParaRPr sz="1200" b="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0" i="0" u="none" strike="noStrike" cap="none" dirty="0" smtClean="0">
                <a:solidFill>
                  <a:schemeClr val="dk1"/>
                </a:solidFill>
                <a:latin typeface="Calibri"/>
                <a:ea typeface="Calibri"/>
                <a:cs typeface="Calibri"/>
                <a:sym typeface="Calibri"/>
              </a:rPr>
              <a:t>Rubrics </a:t>
            </a:r>
            <a:r>
              <a:rPr lang="en" sz="1200" b="0" i="0" u="none" strike="noStrike" cap="none" dirty="0">
                <a:solidFill>
                  <a:schemeClr val="dk1"/>
                </a:solidFill>
                <a:latin typeface="Calibri"/>
                <a:ea typeface="Calibri"/>
                <a:cs typeface="Calibri"/>
                <a:sym typeface="Calibri"/>
              </a:rPr>
              <a:t>and checklists for writing can be found here: </a:t>
            </a:r>
            <a:r>
              <a:rPr lang="en" sz="1200" b="0" i="0" u="sng" strike="noStrike" cap="none" dirty="0">
                <a:solidFill>
                  <a:schemeClr val="hlink"/>
                </a:solidFill>
                <a:latin typeface="Calibri"/>
                <a:ea typeface="Calibri"/>
                <a:cs typeface="Calibri"/>
                <a:sym typeface="Calibri"/>
                <a:hlinkClick r:id="rId6"/>
              </a:rPr>
              <a:t>https://eleducation.org/resources/f</a:t>
            </a:r>
            <a:r>
              <a:rPr lang="en" sz="1200" u="sng" dirty="0">
                <a:solidFill>
                  <a:schemeClr val="hlink"/>
                </a:solidFill>
                <a:latin typeface="Calibri"/>
                <a:ea typeface="Calibri"/>
                <a:cs typeface="Calibri"/>
                <a:sym typeface="Calibri"/>
                <a:hlinkClick r:id="rId6"/>
              </a:rPr>
              <a:t>our</a:t>
            </a:r>
            <a:r>
              <a:rPr lang="en" sz="1200" b="0" i="0" u="sng" strike="noStrike" cap="none" dirty="0">
                <a:solidFill>
                  <a:schemeClr val="hlink"/>
                </a:solidFill>
                <a:latin typeface="Calibri"/>
                <a:ea typeface="Calibri"/>
                <a:cs typeface="Calibri"/>
                <a:sym typeface="Calibri"/>
                <a:hlinkClick r:id="rId6"/>
              </a:rPr>
              <a:t>th-grade-writing-rubrics-and-checklists</a:t>
            </a:r>
            <a:endParaRPr sz="1200" b="0" i="0" u="none" strike="noStrike" cap="none" dirty="0">
              <a:solidFill>
                <a:srgbClr val="000000"/>
              </a:solidFill>
              <a:highlight>
                <a:srgbClr val="FFFF00"/>
              </a:highlight>
              <a:latin typeface="Calibri"/>
              <a:ea typeface="Calibri"/>
              <a:cs typeface="Calibri"/>
              <a:sym typeface="Calibri"/>
            </a:endParaRPr>
          </a:p>
          <a:p>
            <a:pPr marL="171450" marR="0" lvl="0" indent="-171450" algn="l" rtl="0">
              <a:lnSpc>
                <a:spcPct val="100000"/>
              </a:lnSpc>
              <a:spcBef>
                <a:spcPts val="0"/>
              </a:spcBef>
              <a:spcAft>
                <a:spcPts val="0"/>
              </a:spcAft>
              <a:buClr>
                <a:schemeClr val="dk1"/>
              </a:buClr>
              <a:buSzPts val="1100"/>
            </a:pPr>
            <a:r>
              <a:rPr lang="en" sz="1200" b="0" i="0" u="none" strike="noStrike" cap="none" dirty="0" smtClean="0">
                <a:solidFill>
                  <a:schemeClr val="dk1"/>
                </a:solidFill>
                <a:latin typeface="Calibri"/>
                <a:ea typeface="Calibri"/>
                <a:cs typeface="Calibri"/>
                <a:sym typeface="Calibri"/>
              </a:rPr>
              <a:t>Independent </a:t>
            </a:r>
            <a:r>
              <a:rPr lang="en" sz="1200" b="0" i="0" u="none" strike="noStrike" cap="none" dirty="0">
                <a:solidFill>
                  <a:schemeClr val="dk1"/>
                </a:solidFill>
                <a:latin typeface="Calibri"/>
                <a:ea typeface="Calibri"/>
                <a:cs typeface="Calibri"/>
                <a:sym typeface="Calibri"/>
              </a:rPr>
              <a:t>Reading: Sample Plans can be found here: </a:t>
            </a:r>
            <a:r>
              <a:rPr lang="en" sz="1200" b="0" i="0" u="sng" strike="noStrike" cap="none" dirty="0">
                <a:solidFill>
                  <a:schemeClr val="hlink"/>
                </a:solidFill>
                <a:latin typeface="Calibri"/>
                <a:ea typeface="Calibri"/>
                <a:cs typeface="Calibri"/>
                <a:sym typeface="Calibri"/>
                <a:hlinkClick r:id="rId7"/>
              </a:rPr>
              <a:t>https://eleducation.org/resources/independent-reading-sample-plans</a:t>
            </a:r>
            <a:endParaRPr sz="1200" b="0" i="0" u="none" strike="noStrike" cap="none" dirty="0">
              <a:solidFill>
                <a:srgbClr val="000000"/>
              </a:solidFill>
              <a:highlight>
                <a:srgbClr val="FFFF00"/>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100" b="0" i="0" u="none" strike="noStrike" cap="none" dirty="0">
              <a:solidFill>
                <a:srgbClr val="000000"/>
              </a:solidFill>
              <a:highlight>
                <a:srgbClr val="FFFF00"/>
              </a:highlight>
              <a:latin typeface="Arial"/>
              <a:ea typeface="Arial"/>
              <a:cs typeface="Arial"/>
              <a:sym typeface="Arial"/>
            </a:endParaRPr>
          </a:p>
        </p:txBody>
      </p:sp>
    </p:spTree>
    <p:extLst>
      <p:ext uri="{BB962C8B-B14F-4D97-AF65-F5344CB8AC3E}">
        <p14:creationId xmlns:p14="http://schemas.microsoft.com/office/powerpoint/2010/main" val="24374484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7"/>
        <p:cNvGrpSpPr/>
        <p:nvPr/>
      </p:nvGrpSpPr>
      <p:grpSpPr>
        <a:xfrm>
          <a:off x="0" y="0"/>
          <a:ext cx="0" cy="0"/>
          <a:chOff x="0" y="0"/>
          <a:chExt cx="0" cy="0"/>
        </a:xfrm>
      </p:grpSpPr>
      <p:sp>
        <p:nvSpPr>
          <p:cNvPr id="388" name="Google Shape;388;g43b150cf70_0_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9" name="Google Shape;389;g43b150cf70_0_1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This slide can be customized with the group assignments for ALL block for today’s </a:t>
            </a:r>
            <a:r>
              <a:rPr lang="en" sz="1200" b="0" i="0" u="none" strike="noStrike" cap="none" dirty="0" smtClean="0">
                <a:solidFill>
                  <a:schemeClr val="dk1"/>
                </a:solidFill>
                <a:latin typeface="Calibri"/>
                <a:ea typeface="Calibri"/>
                <a:cs typeface="Calibri"/>
                <a:sym typeface="Calibri"/>
              </a:rPr>
              <a:t>lesson</a:t>
            </a:r>
            <a:r>
              <a:rPr lang="en-US" sz="1200" b="0"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Refer to the </a:t>
            </a:r>
            <a:r>
              <a:rPr lang="en" sz="1200" b="1" i="0" u="none" strike="noStrike" cap="none" dirty="0">
                <a:solidFill>
                  <a:schemeClr val="dk1"/>
                </a:solidFill>
                <a:latin typeface="Calibri"/>
                <a:ea typeface="Calibri"/>
                <a:cs typeface="Calibri"/>
                <a:sym typeface="Calibri"/>
              </a:rPr>
              <a:t>ALL Block Teacher Guide </a:t>
            </a:r>
            <a:r>
              <a:rPr lang="en" sz="1200" b="0" i="0" u="none" strike="noStrike" cap="none" dirty="0">
                <a:solidFill>
                  <a:schemeClr val="dk1"/>
                </a:solidFill>
                <a:latin typeface="Calibri"/>
                <a:ea typeface="Calibri"/>
                <a:cs typeface="Calibri"/>
                <a:sym typeface="Calibri"/>
              </a:rPr>
              <a:t>and</a:t>
            </a:r>
            <a:r>
              <a:rPr lang="en" sz="1200" b="1" i="0" u="none" strike="noStrike" cap="none" dirty="0">
                <a:solidFill>
                  <a:schemeClr val="dk1"/>
                </a:solidFill>
                <a:latin typeface="Calibri"/>
                <a:ea typeface="Calibri"/>
                <a:cs typeface="Calibri"/>
                <a:sym typeface="Calibri"/>
              </a:rPr>
              <a:t> Supporting Materials document </a:t>
            </a:r>
            <a:r>
              <a:rPr lang="en" sz="1200" b="0" i="0" u="none" strike="noStrike" cap="none" dirty="0">
                <a:solidFill>
                  <a:schemeClr val="dk1"/>
                </a:solidFill>
                <a:latin typeface="Calibri"/>
                <a:ea typeface="Calibri"/>
                <a:cs typeface="Calibri"/>
                <a:sym typeface="Calibri"/>
              </a:rPr>
              <a:t>found here: </a:t>
            </a:r>
            <a:endParaRPr sz="1200" b="0" i="0" u="none" strike="noStrike" cap="none" dirty="0">
              <a:solidFill>
                <a:schemeClr val="dk1"/>
              </a:solidFill>
              <a:highlight>
                <a:srgbClr val="FFFF00"/>
              </a:highlight>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Grade </a:t>
            </a:r>
            <a:r>
              <a:rPr lang="en" sz="1200" dirty="0">
                <a:solidFill>
                  <a:schemeClr val="dk1"/>
                </a:solidFill>
                <a:latin typeface="Calibri"/>
                <a:ea typeface="Calibri"/>
                <a:cs typeface="Calibri"/>
                <a:sym typeface="Calibri"/>
              </a:rPr>
              <a:t>4</a:t>
            </a:r>
            <a:r>
              <a:rPr lang="en" sz="1200" b="0" i="0" u="none" strike="noStrike" cap="none" dirty="0">
                <a:solidFill>
                  <a:schemeClr val="dk1"/>
                </a:solidFill>
                <a:latin typeface="Calibri"/>
                <a:ea typeface="Calibri"/>
                <a:cs typeface="Calibri"/>
                <a:sym typeface="Calibri"/>
              </a:rPr>
              <a:t> M3 U</a:t>
            </a:r>
            <a:r>
              <a:rPr lang="en" sz="1200" dirty="0">
                <a:solidFill>
                  <a:schemeClr val="dk1"/>
                </a:solidFill>
                <a:latin typeface="Calibri"/>
                <a:ea typeface="Calibri"/>
                <a:cs typeface="Calibri"/>
                <a:sym typeface="Calibri"/>
              </a:rPr>
              <a:t>3</a:t>
            </a:r>
            <a:r>
              <a:rPr lang="en" sz="1200" b="0" i="0" u="none" strike="noStrike" cap="none" dirty="0">
                <a:solidFill>
                  <a:schemeClr val="dk1"/>
                </a:solidFill>
                <a:latin typeface="Calibri"/>
                <a:ea typeface="Calibri"/>
                <a:cs typeface="Calibri"/>
                <a:sym typeface="Calibri"/>
              </a:rPr>
              <a:t>: </a:t>
            </a:r>
            <a:r>
              <a:rPr lang="en" sz="1200" u="sng" dirty="0">
                <a:solidFill>
                  <a:schemeClr val="hlink"/>
                </a:solidFill>
                <a:latin typeface="Calibri"/>
                <a:ea typeface="Calibri"/>
                <a:cs typeface="Calibri"/>
                <a:sym typeface="Calibri"/>
                <a:hlinkClick r:id="rId3"/>
              </a:rPr>
              <a:t>http://curriculum.eleducation.org/sites/default/files/curriculumtools_implementingtheadditionallanguageandliteracyallblock_062017.pdf</a:t>
            </a:r>
            <a:r>
              <a:rPr lang="en" sz="1200" u="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91440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p:txBody>
      </p:sp>
      <p:sp>
        <p:nvSpPr>
          <p:cNvPr id="390" name="Google Shape;390;g43b150cf70_0_1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20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663472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7" name="Google Shape;267;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New Materials to Prepare in Advance: </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Prepositional Phrases I and II (answers, 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Characteristics of Broadsides anchor chart (example, 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Paper</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(lined; one piece per student)</a:t>
            </a:r>
            <a:endParaRPr sz="1200" dirty="0">
              <a:latin typeface="Calibri"/>
              <a:ea typeface="Calibri"/>
              <a:cs typeface="Calibri"/>
              <a:sym typeface="Calibri"/>
            </a:endParaRPr>
          </a:p>
          <a:p>
            <a:pPr marL="457200" lvl="0" indent="0" algn="l" rtl="0">
              <a:lnSpc>
                <a:spcPct val="100000"/>
              </a:lnSpc>
              <a:spcBef>
                <a:spcPts val="0"/>
              </a:spcBef>
              <a:spcAft>
                <a:spcPts val="0"/>
              </a:spcAft>
              <a:buNone/>
            </a:pP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Materials to Gather from Previous Lessons: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Model Broadside: Quaker Perspective </a:t>
            </a:r>
            <a:r>
              <a:rPr lang="en" sz="1200" dirty="0">
                <a:latin typeface="Calibri"/>
                <a:ea typeface="Calibri"/>
                <a:cs typeface="Calibri"/>
                <a:sym typeface="Calibri"/>
              </a:rPr>
              <a:t>(from Lesson 5; one per student and one to display)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Characteristics of Broadsides anchor chart </a:t>
            </a:r>
            <a:r>
              <a:rPr lang="en" sz="1200" dirty="0">
                <a:latin typeface="Calibri"/>
                <a:ea typeface="Calibri"/>
                <a:cs typeface="Calibri"/>
                <a:sym typeface="Calibri"/>
              </a:rPr>
              <a:t>(begun in Lesson 3; added to during Opening A; see supporting Materials)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Directions for Broadside </a:t>
            </a:r>
            <a:r>
              <a:rPr lang="en" sz="1200" dirty="0">
                <a:latin typeface="Calibri"/>
                <a:ea typeface="Calibri"/>
                <a:cs typeface="Calibri"/>
                <a:sym typeface="Calibri"/>
              </a:rPr>
              <a:t>(from Lesson 5; one to display)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Prepositional Phrases handout </a:t>
            </a:r>
            <a:r>
              <a:rPr lang="en" sz="1200" dirty="0">
                <a:latin typeface="Calibri"/>
                <a:ea typeface="Calibri"/>
                <a:cs typeface="Calibri"/>
                <a:sym typeface="Calibri"/>
              </a:rPr>
              <a:t>(from Lesson 7; one per student and one to display)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Opinion Writing Checklist </a:t>
            </a:r>
            <a:r>
              <a:rPr lang="en" sz="1200" dirty="0">
                <a:latin typeface="Calibri"/>
                <a:ea typeface="Calibri"/>
                <a:cs typeface="Calibri"/>
                <a:sym typeface="Calibri"/>
              </a:rPr>
              <a:t>(from Lesson 5; one per student and one to display)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Opinion Writing Planning graphic organizer</a:t>
            </a:r>
            <a:r>
              <a:rPr lang="en" sz="1200" dirty="0">
                <a:latin typeface="Calibri"/>
                <a:ea typeface="Calibri"/>
                <a:cs typeface="Calibri"/>
                <a:sym typeface="Calibri"/>
              </a:rPr>
              <a:t> (from Lesson 6; one per student and one to display)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Patriot broadside </a:t>
            </a:r>
            <a:r>
              <a:rPr lang="en" sz="1200" dirty="0">
                <a:latin typeface="Calibri"/>
                <a:ea typeface="Calibri"/>
                <a:cs typeface="Calibri"/>
                <a:sym typeface="Calibri"/>
              </a:rPr>
              <a:t>(begun in Lesson 7; added to during Work Time B; one per student)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Writing Complete Sentences handout </a:t>
            </a:r>
            <a:r>
              <a:rPr lang="en" sz="1200" dirty="0">
                <a:latin typeface="Calibri"/>
                <a:ea typeface="Calibri"/>
                <a:cs typeface="Calibri"/>
                <a:sym typeface="Calibri"/>
              </a:rPr>
              <a:t>(from Module 1; one per student)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Domain-Specific Word Wall </a:t>
            </a:r>
            <a:r>
              <a:rPr lang="en" sz="1200" dirty="0">
                <a:latin typeface="Calibri"/>
                <a:ea typeface="Calibri"/>
                <a:cs typeface="Calibri"/>
                <a:sym typeface="Calibri"/>
              </a:rPr>
              <a:t>(begun in Unit 1, Lesson 1)</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Patriot broadside </a:t>
            </a:r>
            <a:r>
              <a:rPr lang="en" sz="1200" dirty="0">
                <a:latin typeface="Calibri"/>
                <a:ea typeface="Calibri"/>
                <a:cs typeface="Calibri"/>
                <a:sym typeface="Calibri"/>
              </a:rPr>
              <a:t>(from Lesson 7; </a:t>
            </a:r>
            <a:r>
              <a:rPr lang="en" sz="1200" b="1" dirty="0">
                <a:latin typeface="Calibri"/>
                <a:ea typeface="Calibri"/>
                <a:cs typeface="Calibri"/>
                <a:sym typeface="Calibri"/>
              </a:rPr>
              <a:t>example, for teacher reference)</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Working to Become Effective Learners anchor chart </a:t>
            </a:r>
            <a:r>
              <a:rPr lang="en" sz="1200" dirty="0">
                <a:latin typeface="Calibri"/>
                <a:ea typeface="Calibri"/>
                <a:cs typeface="Calibri"/>
                <a:sym typeface="Calibri"/>
              </a:rPr>
              <a:t>(begun in Module 1)</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Prepare classroom systems for active learning: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Post: Learning targets and applicable anchor charts</a:t>
            </a:r>
            <a:r>
              <a:rPr lang="en" sz="1200" b="1" dirty="0">
                <a:latin typeface="Calibri"/>
                <a:ea typeface="Calibri"/>
                <a:cs typeface="Calibri"/>
                <a:sym typeface="Calibri"/>
              </a:rPr>
              <a:t> </a:t>
            </a:r>
            <a:r>
              <a:rPr lang="en" sz="1200" dirty="0">
                <a:latin typeface="Calibri"/>
                <a:ea typeface="Calibri"/>
                <a:cs typeface="Calibri"/>
                <a:sym typeface="Calibri"/>
              </a:rPr>
              <a:t>(see Materials list)</a:t>
            </a:r>
            <a:r>
              <a:rPr lang="en" sz="1200" b="1" dirty="0">
                <a:latin typeface="Calibri"/>
                <a:ea typeface="Calibri"/>
                <a:cs typeface="Calibri"/>
                <a:sym typeface="Calibri"/>
              </a:rPr>
              <a:t>.</a:t>
            </a:r>
            <a:endParaRPr sz="1200" b="1" dirty="0">
              <a:latin typeface="Calibri"/>
              <a:ea typeface="Calibri"/>
              <a:cs typeface="Calibri"/>
              <a:sym typeface="Calibri"/>
            </a:endParaRPr>
          </a:p>
          <a:p>
            <a:pPr marL="457200" lvl="0" indent="0" algn="l" rtl="0">
              <a:lnSpc>
                <a:spcPct val="100000"/>
              </a:lnSpc>
              <a:spcBef>
                <a:spcPts val="0"/>
              </a:spcBef>
              <a:spcAft>
                <a:spcPts val="0"/>
              </a:spcAft>
              <a:buNone/>
            </a:pPr>
            <a:endParaRPr sz="1200" b="1" dirty="0">
              <a:latin typeface="Calibri"/>
              <a:ea typeface="Calibri"/>
              <a:cs typeface="Calibri"/>
              <a:sym typeface="Calibri"/>
            </a:endParaRPr>
          </a:p>
        </p:txBody>
      </p:sp>
    </p:spTree>
    <p:extLst>
      <p:ext uri="{BB962C8B-B14F-4D97-AF65-F5344CB8AC3E}">
        <p14:creationId xmlns:p14="http://schemas.microsoft.com/office/powerpoint/2010/main" val="29310763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i="0" u="none" strike="noStrike" cap="none">
                <a:solidFill>
                  <a:schemeClr val="dk1"/>
                </a:solidFill>
                <a:latin typeface="Calibri"/>
                <a:ea typeface="Calibri"/>
                <a:cs typeface="Calibri"/>
                <a:sym typeface="Calibri"/>
              </a:rPr>
              <a:t>Review these protocols before teaching. They are all used in this lesson:</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Think-Pair-Share</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Check for Understanding Technique (Thumb-O-Meter)</a:t>
            </a:r>
            <a:endParaRPr sz="1200">
              <a:solidFill>
                <a:schemeClr val="dk1"/>
              </a:solidFill>
              <a:latin typeface="Calibri"/>
              <a:ea typeface="Calibri"/>
              <a:cs typeface="Calibri"/>
              <a:sym typeface="Calibri"/>
            </a:endParaRPr>
          </a:p>
          <a:p>
            <a:pPr marL="0" marR="0" lvl="0" indent="457200" algn="l" rtl="0">
              <a:lnSpc>
                <a:spcPct val="100000"/>
              </a:lnSpc>
              <a:spcBef>
                <a:spcPts val="0"/>
              </a:spcBef>
              <a:spcAft>
                <a:spcPts val="0"/>
              </a:spcAft>
              <a:buClr>
                <a:schemeClr val="dk1"/>
              </a:buClr>
              <a:buSzPts val="1100"/>
              <a:buFont typeface="Arial"/>
              <a:buNone/>
            </a:pPr>
            <a:r>
              <a:rPr lang="en" sz="1200" i="0" u="sng" strike="noStrike" cap="none">
                <a:solidFill>
                  <a:schemeClr val="hlink"/>
                </a:solidFill>
                <a:latin typeface="Calibri"/>
                <a:ea typeface="Calibri"/>
                <a:cs typeface="Calibri"/>
                <a:sym typeface="Calibri"/>
                <a:hlinkClick r:id="rId3"/>
              </a:rPr>
              <a:t>https://eleducation.org/resources/el-education-classroom-protocols</a:t>
            </a:r>
            <a:endParaRPr sz="1200" i="0" u="none" strike="noStrike" cap="none">
              <a:solidFill>
                <a:srgbClr val="000000"/>
              </a:solidFill>
              <a:latin typeface="Calibri"/>
              <a:ea typeface="Calibri"/>
              <a:cs typeface="Calibri"/>
              <a:sym typeface="Calibri"/>
            </a:endParaRPr>
          </a:p>
        </p:txBody>
      </p:sp>
      <p:sp>
        <p:nvSpPr>
          <p:cNvPr id="273" name="Google Shape;273;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0731316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Google Shape;280;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1" name="Google Shape;281;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Additional Support Considerations:</a:t>
            </a: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i="1" dirty="0">
                <a:latin typeface="Calibri"/>
                <a:ea typeface="Calibri"/>
                <a:cs typeface="Calibri"/>
                <a:sym typeface="Calibri"/>
              </a:rPr>
              <a:t>For lighter support:</a:t>
            </a:r>
            <a:endParaRPr sz="1200" i="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Before providing sentence frames or additional modeling during Work Time, observe student interaction and allow students to grapple. Provide supportive frames and demonstrations only after students have grappled with the task. Observe the areas in which they struggle to target appropriate support.</a:t>
            </a:r>
            <a:endParaRPr sz="1200" dirty="0">
              <a:latin typeface="Calibri"/>
              <a:ea typeface="Calibri"/>
              <a:cs typeface="Calibri"/>
              <a:sym typeface="Calibri"/>
            </a:endParaRPr>
          </a:p>
          <a:p>
            <a:pPr marL="457200" lvl="0" indent="0" algn="l" rtl="0">
              <a:lnSpc>
                <a:spcPct val="100000"/>
              </a:lnSpc>
              <a:spcBef>
                <a:spcPts val="0"/>
              </a:spcBef>
              <a:spcAft>
                <a:spcPts val="0"/>
              </a:spcAft>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i="1" dirty="0">
                <a:latin typeface="Calibri"/>
                <a:ea typeface="Calibri"/>
                <a:cs typeface="Calibri"/>
                <a:sym typeface="Calibri"/>
              </a:rPr>
              <a:t>For heavier support:</a:t>
            </a:r>
            <a:endParaRPr sz="1200" i="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Consider creating </a:t>
            </a:r>
            <a:r>
              <a:rPr lang="en" sz="1200" b="0" dirty="0">
                <a:latin typeface="Calibri"/>
                <a:ea typeface="Calibri"/>
                <a:cs typeface="Calibri"/>
                <a:sym typeface="Calibri"/>
              </a:rPr>
              <a:t>index cards that represent opinions students might have, with the opinion listed at the top. For example, on one index card, draw a </a:t>
            </a:r>
            <a:r>
              <a:rPr lang="en" sz="1200" dirty="0">
                <a:latin typeface="Calibri"/>
                <a:ea typeface="Calibri"/>
                <a:cs typeface="Calibri"/>
                <a:sym typeface="Calibri"/>
              </a:rPr>
              <a:t>picture of students at recess. On the top of this index card, write “We need longer recess.” Students can talk in pairs, using persuasive language to persuade someone to take action. (</a:t>
            </a:r>
            <a:r>
              <a:rPr lang="en" sz="1200" i="0" dirty="0">
                <a:latin typeface="Calibri"/>
                <a:ea typeface="Calibri"/>
                <a:cs typeface="Calibri"/>
                <a:sym typeface="Calibri"/>
              </a:rPr>
              <a:t>Example: Partner A: “We need longer recess.” Partner B: “Recognize the child in us! Let us play!”) </a:t>
            </a:r>
            <a:r>
              <a:rPr lang="en" sz="1200" dirty="0">
                <a:latin typeface="Calibri"/>
                <a:ea typeface="Calibri"/>
                <a:cs typeface="Calibri"/>
                <a:sym typeface="Calibri"/>
              </a:rPr>
              <a:t>Allow students to practice with these familiar examples during Opening A, in preparation for writing their conclusion paragraphs.</a:t>
            </a: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32606794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Google Shape;289;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290" name="Google Shape;290;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7521825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Google Shape;298;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9" name="Google Shape;299;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Welcome students to class and the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through the agenda for today.</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following/reading the content on the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122879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
        <p:cNvGrpSpPr/>
        <p:nvPr/>
      </p:nvGrpSpPr>
      <p:grpSpPr>
        <a:xfrm>
          <a:off x="0" y="0"/>
          <a:ext cx="0" cy="0"/>
          <a:chOff x="0" y="0"/>
          <a:chExt cx="0" cy="0"/>
        </a:xfrm>
      </p:grpSpPr>
      <p:sp>
        <p:nvSpPr>
          <p:cNvPr id="304" name="Google Shape;304;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10-12 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 and Partners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Questions on student-facing slide are animated, click to reveal each question.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Collect students’ </a:t>
            </a:r>
            <a:r>
              <a:rPr lang="en" sz="1200" b="1" dirty="0">
                <a:latin typeface="Calibri"/>
                <a:ea typeface="Calibri"/>
                <a:cs typeface="Calibri"/>
                <a:sym typeface="Calibri"/>
              </a:rPr>
              <a:t>Prepositional Phrases I and II homework </a:t>
            </a:r>
            <a:r>
              <a:rPr lang="en" sz="1200" dirty="0">
                <a:latin typeface="Calibri"/>
                <a:ea typeface="Calibri"/>
                <a:cs typeface="Calibri"/>
                <a:sym typeface="Calibri"/>
              </a:rPr>
              <a:t>from Lessons 7–8. Refer to </a:t>
            </a:r>
            <a:r>
              <a:rPr lang="en" sz="1200" b="1" dirty="0">
                <a:latin typeface="Calibri"/>
                <a:ea typeface="Calibri"/>
                <a:cs typeface="Calibri"/>
                <a:sym typeface="Calibri"/>
              </a:rPr>
              <a:t>Prepositional Phrases I and II (answers, for teacher reference)</a:t>
            </a:r>
            <a:r>
              <a:rPr lang="en" sz="1200" dirty="0">
                <a:latin typeface="Calibri"/>
                <a:ea typeface="Calibri"/>
                <a:cs typeface="Calibri"/>
                <a:sym typeface="Calibri"/>
              </a:rPr>
              <a:t> as necessary.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retrieve their </a:t>
            </a:r>
            <a:r>
              <a:rPr lang="en" sz="1200" b="1" dirty="0">
                <a:latin typeface="Calibri"/>
                <a:ea typeface="Calibri"/>
                <a:cs typeface="Calibri"/>
                <a:sym typeface="Calibri"/>
              </a:rPr>
              <a:t>Model Broadside: Quaker Perspective.</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chorally read the conclusion aloud with you.</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Think-Pair-Share: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information is included in this conclusion?” </a:t>
            </a:r>
            <a:r>
              <a:rPr lang="en" sz="1200" b="1" dirty="0">
                <a:latin typeface="Calibri"/>
                <a:ea typeface="Calibri"/>
                <a:cs typeface="Calibri"/>
                <a:sym typeface="Calibri"/>
              </a:rPr>
              <a:t>(restates the what: opinion and reasons; reflects on the so what: calls the reader to action)</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do we mean by </a:t>
            </a:r>
            <a:r>
              <a:rPr lang="en-US" sz="1200" i="1" dirty="0" smtClean="0">
                <a:latin typeface="Calibri"/>
                <a:ea typeface="Calibri"/>
                <a:cs typeface="Calibri"/>
                <a:sym typeface="Calibri"/>
              </a:rPr>
              <a:t>‘</a:t>
            </a:r>
            <a:r>
              <a:rPr lang="en" sz="1200" i="1" dirty="0" smtClean="0">
                <a:latin typeface="Calibri"/>
                <a:ea typeface="Calibri"/>
                <a:cs typeface="Calibri"/>
                <a:sym typeface="Calibri"/>
              </a:rPr>
              <a:t>calls </a:t>
            </a:r>
            <a:r>
              <a:rPr lang="en" sz="1200" i="1" dirty="0">
                <a:latin typeface="Calibri"/>
                <a:ea typeface="Calibri"/>
                <a:cs typeface="Calibri"/>
                <a:sym typeface="Calibri"/>
              </a:rPr>
              <a:t>the reader to action</a:t>
            </a:r>
            <a:r>
              <a:rPr lang="en" sz="1200" i="1" dirty="0" smtClean="0">
                <a:latin typeface="Calibri"/>
                <a:ea typeface="Calibri"/>
                <a:cs typeface="Calibri"/>
                <a:sym typeface="Calibri"/>
              </a:rPr>
              <a:t>?</a:t>
            </a:r>
            <a:r>
              <a:rPr lang="en-US" sz="1200" i="1" dirty="0" smtClean="0">
                <a:latin typeface="Calibri"/>
                <a:ea typeface="Calibri"/>
                <a:cs typeface="Calibri"/>
                <a:sym typeface="Calibri"/>
              </a:rPr>
              <a:t>’</a:t>
            </a:r>
            <a:r>
              <a:rPr lang="en" sz="1200" i="1" dirty="0" smtClean="0">
                <a:latin typeface="Calibri"/>
                <a:ea typeface="Calibri"/>
                <a:cs typeface="Calibri"/>
                <a:sym typeface="Calibri"/>
              </a:rPr>
              <a:t>” </a:t>
            </a:r>
            <a:r>
              <a:rPr lang="en" sz="1200" b="1" dirty="0">
                <a:latin typeface="Calibri"/>
                <a:ea typeface="Calibri"/>
                <a:cs typeface="Calibri"/>
                <a:sym typeface="Calibri"/>
              </a:rPr>
              <a:t>(tells the reader to do something right away)</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As students share out, capture their responses on the </a:t>
            </a:r>
            <a:r>
              <a:rPr lang="en" sz="1200" b="1" dirty="0">
                <a:latin typeface="Calibri"/>
                <a:ea typeface="Calibri"/>
                <a:cs typeface="Calibri"/>
                <a:sym typeface="Calibri"/>
              </a:rPr>
              <a:t>Characteristics of Broadsides anchor chart. </a:t>
            </a:r>
            <a:r>
              <a:rPr lang="en" sz="1200" dirty="0">
                <a:latin typeface="Calibri"/>
                <a:ea typeface="Calibri"/>
                <a:cs typeface="Calibri"/>
                <a:sym typeface="Calibri"/>
              </a:rPr>
              <a:t>Refer to the </a:t>
            </a:r>
            <a:r>
              <a:rPr lang="en" sz="1200" b="1" dirty="0">
                <a:latin typeface="Calibri"/>
                <a:ea typeface="Calibri"/>
                <a:cs typeface="Calibri"/>
                <a:sym typeface="Calibri"/>
              </a:rPr>
              <a:t>Characteristics of Broadsides anchor chart (example, for teacher reference)</a:t>
            </a:r>
            <a:r>
              <a:rPr lang="en" sz="1200" dirty="0">
                <a:latin typeface="Calibri"/>
                <a:ea typeface="Calibri"/>
                <a:cs typeface="Calibri"/>
                <a:sym typeface="Calibri"/>
              </a:rPr>
              <a:t> as necessary.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Point out that the conclusion paragraph uses persuasive, or convincing, language.</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Using a total participation, invite responses from the group:</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words or phrases does the author use in this paragraph to try to persuade the reader to do something right away?” </a:t>
            </a:r>
            <a:r>
              <a:rPr lang="en" sz="1200" b="1" dirty="0">
                <a:latin typeface="Calibri"/>
                <a:ea typeface="Calibri"/>
                <a:cs typeface="Calibri"/>
                <a:sym typeface="Calibri"/>
              </a:rPr>
              <a:t>(“staying true to your principles”; “goes against everything we believe in”; “Do not do it!”)</a:t>
            </a:r>
            <a:endParaRPr sz="1200" b="1" dirty="0">
              <a:latin typeface="Calibri"/>
              <a:ea typeface="Calibri"/>
              <a:cs typeface="Calibri"/>
              <a:sym typeface="Calibri"/>
            </a:endParaRPr>
          </a:p>
          <a:p>
            <a:pPr marL="0" lvl="0" indent="0" algn="l" rtl="0">
              <a:lnSpc>
                <a:spcPct val="100000"/>
              </a:lnSpc>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During the think-pair-share, student partners should be using the protocol correctly.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a:t>
            </a:r>
            <a:r>
              <a:rPr lang="en" sz="1200" b="0" i="0" u="none" strike="noStrike" cap="none" dirty="0">
                <a:latin typeface="Calibri"/>
                <a:ea typeface="Calibri"/>
                <a:cs typeface="Calibri"/>
                <a:sym typeface="Calibri"/>
              </a:rPr>
              <a:t>port for Any Students Who Need It:</a:t>
            </a:r>
            <a:endParaRPr sz="1200" b="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(Persuasive Language Practice</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Invite students to play “Persuade Me!” with the cards from “for heavier support.” Put </a:t>
            </a:r>
            <a:r>
              <a:rPr lang="en" sz="1200" b="0" dirty="0">
                <a:latin typeface="Calibri"/>
                <a:ea typeface="Calibri"/>
                <a:cs typeface="Calibri"/>
                <a:sym typeface="Calibri"/>
              </a:rPr>
              <a:t>all index cards </a:t>
            </a:r>
            <a:r>
              <a:rPr lang="en" sz="1200" dirty="0">
                <a:latin typeface="Calibri"/>
                <a:ea typeface="Calibri"/>
                <a:cs typeface="Calibri"/>
                <a:sym typeface="Calibri"/>
              </a:rPr>
              <a:t>in a bag and invite a volunteer to pull one out and read the goal at the top. Invite that student to call on another student to use persuasive language to “call people to this action.” The student who used persuasive language then repeats this process. Record students’ persuasive language onto a chart for them to reference when writing their conclusion paragraphs in Work Time B.</a:t>
            </a:r>
            <a:endParaRPr sz="1200" dirty="0">
              <a:latin typeface="Calibri"/>
              <a:ea typeface="Calibri"/>
              <a:cs typeface="Calibri"/>
              <a:sym typeface="Calibri"/>
            </a:endParaRPr>
          </a:p>
          <a:p>
            <a:pPr marL="457200" lvl="0" indent="0" algn="l" rtl="0">
              <a:lnSpc>
                <a:spcPct val="100000"/>
              </a:lnSpc>
              <a:spcBef>
                <a:spcPts val="0"/>
              </a:spcBef>
              <a:spcAft>
                <a:spcPts val="0"/>
              </a:spcAft>
              <a:buNone/>
            </a:pPr>
            <a:endParaRPr sz="1200" dirty="0">
              <a:latin typeface="Calibri"/>
              <a:ea typeface="Calibri"/>
              <a:cs typeface="Calibri"/>
              <a:sym typeface="Calibri"/>
            </a:endParaRPr>
          </a:p>
        </p:txBody>
      </p:sp>
      <p:sp>
        <p:nvSpPr>
          <p:cNvPr id="305" name="Google Shape;305;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0799246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p:cNvGrpSpPr/>
        <p:nvPr/>
      </p:nvGrpSpPr>
      <p:grpSpPr>
        <a:xfrm>
          <a:off x="0" y="0"/>
          <a:ext cx="0" cy="0"/>
          <a:chOff x="0" y="0"/>
          <a:chExt cx="0" cy="0"/>
        </a:xfrm>
      </p:grpSpPr>
      <p:sp>
        <p:nvSpPr>
          <p:cNvPr id="312" name="Google Shape;312;g44a845d447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i="0" u="none" strike="noStrike" cap="none" dirty="0" smtClean="0">
                <a:solidFill>
                  <a:schemeClr val="dk1"/>
                </a:solidFill>
                <a:latin typeface="Calibri"/>
                <a:ea typeface="Calibri"/>
                <a:cs typeface="Calibri"/>
                <a:sym typeface="Calibri"/>
              </a:rPr>
              <a:t>5</a:t>
            </a:r>
            <a:r>
              <a:rPr lang="en-US" sz="1200" b="1" i="0" u="none" strike="noStrike" cap="none" dirty="0" smtClean="0">
                <a:solidFill>
                  <a:schemeClr val="dk1"/>
                </a:solidFill>
                <a:latin typeface="Calibri"/>
                <a:ea typeface="Calibri"/>
                <a:cs typeface="Calibri"/>
                <a:sym typeface="Calibri"/>
              </a:rPr>
              <a:t>-7</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r>
              <a:rPr lang="en" sz="1200" dirty="0">
                <a:solidFill>
                  <a:schemeClr val="dk1"/>
                </a:solidFill>
                <a:latin typeface="Calibri"/>
                <a:ea typeface="Calibri"/>
                <a:cs typeface="Calibri"/>
                <a:sym typeface="Calibri"/>
              </a:rPr>
              <a:t>None.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Direct students’ attention to the posted learning targets and select a volunteer to read them aloud:</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b="1" i="0" dirty="0">
                <a:latin typeface="Calibri"/>
                <a:ea typeface="Calibri"/>
                <a:cs typeface="Calibri"/>
                <a:sym typeface="Calibri"/>
              </a:rPr>
              <a:t>“I can write a conclusion paragraph for my broadside.”</a:t>
            </a:r>
            <a:endParaRPr sz="1200" b="1" i="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b="1" i="0" dirty="0">
                <a:latin typeface="Calibri"/>
                <a:ea typeface="Calibri"/>
                <a:cs typeface="Calibri"/>
                <a:sym typeface="Calibri"/>
              </a:rPr>
              <a:t>“I can form and use prepositional phrases.”</a:t>
            </a:r>
            <a:endParaRPr sz="1200" b="1" i="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Underline the word </a:t>
            </a:r>
            <a:r>
              <a:rPr lang="en" sz="1200" i="1" dirty="0">
                <a:latin typeface="Calibri"/>
                <a:ea typeface="Calibri"/>
                <a:cs typeface="Calibri"/>
                <a:sym typeface="Calibri"/>
              </a:rPr>
              <a:t>conclusion. </a:t>
            </a:r>
            <a:r>
              <a:rPr lang="en" sz="1200" dirty="0">
                <a:latin typeface="Calibri"/>
                <a:ea typeface="Calibri"/>
                <a:cs typeface="Calibri"/>
                <a:sym typeface="Calibri"/>
              </a:rPr>
              <a:t>Using a total participation technique, invite responses from the group:</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is a conclusion paragraph? What is the purpose of it?” </a:t>
            </a:r>
            <a:r>
              <a:rPr lang="en" sz="1200" b="1" dirty="0">
                <a:latin typeface="Calibri"/>
                <a:ea typeface="Calibri"/>
                <a:cs typeface="Calibri"/>
                <a:sym typeface="Calibri"/>
              </a:rPr>
              <a:t>(It is the paragraph that wraps up a piece of writing. It restates the “what?” and adds some reflection by the author about the “so what?”)</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retrieve their </a:t>
            </a:r>
            <a:r>
              <a:rPr lang="en" sz="1200" b="1" dirty="0">
                <a:latin typeface="Calibri"/>
                <a:ea typeface="Calibri"/>
                <a:cs typeface="Calibri"/>
                <a:sym typeface="Calibri"/>
              </a:rPr>
              <a:t>Directions for Broadside</a:t>
            </a:r>
            <a:r>
              <a:rPr lang="en" sz="1200" dirty="0">
                <a:latin typeface="Calibri"/>
                <a:ea typeface="Calibri"/>
                <a:cs typeface="Calibri"/>
                <a:sym typeface="Calibri"/>
              </a:rPr>
              <a:t> and to chorally read the prompt aloud with you.</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listening during whole group review.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a:t>
            </a:r>
            <a:r>
              <a:rPr lang="en" sz="1200" b="0" i="0" u="none" strike="noStrike" cap="none" dirty="0">
                <a:latin typeface="Calibri"/>
                <a:ea typeface="Calibri"/>
                <a:cs typeface="Calibri"/>
                <a:sym typeface="Calibri"/>
              </a:rPr>
              <a:t>port for Any Students Who Need It:</a:t>
            </a:r>
            <a:endParaRPr sz="1200" b="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(Word Families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When reviewing the word </a:t>
            </a:r>
            <a:r>
              <a:rPr lang="en" sz="1200" i="1" dirty="0">
                <a:latin typeface="Calibri"/>
                <a:ea typeface="Calibri"/>
                <a:cs typeface="Calibri"/>
                <a:sym typeface="Calibri"/>
              </a:rPr>
              <a:t>conclusion</a:t>
            </a:r>
            <a:r>
              <a:rPr lang="en" sz="1200" dirty="0">
                <a:latin typeface="Calibri"/>
                <a:ea typeface="Calibri"/>
                <a:cs typeface="Calibri"/>
                <a:sym typeface="Calibri"/>
              </a:rPr>
              <a:t>, ask students about the root </a:t>
            </a:r>
            <a:r>
              <a:rPr lang="en" sz="1200" b="0" dirty="0">
                <a:latin typeface="Calibri"/>
                <a:ea typeface="Calibri"/>
                <a:cs typeface="Calibri"/>
                <a:sym typeface="Calibri"/>
              </a:rPr>
              <a:t>word (conclude), reinforcing </a:t>
            </a:r>
            <a:r>
              <a:rPr lang="en" sz="1200" dirty="0">
                <a:latin typeface="Calibri"/>
                <a:ea typeface="Calibri"/>
                <a:cs typeface="Calibri"/>
                <a:sym typeface="Calibri"/>
              </a:rPr>
              <a:t>the strategy of using root words to find the meaning of unfamiliar words and phrases.</a:t>
            </a:r>
            <a:endParaRPr sz="1200" dirty="0">
              <a:latin typeface="Calibri"/>
              <a:ea typeface="Calibri"/>
              <a:cs typeface="Calibri"/>
              <a:sym typeface="Calibri"/>
            </a:endParaRPr>
          </a:p>
          <a:p>
            <a:pPr marL="457200" lvl="0" indent="0" algn="l" rtl="0">
              <a:lnSpc>
                <a:spcPct val="100000"/>
              </a:lnSpc>
              <a:spcBef>
                <a:spcPts val="0"/>
              </a:spcBef>
              <a:spcAft>
                <a:spcPts val="0"/>
              </a:spcAft>
              <a:buNone/>
            </a:pPr>
            <a:endParaRPr sz="1200" dirty="0">
              <a:latin typeface="Calibri"/>
              <a:ea typeface="Calibri"/>
              <a:cs typeface="Calibri"/>
              <a:sym typeface="Calibri"/>
            </a:endParaRPr>
          </a:p>
        </p:txBody>
      </p:sp>
      <p:sp>
        <p:nvSpPr>
          <p:cNvPr id="313" name="Google Shape;313;g44a845d44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285517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4"/>
        <p:cNvGrpSpPr/>
        <p:nvPr/>
      </p:nvGrpSpPr>
      <p:grpSpPr>
        <a:xfrm>
          <a:off x="0" y="0"/>
          <a:ext cx="0" cy="0"/>
          <a:chOff x="0" y="0"/>
          <a:chExt cx="0" cy="0"/>
        </a:xfrm>
      </p:grpSpPr>
      <p:sp>
        <p:nvSpPr>
          <p:cNvPr id="15" name="Google Shape;15;p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 name="Google Shape;16;p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5"/>
        <p:cNvGrpSpPr/>
        <p:nvPr/>
      </p:nvGrpSpPr>
      <p:grpSpPr>
        <a:xfrm>
          <a:off x="0" y="0"/>
          <a:ext cx="0" cy="0"/>
          <a:chOff x="0" y="0"/>
          <a:chExt cx="0" cy="0"/>
        </a:xfrm>
      </p:grpSpPr>
      <p:sp>
        <p:nvSpPr>
          <p:cNvPr id="96" name="Google Shape;96;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7" name="Google Shape;97;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98" name="Google Shape;98;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1" name="Google Shape;101;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2" name="Google Shape;102;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3" name="Google Shape;103;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4"/>
        <p:cNvGrpSpPr/>
        <p:nvPr/>
      </p:nvGrpSpPr>
      <p:grpSpPr>
        <a:xfrm>
          <a:off x="0" y="0"/>
          <a:ext cx="0" cy="0"/>
          <a:chOff x="0" y="0"/>
          <a:chExt cx="0" cy="0"/>
        </a:xfrm>
      </p:grpSpPr>
      <p:sp>
        <p:nvSpPr>
          <p:cNvPr id="105" name="Google Shape;105;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6" name="Google Shape;106;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07" name="Google Shape;107;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8" name="Google Shape;108;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9" name="Google Shape;109;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0"/>
        <p:cNvGrpSpPr/>
        <p:nvPr/>
      </p:nvGrpSpPr>
      <p:grpSpPr>
        <a:xfrm>
          <a:off x="0" y="0"/>
          <a:ext cx="0" cy="0"/>
          <a:chOff x="0" y="0"/>
          <a:chExt cx="0" cy="0"/>
        </a:xfrm>
      </p:grpSpPr>
      <p:sp>
        <p:nvSpPr>
          <p:cNvPr id="111" name="Google Shape;111;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2" name="Google Shape;112;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3" name="Google Shape;113;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4" name="Google Shape;114;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5" name="Google Shape;115;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16"/>
        <p:cNvGrpSpPr/>
        <p:nvPr/>
      </p:nvGrpSpPr>
      <p:grpSpPr>
        <a:xfrm>
          <a:off x="0" y="0"/>
          <a:ext cx="0" cy="0"/>
          <a:chOff x="0" y="0"/>
          <a:chExt cx="0" cy="0"/>
        </a:xfrm>
      </p:grpSpPr>
      <p:sp>
        <p:nvSpPr>
          <p:cNvPr id="117" name="Google Shape;117;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8" name="Google Shape;118;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0" name="Google Shape;120;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1" name="Google Shape;121;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2" name="Google Shape;122;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3"/>
        <p:cNvGrpSpPr/>
        <p:nvPr/>
      </p:nvGrpSpPr>
      <p:grpSpPr>
        <a:xfrm>
          <a:off x="0" y="0"/>
          <a:ext cx="0" cy="0"/>
          <a:chOff x="0" y="0"/>
          <a:chExt cx="0" cy="0"/>
        </a:xfrm>
      </p:grpSpPr>
      <p:sp>
        <p:nvSpPr>
          <p:cNvPr id="124" name="Google Shape;124;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5" name="Google Shape;125;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7" name="Google Shape;127;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28" name="Google Shape;128;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9" name="Google Shape;129;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1" name="Google Shape;131;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2"/>
        <p:cNvGrpSpPr/>
        <p:nvPr/>
      </p:nvGrpSpPr>
      <p:grpSpPr>
        <a:xfrm>
          <a:off x="0" y="0"/>
          <a:ext cx="0" cy="0"/>
          <a:chOff x="0" y="0"/>
          <a:chExt cx="0" cy="0"/>
        </a:xfrm>
      </p:grpSpPr>
      <p:sp>
        <p:nvSpPr>
          <p:cNvPr id="133" name="Google Shape;133;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4" name="Google Shape;134;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37"/>
        <p:cNvGrpSpPr/>
        <p:nvPr/>
      </p:nvGrpSpPr>
      <p:grpSpPr>
        <a:xfrm>
          <a:off x="0" y="0"/>
          <a:ext cx="0" cy="0"/>
          <a:chOff x="0" y="0"/>
          <a:chExt cx="0" cy="0"/>
        </a:xfrm>
      </p:grpSpPr>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1"/>
        <p:cNvGrpSpPr/>
        <p:nvPr/>
      </p:nvGrpSpPr>
      <p:grpSpPr>
        <a:xfrm>
          <a:off x="0" y="0"/>
          <a:ext cx="0" cy="0"/>
          <a:chOff x="0" y="0"/>
          <a:chExt cx="0" cy="0"/>
        </a:xfrm>
      </p:grpSpPr>
      <p:sp>
        <p:nvSpPr>
          <p:cNvPr id="142" name="Google Shape;142;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3" name="Google Shape;143;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5" name="Google Shape;145;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6" name="Google Shape;146;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7" name="Google Shape;147;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0"/>
        <p:cNvGrpSpPr/>
        <p:nvPr/>
      </p:nvGrpSpPr>
      <p:grpSpPr>
        <a:xfrm>
          <a:off x="0" y="0"/>
          <a:ext cx="0" cy="0"/>
          <a:chOff x="0" y="0"/>
          <a:chExt cx="0" cy="0"/>
        </a:xfrm>
      </p:grpSpPr>
      <p:sp>
        <p:nvSpPr>
          <p:cNvPr id="21" name="Google Shape;21;p3"/>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2" name="Google Shape;22;p3"/>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23" name="Google Shape;23;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6" name="Google Shape;26;p3"/>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7" name="Google Shape;27;p3"/>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8" name="Google Shape;28;p3"/>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48"/>
        <p:cNvGrpSpPr/>
        <p:nvPr/>
      </p:nvGrpSpPr>
      <p:grpSpPr>
        <a:xfrm>
          <a:off x="0" y="0"/>
          <a:ext cx="0" cy="0"/>
          <a:chOff x="0" y="0"/>
          <a:chExt cx="0" cy="0"/>
        </a:xfrm>
      </p:grpSpPr>
      <p:sp>
        <p:nvSpPr>
          <p:cNvPr id="149" name="Google Shape;149;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0" name="Google Shape;150;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2" name="Google Shape;152;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3" name="Google Shape;153;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5"/>
        <p:cNvGrpSpPr/>
        <p:nvPr/>
      </p:nvGrpSpPr>
      <p:grpSpPr>
        <a:xfrm>
          <a:off x="0" y="0"/>
          <a:ext cx="0" cy="0"/>
          <a:chOff x="0" y="0"/>
          <a:chExt cx="0" cy="0"/>
        </a:xfrm>
      </p:grpSpPr>
      <p:sp>
        <p:nvSpPr>
          <p:cNvPr id="156" name="Google Shape;156;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7" name="Google Shape;157;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9" name="Google Shape;159;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0" name="Google Shape;160;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1"/>
        <p:cNvGrpSpPr/>
        <p:nvPr/>
      </p:nvGrpSpPr>
      <p:grpSpPr>
        <a:xfrm>
          <a:off x="0" y="0"/>
          <a:ext cx="0" cy="0"/>
          <a:chOff x="0" y="0"/>
          <a:chExt cx="0" cy="0"/>
        </a:xfrm>
      </p:grpSpPr>
      <p:sp>
        <p:nvSpPr>
          <p:cNvPr id="162" name="Google Shape;162;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3" name="Google Shape;163;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5" name="Google Shape;165;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6" name="Google Shape;166;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67"/>
        <p:cNvGrpSpPr/>
        <p:nvPr/>
      </p:nvGrpSpPr>
      <p:grpSpPr>
        <a:xfrm>
          <a:off x="0" y="0"/>
          <a:ext cx="0" cy="0"/>
          <a:chOff x="0" y="0"/>
          <a:chExt cx="0" cy="0"/>
        </a:xfrm>
      </p:grpSpPr>
      <p:sp>
        <p:nvSpPr>
          <p:cNvPr id="168" name="Google Shape;168;p25"/>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169" name="Google Shape;169;p25"/>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70" name="Google Shape;170;p25"/>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71" name="Google Shape;171;p2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81"/>
        <p:cNvGrpSpPr/>
        <p:nvPr/>
      </p:nvGrpSpPr>
      <p:grpSpPr>
        <a:xfrm>
          <a:off x="0" y="0"/>
          <a:ext cx="0" cy="0"/>
          <a:chOff x="0" y="0"/>
          <a:chExt cx="0" cy="0"/>
        </a:xfrm>
      </p:grpSpPr>
      <p:sp>
        <p:nvSpPr>
          <p:cNvPr id="182" name="Google Shape;182;p27"/>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83" name="Google Shape;183;p27"/>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84" name="Google Shape;184;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5" name="Google Shape;185;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6" name="Google Shape;186;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87" name="Google Shape;187;p27"/>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88" name="Google Shape;188;p27"/>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89" name="Google Shape;189;p27"/>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90"/>
        <p:cNvGrpSpPr/>
        <p:nvPr/>
      </p:nvGrpSpPr>
      <p:grpSpPr>
        <a:xfrm>
          <a:off x="0" y="0"/>
          <a:ext cx="0" cy="0"/>
          <a:chOff x="0" y="0"/>
          <a:chExt cx="0" cy="0"/>
        </a:xfrm>
      </p:grpSpPr>
      <p:sp>
        <p:nvSpPr>
          <p:cNvPr id="191" name="Google Shape;191;p2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entury Gothic"/>
              <a:buNone/>
              <a:defRPr sz="33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92" name="Google Shape;192;p2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93" name="Google Shape;193;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4" name="Google Shape;194;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5" name="Google Shape;195;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96"/>
        <p:cNvGrpSpPr/>
        <p:nvPr/>
      </p:nvGrpSpPr>
      <p:grpSpPr>
        <a:xfrm>
          <a:off x="0" y="0"/>
          <a:ext cx="0" cy="0"/>
          <a:chOff x="0" y="0"/>
          <a:chExt cx="0" cy="0"/>
        </a:xfrm>
      </p:grpSpPr>
      <p:sp>
        <p:nvSpPr>
          <p:cNvPr id="197" name="Google Shape;197;p29"/>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98" name="Google Shape;198;p29"/>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99" name="Google Shape;199;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0" name="Google Shape;200;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1" name="Google Shape;201;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202"/>
        <p:cNvGrpSpPr/>
        <p:nvPr/>
      </p:nvGrpSpPr>
      <p:grpSpPr>
        <a:xfrm>
          <a:off x="0" y="0"/>
          <a:ext cx="0" cy="0"/>
          <a:chOff x="0" y="0"/>
          <a:chExt cx="0" cy="0"/>
        </a:xfrm>
      </p:grpSpPr>
      <p:sp>
        <p:nvSpPr>
          <p:cNvPr id="203" name="Google Shape;203;p3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entury Gothic"/>
              <a:buNone/>
              <a:defRPr sz="33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04" name="Google Shape;204;p30"/>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05" name="Google Shape;205;p30"/>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06" name="Google Shape;206;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7" name="Google Shape;207;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8" name="Google Shape;208;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209"/>
        <p:cNvGrpSpPr/>
        <p:nvPr/>
      </p:nvGrpSpPr>
      <p:grpSpPr>
        <a:xfrm>
          <a:off x="0" y="0"/>
          <a:ext cx="0" cy="0"/>
          <a:chOff x="0" y="0"/>
          <a:chExt cx="0" cy="0"/>
        </a:xfrm>
      </p:grpSpPr>
      <p:sp>
        <p:nvSpPr>
          <p:cNvPr id="210" name="Google Shape;210;p31"/>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11" name="Google Shape;211;p31"/>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12" name="Google Shape;212;p31"/>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13" name="Google Shape;213;p31"/>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14" name="Google Shape;214;p31"/>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15" name="Google Shape;215;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6" name="Google Shape;216;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7" name="Google Shape;217;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18"/>
        <p:cNvGrpSpPr/>
        <p:nvPr/>
      </p:nvGrpSpPr>
      <p:grpSpPr>
        <a:xfrm>
          <a:off x="0" y="0"/>
          <a:ext cx="0" cy="0"/>
          <a:chOff x="0" y="0"/>
          <a:chExt cx="0" cy="0"/>
        </a:xfrm>
      </p:grpSpPr>
      <p:sp>
        <p:nvSpPr>
          <p:cNvPr id="219" name="Google Shape;219;p3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20" name="Google Shape;220;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21" name="Google Shape;221;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22" name="Google Shape;222;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23"/>
        <p:cNvGrpSpPr/>
        <p:nvPr/>
      </p:nvGrpSpPr>
      <p:grpSpPr>
        <a:xfrm>
          <a:off x="0" y="0"/>
          <a:ext cx="0" cy="0"/>
          <a:chOff x="0" y="0"/>
          <a:chExt cx="0" cy="0"/>
        </a:xfrm>
      </p:grpSpPr>
      <p:sp>
        <p:nvSpPr>
          <p:cNvPr id="224" name="Google Shape;224;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25" name="Google Shape;225;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26" name="Google Shape;226;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227"/>
        <p:cNvGrpSpPr/>
        <p:nvPr/>
      </p:nvGrpSpPr>
      <p:grpSpPr>
        <a:xfrm>
          <a:off x="0" y="0"/>
          <a:ext cx="0" cy="0"/>
          <a:chOff x="0" y="0"/>
          <a:chExt cx="0" cy="0"/>
        </a:xfrm>
      </p:grpSpPr>
      <p:sp>
        <p:nvSpPr>
          <p:cNvPr id="228" name="Google Shape;228;p3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29" name="Google Shape;229;p34"/>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30" name="Google Shape;230;p34"/>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231" name="Google Shape;231;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32" name="Google Shape;232;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33" name="Google Shape;233;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234"/>
        <p:cNvGrpSpPr/>
        <p:nvPr/>
      </p:nvGrpSpPr>
      <p:grpSpPr>
        <a:xfrm>
          <a:off x="0" y="0"/>
          <a:ext cx="0" cy="0"/>
          <a:chOff x="0" y="0"/>
          <a:chExt cx="0" cy="0"/>
        </a:xfrm>
      </p:grpSpPr>
      <p:sp>
        <p:nvSpPr>
          <p:cNvPr id="235" name="Google Shape;235;p35"/>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36" name="Google Shape;236;p35"/>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237" name="Google Shape;237;p35"/>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238" name="Google Shape;238;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39" name="Google Shape;239;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0" name="Google Shape;240;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41"/>
        <p:cNvGrpSpPr/>
        <p:nvPr/>
      </p:nvGrpSpPr>
      <p:grpSpPr>
        <a:xfrm>
          <a:off x="0" y="0"/>
          <a:ext cx="0" cy="0"/>
          <a:chOff x="0" y="0"/>
          <a:chExt cx="0" cy="0"/>
        </a:xfrm>
      </p:grpSpPr>
      <p:sp>
        <p:nvSpPr>
          <p:cNvPr id="242" name="Google Shape;242;p3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43" name="Google Shape;243;p36"/>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44" name="Google Shape;244;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5" name="Google Shape;245;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6" name="Google Shape;246;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47"/>
        <p:cNvGrpSpPr/>
        <p:nvPr/>
      </p:nvGrpSpPr>
      <p:grpSpPr>
        <a:xfrm>
          <a:off x="0" y="0"/>
          <a:ext cx="0" cy="0"/>
          <a:chOff x="0" y="0"/>
          <a:chExt cx="0" cy="0"/>
        </a:xfrm>
      </p:grpSpPr>
      <p:sp>
        <p:nvSpPr>
          <p:cNvPr id="248" name="Google Shape;248;p37"/>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49" name="Google Shape;249;p37"/>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50" name="Google Shape;250;p3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51" name="Google Shape;251;p3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52" name="Google Shape;252;p3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6" Type="http://schemas.openxmlformats.org/officeDocument/2006/relationships/image" Target="../media/image3.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2.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jp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image" Target="../media/image1.jpg"/><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5" Type="http://schemas.openxmlformats.org/officeDocument/2006/relationships/image" Target="../media/image3.png"/><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8" name="Google Shape;88;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9" name="Google Shape;89;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0" name="Google Shape;90;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1" name="Google Shape;91;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2" name="Google Shape;92;p13"/>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93" name="Google Shape;93;p13"/>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94" name="Google Shape;94;p13"/>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72"/>
        <p:cNvGrpSpPr/>
        <p:nvPr/>
      </p:nvGrpSpPr>
      <p:grpSpPr>
        <a:xfrm>
          <a:off x="0" y="0"/>
          <a:ext cx="0" cy="0"/>
          <a:chOff x="0" y="0"/>
          <a:chExt cx="0" cy="0"/>
        </a:xfrm>
      </p:grpSpPr>
      <p:sp>
        <p:nvSpPr>
          <p:cNvPr id="173" name="Google Shape;173;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74" name="Google Shape;174;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5" name="Google Shape;175;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6" name="Google Shape;176;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7" name="Google Shape;177;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78" name="Google Shape;178;p26"/>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179" name="Google Shape;179;p26"/>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180" name="Google Shape;180;p26"/>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3" Type="http://schemas.openxmlformats.org/officeDocument/2006/relationships/hyperlink" Target="http://curriculum.eleducation.org/curriculum/ela/grade-4/module-3/unit-3/lesson-10"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jp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p38"/>
          <p:cNvSpPr txBox="1">
            <a:spLocks noGrp="1"/>
          </p:cNvSpPr>
          <p:nvPr>
            <p:ph type="title"/>
          </p:nvPr>
        </p:nvSpPr>
        <p:spPr>
          <a:xfrm>
            <a:off x="393575" y="273850"/>
            <a:ext cx="81219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a:t>
            </a:r>
            <a:r>
              <a:rPr lang="en" sz="3400">
                <a:latin typeface="Century Gothic"/>
                <a:ea typeface="Century Gothic"/>
                <a:cs typeface="Century Gothic"/>
                <a:sym typeface="Century Gothic"/>
              </a:rPr>
              <a:t>3</a:t>
            </a:r>
            <a:r>
              <a:rPr lang="en" sz="3400" b="0" i="0" u="none" strike="noStrike" cap="none">
                <a:solidFill>
                  <a:schemeClr val="dk1"/>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10</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258" name="Google Shape;258;p38"/>
          <p:cNvSpPr txBox="1">
            <a:spLocks noGrp="1"/>
          </p:cNvSpPr>
          <p:nvPr>
            <p:ph type="body" idx="1"/>
          </p:nvPr>
        </p:nvSpPr>
        <p:spPr>
          <a:xfrm>
            <a:off x="393575" y="1178225"/>
            <a:ext cx="8237700" cy="32091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None/>
            </a:pPr>
            <a:r>
              <a:rPr lang="en" sz="1800" b="0" i="0" u="none" strike="noStrike" cap="none">
                <a:solidFill>
                  <a:srgbClr val="000000"/>
                </a:solidFill>
                <a:latin typeface="Century Gothic"/>
                <a:ea typeface="Century Gothic"/>
                <a:cs typeface="Century Gothic"/>
                <a:sym typeface="Century Gothic"/>
              </a:rPr>
              <a:t>This lesson will take approximately </a:t>
            </a:r>
            <a:r>
              <a:rPr lang="en" sz="1800">
                <a:solidFill>
                  <a:srgbClr val="000000"/>
                </a:solidFill>
                <a:latin typeface="Century Gothic"/>
                <a:ea typeface="Century Gothic"/>
                <a:cs typeface="Century Gothic"/>
                <a:sym typeface="Century Gothic"/>
              </a:rPr>
              <a:t>60</a:t>
            </a:r>
            <a:r>
              <a:rPr lang="en" sz="1800" b="0" i="0" u="none" strike="noStrike" cap="none">
                <a:solidFill>
                  <a:srgbClr val="000000"/>
                </a:solidFill>
                <a:latin typeface="Century Gothic"/>
                <a:ea typeface="Century Gothic"/>
                <a:cs typeface="Century Gothic"/>
                <a:sym typeface="Century Gothic"/>
              </a:rPr>
              <a:t>-</a:t>
            </a:r>
            <a:r>
              <a:rPr lang="en" sz="1800">
                <a:solidFill>
                  <a:srgbClr val="000000"/>
                </a:solidFill>
                <a:latin typeface="Century Gothic"/>
                <a:ea typeface="Century Gothic"/>
                <a:cs typeface="Century Gothic"/>
                <a:sym typeface="Century Gothic"/>
              </a:rPr>
              <a:t>78</a:t>
            </a:r>
            <a:r>
              <a:rPr lang="en" sz="1800" b="0" i="0" u="none" strike="noStrike" cap="none">
                <a:solidFill>
                  <a:srgbClr val="000000"/>
                </a:solidFill>
                <a:latin typeface="Century Gothic"/>
                <a:ea typeface="Century Gothic"/>
                <a:cs typeface="Century Gothic"/>
                <a:sym typeface="Century Gothic"/>
              </a:rPr>
              <a:t> minutes to complete. </a:t>
            </a:r>
            <a:endParaRPr sz="1800" b="0" i="0" u="none" strike="noStrike" cap="none">
              <a:solidFill>
                <a:srgbClr val="000000"/>
              </a:solidFill>
              <a:latin typeface="Century Gothic"/>
              <a:ea typeface="Century Gothic"/>
              <a:cs typeface="Century Gothic"/>
              <a:sym typeface="Century Gothic"/>
            </a:endParaRPr>
          </a:p>
          <a:p>
            <a:pPr marL="457200" marR="0" lvl="0" indent="0" algn="l" rtl="0">
              <a:lnSpc>
                <a:spcPct val="90000"/>
              </a:lnSpc>
              <a:spcBef>
                <a:spcPts val="0"/>
              </a:spcBef>
              <a:spcAft>
                <a:spcPts val="0"/>
              </a:spcAft>
              <a:buNone/>
            </a:pPr>
            <a:endParaRPr sz="1800" b="0" i="0" u="none" strike="noStrike" cap="none">
              <a:solidFill>
                <a:srgbClr val="000000"/>
              </a:solidFill>
              <a:latin typeface="Century Gothic"/>
              <a:ea typeface="Century Gothic"/>
              <a:cs typeface="Century Gothic"/>
              <a:sym typeface="Century Gothic"/>
            </a:endParaRPr>
          </a:p>
          <a:p>
            <a:pPr marL="0" marR="0" lvl="0" indent="0" algn="l" rtl="0">
              <a:lnSpc>
                <a:spcPct val="90000"/>
              </a:lnSpc>
              <a:spcBef>
                <a:spcPts val="0"/>
              </a:spcBef>
              <a:spcAft>
                <a:spcPts val="0"/>
              </a:spcAft>
              <a:buNone/>
            </a:pPr>
            <a:r>
              <a:rPr lang="en" sz="1800">
                <a:solidFill>
                  <a:srgbClr val="000000"/>
                </a:solidFill>
                <a:latin typeface="Century Gothic"/>
                <a:ea typeface="Century Gothic"/>
                <a:cs typeface="Century Gothic"/>
                <a:sym typeface="Century Gothic"/>
              </a:rPr>
              <a:t>The purpose of today’s lesson is to continue the routines from lessons 7-9. In this lesson, students write a conclusion paragraph for their broadsides. Before writing their conclusions, students participate in a mini lesson about forming and using prepositional phrases. </a:t>
            </a:r>
            <a:endParaRPr sz="1800">
              <a:solidFill>
                <a:srgbClr val="000000"/>
              </a:solidFill>
              <a:latin typeface="Century Gothic"/>
              <a:ea typeface="Century Gothic"/>
              <a:cs typeface="Century Gothic"/>
              <a:sym typeface="Century Gothic"/>
            </a:endParaRPr>
          </a:p>
          <a:p>
            <a:pPr marL="457200" marR="0" lvl="0" indent="0" algn="l" rtl="0">
              <a:lnSpc>
                <a:spcPct val="90000"/>
              </a:lnSpc>
              <a:spcBef>
                <a:spcPts val="0"/>
              </a:spcBef>
              <a:spcAft>
                <a:spcPts val="0"/>
              </a:spcAft>
              <a:buNone/>
            </a:pPr>
            <a:endParaRPr sz="1800">
              <a:solidFill>
                <a:srgbClr val="000000"/>
              </a:solidFill>
              <a:latin typeface="Century Gothic"/>
              <a:ea typeface="Century Gothic"/>
              <a:cs typeface="Century Gothic"/>
              <a:sym typeface="Century Gothic"/>
            </a:endParaRPr>
          </a:p>
          <a:p>
            <a:pPr marL="0" marR="0" lvl="0" indent="0" algn="l" rtl="0">
              <a:lnSpc>
                <a:spcPct val="150000"/>
              </a:lnSpc>
              <a:spcBef>
                <a:spcPts val="0"/>
              </a:spcBef>
              <a:spcAft>
                <a:spcPts val="0"/>
              </a:spcAft>
              <a:buNone/>
            </a:pPr>
            <a:r>
              <a:rPr lang="en" sz="1800" b="0" i="0" u="none" strike="noStrike" cap="none">
                <a:solidFill>
                  <a:srgbClr val="000000"/>
                </a:solidFill>
                <a:latin typeface="Century Gothic"/>
                <a:ea typeface="Century Gothic"/>
                <a:cs typeface="Century Gothic"/>
                <a:sym typeface="Century Gothic"/>
              </a:rPr>
              <a:t>The Learning Targets for students today are: </a:t>
            </a:r>
            <a:endParaRPr sz="1800">
              <a:solidFill>
                <a:srgbClr val="000000"/>
              </a:solidFill>
              <a:latin typeface="Century Gothic"/>
              <a:ea typeface="Century Gothic"/>
              <a:cs typeface="Century Gothic"/>
              <a:sym typeface="Century Gothic"/>
            </a:endParaRPr>
          </a:p>
          <a:p>
            <a:pPr marL="457200" lvl="0" indent="-342900" algn="l" rtl="0">
              <a:lnSpc>
                <a:spcPct val="150000"/>
              </a:lnSpc>
              <a:spcBef>
                <a:spcPts val="0"/>
              </a:spcBef>
              <a:spcAft>
                <a:spcPts val="0"/>
              </a:spcAft>
              <a:buClr>
                <a:srgbClr val="000000"/>
              </a:buClr>
              <a:buSzPts val="1800"/>
              <a:buFont typeface="Century Gothic"/>
              <a:buAutoNum type="arabicPeriod"/>
            </a:pPr>
            <a:r>
              <a:rPr lang="en" sz="1800">
                <a:solidFill>
                  <a:srgbClr val="000000"/>
                </a:solidFill>
                <a:latin typeface="Century Gothic"/>
                <a:ea typeface="Century Gothic"/>
                <a:cs typeface="Century Gothic"/>
                <a:sym typeface="Century Gothic"/>
              </a:rPr>
              <a:t>I can write a conclusion paragraph for my broadside. </a:t>
            </a:r>
            <a:endParaRPr sz="1800">
              <a:solidFill>
                <a:srgbClr val="000000"/>
              </a:solidFill>
              <a:latin typeface="Century Gothic"/>
              <a:ea typeface="Century Gothic"/>
              <a:cs typeface="Century Gothic"/>
              <a:sym typeface="Century Gothic"/>
            </a:endParaRPr>
          </a:p>
          <a:p>
            <a:pPr marL="457200" lvl="0" indent="-342900" algn="l" rtl="0">
              <a:lnSpc>
                <a:spcPct val="150000"/>
              </a:lnSpc>
              <a:spcBef>
                <a:spcPts val="0"/>
              </a:spcBef>
              <a:spcAft>
                <a:spcPts val="0"/>
              </a:spcAft>
              <a:buClr>
                <a:srgbClr val="000000"/>
              </a:buClr>
              <a:buSzPts val="1800"/>
              <a:buFont typeface="Century Gothic"/>
              <a:buAutoNum type="arabicPeriod"/>
            </a:pPr>
            <a:r>
              <a:rPr lang="en" sz="1800">
                <a:solidFill>
                  <a:srgbClr val="000000"/>
                </a:solidFill>
                <a:latin typeface="Century Gothic"/>
                <a:ea typeface="Century Gothic"/>
                <a:cs typeface="Century Gothic"/>
                <a:sym typeface="Century Gothic"/>
              </a:rPr>
              <a:t>I can form and use prepositional phrases. </a:t>
            </a:r>
            <a:endParaRPr sz="1800">
              <a:solidFill>
                <a:srgbClr val="000000"/>
              </a:solidFill>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21"/>
        <p:cNvGrpSpPr/>
        <p:nvPr/>
      </p:nvGrpSpPr>
      <p:grpSpPr>
        <a:xfrm>
          <a:off x="0" y="0"/>
          <a:ext cx="0" cy="0"/>
          <a:chOff x="0" y="0"/>
          <a:chExt cx="0" cy="0"/>
        </a:xfrm>
      </p:grpSpPr>
      <p:sp>
        <p:nvSpPr>
          <p:cNvPr id="322" name="Google Shape;322;p47"/>
          <p:cNvSpPr txBox="1">
            <a:spLocks noGrp="1"/>
          </p:cNvSpPr>
          <p:nvPr>
            <p:ph type="title"/>
          </p:nvPr>
        </p:nvSpPr>
        <p:spPr>
          <a:xfrm>
            <a:off x="467600" y="273850"/>
            <a:ext cx="7559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200">
                <a:solidFill>
                  <a:srgbClr val="000000"/>
                </a:solidFill>
                <a:latin typeface="Century Gothic"/>
                <a:ea typeface="Century Gothic"/>
                <a:cs typeface="Century Gothic"/>
                <a:sym typeface="Century Gothic"/>
              </a:rPr>
              <a:t>Mini-Lesson: Prepositional Phrases</a:t>
            </a:r>
            <a:endParaRPr sz="3200" u="none" strike="noStrike" cap="none">
              <a:solidFill>
                <a:srgbClr val="000000"/>
              </a:solidFill>
              <a:latin typeface="Century Gothic"/>
              <a:ea typeface="Century Gothic"/>
              <a:cs typeface="Century Gothic"/>
              <a:sym typeface="Century Gothic"/>
            </a:endParaRPr>
          </a:p>
        </p:txBody>
      </p:sp>
      <p:pic>
        <p:nvPicPr>
          <p:cNvPr id="323" name="Google Shape;323;p47"/>
          <p:cNvPicPr preferRelativeResize="0"/>
          <p:nvPr/>
        </p:nvPicPr>
        <p:blipFill>
          <a:blip r:embed="rId3">
            <a:alphaModFix/>
          </a:blip>
          <a:stretch>
            <a:fillRect/>
          </a:stretch>
        </p:blipFill>
        <p:spPr>
          <a:xfrm>
            <a:off x="596550" y="1146468"/>
            <a:ext cx="7694619" cy="745907"/>
          </a:xfrm>
          <a:prstGeom prst="rect">
            <a:avLst/>
          </a:prstGeom>
          <a:noFill/>
          <a:ln>
            <a:noFill/>
          </a:ln>
        </p:spPr>
      </p:pic>
      <p:sp>
        <p:nvSpPr>
          <p:cNvPr id="324" name="Google Shape;324;p47"/>
          <p:cNvSpPr txBox="1"/>
          <p:nvPr/>
        </p:nvSpPr>
        <p:spPr>
          <a:xfrm>
            <a:off x="533475" y="1892375"/>
            <a:ext cx="7694700" cy="2624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000">
                <a:latin typeface="Century Gothic"/>
                <a:ea typeface="Century Gothic"/>
                <a:cs typeface="Century Gothic"/>
                <a:sym typeface="Century Gothic"/>
              </a:rPr>
              <a:t>What kinds of questions do prepositional phrases answer? </a:t>
            </a:r>
            <a:endParaRPr sz="2000">
              <a:latin typeface="Century Gothic"/>
              <a:ea typeface="Century Gothic"/>
              <a:cs typeface="Century Gothic"/>
              <a:sym typeface="Century Gothic"/>
            </a:endParaRPr>
          </a:p>
          <a:p>
            <a:pPr marL="0" lvl="0" indent="0" algn="l" rtl="0">
              <a:spcBef>
                <a:spcPts val="0"/>
              </a:spcBef>
              <a:spcAft>
                <a:spcPts val="0"/>
              </a:spcAft>
              <a:buNone/>
            </a:pPr>
            <a:endParaRPr sz="2000">
              <a:latin typeface="Century Gothic"/>
              <a:ea typeface="Century Gothic"/>
              <a:cs typeface="Century Gothic"/>
              <a:sym typeface="Century Gothic"/>
            </a:endParaRPr>
          </a:p>
          <a:p>
            <a:pPr marL="0" lvl="0" indent="0" algn="l" rtl="0">
              <a:spcBef>
                <a:spcPts val="0"/>
              </a:spcBef>
              <a:spcAft>
                <a:spcPts val="0"/>
              </a:spcAft>
              <a:buNone/>
            </a:pPr>
            <a:endParaRPr sz="2000">
              <a:latin typeface="Century Gothic"/>
              <a:ea typeface="Century Gothic"/>
              <a:cs typeface="Century Gothic"/>
              <a:sym typeface="Century Gothic"/>
            </a:endParaRPr>
          </a:p>
          <a:p>
            <a:pPr marL="0" lvl="0" indent="0" algn="l" rtl="0">
              <a:spcBef>
                <a:spcPts val="0"/>
              </a:spcBef>
              <a:spcAft>
                <a:spcPts val="0"/>
              </a:spcAft>
              <a:buNone/>
            </a:pPr>
            <a:r>
              <a:rPr lang="en" sz="2000">
                <a:latin typeface="Century Gothic"/>
                <a:ea typeface="Century Gothic"/>
                <a:cs typeface="Century Gothic"/>
                <a:sym typeface="Century Gothic"/>
              </a:rPr>
              <a:t>Review from Homework: </a:t>
            </a:r>
            <a:endParaRPr sz="2000">
              <a:latin typeface="Century Gothic"/>
              <a:ea typeface="Century Gothic"/>
              <a:cs typeface="Century Gothic"/>
              <a:sym typeface="Century Gothic"/>
            </a:endParaRPr>
          </a:p>
          <a:p>
            <a:pPr marL="0" lvl="0" indent="0" algn="l" rtl="0">
              <a:spcBef>
                <a:spcPts val="0"/>
              </a:spcBef>
              <a:spcAft>
                <a:spcPts val="0"/>
              </a:spcAft>
              <a:buNone/>
            </a:pPr>
            <a:endParaRPr sz="2000">
              <a:latin typeface="Century Gothic"/>
              <a:ea typeface="Century Gothic"/>
              <a:cs typeface="Century Gothic"/>
              <a:sym typeface="Century Gothic"/>
            </a:endParaRPr>
          </a:p>
          <a:p>
            <a:pPr marL="0" lvl="0" indent="0" algn="l" rtl="0">
              <a:spcBef>
                <a:spcPts val="0"/>
              </a:spcBef>
              <a:spcAft>
                <a:spcPts val="0"/>
              </a:spcAft>
              <a:buNone/>
            </a:pPr>
            <a:endParaRPr sz="2000">
              <a:latin typeface="Century Gothic"/>
              <a:ea typeface="Century Gothic"/>
              <a:cs typeface="Century Gothic"/>
              <a:sym typeface="Century Gothic"/>
            </a:endParaRPr>
          </a:p>
          <a:p>
            <a:pPr marL="0" lvl="0" indent="0" algn="l" rtl="0">
              <a:spcBef>
                <a:spcPts val="0"/>
              </a:spcBef>
              <a:spcAft>
                <a:spcPts val="0"/>
              </a:spcAft>
              <a:buNone/>
            </a:pPr>
            <a:endParaRPr sz="2000">
              <a:latin typeface="Century Gothic"/>
              <a:ea typeface="Century Gothic"/>
              <a:cs typeface="Century Gothic"/>
              <a:sym typeface="Century Gothic"/>
            </a:endParaRPr>
          </a:p>
        </p:txBody>
      </p:sp>
      <p:pic>
        <p:nvPicPr>
          <p:cNvPr id="325" name="Google Shape;325;p47"/>
          <p:cNvPicPr preferRelativeResize="0"/>
          <p:nvPr/>
        </p:nvPicPr>
        <p:blipFill>
          <a:blip r:embed="rId4">
            <a:alphaModFix/>
          </a:blip>
          <a:stretch>
            <a:fillRect/>
          </a:stretch>
        </p:blipFill>
        <p:spPr>
          <a:xfrm>
            <a:off x="596562" y="3294576"/>
            <a:ext cx="7950863" cy="62432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29"/>
        <p:cNvGrpSpPr/>
        <p:nvPr/>
      </p:nvGrpSpPr>
      <p:grpSpPr>
        <a:xfrm>
          <a:off x="0" y="0"/>
          <a:ext cx="0" cy="0"/>
          <a:chOff x="0" y="0"/>
          <a:chExt cx="0" cy="0"/>
        </a:xfrm>
      </p:grpSpPr>
      <p:sp>
        <p:nvSpPr>
          <p:cNvPr id="330" name="Google Shape;330;p4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3300"/>
              <a:buFont typeface="Calibri"/>
              <a:buNone/>
            </a:pPr>
            <a:r>
              <a:rPr lang="en" sz="3200">
                <a:latin typeface="Century Gothic"/>
                <a:ea typeface="Century Gothic"/>
                <a:cs typeface="Century Gothic"/>
                <a:sym typeface="Century Gothic"/>
              </a:rPr>
              <a:t>Mini-Lesson: Prepositional Phrases</a:t>
            </a:r>
            <a:endParaRPr sz="3200">
              <a:solidFill>
                <a:srgbClr val="000000"/>
              </a:solidFill>
              <a:latin typeface="Century Gothic"/>
              <a:ea typeface="Century Gothic"/>
              <a:cs typeface="Century Gothic"/>
              <a:sym typeface="Century Gothic"/>
            </a:endParaRPr>
          </a:p>
        </p:txBody>
      </p:sp>
      <p:sp>
        <p:nvSpPr>
          <p:cNvPr id="331" name="Google Shape;331;p48"/>
          <p:cNvSpPr txBox="1"/>
          <p:nvPr/>
        </p:nvSpPr>
        <p:spPr>
          <a:xfrm>
            <a:off x="771900" y="1195975"/>
            <a:ext cx="7778400" cy="3197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000" dirty="0">
                <a:solidFill>
                  <a:schemeClr val="dk1"/>
                </a:solidFill>
                <a:latin typeface="Century Gothic"/>
                <a:ea typeface="Century Gothic"/>
                <a:cs typeface="Century Gothic"/>
                <a:sym typeface="Century Gothic"/>
              </a:rPr>
              <a:t>Example: “But getting involved in this war goes against everything we believe in.”</a:t>
            </a:r>
            <a:endParaRPr dirty="0">
              <a:solidFill>
                <a:schemeClr val="dk1"/>
              </a:solidFill>
            </a:endParaRPr>
          </a:p>
          <a:p>
            <a:pPr marL="0" lvl="0" indent="0" algn="l" rtl="0">
              <a:spcBef>
                <a:spcPts val="0"/>
              </a:spcBef>
              <a:spcAft>
                <a:spcPts val="0"/>
              </a:spcAft>
              <a:buNone/>
            </a:pPr>
            <a:endParaRPr dirty="0"/>
          </a:p>
          <a:p>
            <a:pPr marL="457200" lvl="0" indent="0" algn="l" rtl="0">
              <a:spcBef>
                <a:spcPts val="0"/>
              </a:spcBef>
              <a:spcAft>
                <a:spcPts val="0"/>
              </a:spcAft>
              <a:buNone/>
            </a:pPr>
            <a:endParaRPr dirty="0"/>
          </a:p>
          <a:p>
            <a:pPr marL="457200" lvl="0" indent="-342900" algn="l" rtl="0">
              <a:lnSpc>
                <a:spcPct val="15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What is the relationship between getting involved and war? </a:t>
            </a:r>
            <a:endParaRPr sz="1800" dirty="0">
              <a:latin typeface="Century Gothic"/>
              <a:ea typeface="Century Gothic"/>
              <a:cs typeface="Century Gothic"/>
              <a:sym typeface="Century Gothic"/>
            </a:endParaRPr>
          </a:p>
          <a:p>
            <a:pPr marL="457200" lvl="0" indent="-342900" algn="l" rtl="0">
              <a:lnSpc>
                <a:spcPct val="15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What word signals this relationship?</a:t>
            </a:r>
            <a:endParaRPr sz="1800" dirty="0">
              <a:latin typeface="Century Gothic"/>
              <a:ea typeface="Century Gothic"/>
              <a:cs typeface="Century Gothic"/>
              <a:sym typeface="Century Gothic"/>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35"/>
        <p:cNvGrpSpPr/>
        <p:nvPr/>
      </p:nvGrpSpPr>
      <p:grpSpPr>
        <a:xfrm>
          <a:off x="0" y="0"/>
          <a:ext cx="0" cy="0"/>
          <a:chOff x="0" y="0"/>
          <a:chExt cx="0" cy="0"/>
        </a:xfrm>
      </p:grpSpPr>
      <p:sp>
        <p:nvSpPr>
          <p:cNvPr id="336" name="Google Shape;336;p4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3300"/>
              <a:buFont typeface="Calibri"/>
              <a:buNone/>
            </a:pPr>
            <a:r>
              <a:rPr lang="en" sz="3200">
                <a:latin typeface="Century Gothic"/>
                <a:ea typeface="Century Gothic"/>
                <a:cs typeface="Century Gothic"/>
                <a:sym typeface="Century Gothic"/>
              </a:rPr>
              <a:t>Mini-Lesson: Prepositional Phrases </a:t>
            </a:r>
            <a:endParaRPr sz="3200">
              <a:latin typeface="Century Gothic"/>
              <a:ea typeface="Century Gothic"/>
              <a:cs typeface="Century Gothic"/>
              <a:sym typeface="Century Gothic"/>
            </a:endParaRPr>
          </a:p>
          <a:p>
            <a:pPr marL="0" lvl="0" indent="0" algn="l" rtl="0">
              <a:spcBef>
                <a:spcPts val="0"/>
              </a:spcBef>
              <a:spcAft>
                <a:spcPts val="0"/>
              </a:spcAft>
              <a:buClr>
                <a:schemeClr val="dk1"/>
              </a:buClr>
              <a:buSzPts val="3300"/>
              <a:buFont typeface="Calibri"/>
              <a:buNone/>
            </a:pPr>
            <a:r>
              <a:rPr lang="en" sz="3200">
                <a:latin typeface="Century Gothic"/>
                <a:ea typeface="Century Gothic"/>
                <a:cs typeface="Century Gothic"/>
                <a:sym typeface="Century Gothic"/>
              </a:rPr>
              <a:t>Practice </a:t>
            </a:r>
            <a:endParaRPr sz="3200">
              <a:latin typeface="Century Gothic"/>
              <a:ea typeface="Century Gothic"/>
              <a:cs typeface="Century Gothic"/>
              <a:sym typeface="Century Gothic"/>
            </a:endParaRPr>
          </a:p>
        </p:txBody>
      </p:sp>
      <p:sp>
        <p:nvSpPr>
          <p:cNvPr id="337" name="Google Shape;337;p49"/>
          <p:cNvSpPr txBox="1"/>
          <p:nvPr/>
        </p:nvSpPr>
        <p:spPr>
          <a:xfrm>
            <a:off x="736950" y="1439075"/>
            <a:ext cx="7778400" cy="2996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000" dirty="0">
                <a:latin typeface="Century Gothic"/>
                <a:ea typeface="Century Gothic"/>
                <a:cs typeface="Century Gothic"/>
                <a:sym typeface="Century Gothic"/>
              </a:rPr>
              <a:t>Create a sentence that uses the following phrase: </a:t>
            </a:r>
            <a:endParaRPr sz="2000" dirty="0">
              <a:latin typeface="Century Gothic"/>
              <a:ea typeface="Century Gothic"/>
              <a:cs typeface="Century Gothic"/>
              <a:sym typeface="Century Gothic"/>
            </a:endParaRPr>
          </a:p>
          <a:p>
            <a:pPr marL="0" lvl="0" indent="0" algn="l" rtl="0">
              <a:spcBef>
                <a:spcPts val="0"/>
              </a:spcBef>
              <a:spcAft>
                <a:spcPts val="0"/>
              </a:spcAft>
              <a:buNone/>
            </a:pPr>
            <a:endParaRPr sz="20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AutoNum type="arabicPeriod"/>
            </a:pPr>
            <a:r>
              <a:rPr lang="en" sz="1800" dirty="0">
                <a:latin typeface="Century Gothic"/>
                <a:ea typeface="Century Gothic"/>
                <a:cs typeface="Century Gothic"/>
                <a:sym typeface="Century Gothic"/>
              </a:rPr>
              <a:t>“after July, 1776” </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r>
              <a:rPr lang="en" sz="2000" dirty="0">
                <a:solidFill>
                  <a:schemeClr val="dk1"/>
                </a:solidFill>
                <a:latin typeface="Century Gothic"/>
                <a:ea typeface="Century Gothic"/>
                <a:cs typeface="Century Gothic"/>
                <a:sym typeface="Century Gothic"/>
              </a:rPr>
              <a:t>Create a sentence that uses the following phrase: </a:t>
            </a:r>
            <a:endParaRPr sz="20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mj-lt"/>
              <a:buAutoNum type="arabicPeriod" startAt="2"/>
            </a:pPr>
            <a:r>
              <a:rPr lang="en" sz="1800" dirty="0">
                <a:latin typeface="Century Gothic"/>
                <a:ea typeface="Century Gothic"/>
                <a:cs typeface="Century Gothic"/>
                <a:sym typeface="Century Gothic"/>
              </a:rPr>
              <a:t>“across the harbor” </a:t>
            </a:r>
            <a:endParaRPr sz="1800" dirty="0">
              <a:latin typeface="Century Gothic"/>
              <a:ea typeface="Century Gothic"/>
              <a:cs typeface="Century Gothic"/>
              <a:sym typeface="Century Gothic"/>
            </a:endParaRPr>
          </a:p>
          <a:p>
            <a:pPr marL="137160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p:txBody>
      </p:sp>
      <p:pic>
        <p:nvPicPr>
          <p:cNvPr id="338" name="Google Shape;338;p49"/>
          <p:cNvPicPr preferRelativeResize="0"/>
          <p:nvPr/>
        </p:nvPicPr>
        <p:blipFill>
          <a:blip r:embed="rId3">
            <a:alphaModFix/>
          </a:blip>
          <a:stretch>
            <a:fillRect/>
          </a:stretch>
        </p:blipFill>
        <p:spPr>
          <a:xfrm>
            <a:off x="8504464" y="4390025"/>
            <a:ext cx="520954" cy="52065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sp>
        <p:nvSpPr>
          <p:cNvPr id="343" name="Google Shape;343;p5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3300"/>
              <a:buFont typeface="Calibri"/>
              <a:buNone/>
            </a:pPr>
            <a:endParaRPr sz="3200">
              <a:latin typeface="Century Gothic"/>
              <a:ea typeface="Century Gothic"/>
              <a:cs typeface="Century Gothic"/>
              <a:sym typeface="Century Gothic"/>
            </a:endParaRPr>
          </a:p>
          <a:p>
            <a:pPr marL="0" lvl="0" indent="0" algn="l" rtl="0">
              <a:spcBef>
                <a:spcPts val="0"/>
              </a:spcBef>
              <a:spcAft>
                <a:spcPts val="0"/>
              </a:spcAft>
              <a:buClr>
                <a:schemeClr val="dk1"/>
              </a:buClr>
              <a:buSzPts val="3300"/>
              <a:buFont typeface="Calibri"/>
              <a:buNone/>
            </a:pPr>
            <a:r>
              <a:rPr lang="en" sz="3200">
                <a:latin typeface="Century Gothic"/>
                <a:ea typeface="Century Gothic"/>
                <a:cs typeface="Century Gothic"/>
                <a:sym typeface="Century Gothic"/>
              </a:rPr>
              <a:t>Mini-Lesson: Prepositional Phrases </a:t>
            </a:r>
            <a:endParaRPr sz="3200">
              <a:latin typeface="Century Gothic"/>
              <a:ea typeface="Century Gothic"/>
              <a:cs typeface="Century Gothic"/>
              <a:sym typeface="Century Gothic"/>
            </a:endParaRPr>
          </a:p>
          <a:p>
            <a:pPr marL="0" lvl="0" indent="0" algn="l" rtl="0">
              <a:spcBef>
                <a:spcPts val="0"/>
              </a:spcBef>
              <a:spcAft>
                <a:spcPts val="0"/>
              </a:spcAft>
              <a:buClr>
                <a:schemeClr val="dk1"/>
              </a:buClr>
              <a:buSzPts val="3300"/>
              <a:buFont typeface="Calibri"/>
              <a:buNone/>
            </a:pPr>
            <a:endParaRPr sz="3200">
              <a:latin typeface="Century Gothic"/>
              <a:ea typeface="Century Gothic"/>
              <a:cs typeface="Century Gothic"/>
              <a:sym typeface="Century Gothic"/>
            </a:endParaRPr>
          </a:p>
        </p:txBody>
      </p:sp>
      <p:sp>
        <p:nvSpPr>
          <p:cNvPr id="344" name="Google Shape;344;p50"/>
          <p:cNvSpPr txBox="1"/>
          <p:nvPr/>
        </p:nvSpPr>
        <p:spPr>
          <a:xfrm>
            <a:off x="736950" y="1439075"/>
            <a:ext cx="7778400" cy="2996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200">
                <a:latin typeface="Century Gothic"/>
                <a:ea typeface="Century Gothic"/>
                <a:cs typeface="Century Gothic"/>
                <a:sym typeface="Century Gothic"/>
              </a:rPr>
              <a:t>“The British redcoats arrived to Concord” </a:t>
            </a:r>
            <a:endParaRPr sz="2200">
              <a:latin typeface="Century Gothic"/>
              <a:ea typeface="Century Gothic"/>
              <a:cs typeface="Century Gothic"/>
              <a:sym typeface="Century Gothic"/>
            </a:endParaRPr>
          </a:p>
          <a:p>
            <a:pPr marL="0" lvl="0" indent="0" algn="ctr" rtl="0">
              <a:spcBef>
                <a:spcPts val="0"/>
              </a:spcBef>
              <a:spcAft>
                <a:spcPts val="0"/>
              </a:spcAft>
              <a:buNone/>
            </a:pPr>
            <a:endParaRPr sz="600">
              <a:latin typeface="Century Gothic"/>
              <a:ea typeface="Century Gothic"/>
              <a:cs typeface="Century Gothic"/>
              <a:sym typeface="Century Gothic"/>
            </a:endParaRPr>
          </a:p>
          <a:p>
            <a:pPr marL="457200" lvl="0" indent="-342900" algn="l" rtl="0">
              <a:lnSpc>
                <a:spcPct val="150000"/>
              </a:lnSpc>
              <a:spcBef>
                <a:spcPts val="0"/>
              </a:spcBef>
              <a:spcAft>
                <a:spcPts val="0"/>
              </a:spcAft>
              <a:buSzPts val="1800"/>
              <a:buFont typeface="Century Gothic"/>
              <a:buChar char="●"/>
            </a:pPr>
            <a:r>
              <a:rPr lang="en" sz="1800">
                <a:latin typeface="Century Gothic"/>
                <a:ea typeface="Century Gothic"/>
                <a:cs typeface="Century Gothic"/>
                <a:sym typeface="Century Gothic"/>
              </a:rPr>
              <a:t>What is the relationship between the British redcoats and Concord?</a:t>
            </a:r>
            <a:endParaRPr sz="1800">
              <a:latin typeface="Century Gothic"/>
              <a:ea typeface="Century Gothic"/>
              <a:cs typeface="Century Gothic"/>
              <a:sym typeface="Century Gothic"/>
            </a:endParaRPr>
          </a:p>
          <a:p>
            <a:pPr marL="457200" lvl="0" indent="-342900" algn="l" rtl="0">
              <a:lnSpc>
                <a:spcPct val="150000"/>
              </a:lnSpc>
              <a:spcBef>
                <a:spcPts val="0"/>
              </a:spcBef>
              <a:spcAft>
                <a:spcPts val="0"/>
              </a:spcAft>
              <a:buSzPts val="1800"/>
              <a:buFont typeface="Century Gothic"/>
              <a:buChar char="●"/>
            </a:pPr>
            <a:r>
              <a:rPr lang="en" sz="1800">
                <a:latin typeface="Century Gothic"/>
                <a:ea typeface="Century Gothic"/>
                <a:cs typeface="Century Gothic"/>
                <a:sym typeface="Century Gothic"/>
              </a:rPr>
              <a:t>What word signals this relationship?</a:t>
            </a:r>
            <a:endParaRPr sz="1800">
              <a:latin typeface="Century Gothic"/>
              <a:ea typeface="Century Gothic"/>
              <a:cs typeface="Century Gothic"/>
              <a:sym typeface="Century Gothic"/>
            </a:endParaRPr>
          </a:p>
          <a:p>
            <a:pPr marL="457200" lvl="0" indent="-342900" algn="l" rtl="0">
              <a:lnSpc>
                <a:spcPct val="150000"/>
              </a:lnSpc>
              <a:spcBef>
                <a:spcPts val="0"/>
              </a:spcBef>
              <a:spcAft>
                <a:spcPts val="0"/>
              </a:spcAft>
              <a:buSzPts val="1800"/>
              <a:buFont typeface="Century Gothic"/>
              <a:buChar char="●"/>
            </a:pPr>
            <a:r>
              <a:rPr lang="en" sz="1800">
                <a:latin typeface="Century Gothic"/>
                <a:ea typeface="Century Gothic"/>
                <a:cs typeface="Century Gothic"/>
                <a:sym typeface="Century Gothic"/>
              </a:rPr>
              <a:t>The word to doesn’t sound quite right in this sentence. What is another preposition that would make more sense?</a:t>
            </a:r>
            <a:endParaRPr sz="1800">
              <a:latin typeface="Century Gothic"/>
              <a:ea typeface="Century Gothic"/>
              <a:cs typeface="Century Gothic"/>
              <a:sym typeface="Century Gothic"/>
            </a:endParaRPr>
          </a:p>
          <a:p>
            <a:pPr marL="0" lvl="0" indent="0" algn="l" rtl="0">
              <a:lnSpc>
                <a:spcPct val="150000"/>
              </a:lnSpc>
              <a:spcBef>
                <a:spcPts val="0"/>
              </a:spcBef>
              <a:spcAft>
                <a:spcPts val="0"/>
              </a:spcAft>
              <a:buNone/>
            </a:pPr>
            <a:endParaRPr sz="1600">
              <a:latin typeface="Century Gothic"/>
              <a:ea typeface="Century Gothic"/>
              <a:cs typeface="Century Gothic"/>
              <a:sym typeface="Century Gothic"/>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48"/>
        <p:cNvGrpSpPr/>
        <p:nvPr/>
      </p:nvGrpSpPr>
      <p:grpSpPr>
        <a:xfrm>
          <a:off x="0" y="0"/>
          <a:ext cx="0" cy="0"/>
          <a:chOff x="0" y="0"/>
          <a:chExt cx="0" cy="0"/>
        </a:xfrm>
      </p:grpSpPr>
      <p:sp>
        <p:nvSpPr>
          <p:cNvPr id="349" name="Google Shape;349;p5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3300"/>
              <a:buFont typeface="Calibri"/>
              <a:buNone/>
            </a:pPr>
            <a:endParaRPr sz="3200">
              <a:latin typeface="Century Gothic"/>
              <a:ea typeface="Century Gothic"/>
              <a:cs typeface="Century Gothic"/>
              <a:sym typeface="Century Gothic"/>
            </a:endParaRPr>
          </a:p>
          <a:p>
            <a:pPr marL="0" lvl="0" indent="0" algn="l" rtl="0">
              <a:spcBef>
                <a:spcPts val="0"/>
              </a:spcBef>
              <a:spcAft>
                <a:spcPts val="0"/>
              </a:spcAft>
              <a:buClr>
                <a:schemeClr val="dk1"/>
              </a:buClr>
              <a:buSzPts val="3300"/>
              <a:buFont typeface="Calibri"/>
              <a:buNone/>
            </a:pPr>
            <a:r>
              <a:rPr lang="en" sz="3200">
                <a:latin typeface="Century Gothic"/>
                <a:ea typeface="Century Gothic"/>
                <a:cs typeface="Century Gothic"/>
                <a:sym typeface="Century Gothic"/>
              </a:rPr>
              <a:t>Mini-Lesson: Prepositional Phrases </a:t>
            </a:r>
            <a:endParaRPr sz="3200">
              <a:latin typeface="Century Gothic"/>
              <a:ea typeface="Century Gothic"/>
              <a:cs typeface="Century Gothic"/>
              <a:sym typeface="Century Gothic"/>
            </a:endParaRPr>
          </a:p>
          <a:p>
            <a:pPr marL="0" lvl="0" indent="0" algn="l" rtl="0">
              <a:spcBef>
                <a:spcPts val="0"/>
              </a:spcBef>
              <a:spcAft>
                <a:spcPts val="0"/>
              </a:spcAft>
              <a:buClr>
                <a:schemeClr val="dk1"/>
              </a:buClr>
              <a:buSzPts val="3300"/>
              <a:buFont typeface="Calibri"/>
              <a:buNone/>
            </a:pPr>
            <a:endParaRPr sz="3200">
              <a:latin typeface="Century Gothic"/>
              <a:ea typeface="Century Gothic"/>
              <a:cs typeface="Century Gothic"/>
              <a:sym typeface="Century Gothic"/>
            </a:endParaRPr>
          </a:p>
        </p:txBody>
      </p:sp>
      <p:sp>
        <p:nvSpPr>
          <p:cNvPr id="350" name="Google Shape;350;p51"/>
          <p:cNvSpPr txBox="1"/>
          <p:nvPr/>
        </p:nvSpPr>
        <p:spPr>
          <a:xfrm>
            <a:off x="363350" y="1439075"/>
            <a:ext cx="8265900" cy="2996700"/>
          </a:xfrm>
          <a:prstGeom prst="rect">
            <a:avLst/>
          </a:prstGeom>
          <a:noFill/>
          <a:ln>
            <a:noFill/>
          </a:ln>
        </p:spPr>
        <p:txBody>
          <a:bodyPr spcFirstLastPara="1" wrap="square" lIns="91425" tIns="91425" rIns="91425" bIns="91425" anchor="t" anchorCtr="0">
            <a:noAutofit/>
          </a:bodyPr>
          <a:lstStyle/>
          <a:p>
            <a:pPr marL="0" lvl="0" indent="0" algn="ctr" rtl="0">
              <a:lnSpc>
                <a:spcPct val="150000"/>
              </a:lnSpc>
              <a:spcBef>
                <a:spcPts val="0"/>
              </a:spcBef>
              <a:spcAft>
                <a:spcPts val="0"/>
              </a:spcAft>
              <a:buNone/>
            </a:pPr>
            <a:r>
              <a:rPr lang="en" sz="2200">
                <a:latin typeface="Century Gothic"/>
                <a:ea typeface="Century Gothic"/>
                <a:cs typeface="Century Gothic"/>
                <a:sym typeface="Century Gothic"/>
              </a:rPr>
              <a:t>“They started in Lexington and then went </a:t>
            </a:r>
            <a:r>
              <a:rPr lang="en" sz="2200" u="sng">
                <a:latin typeface="Century Gothic"/>
                <a:ea typeface="Century Gothic"/>
                <a:cs typeface="Century Gothic"/>
                <a:sym typeface="Century Gothic"/>
              </a:rPr>
              <a:t>to</a:t>
            </a:r>
            <a:r>
              <a:rPr lang="en" sz="2200">
                <a:latin typeface="Century Gothic"/>
                <a:ea typeface="Century Gothic"/>
                <a:cs typeface="Century Gothic"/>
                <a:sym typeface="Century Gothic"/>
              </a:rPr>
              <a:t> Concord.”</a:t>
            </a:r>
            <a:endParaRPr sz="2200">
              <a:latin typeface="Century Gothic"/>
              <a:ea typeface="Century Gothic"/>
              <a:cs typeface="Century Gothic"/>
              <a:sym typeface="Century Gothic"/>
            </a:endParaRPr>
          </a:p>
          <a:p>
            <a:pPr marL="0" lvl="0" indent="0" algn="ctr" rtl="0">
              <a:lnSpc>
                <a:spcPct val="150000"/>
              </a:lnSpc>
              <a:spcBef>
                <a:spcPts val="0"/>
              </a:spcBef>
              <a:spcAft>
                <a:spcPts val="0"/>
              </a:spcAft>
              <a:buNone/>
            </a:pPr>
            <a:endParaRPr sz="2200">
              <a:latin typeface="Century Gothic"/>
              <a:ea typeface="Century Gothic"/>
              <a:cs typeface="Century Gothic"/>
              <a:sym typeface="Century Gothic"/>
            </a:endParaRPr>
          </a:p>
          <a:p>
            <a:pPr marL="457200" lvl="0" indent="-342900" algn="ctr" rtl="0">
              <a:lnSpc>
                <a:spcPct val="150000"/>
              </a:lnSpc>
              <a:spcBef>
                <a:spcPts val="0"/>
              </a:spcBef>
              <a:spcAft>
                <a:spcPts val="0"/>
              </a:spcAft>
              <a:buSzPts val="1800"/>
              <a:buFont typeface="Century Gothic"/>
              <a:buChar char="●"/>
            </a:pPr>
            <a:r>
              <a:rPr lang="en" sz="1800">
                <a:latin typeface="Century Gothic"/>
                <a:ea typeface="Century Gothic"/>
                <a:cs typeface="Century Gothic"/>
                <a:sym typeface="Century Gothic"/>
              </a:rPr>
              <a:t>Create a sentence that correctly uses the preposition </a:t>
            </a:r>
            <a:r>
              <a:rPr lang="en" sz="1800" u="sng">
                <a:latin typeface="Century Gothic"/>
                <a:ea typeface="Century Gothic"/>
                <a:cs typeface="Century Gothic"/>
                <a:sym typeface="Century Gothic"/>
              </a:rPr>
              <a:t>to</a:t>
            </a:r>
            <a:r>
              <a:rPr lang="en" sz="1800">
                <a:latin typeface="Century Gothic"/>
                <a:ea typeface="Century Gothic"/>
                <a:cs typeface="Century Gothic"/>
                <a:sym typeface="Century Gothic"/>
              </a:rPr>
              <a:t>. </a:t>
            </a:r>
            <a:endParaRPr sz="1800">
              <a:latin typeface="Century Gothic"/>
              <a:ea typeface="Century Gothic"/>
              <a:cs typeface="Century Gothic"/>
              <a:sym typeface="Century Gothic"/>
            </a:endParaRPr>
          </a:p>
          <a:p>
            <a:pPr marL="0" lvl="0" indent="0" algn="l" rtl="0">
              <a:lnSpc>
                <a:spcPct val="150000"/>
              </a:lnSpc>
              <a:spcBef>
                <a:spcPts val="0"/>
              </a:spcBef>
              <a:spcAft>
                <a:spcPts val="0"/>
              </a:spcAft>
              <a:buNone/>
            </a:pPr>
            <a:endParaRPr sz="1600">
              <a:latin typeface="Century Gothic"/>
              <a:ea typeface="Century Gothic"/>
              <a:cs typeface="Century Gothic"/>
              <a:sym typeface="Century Gothic"/>
            </a:endParaRPr>
          </a:p>
        </p:txBody>
      </p:sp>
      <p:pic>
        <p:nvPicPr>
          <p:cNvPr id="351" name="Google Shape;351;p51"/>
          <p:cNvPicPr preferRelativeResize="0"/>
          <p:nvPr/>
        </p:nvPicPr>
        <p:blipFill>
          <a:blip r:embed="rId3">
            <a:alphaModFix/>
          </a:blip>
          <a:stretch>
            <a:fillRect/>
          </a:stretch>
        </p:blipFill>
        <p:spPr>
          <a:xfrm>
            <a:off x="8474528" y="4390025"/>
            <a:ext cx="510068" cy="52065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55"/>
        <p:cNvGrpSpPr/>
        <p:nvPr/>
      </p:nvGrpSpPr>
      <p:grpSpPr>
        <a:xfrm>
          <a:off x="0" y="0"/>
          <a:ext cx="0" cy="0"/>
          <a:chOff x="0" y="0"/>
          <a:chExt cx="0" cy="0"/>
        </a:xfrm>
      </p:grpSpPr>
      <p:sp>
        <p:nvSpPr>
          <p:cNvPr id="356" name="Google Shape;356;p52"/>
          <p:cNvSpPr txBox="1">
            <a:spLocks noGrp="1"/>
          </p:cNvSpPr>
          <p:nvPr>
            <p:ph type="title"/>
          </p:nvPr>
        </p:nvSpPr>
        <p:spPr>
          <a:xfrm>
            <a:off x="628650" y="273851"/>
            <a:ext cx="7886700" cy="11511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200">
                <a:solidFill>
                  <a:srgbClr val="000000"/>
                </a:solidFill>
                <a:latin typeface="Century Gothic"/>
                <a:ea typeface="Century Gothic"/>
                <a:cs typeface="Century Gothic"/>
                <a:sym typeface="Century Gothic"/>
              </a:rPr>
              <a:t>Independent Writing: Drafting a Conclusion Paragraph </a:t>
            </a:r>
            <a:endParaRPr sz="3200" u="none" strike="noStrike" cap="none">
              <a:solidFill>
                <a:srgbClr val="000000"/>
              </a:solidFill>
              <a:latin typeface="Century Gothic"/>
              <a:ea typeface="Century Gothic"/>
              <a:cs typeface="Century Gothic"/>
              <a:sym typeface="Century Gothic"/>
            </a:endParaRPr>
          </a:p>
        </p:txBody>
      </p:sp>
      <p:pic>
        <p:nvPicPr>
          <p:cNvPr id="357" name="Google Shape;357;p52"/>
          <p:cNvPicPr preferRelativeResize="0"/>
          <p:nvPr/>
        </p:nvPicPr>
        <p:blipFill>
          <a:blip r:embed="rId3">
            <a:alphaModFix/>
          </a:blip>
          <a:stretch>
            <a:fillRect/>
          </a:stretch>
        </p:blipFill>
        <p:spPr>
          <a:xfrm>
            <a:off x="1249350" y="1543650"/>
            <a:ext cx="2614999" cy="3147050"/>
          </a:xfrm>
          <a:prstGeom prst="rect">
            <a:avLst/>
          </a:prstGeom>
          <a:noFill/>
          <a:ln>
            <a:noFill/>
          </a:ln>
        </p:spPr>
      </p:pic>
      <p:pic>
        <p:nvPicPr>
          <p:cNvPr id="358" name="Google Shape;358;p52"/>
          <p:cNvPicPr preferRelativeResize="0"/>
          <p:nvPr/>
        </p:nvPicPr>
        <p:blipFill>
          <a:blip r:embed="rId4">
            <a:alphaModFix/>
          </a:blip>
          <a:stretch>
            <a:fillRect/>
          </a:stretch>
        </p:blipFill>
        <p:spPr>
          <a:xfrm>
            <a:off x="4844500" y="1543650"/>
            <a:ext cx="2448350" cy="3225151"/>
          </a:xfrm>
          <a:prstGeom prst="rect">
            <a:avLst/>
          </a:prstGeom>
          <a:noFill/>
          <a:ln>
            <a:noFill/>
          </a:ln>
        </p:spPr>
      </p:pic>
      <p:pic>
        <p:nvPicPr>
          <p:cNvPr id="359" name="Google Shape;359;p52"/>
          <p:cNvPicPr preferRelativeResize="0"/>
          <p:nvPr/>
        </p:nvPicPr>
        <p:blipFill>
          <a:blip r:embed="rId5">
            <a:alphaModFix/>
          </a:blip>
          <a:stretch>
            <a:fillRect/>
          </a:stretch>
        </p:blipFill>
        <p:spPr>
          <a:xfrm>
            <a:off x="5856775" y="1212475"/>
            <a:ext cx="2658575" cy="314705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63"/>
        <p:cNvGrpSpPr/>
        <p:nvPr/>
      </p:nvGrpSpPr>
      <p:grpSpPr>
        <a:xfrm>
          <a:off x="0" y="0"/>
          <a:ext cx="0" cy="0"/>
          <a:chOff x="0" y="0"/>
          <a:chExt cx="0" cy="0"/>
        </a:xfrm>
      </p:grpSpPr>
      <p:sp>
        <p:nvSpPr>
          <p:cNvPr id="364" name="Google Shape;364;p5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200">
                <a:solidFill>
                  <a:srgbClr val="000000"/>
                </a:solidFill>
                <a:latin typeface="Century Gothic"/>
                <a:ea typeface="Century Gothic"/>
                <a:cs typeface="Century Gothic"/>
                <a:sym typeface="Century Gothic"/>
              </a:rPr>
              <a:t>Reflect on Learning </a:t>
            </a:r>
            <a:endParaRPr sz="3200" u="none" strike="noStrike" cap="none">
              <a:solidFill>
                <a:srgbClr val="000000"/>
              </a:solidFill>
              <a:latin typeface="Century Gothic"/>
              <a:ea typeface="Century Gothic"/>
              <a:cs typeface="Century Gothic"/>
              <a:sym typeface="Century Gothic"/>
            </a:endParaRPr>
          </a:p>
        </p:txBody>
      </p:sp>
      <p:sp>
        <p:nvSpPr>
          <p:cNvPr id="365" name="Google Shape;365;p53"/>
          <p:cNvSpPr txBox="1"/>
          <p:nvPr/>
        </p:nvSpPr>
        <p:spPr>
          <a:xfrm>
            <a:off x="771900" y="1227125"/>
            <a:ext cx="7778400" cy="3166800"/>
          </a:xfrm>
          <a:prstGeom prst="rect">
            <a:avLst/>
          </a:prstGeom>
          <a:noFill/>
          <a:ln>
            <a:noFill/>
          </a:ln>
        </p:spPr>
        <p:txBody>
          <a:bodyPr spcFirstLastPara="1" wrap="square" lIns="91425" tIns="91425" rIns="91425" bIns="91425" anchor="t" anchorCtr="0">
            <a:noAutofit/>
          </a:bodyPr>
          <a:lstStyle/>
          <a:p>
            <a:pPr marL="457200" lvl="0" indent="-342900" algn="l" rtl="0">
              <a:lnSpc>
                <a:spcPct val="150000"/>
              </a:lnSpc>
              <a:spcBef>
                <a:spcPts val="0"/>
              </a:spcBef>
              <a:spcAft>
                <a:spcPts val="0"/>
              </a:spcAft>
              <a:buSzPts val="1800"/>
              <a:buFont typeface="Century Gothic"/>
              <a:buChar char="●"/>
            </a:pPr>
            <a:r>
              <a:rPr lang="en" sz="1800">
                <a:latin typeface="Century Gothic"/>
                <a:ea typeface="Century Gothic"/>
                <a:cs typeface="Century Gothic"/>
                <a:sym typeface="Century Gothic"/>
              </a:rPr>
              <a:t>What did you do to work toward becoming an effective learner as you worked today? </a:t>
            </a:r>
            <a:endParaRPr sz="1800">
              <a:latin typeface="Century Gothic"/>
              <a:ea typeface="Century Gothic"/>
              <a:cs typeface="Century Gothic"/>
              <a:sym typeface="Century Gothic"/>
            </a:endParaRPr>
          </a:p>
          <a:p>
            <a:pPr marL="457200" lvl="0" indent="-342900" algn="l" rtl="0">
              <a:lnSpc>
                <a:spcPct val="150000"/>
              </a:lnSpc>
              <a:spcBef>
                <a:spcPts val="0"/>
              </a:spcBef>
              <a:spcAft>
                <a:spcPts val="0"/>
              </a:spcAft>
              <a:buSzPts val="1800"/>
              <a:buFont typeface="Century Gothic"/>
              <a:buChar char="●"/>
            </a:pPr>
            <a:r>
              <a:rPr lang="en" sz="1800">
                <a:latin typeface="Century Gothic"/>
                <a:ea typeface="Century Gothic"/>
                <a:cs typeface="Century Gothic"/>
                <a:sym typeface="Century Gothic"/>
              </a:rPr>
              <a:t>What were your challenges as you worked today? </a:t>
            </a:r>
            <a:endParaRPr sz="1800">
              <a:latin typeface="Century Gothic"/>
              <a:ea typeface="Century Gothic"/>
              <a:cs typeface="Century Gothic"/>
              <a:sym typeface="Century Gothic"/>
            </a:endParaRPr>
          </a:p>
          <a:p>
            <a:pPr marL="457200" lvl="0" indent="-342900" algn="l" rtl="0">
              <a:lnSpc>
                <a:spcPct val="150000"/>
              </a:lnSpc>
              <a:spcBef>
                <a:spcPts val="0"/>
              </a:spcBef>
              <a:spcAft>
                <a:spcPts val="0"/>
              </a:spcAft>
              <a:buSzPts val="1800"/>
              <a:buFont typeface="Century Gothic"/>
              <a:buChar char="●"/>
            </a:pPr>
            <a:r>
              <a:rPr lang="en" sz="1800">
                <a:latin typeface="Century Gothic"/>
                <a:ea typeface="Century Gothic"/>
                <a:cs typeface="Century Gothic"/>
                <a:sym typeface="Century Gothic"/>
              </a:rPr>
              <a:t>What were your successes? </a:t>
            </a:r>
            <a:endParaRPr sz="1800">
              <a:latin typeface="Century Gothic"/>
              <a:ea typeface="Century Gothic"/>
              <a:cs typeface="Century Gothic"/>
              <a:sym typeface="Century Gothic"/>
            </a:endParaRPr>
          </a:p>
          <a:p>
            <a:pPr marL="457200" lvl="0" indent="-342900" algn="l" rtl="0">
              <a:lnSpc>
                <a:spcPct val="150000"/>
              </a:lnSpc>
              <a:spcBef>
                <a:spcPts val="0"/>
              </a:spcBef>
              <a:spcAft>
                <a:spcPts val="0"/>
              </a:spcAft>
              <a:buSzPts val="1800"/>
              <a:buFont typeface="Century Gothic"/>
              <a:buChar char="●"/>
            </a:pPr>
            <a:r>
              <a:rPr lang="en" sz="1800">
                <a:latin typeface="Century Gothic"/>
                <a:ea typeface="Century Gothic"/>
                <a:cs typeface="Century Gothic"/>
                <a:sym typeface="Century Gothic"/>
              </a:rPr>
              <a:t>Can you give an example? </a:t>
            </a:r>
            <a:endParaRPr sz="1800">
              <a:latin typeface="Century Gothic"/>
              <a:ea typeface="Century Gothic"/>
              <a:cs typeface="Century Gothic"/>
              <a:sym typeface="Century Gothic"/>
            </a:endParaRPr>
          </a:p>
        </p:txBody>
      </p:sp>
      <p:pic>
        <p:nvPicPr>
          <p:cNvPr id="366" name="Google Shape;366;p53"/>
          <p:cNvPicPr preferRelativeResize="0"/>
          <p:nvPr/>
        </p:nvPicPr>
        <p:blipFill rotWithShape="1">
          <a:blip r:embed="rId3">
            <a:alphaModFix/>
          </a:blip>
          <a:srcRect/>
          <a:stretch/>
        </p:blipFill>
        <p:spPr>
          <a:xfrm>
            <a:off x="8414656" y="4404811"/>
            <a:ext cx="560271" cy="5009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65">
                                            <p:txEl>
                                              <p:pRg st="0" end="0"/>
                                            </p:txEl>
                                          </p:spTgt>
                                        </p:tgtEl>
                                        <p:attrNameLst>
                                          <p:attrName>style.visibility</p:attrName>
                                        </p:attrNameLst>
                                      </p:cBhvr>
                                      <p:to>
                                        <p:strVal val="visible"/>
                                      </p:to>
                                    </p:set>
                                    <p:animEffect transition="in" filter="fade">
                                      <p:cBhvr>
                                        <p:cTn id="7" dur="1000"/>
                                        <p:tgtEl>
                                          <p:spTgt spid="36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65">
                                            <p:txEl>
                                              <p:pRg st="1" end="1"/>
                                            </p:txEl>
                                          </p:spTgt>
                                        </p:tgtEl>
                                        <p:attrNameLst>
                                          <p:attrName>style.visibility</p:attrName>
                                        </p:attrNameLst>
                                      </p:cBhvr>
                                      <p:to>
                                        <p:strVal val="visible"/>
                                      </p:to>
                                    </p:set>
                                    <p:animEffect transition="in" filter="fade">
                                      <p:cBhvr>
                                        <p:cTn id="12" dur="1000"/>
                                        <p:tgtEl>
                                          <p:spTgt spid="36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65">
                                            <p:txEl>
                                              <p:pRg st="2" end="2"/>
                                            </p:txEl>
                                          </p:spTgt>
                                        </p:tgtEl>
                                        <p:attrNameLst>
                                          <p:attrName>style.visibility</p:attrName>
                                        </p:attrNameLst>
                                      </p:cBhvr>
                                      <p:to>
                                        <p:strVal val="visible"/>
                                      </p:to>
                                    </p:set>
                                    <p:animEffect transition="in" filter="fade">
                                      <p:cBhvr>
                                        <p:cTn id="17" dur="1000"/>
                                        <p:tgtEl>
                                          <p:spTgt spid="36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65">
                                            <p:txEl>
                                              <p:pRg st="3" end="3"/>
                                            </p:txEl>
                                          </p:spTgt>
                                        </p:tgtEl>
                                        <p:attrNameLst>
                                          <p:attrName>style.visibility</p:attrName>
                                        </p:attrNameLst>
                                      </p:cBhvr>
                                      <p:to>
                                        <p:strVal val="visible"/>
                                      </p:to>
                                    </p:set>
                                    <p:animEffect transition="in" filter="fade">
                                      <p:cBhvr>
                                        <p:cTn id="22" dur="1000"/>
                                        <p:tgtEl>
                                          <p:spTgt spid="36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70"/>
        <p:cNvGrpSpPr/>
        <p:nvPr/>
      </p:nvGrpSpPr>
      <p:grpSpPr>
        <a:xfrm>
          <a:off x="0" y="0"/>
          <a:ext cx="0" cy="0"/>
          <a:chOff x="0" y="0"/>
          <a:chExt cx="0" cy="0"/>
        </a:xfrm>
      </p:grpSpPr>
      <p:sp>
        <p:nvSpPr>
          <p:cNvPr id="371" name="Google Shape;371;p54"/>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600" b="0" i="0" u="none" strike="noStrike" cap="none">
                <a:solidFill>
                  <a:schemeClr val="dk1"/>
                </a:solidFill>
                <a:latin typeface="Century Gothic"/>
                <a:ea typeface="Century Gothic"/>
                <a:cs typeface="Century Gothic"/>
                <a:sym typeface="Century Gothic"/>
              </a:rPr>
              <a:t>Homework</a:t>
            </a:r>
            <a:endParaRPr sz="3600" b="0" i="0" u="none" strike="noStrike" cap="none">
              <a:solidFill>
                <a:schemeClr val="dk1"/>
              </a:solidFill>
              <a:latin typeface="Century Gothic"/>
              <a:ea typeface="Century Gothic"/>
              <a:cs typeface="Century Gothic"/>
              <a:sym typeface="Century Gothic"/>
            </a:endParaRPr>
          </a:p>
        </p:txBody>
      </p:sp>
      <p:sp>
        <p:nvSpPr>
          <p:cNvPr id="372" name="Google Shape;372;p54"/>
          <p:cNvSpPr txBox="1">
            <a:spLocks noGrp="1"/>
          </p:cNvSpPr>
          <p:nvPr>
            <p:ph type="body" idx="2"/>
          </p:nvPr>
        </p:nvSpPr>
        <p:spPr>
          <a:xfrm>
            <a:off x="4572000" y="1032650"/>
            <a:ext cx="4260300" cy="3483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Module 3 </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Guiding Question</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 Anchor Chart</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endParaRPr sz="2400" b="0" i="0" u="none" strike="noStrike" cap="none">
              <a:solidFill>
                <a:srgbClr val="000000"/>
              </a:solidFill>
              <a:latin typeface="Century Gothic"/>
              <a:ea typeface="Century Gothic"/>
              <a:cs typeface="Century Gothic"/>
              <a:sym typeface="Century Gothic"/>
            </a:endParaRPr>
          </a:p>
          <a:p>
            <a:pPr marL="457200" marR="0" lvl="0" indent="-342900" algn="l" rtl="0">
              <a:lnSpc>
                <a:spcPct val="90000"/>
              </a:lnSpc>
              <a:spcBef>
                <a:spcPts val="340"/>
              </a:spcBef>
              <a:spcAft>
                <a:spcPts val="0"/>
              </a:spcAft>
              <a:buClr>
                <a:schemeClr val="dk1"/>
              </a:buClr>
              <a:buSzPts val="1800"/>
              <a:buFont typeface="Century Gothic"/>
              <a:buChar char="●"/>
            </a:pPr>
            <a:r>
              <a:rPr lang="en" sz="2000" b="0" i="0" u="none" strike="noStrike" cap="none">
                <a:solidFill>
                  <a:srgbClr val="000000"/>
                </a:solidFill>
                <a:latin typeface="Century Gothic"/>
                <a:ea typeface="Century Gothic"/>
                <a:cs typeface="Century Gothic"/>
                <a:sym typeface="Century Gothic"/>
              </a:rPr>
              <a:t>How did the American Revolution and the events leading up to it affect the people in the colonies?</a:t>
            </a:r>
            <a:endParaRPr sz="2000" b="0" i="0" u="none" strike="noStrike" cap="none">
              <a:solidFill>
                <a:schemeClr val="dk1"/>
              </a:solidFill>
              <a:latin typeface="Century Gothic"/>
              <a:ea typeface="Century Gothic"/>
              <a:cs typeface="Century Gothic"/>
              <a:sym typeface="Century Gothic"/>
            </a:endParaRPr>
          </a:p>
        </p:txBody>
      </p:sp>
      <p:sp>
        <p:nvSpPr>
          <p:cNvPr id="373" name="Google Shape;373;p54"/>
          <p:cNvSpPr txBox="1"/>
          <p:nvPr/>
        </p:nvSpPr>
        <p:spPr>
          <a:xfrm>
            <a:off x="311700" y="1032650"/>
            <a:ext cx="4065600" cy="3483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endParaRPr sz="1800" dirty="0">
              <a:solidFill>
                <a:srgbClr val="000000"/>
              </a:solidFill>
              <a:latin typeface="Century Gothic"/>
              <a:ea typeface="Century Gothic"/>
              <a:cs typeface="Century Gothic"/>
              <a:sym typeface="Century Gothic"/>
            </a:endParaRPr>
          </a:p>
          <a:p>
            <a:pPr marL="0" lvl="0" indent="0" algn="l" rtl="0">
              <a:spcBef>
                <a:spcPts val="0"/>
              </a:spcBef>
              <a:spcAft>
                <a:spcPts val="0"/>
              </a:spcAft>
              <a:buNone/>
            </a:pPr>
            <a:endParaRPr sz="1800" dirty="0">
              <a:solidFill>
                <a:srgbClr val="444444"/>
              </a:solidFill>
              <a:latin typeface="Century Gothic"/>
              <a:ea typeface="Century Gothic"/>
              <a:cs typeface="Century Gothic"/>
              <a:sym typeface="Century Gothic"/>
            </a:endParaRPr>
          </a:p>
          <a:p>
            <a:pPr marL="457200" lvl="0" indent="-342900" algn="l" rtl="0">
              <a:spcBef>
                <a:spcPts val="0"/>
              </a:spcBef>
              <a:spcAft>
                <a:spcPts val="0"/>
              </a:spcAft>
              <a:buClr>
                <a:srgbClr val="444444"/>
              </a:buClr>
              <a:buSzPts val="1800"/>
              <a:buFont typeface="Century Gothic"/>
              <a:buAutoNum type="alphaUcPeriod"/>
            </a:pPr>
            <a:r>
              <a:rPr lang="en" sz="1800" dirty="0">
                <a:solidFill>
                  <a:schemeClr val="tx1"/>
                </a:solidFill>
                <a:latin typeface="Century Gothic"/>
                <a:ea typeface="Century Gothic"/>
                <a:cs typeface="Century Gothic"/>
                <a:sym typeface="Century Gothic"/>
              </a:rPr>
              <a:t>Choose and respond to an opinion </a:t>
            </a:r>
            <a:r>
              <a:rPr lang="en" sz="1800" b="1" dirty="0">
                <a:solidFill>
                  <a:schemeClr val="tx1"/>
                </a:solidFill>
                <a:latin typeface="Century Gothic"/>
                <a:ea typeface="Century Gothic"/>
                <a:cs typeface="Century Gothic"/>
                <a:sym typeface="Century Gothic"/>
              </a:rPr>
              <a:t>QuickWrite prompt </a:t>
            </a:r>
            <a:r>
              <a:rPr lang="en" sz="1800" dirty="0">
                <a:solidFill>
                  <a:schemeClr val="tx1"/>
                </a:solidFill>
                <a:latin typeface="Century Gothic"/>
                <a:ea typeface="Century Gothic"/>
                <a:cs typeface="Century Gothic"/>
                <a:sym typeface="Century Gothic"/>
              </a:rPr>
              <a:t>in your Unit 3 homework.</a:t>
            </a:r>
            <a:endParaRPr sz="1800" dirty="0">
              <a:solidFill>
                <a:schemeClr val="tx1"/>
              </a:solidFill>
              <a:latin typeface="Century Gothic"/>
              <a:ea typeface="Century Gothic"/>
              <a:cs typeface="Century Gothic"/>
              <a:sym typeface="Century Gothic"/>
            </a:endParaRPr>
          </a:p>
          <a:p>
            <a:pPr marL="457200" lvl="0" indent="-342900" algn="l" rtl="0">
              <a:spcBef>
                <a:spcPts val="0"/>
              </a:spcBef>
              <a:spcAft>
                <a:spcPts val="0"/>
              </a:spcAft>
              <a:buClr>
                <a:srgbClr val="444444"/>
              </a:buClr>
              <a:buSzPts val="1800"/>
              <a:buFont typeface="Century Gothic"/>
              <a:buAutoNum type="alphaUcPeriod"/>
            </a:pPr>
            <a:r>
              <a:rPr lang="en" sz="1800" dirty="0">
                <a:solidFill>
                  <a:schemeClr val="tx1"/>
                </a:solidFill>
                <a:latin typeface="Century Gothic"/>
                <a:ea typeface="Century Gothic"/>
                <a:cs typeface="Century Gothic"/>
                <a:sym typeface="Century Gothic"/>
              </a:rPr>
              <a:t>Accountable Research </a:t>
            </a:r>
            <a:r>
              <a:rPr lang="en" sz="1800" dirty="0" smtClean="0">
                <a:solidFill>
                  <a:schemeClr val="tx1"/>
                </a:solidFill>
                <a:latin typeface="Century Gothic"/>
                <a:ea typeface="Century Gothic"/>
                <a:cs typeface="Century Gothic"/>
                <a:sym typeface="Century Gothic"/>
              </a:rPr>
              <a:t>Reading</a:t>
            </a:r>
            <a:r>
              <a:rPr lang="en-US" sz="1800" dirty="0" smtClean="0">
                <a:solidFill>
                  <a:schemeClr val="tx1"/>
                </a:solidFill>
                <a:latin typeface="Century Gothic"/>
                <a:ea typeface="Century Gothic"/>
                <a:cs typeface="Century Gothic"/>
                <a:sym typeface="Century Gothic"/>
              </a:rPr>
              <a:t>:</a:t>
            </a:r>
            <a:r>
              <a:rPr lang="en" sz="1800" dirty="0" smtClean="0">
                <a:solidFill>
                  <a:schemeClr val="tx1"/>
                </a:solidFill>
                <a:latin typeface="Century Gothic"/>
                <a:ea typeface="Century Gothic"/>
                <a:cs typeface="Century Gothic"/>
                <a:sym typeface="Century Gothic"/>
              </a:rPr>
              <a:t> </a:t>
            </a:r>
            <a:r>
              <a:rPr lang="en" sz="1800" dirty="0">
                <a:solidFill>
                  <a:schemeClr val="tx1"/>
                </a:solidFill>
                <a:latin typeface="Century Gothic"/>
                <a:ea typeface="Century Gothic"/>
                <a:cs typeface="Century Gothic"/>
                <a:sym typeface="Century Gothic"/>
              </a:rPr>
              <a:t>Select a prompt to respond to in the front of your independent reading journal.</a:t>
            </a:r>
            <a:endParaRPr sz="1800" dirty="0">
              <a:solidFill>
                <a:schemeClr val="tx1"/>
              </a:solidFill>
              <a:latin typeface="Century Gothic"/>
              <a:ea typeface="Century Gothic"/>
              <a:cs typeface="Century Gothic"/>
              <a:sym typeface="Century Gothic"/>
            </a:endParaRPr>
          </a:p>
          <a:p>
            <a:pPr marL="0" lvl="0" indent="0" algn="l" rtl="0">
              <a:spcBef>
                <a:spcPts val="0"/>
              </a:spcBef>
              <a:spcAft>
                <a:spcPts val="0"/>
              </a:spcAft>
              <a:buNone/>
            </a:pPr>
            <a:endParaRPr sz="1800" dirty="0">
              <a:solidFill>
                <a:schemeClr val="tx1"/>
              </a:solidFill>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1000"/>
              </a:spcBef>
              <a:spcAft>
                <a:spcPts val="0"/>
              </a:spcAft>
              <a:buNone/>
            </a:pPr>
            <a:endParaRPr sz="1800" dirty="0">
              <a:solidFill>
                <a:srgbClr val="444444"/>
              </a:solidFill>
              <a:latin typeface="Century Gothic"/>
              <a:ea typeface="Century Gothic"/>
              <a:cs typeface="Century Gothic"/>
              <a:sym typeface="Century Gothic"/>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77"/>
        <p:cNvGrpSpPr/>
        <p:nvPr/>
      </p:nvGrpSpPr>
      <p:grpSpPr>
        <a:xfrm>
          <a:off x="0" y="0"/>
          <a:ext cx="0" cy="0"/>
          <a:chOff x="0" y="0"/>
          <a:chExt cx="0" cy="0"/>
        </a:xfrm>
      </p:grpSpPr>
      <p:sp>
        <p:nvSpPr>
          <p:cNvPr id="378" name="Google Shape;378;p55"/>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Opinion Writing QuickWrite Prompts</a:t>
            </a:r>
            <a:endParaRPr/>
          </a:p>
        </p:txBody>
      </p:sp>
      <p:sp>
        <p:nvSpPr>
          <p:cNvPr id="379" name="Google Shape;379;p55"/>
          <p:cNvSpPr txBox="1">
            <a:spLocks noGrp="1"/>
          </p:cNvSpPr>
          <p:nvPr>
            <p:ph type="body" idx="1"/>
          </p:nvPr>
        </p:nvSpPr>
        <p:spPr>
          <a:xfrm>
            <a:off x="628650" y="1038444"/>
            <a:ext cx="7886700" cy="3263400"/>
          </a:xfrm>
          <a:prstGeom prst="rect">
            <a:avLst/>
          </a:prstGeom>
        </p:spPr>
        <p:txBody>
          <a:bodyPr spcFirstLastPara="1" wrap="square" lIns="68575" tIns="34275" rIns="68575" bIns="34275" anchor="t" anchorCtr="0">
            <a:noAutofit/>
          </a:bodyPr>
          <a:lstStyle/>
          <a:p>
            <a:pPr marL="0" lvl="0" indent="0" algn="l" rtl="0">
              <a:lnSpc>
                <a:spcPct val="100000"/>
              </a:lnSpc>
              <a:spcBef>
                <a:spcPts val="800"/>
              </a:spcBef>
              <a:spcAft>
                <a:spcPts val="0"/>
              </a:spcAft>
              <a:buNone/>
            </a:pPr>
            <a:r>
              <a:rPr lang="en" sz="1600" b="1"/>
              <a:t>Directions: </a:t>
            </a:r>
            <a:r>
              <a:rPr lang="en" sz="1600"/>
              <a:t>Choose a prompt to respond to. For each response, be sure to state your opinion, giving at least one reason for your opinion and several pieces of evidence to support each reason. Try to choose a different prompt each time.</a:t>
            </a:r>
            <a:endParaRPr sz="1600"/>
          </a:p>
          <a:p>
            <a:pPr marL="457200" lvl="0" indent="-330200" algn="l" rtl="0">
              <a:lnSpc>
                <a:spcPct val="100000"/>
              </a:lnSpc>
              <a:spcBef>
                <a:spcPts val="800"/>
              </a:spcBef>
              <a:spcAft>
                <a:spcPts val="0"/>
              </a:spcAft>
              <a:buSzPts val="1600"/>
              <a:buChar char="•"/>
            </a:pPr>
            <a:r>
              <a:rPr lang="en" sz="1600"/>
              <a:t>Should all students have to wear uniforms? Why or why not?</a:t>
            </a:r>
            <a:endParaRPr sz="1600"/>
          </a:p>
          <a:p>
            <a:pPr marL="457200" lvl="0" indent="-330200" algn="l" rtl="0">
              <a:lnSpc>
                <a:spcPct val="100000"/>
              </a:lnSpc>
              <a:spcBef>
                <a:spcPts val="0"/>
              </a:spcBef>
              <a:spcAft>
                <a:spcPts val="0"/>
              </a:spcAft>
              <a:buSzPts val="1600"/>
              <a:buChar char="•"/>
            </a:pPr>
            <a:r>
              <a:rPr lang="en" sz="1600"/>
              <a:t>Should students be allowed to use cellphones in school? Why or why not?</a:t>
            </a:r>
            <a:endParaRPr sz="1600"/>
          </a:p>
          <a:p>
            <a:pPr marL="457200" lvl="0" indent="-330200" algn="l" rtl="0">
              <a:lnSpc>
                <a:spcPct val="100000"/>
              </a:lnSpc>
              <a:spcBef>
                <a:spcPts val="0"/>
              </a:spcBef>
              <a:spcAft>
                <a:spcPts val="0"/>
              </a:spcAft>
              <a:buSzPts val="1600"/>
              <a:buChar char="•"/>
            </a:pPr>
            <a:r>
              <a:rPr lang="en" sz="1600"/>
              <a:t>Which factor do you think was more important in Jackie Robinson’s success: support from Decision makers, or support from family, friends, and fans? Why?</a:t>
            </a:r>
            <a:endParaRPr sz="1600"/>
          </a:p>
          <a:p>
            <a:pPr marL="457200" lvl="0" indent="-330200" algn="l" rtl="0">
              <a:lnSpc>
                <a:spcPct val="100000"/>
              </a:lnSpc>
              <a:spcBef>
                <a:spcPts val="0"/>
              </a:spcBef>
              <a:spcAft>
                <a:spcPts val="0"/>
              </a:spcAft>
              <a:buSzPts val="1600"/>
              <a:buChar char="•"/>
            </a:pPr>
            <a:r>
              <a:rPr lang="en" sz="1600"/>
              <a:t>Who do you think was the most important person in Jackie Robinson’s success himself; his wife, Rachel; or Branch Rickey? Why?</a:t>
            </a:r>
            <a:endParaRPr sz="1600"/>
          </a:p>
          <a:p>
            <a:pPr marL="457200" lvl="0" indent="-330200" algn="l" rtl="0">
              <a:lnSpc>
                <a:spcPct val="100000"/>
              </a:lnSpc>
              <a:spcBef>
                <a:spcPts val="0"/>
              </a:spcBef>
              <a:spcAft>
                <a:spcPts val="0"/>
              </a:spcAft>
              <a:buSzPts val="1600"/>
              <a:buChar char="•"/>
            </a:pPr>
            <a:r>
              <a:rPr lang="en" sz="1600"/>
              <a:t>Who do you think was more important in breaking the color barrier in baseball: Jackie Robinson or Branch Rickey? Why?</a:t>
            </a:r>
            <a:endParaRPr sz="1600"/>
          </a:p>
          <a:p>
            <a:pPr marL="0" lvl="0" indent="0" algn="l" rtl="0">
              <a:lnSpc>
                <a:spcPct val="100000"/>
              </a:lnSpc>
              <a:spcBef>
                <a:spcPts val="800"/>
              </a:spcBef>
              <a:spcAft>
                <a:spcPts val="0"/>
              </a:spcAft>
              <a:buNone/>
            </a:pPr>
            <a:endParaRPr sz="140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83"/>
        <p:cNvGrpSpPr/>
        <p:nvPr/>
      </p:nvGrpSpPr>
      <p:grpSpPr>
        <a:xfrm>
          <a:off x="0" y="0"/>
          <a:ext cx="0" cy="0"/>
          <a:chOff x="0" y="0"/>
          <a:chExt cx="0" cy="0"/>
        </a:xfrm>
      </p:grpSpPr>
      <p:sp>
        <p:nvSpPr>
          <p:cNvPr id="384" name="Google Shape;384;p56"/>
          <p:cNvSpPr txBox="1">
            <a:spLocks noGrp="1"/>
          </p:cNvSpPr>
          <p:nvPr>
            <p:ph type="title"/>
          </p:nvPr>
        </p:nvSpPr>
        <p:spPr>
          <a:xfrm>
            <a:off x="311700" y="184000"/>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000" b="0" i="0" u="none" strike="noStrike" cap="none">
                <a:solidFill>
                  <a:schemeClr val="dk1"/>
                </a:solidFill>
                <a:latin typeface="Century Gothic"/>
                <a:ea typeface="Century Gothic"/>
                <a:cs typeface="Century Gothic"/>
                <a:sym typeface="Century Gothic"/>
              </a:rPr>
              <a:t>Homework: Accountable Research Reading</a:t>
            </a:r>
            <a:endParaRPr sz="3000" b="0" i="0" u="none" strike="noStrike" cap="none">
              <a:solidFill>
                <a:schemeClr val="dk1"/>
              </a:solidFill>
              <a:latin typeface="Century Gothic"/>
              <a:ea typeface="Century Gothic"/>
              <a:cs typeface="Century Gothic"/>
              <a:sym typeface="Century Gothic"/>
            </a:endParaRPr>
          </a:p>
        </p:txBody>
      </p:sp>
      <p:sp>
        <p:nvSpPr>
          <p:cNvPr id="385" name="Google Shape;385;p56"/>
          <p:cNvSpPr txBox="1">
            <a:spLocks noGrp="1"/>
          </p:cNvSpPr>
          <p:nvPr>
            <p:ph type="body" idx="1"/>
          </p:nvPr>
        </p:nvSpPr>
        <p:spPr>
          <a:xfrm>
            <a:off x="466675" y="756688"/>
            <a:ext cx="6255900" cy="895200"/>
          </a:xfrm>
          <a:prstGeom prst="rect">
            <a:avLst/>
          </a:prstGeom>
          <a:noFill/>
          <a:ln>
            <a:noFill/>
          </a:ln>
        </p:spPr>
        <p:txBody>
          <a:bodyPr spcFirstLastPara="1" wrap="square" lIns="91425" tIns="91425" rIns="91425" bIns="91425" anchor="t" anchorCtr="0">
            <a:noAutofit/>
          </a:bodyPr>
          <a:lstStyle/>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Take out Independent Reading Journal.</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Select a prompt.</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Copy prompt into front of independent reading journal.</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Respond to prompt for HW.</a:t>
            </a:r>
            <a:endParaRPr sz="11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1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100" b="0" i="0" u="none" strike="noStrike" cap="none">
              <a:solidFill>
                <a:srgbClr val="444444"/>
              </a:solidFill>
              <a:latin typeface="Century Gothic"/>
              <a:ea typeface="Century Gothic"/>
              <a:cs typeface="Century Gothic"/>
              <a:sym typeface="Century Gothic"/>
            </a:endParaRPr>
          </a:p>
        </p:txBody>
      </p:sp>
      <p:sp>
        <p:nvSpPr>
          <p:cNvPr id="386" name="Google Shape;386;p56"/>
          <p:cNvSpPr txBox="1">
            <a:spLocks noGrp="1"/>
          </p:cNvSpPr>
          <p:nvPr>
            <p:ph type="body" idx="2"/>
          </p:nvPr>
        </p:nvSpPr>
        <p:spPr>
          <a:xfrm>
            <a:off x="466675" y="1530450"/>
            <a:ext cx="8620500" cy="26061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1400"/>
              <a:buFont typeface="Arial"/>
              <a:buNone/>
            </a:pPr>
            <a:r>
              <a:rPr lang="en" sz="1300" b="1" i="0" u="none" strike="noStrike" cap="none" dirty="0">
                <a:solidFill>
                  <a:srgbClr val="000000"/>
                </a:solidFill>
                <a:latin typeface="Century Gothic"/>
                <a:ea typeface="Century Gothic"/>
                <a:cs typeface="Century Gothic"/>
                <a:sym typeface="Century Gothic"/>
              </a:rPr>
              <a:t>Module 3: Journal Prompts</a:t>
            </a:r>
            <a:endParaRPr sz="1300" b="1"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90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is the theme or main idea of the text? What are some of the key details, and how</a:t>
            </a:r>
            <a:br>
              <a:rPr lang="en" sz="1300" b="0" i="0" u="none" strike="noStrike" cap="none" dirty="0">
                <a:solidFill>
                  <a:srgbClr val="000000"/>
                </a:solidFill>
                <a:latin typeface="Century Gothic"/>
                <a:ea typeface="Century Gothic"/>
                <a:cs typeface="Century Gothic"/>
                <a:sym typeface="Century Gothic"/>
              </a:rPr>
            </a:br>
            <a:r>
              <a:rPr lang="en" sz="1300" b="0" i="0" u="none" strike="noStrike" cap="none" dirty="0">
                <a:solidFill>
                  <a:srgbClr val="000000"/>
                </a:solidFill>
                <a:latin typeface="Century Gothic"/>
                <a:ea typeface="Century Gothic"/>
                <a:cs typeface="Century Gothic"/>
                <a:sym typeface="Century Gothic"/>
              </a:rPr>
              <a:t>do they support the main idea?</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do the illustrations tell you? How do they help you understand the words?</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questions do you now have after reading? What would you like to learn more</a:t>
            </a:r>
            <a:br>
              <a:rPr lang="en" sz="1300" b="0" i="0" u="none" strike="noStrike" cap="none" dirty="0">
                <a:solidFill>
                  <a:srgbClr val="000000"/>
                </a:solidFill>
                <a:latin typeface="Century Gothic"/>
                <a:ea typeface="Century Gothic"/>
                <a:cs typeface="Century Gothic"/>
                <a:sym typeface="Century Gothic"/>
              </a:rPr>
            </a:br>
            <a:r>
              <a:rPr lang="en" sz="1300" b="0" i="0" u="none" strike="noStrike" cap="none" dirty="0">
                <a:solidFill>
                  <a:srgbClr val="000000"/>
                </a:solidFill>
                <a:latin typeface="Century Gothic"/>
                <a:ea typeface="Century Gothic"/>
                <a:cs typeface="Century Gothic"/>
                <a:sym typeface="Century Gothic"/>
              </a:rPr>
              <a:t>about? Why?</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are the most important facts you learned from reading?</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is the most interesting fact you learned today? Why?</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How does what you read today connect to something you have learned in other lessons?</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Describe in depth a character in the text using details from the text.</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Describe in depth a setting in the text using details from the text.</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Describe in depth an event in the text using details from the text.</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Choose one new word from your reading today and analyze it on a vocabulary </a:t>
            </a:r>
            <a:r>
              <a:rPr lang="en" sz="1300" b="0" i="0" u="none" strike="noStrike" cap="none" dirty="0" smtClean="0">
                <a:solidFill>
                  <a:srgbClr val="000000"/>
                </a:solidFill>
                <a:latin typeface="Century Gothic"/>
                <a:ea typeface="Century Gothic"/>
                <a:cs typeface="Century Gothic"/>
                <a:sym typeface="Century Gothic"/>
              </a:rPr>
              <a:t>square</a:t>
            </a:r>
            <a:r>
              <a:rPr lang="en-US" sz="1300" b="0" i="0" u="none" strike="noStrike" cap="none" dirty="0" smtClean="0">
                <a:solidFill>
                  <a:srgbClr val="000000"/>
                </a:solidFill>
                <a:latin typeface="Century Gothic"/>
                <a:ea typeface="Century Gothic"/>
                <a:cs typeface="Century Gothic"/>
                <a:sym typeface="Century Gothic"/>
              </a:rPr>
              <a:t>.</a:t>
            </a:r>
            <a:r>
              <a:rPr lang="en" sz="1300" b="0" i="0" u="none" strike="noStrike" cap="none" dirty="0">
                <a:solidFill>
                  <a:srgbClr val="000000"/>
                </a:solidFill>
                <a:latin typeface="Century Gothic"/>
                <a:ea typeface="Century Gothic"/>
                <a:cs typeface="Century Gothic"/>
                <a:sym typeface="Century Gothic"/>
              </a:rPr>
              <a:t/>
            </a:r>
            <a:br>
              <a:rPr lang="en" sz="1300" b="0" i="0" u="none" strike="noStrike" cap="none" dirty="0">
                <a:solidFill>
                  <a:srgbClr val="000000"/>
                </a:solidFill>
                <a:latin typeface="Century Gothic"/>
                <a:ea typeface="Century Gothic"/>
                <a:cs typeface="Century Gothic"/>
                <a:sym typeface="Century Gothic"/>
              </a:rPr>
            </a:br>
            <a:endParaRPr sz="1300" b="0" i="0" u="none" strike="noStrike" cap="none" dirty="0">
              <a:solidFill>
                <a:srgbClr val="000000"/>
              </a:solidFill>
              <a:latin typeface="Century Gothic"/>
              <a:ea typeface="Century Gothic"/>
              <a:cs typeface="Century Gothic"/>
              <a:sym typeface="Century Gothic"/>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3" name="Google Shape;263;p3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dirty="0">
                <a:solidFill>
                  <a:schemeClr val="dk1"/>
                </a:solidFill>
                <a:latin typeface="Century Gothic"/>
                <a:ea typeface="Century Gothic"/>
                <a:cs typeface="Century Gothic"/>
                <a:sym typeface="Century Gothic"/>
              </a:rPr>
              <a:t>Grade 4: Module </a:t>
            </a:r>
            <a:r>
              <a:rPr lang="en" sz="3400" b="0" i="0" u="none" strike="noStrike" cap="none" dirty="0" smtClean="0">
                <a:solidFill>
                  <a:schemeClr val="dk1"/>
                </a:solidFill>
                <a:latin typeface="Century Gothic"/>
                <a:ea typeface="Century Gothic"/>
                <a:cs typeface="Century Gothic"/>
                <a:sym typeface="Century Gothic"/>
              </a:rPr>
              <a:t>3: </a:t>
            </a:r>
            <a:r>
              <a:rPr lang="en" sz="3400" b="0" i="0" u="none" strike="noStrike" cap="none" dirty="0">
                <a:solidFill>
                  <a:schemeClr val="dk1"/>
                </a:solidFill>
                <a:latin typeface="Century Gothic"/>
                <a:ea typeface="Century Gothic"/>
                <a:cs typeface="Century Gothic"/>
                <a:sym typeface="Century Gothic"/>
              </a:rPr>
              <a:t>Unit </a:t>
            </a:r>
            <a:r>
              <a:rPr lang="en" sz="3400" dirty="0">
                <a:latin typeface="Century Gothic"/>
                <a:ea typeface="Century Gothic"/>
                <a:cs typeface="Century Gothic"/>
                <a:sym typeface="Century Gothic"/>
              </a:rPr>
              <a:t>3</a:t>
            </a:r>
            <a:r>
              <a:rPr lang="en" sz="3400" b="0" i="0" u="none" strike="noStrike" cap="none" dirty="0">
                <a:solidFill>
                  <a:schemeClr val="dk1"/>
                </a:solidFill>
                <a:latin typeface="Century Gothic"/>
                <a:ea typeface="Century Gothic"/>
                <a:cs typeface="Century Gothic"/>
                <a:sym typeface="Century Gothic"/>
              </a:rPr>
              <a:t>: Lesson </a:t>
            </a:r>
            <a:r>
              <a:rPr lang="en" sz="3400" dirty="0">
                <a:latin typeface="Century Gothic"/>
                <a:ea typeface="Century Gothic"/>
                <a:cs typeface="Century Gothic"/>
                <a:sym typeface="Century Gothic"/>
              </a:rPr>
              <a:t>10</a:t>
            </a:r>
            <a:endParaRPr sz="3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dirty="0">
                <a:solidFill>
                  <a:schemeClr val="dk1"/>
                </a:solidFill>
                <a:latin typeface="Century Gothic"/>
                <a:ea typeface="Century Gothic"/>
                <a:cs typeface="Century Gothic"/>
                <a:sym typeface="Century Gothic"/>
              </a:rPr>
              <a:t>Teacher slide, before teaching.</a:t>
            </a:r>
            <a:endParaRPr sz="3300" b="0" i="0" u="none" strike="noStrike" cap="none" dirty="0">
              <a:solidFill>
                <a:schemeClr val="dk1"/>
              </a:solidFill>
              <a:latin typeface="Calibri"/>
              <a:ea typeface="Calibri"/>
              <a:cs typeface="Calibri"/>
              <a:sym typeface="Calibri"/>
            </a:endParaRPr>
          </a:p>
        </p:txBody>
      </p:sp>
      <p:sp>
        <p:nvSpPr>
          <p:cNvPr id="264" name="Google Shape;264;p3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2100"/>
              <a:buFont typeface="Arial"/>
              <a:buNone/>
            </a:pPr>
            <a:r>
              <a:rPr lang="en" sz="1700" b="1" i="0" u="none" strike="noStrike" cap="none" dirty="0">
                <a:solidFill>
                  <a:schemeClr val="dk1"/>
                </a:solidFill>
                <a:latin typeface="Century Gothic"/>
                <a:ea typeface="Century Gothic"/>
                <a:cs typeface="Century Gothic"/>
                <a:sym typeface="Century Gothic"/>
              </a:rPr>
              <a:t>Preparing for Lesson </a:t>
            </a:r>
            <a:r>
              <a:rPr lang="en" sz="1700" b="1" dirty="0">
                <a:latin typeface="Century Gothic"/>
                <a:ea typeface="Century Gothic"/>
                <a:cs typeface="Century Gothic"/>
                <a:sym typeface="Century Gothic"/>
              </a:rPr>
              <a:t>10</a:t>
            </a:r>
            <a:r>
              <a:rPr lang="en" sz="1700" b="1" i="0" u="none" strike="noStrike" cap="none" dirty="0">
                <a:solidFill>
                  <a:schemeClr val="dk1"/>
                </a:solidFill>
                <a:latin typeface="Century Gothic"/>
                <a:ea typeface="Century Gothic"/>
                <a:cs typeface="Century Gothic"/>
                <a:sym typeface="Century Gothic"/>
              </a:rPr>
              <a:t>: </a:t>
            </a:r>
            <a:r>
              <a:rPr lang="en" sz="1700" b="0" i="0" u="none" strike="noStrike" cap="none" dirty="0">
                <a:solidFill>
                  <a:schemeClr val="dk1"/>
                </a:solidFill>
                <a:latin typeface="Century Gothic"/>
                <a:ea typeface="Century Gothic"/>
                <a:cs typeface="Century Gothic"/>
                <a:sym typeface="Century Gothic"/>
              </a:rPr>
              <a:t>Pre-reading and Preparing:</a:t>
            </a:r>
            <a:endParaRPr sz="1700" b="0" i="0" u="none" strike="noStrike" cap="none" dirty="0">
              <a:solidFill>
                <a:schemeClr val="dk1"/>
              </a:solidFill>
              <a:latin typeface="Century Gothic"/>
              <a:ea typeface="Century Gothic"/>
              <a:cs typeface="Century Gothic"/>
              <a:sym typeface="Century Gothic"/>
            </a:endParaRPr>
          </a:p>
          <a:p>
            <a:pPr marL="0" marR="0" lvl="0" indent="0" algn="l" rtl="0">
              <a:lnSpc>
                <a:spcPct val="150000"/>
              </a:lnSpc>
              <a:spcBef>
                <a:spcPts val="0"/>
              </a:spcBef>
              <a:spcAft>
                <a:spcPts val="0"/>
              </a:spcAft>
              <a:buClr>
                <a:schemeClr val="dk1"/>
              </a:buClr>
              <a:buSzPts val="1100"/>
              <a:buFont typeface="Arial"/>
              <a:buNone/>
            </a:pPr>
            <a:r>
              <a:rPr lang="en" sz="1600" b="0" i="0" u="none" strike="noStrike" cap="none" dirty="0">
                <a:solidFill>
                  <a:schemeClr val="dk1"/>
                </a:solidFill>
                <a:latin typeface="Century Gothic"/>
                <a:ea typeface="Century Gothic"/>
                <a:cs typeface="Century Gothic"/>
                <a:sym typeface="Century Gothic"/>
              </a:rPr>
              <a:t>Before teaching this lesson, please prepare by doing these things:</a:t>
            </a:r>
            <a:endParaRPr sz="1700" b="0" i="0" u="none" strike="noStrike" cap="none" dirty="0">
              <a:solidFill>
                <a:schemeClr val="dk1"/>
              </a:solidFill>
              <a:latin typeface="Century Gothic"/>
              <a:ea typeface="Century Gothic"/>
              <a:cs typeface="Century Gothic"/>
              <a:sym typeface="Century Gothic"/>
            </a:endParaRPr>
          </a:p>
          <a:p>
            <a:pPr marL="457200" marR="0" lvl="0" indent="-336550" algn="l" rtl="0">
              <a:lnSpc>
                <a:spcPct val="150000"/>
              </a:lnSpc>
              <a:spcBef>
                <a:spcPts val="0"/>
              </a:spcBef>
              <a:spcAft>
                <a:spcPts val="0"/>
              </a:spcAft>
              <a:buClr>
                <a:schemeClr val="dk1"/>
              </a:buClr>
              <a:buSzPts val="1700"/>
              <a:buFont typeface="Century Gothic"/>
              <a:buChar char="●"/>
            </a:pPr>
            <a:r>
              <a:rPr lang="en" sz="1700" b="0" i="0" u="none" strike="noStrike" cap="none" dirty="0">
                <a:solidFill>
                  <a:schemeClr val="dk1"/>
                </a:solidFill>
                <a:latin typeface="Century Gothic"/>
                <a:ea typeface="Century Gothic"/>
                <a:cs typeface="Century Gothic"/>
                <a:sym typeface="Century Gothic"/>
              </a:rPr>
              <a:t>Read through Lesson </a:t>
            </a:r>
            <a:r>
              <a:rPr lang="en" sz="1700" dirty="0">
                <a:latin typeface="Century Gothic"/>
                <a:ea typeface="Century Gothic"/>
                <a:cs typeface="Century Gothic"/>
                <a:sym typeface="Century Gothic"/>
              </a:rPr>
              <a:t>10 </a:t>
            </a:r>
            <a:r>
              <a:rPr lang="en" sz="1700" b="0" i="0" u="sng" strike="noStrike" cap="none" dirty="0">
                <a:solidFill>
                  <a:schemeClr val="hlink"/>
                </a:solidFill>
                <a:latin typeface="Century Gothic"/>
                <a:ea typeface="Century Gothic"/>
                <a:cs typeface="Century Gothic"/>
                <a:sym typeface="Century Gothic"/>
                <a:hlinkClick r:id="rId3"/>
              </a:rPr>
              <a:t>Here</a:t>
            </a:r>
            <a:r>
              <a:rPr lang="en" sz="1700" b="0" i="0" u="none" strike="noStrike" cap="none" dirty="0">
                <a:solidFill>
                  <a:schemeClr val="dk1"/>
                </a:solidFill>
                <a:latin typeface="Century Gothic"/>
                <a:ea typeface="Century Gothic"/>
                <a:cs typeface="Century Gothic"/>
                <a:sym typeface="Century Gothic"/>
              </a:rPr>
              <a:t>. </a:t>
            </a:r>
            <a:endParaRPr sz="1700" b="0" i="0" u="none" strike="noStrike" cap="none" dirty="0">
              <a:solidFill>
                <a:schemeClr val="dk1"/>
              </a:solidFill>
              <a:latin typeface="Century Gothic"/>
              <a:ea typeface="Century Gothic"/>
              <a:cs typeface="Century Gothic"/>
              <a:sym typeface="Century Gothic"/>
            </a:endParaRPr>
          </a:p>
          <a:p>
            <a:pPr marL="0" marR="0" lvl="0" indent="0" algn="l" rtl="0">
              <a:lnSpc>
                <a:spcPct val="150000"/>
              </a:lnSpc>
              <a:spcBef>
                <a:spcPts val="0"/>
              </a:spcBef>
              <a:spcAft>
                <a:spcPts val="0"/>
              </a:spcAft>
              <a:buNone/>
            </a:pPr>
            <a:r>
              <a:rPr lang="en" sz="1700" dirty="0">
                <a:latin typeface="Century Gothic"/>
                <a:ea typeface="Century Gothic"/>
                <a:cs typeface="Century Gothic"/>
                <a:sym typeface="Century Gothic"/>
              </a:rPr>
              <a:t>In today’s lesson, students will: </a:t>
            </a:r>
            <a:endParaRPr sz="1700"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Clr>
                <a:schemeClr val="dk1"/>
              </a:buClr>
              <a:buSzPts val="1700"/>
              <a:buFont typeface="Century Gothic"/>
              <a:buChar char="●"/>
            </a:pPr>
            <a:r>
              <a:rPr lang="en" sz="1700" dirty="0">
                <a:latin typeface="Century Gothic"/>
                <a:ea typeface="Century Gothic"/>
                <a:cs typeface="Century Gothic"/>
                <a:sym typeface="Century Gothic"/>
              </a:rPr>
              <a:t>Review the </a:t>
            </a:r>
            <a:r>
              <a:rPr lang="en" sz="1700" b="1" dirty="0">
                <a:latin typeface="Century Gothic"/>
                <a:ea typeface="Century Gothic"/>
                <a:cs typeface="Century Gothic"/>
                <a:sym typeface="Century Gothic"/>
              </a:rPr>
              <a:t>Painted essay: Sorting and Color-Coding the Parts of a Conclusion Paragraph </a:t>
            </a:r>
            <a:endParaRPr sz="1700" b="1"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Clr>
                <a:schemeClr val="dk1"/>
              </a:buClr>
              <a:buSzPts val="1700"/>
              <a:buFont typeface="Century Gothic"/>
              <a:buChar char="●"/>
            </a:pPr>
            <a:r>
              <a:rPr lang="en" sz="1700" dirty="0">
                <a:latin typeface="Century Gothic"/>
                <a:ea typeface="Century Gothic"/>
                <a:cs typeface="Century Gothic"/>
                <a:sym typeface="Century Gothic"/>
              </a:rPr>
              <a:t>Review Learning Targets</a:t>
            </a:r>
            <a:endParaRPr sz="1700"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Clr>
                <a:schemeClr val="dk1"/>
              </a:buClr>
              <a:buSzPts val="1700"/>
              <a:buFont typeface="Century Gothic"/>
              <a:buChar char="●"/>
            </a:pPr>
            <a:r>
              <a:rPr lang="en" sz="1700" dirty="0">
                <a:latin typeface="Century Gothic"/>
                <a:ea typeface="Century Gothic"/>
                <a:cs typeface="Century Gothic"/>
                <a:sym typeface="Century Gothic"/>
              </a:rPr>
              <a:t>Participate in a mini-lesson on Prepositional Phrases</a:t>
            </a:r>
            <a:endParaRPr sz="1700"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Clr>
                <a:schemeClr val="dk1"/>
              </a:buClr>
              <a:buSzPts val="1700"/>
              <a:buFont typeface="Century Gothic"/>
              <a:buChar char="●"/>
            </a:pPr>
            <a:r>
              <a:rPr lang="en" sz="1700" dirty="0">
                <a:latin typeface="Century Gothic"/>
                <a:ea typeface="Century Gothic"/>
                <a:cs typeface="Century Gothic"/>
                <a:sym typeface="Century Gothic"/>
              </a:rPr>
              <a:t>Practice Independent Writing: Drafting a Conclusion</a:t>
            </a:r>
            <a:endParaRPr sz="1700"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Clr>
                <a:schemeClr val="dk1"/>
              </a:buClr>
              <a:buSzPts val="1700"/>
              <a:buFont typeface="Century Gothic"/>
              <a:buChar char="●"/>
            </a:pPr>
            <a:r>
              <a:rPr lang="en" sz="1700" dirty="0">
                <a:latin typeface="Century Gothic"/>
                <a:ea typeface="Century Gothic"/>
                <a:cs typeface="Century Gothic"/>
                <a:sym typeface="Century Gothic"/>
              </a:rPr>
              <a:t>Reflect on Learning</a:t>
            </a:r>
            <a:endParaRPr sz="1700"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Clr>
                <a:schemeClr val="dk1"/>
              </a:buClr>
              <a:buSzPts val="1700"/>
              <a:buFont typeface="Century Gothic"/>
              <a:buChar char="●"/>
            </a:pPr>
            <a:r>
              <a:rPr lang="en" sz="1700" dirty="0">
                <a:latin typeface="Century Gothic"/>
                <a:ea typeface="Century Gothic"/>
                <a:cs typeface="Century Gothic"/>
                <a:sym typeface="Century Gothic"/>
              </a:rPr>
              <a:t>Review Homework.</a:t>
            </a:r>
            <a:endParaRPr sz="1700" dirty="0">
              <a:latin typeface="Century Gothic"/>
              <a:ea typeface="Century Gothic"/>
              <a:cs typeface="Century Gothic"/>
              <a:sym typeface="Century Gothic"/>
            </a:endParaRPr>
          </a:p>
          <a:p>
            <a:pPr marL="457200" marR="0" lvl="0" indent="0" algn="l" rtl="0">
              <a:lnSpc>
                <a:spcPct val="100000"/>
              </a:lnSpc>
              <a:spcBef>
                <a:spcPts val="0"/>
              </a:spcBef>
              <a:spcAft>
                <a:spcPts val="0"/>
              </a:spcAft>
              <a:buNone/>
            </a:pPr>
            <a:endParaRPr sz="1700" dirty="0">
              <a:latin typeface="Century Gothic"/>
              <a:ea typeface="Century Gothic"/>
              <a:cs typeface="Century Gothic"/>
              <a:sym typeface="Century Gothic"/>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91"/>
        <p:cNvGrpSpPr/>
        <p:nvPr/>
      </p:nvGrpSpPr>
      <p:grpSpPr>
        <a:xfrm>
          <a:off x="0" y="0"/>
          <a:ext cx="0" cy="0"/>
          <a:chOff x="0" y="0"/>
          <a:chExt cx="0" cy="0"/>
        </a:xfrm>
      </p:grpSpPr>
      <p:sp>
        <p:nvSpPr>
          <p:cNvPr id="392" name="Google Shape;392;p5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b="0" i="0" u="none" strike="noStrike" cap="none">
                <a:solidFill>
                  <a:schemeClr val="dk1"/>
                </a:solidFill>
                <a:latin typeface="Century Gothic"/>
                <a:ea typeface="Century Gothic"/>
                <a:cs typeface="Century Gothic"/>
                <a:sym typeface="Century Gothic"/>
              </a:rPr>
              <a:t>Small Group Block /All Block</a:t>
            </a:r>
            <a:endParaRPr sz="32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b="0" i="0" u="none" strike="noStrike" cap="none">
              <a:solidFill>
                <a:schemeClr val="dk1"/>
              </a:solidFill>
              <a:latin typeface="Century Gothic"/>
              <a:ea typeface="Century Gothic"/>
              <a:cs typeface="Century Gothic"/>
              <a:sym typeface="Century Gothic"/>
            </a:endParaRPr>
          </a:p>
        </p:txBody>
      </p:sp>
      <p:sp>
        <p:nvSpPr>
          <p:cNvPr id="393" name="Google Shape;393;p57"/>
          <p:cNvSpPr txBox="1">
            <a:spLocks noGrp="1"/>
          </p:cNvSpPr>
          <p:nvPr>
            <p:ph type="body" idx="1"/>
          </p:nvPr>
        </p:nvSpPr>
        <p:spPr>
          <a:xfrm>
            <a:off x="628650" y="723444"/>
            <a:ext cx="7886700" cy="25899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10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Welcome to the time in our day where we get to work on a activities in small groups related to building our skills as readers.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During this time, you will get a chance to work in pairs or groups to support each other as you read.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210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Today’s ALL Block Schedule is:</a:t>
            </a:r>
            <a:endParaRPr sz="2100" b="0" i="0" u="none" strike="noStrike" cap="none">
              <a:solidFill>
                <a:schemeClr val="dk1"/>
              </a:solidFill>
              <a:latin typeface="Century Gothic"/>
              <a:ea typeface="Century Gothic"/>
              <a:cs typeface="Century Gothic"/>
              <a:sym typeface="Century Gothic"/>
            </a:endParaRPr>
          </a:p>
        </p:txBody>
      </p:sp>
      <p:graphicFrame>
        <p:nvGraphicFramePr>
          <p:cNvPr id="394" name="Google Shape;394;p57"/>
          <p:cNvGraphicFramePr/>
          <p:nvPr/>
        </p:nvGraphicFramePr>
        <p:xfrm>
          <a:off x="952500" y="2822000"/>
          <a:ext cx="7239000" cy="1859219"/>
        </p:xfrm>
        <a:graphic>
          <a:graphicData uri="http://schemas.openxmlformats.org/drawingml/2006/table">
            <a:tbl>
              <a:tblPr>
                <a:noFill/>
                <a:tableStyleId>{386B20AB-7AC0-451F-B9D2-70C393B3848E}</a:tableStyleId>
              </a:tblPr>
              <a:tblGrid>
                <a:gridCol w="1809750"/>
                <a:gridCol w="1809750"/>
                <a:gridCol w="1809750"/>
                <a:gridCol w="1809750"/>
              </a:tblGrid>
              <a:tr h="381000">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1</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2</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3</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4</a:t>
                      </a:r>
                      <a:endParaRPr sz="1400" u="none" strike="noStrike" cap="none">
                        <a:latin typeface="Century Gothic"/>
                        <a:ea typeface="Century Gothic"/>
                        <a:cs typeface="Century Gothic"/>
                        <a:sym typeface="Century Gothic"/>
                      </a:endParaRPr>
                    </a:p>
                  </a:txBody>
                  <a:tcPr marL="91425" marR="91425" marT="91425" marB="91425"/>
                </a:tc>
              </a:tr>
              <a:tr h="381000">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269" name="Google Shape;269;p4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a:t>
            </a:r>
            <a:r>
              <a:rPr lang="en" sz="3400">
                <a:latin typeface="Century Gothic"/>
                <a:ea typeface="Century Gothic"/>
                <a:cs typeface="Century Gothic"/>
                <a:sym typeface="Century Gothic"/>
              </a:rPr>
              <a:t>3</a:t>
            </a:r>
            <a:r>
              <a:rPr lang="en" sz="3400" b="0" i="0" u="none" strike="noStrike" cap="none">
                <a:solidFill>
                  <a:schemeClr val="dk1"/>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10</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270" name="Google Shape;270;p4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1800" b="1" i="0" u="none" strike="noStrike" cap="none">
                <a:solidFill>
                  <a:schemeClr val="dk1"/>
                </a:solidFill>
                <a:latin typeface="Century Gothic"/>
                <a:ea typeface="Century Gothic"/>
                <a:cs typeface="Century Gothic"/>
                <a:sym typeface="Century Gothic"/>
              </a:rPr>
              <a:t>Preparing for Lesson </a:t>
            </a:r>
            <a:r>
              <a:rPr lang="en" sz="1800" b="1">
                <a:latin typeface="Century Gothic"/>
                <a:ea typeface="Century Gothic"/>
                <a:cs typeface="Century Gothic"/>
                <a:sym typeface="Century Gothic"/>
              </a:rPr>
              <a:t>10</a:t>
            </a:r>
            <a:r>
              <a:rPr lang="en" sz="1800" b="1" i="0" u="none" strike="noStrike" cap="none">
                <a:solidFill>
                  <a:schemeClr val="dk1"/>
                </a:solidFill>
                <a:latin typeface="Century Gothic"/>
                <a:ea typeface="Century Gothic"/>
                <a:cs typeface="Century Gothic"/>
                <a:sym typeface="Century Gothic"/>
              </a:rPr>
              <a:t>: </a:t>
            </a:r>
            <a:r>
              <a:rPr lang="en" sz="1800" b="0" i="0" u="none" strike="noStrike" cap="none">
                <a:solidFill>
                  <a:schemeClr val="dk1"/>
                </a:solidFill>
                <a:latin typeface="Century Gothic"/>
                <a:ea typeface="Century Gothic"/>
                <a:cs typeface="Century Gothic"/>
                <a:sym typeface="Century Gothic"/>
              </a:rPr>
              <a:t>Materials and Classroom Preparation:</a:t>
            </a:r>
            <a:endParaRPr sz="1800" b="0" i="0" u="none" strike="noStrike" cap="none">
              <a:solidFill>
                <a:schemeClr val="dk1"/>
              </a:solidFill>
              <a:latin typeface="Century Gothic"/>
              <a:ea typeface="Century Gothic"/>
              <a:cs typeface="Century Gothic"/>
              <a:sym typeface="Century Gothic"/>
            </a:endParaRPr>
          </a:p>
          <a:p>
            <a:pPr marL="457200" marR="0" lvl="0" indent="-342900" algn="l" rtl="0">
              <a:lnSpc>
                <a:spcPct val="100000"/>
              </a:lnSpc>
              <a:spcBef>
                <a:spcPts val="100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There are important materials in EL lessons that you will want to prepare ahead of time. These are detailed on the slides. </a:t>
            </a:r>
            <a:endParaRPr sz="1800" b="0" i="0" u="none" strike="noStrike" cap="none">
              <a:solidFill>
                <a:srgbClr val="595959"/>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There are materials that will need to be gathered and/or created prior to each lesson. Some of these materials will be used throughout multiple lessons. </a:t>
            </a:r>
            <a:endParaRPr sz="1800" b="0" i="0" u="none" strike="noStrike" cap="none">
              <a:solidFill>
                <a:schemeClr val="dk1"/>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chemeClr val="dk1"/>
              </a:buClr>
              <a:buSzPts val="1800"/>
              <a:buFont typeface="Century Gothic"/>
              <a:buChar char="●"/>
            </a:pPr>
            <a:r>
              <a:rPr lang="en" sz="1700">
                <a:latin typeface="Century Gothic"/>
                <a:ea typeface="Century Gothic"/>
                <a:cs typeface="Century Gothic"/>
                <a:sym typeface="Century Gothic"/>
              </a:rPr>
              <a:t>Post: Learning targets and applicable anchor charts (see Materials list).</a:t>
            </a:r>
            <a:endParaRPr sz="1800">
              <a:latin typeface="Century Gothic"/>
              <a:ea typeface="Century Gothic"/>
              <a:cs typeface="Century Gothic"/>
              <a:sym typeface="Century Gothic"/>
            </a:endParaRPr>
          </a:p>
          <a:p>
            <a:pPr marL="457200" marR="0" lvl="0" indent="-228600" algn="l" rtl="0">
              <a:lnSpc>
                <a:spcPct val="100000"/>
              </a:lnSpc>
              <a:spcBef>
                <a:spcPts val="0"/>
              </a:spcBef>
              <a:spcAft>
                <a:spcPts val="0"/>
              </a:spcAft>
              <a:buClr>
                <a:schemeClr val="dk1"/>
              </a:buClr>
              <a:buSzPts val="1800"/>
              <a:buFont typeface="Century Gothic"/>
              <a:buNone/>
            </a:pPr>
            <a:endParaRPr sz="2100" b="0" i="0" u="none" strike="noStrike" cap="none">
              <a:solidFill>
                <a:schemeClr val="dk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sp>
        <p:nvSpPr>
          <p:cNvPr id="275" name="Google Shape;275;p4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a:t>
            </a:r>
            <a:r>
              <a:rPr lang="en" sz="3400">
                <a:latin typeface="Century Gothic"/>
                <a:ea typeface="Century Gothic"/>
                <a:cs typeface="Century Gothic"/>
                <a:sym typeface="Century Gothic"/>
              </a:rPr>
              <a:t>3</a:t>
            </a:r>
            <a:r>
              <a:rPr lang="en" sz="3400" b="0" i="0" u="none" strike="noStrike" cap="none">
                <a:solidFill>
                  <a:schemeClr val="dk1"/>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10</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276" name="Google Shape;276;p4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400" b="1" i="0" u="none" strike="noStrike" cap="none">
                <a:solidFill>
                  <a:schemeClr val="dk1"/>
                </a:solidFill>
                <a:latin typeface="Century Gothic"/>
                <a:ea typeface="Century Gothic"/>
                <a:cs typeface="Century Gothic"/>
                <a:sym typeface="Century Gothic"/>
              </a:rPr>
              <a:t>Preparing for Lesson </a:t>
            </a:r>
            <a:r>
              <a:rPr lang="en" sz="2400" b="1">
                <a:latin typeface="Century Gothic"/>
                <a:ea typeface="Century Gothic"/>
                <a:cs typeface="Century Gothic"/>
                <a:sym typeface="Century Gothic"/>
              </a:rPr>
              <a:t>10</a:t>
            </a:r>
            <a:r>
              <a:rPr lang="en" sz="2400" b="1" i="0" u="none" strike="noStrike" cap="none">
                <a:solidFill>
                  <a:schemeClr val="dk1"/>
                </a:solidFill>
                <a:latin typeface="Century Gothic"/>
                <a:ea typeface="Century Gothic"/>
                <a:cs typeface="Century Gothic"/>
                <a:sym typeface="Century Gothic"/>
              </a:rPr>
              <a:t>:  </a:t>
            </a:r>
            <a:r>
              <a:rPr lang="en" sz="2400" b="0" i="0" u="none" strike="noStrike" cap="none">
                <a:solidFill>
                  <a:schemeClr val="dk1"/>
                </a:solidFill>
                <a:latin typeface="Century Gothic"/>
                <a:ea typeface="Century Gothic"/>
                <a:cs typeface="Century Gothic"/>
                <a:sym typeface="Century Gothic"/>
              </a:rPr>
              <a:t>EL Protocols</a:t>
            </a:r>
            <a:endParaRPr sz="2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rgbClr val="000000"/>
              </a:buClr>
              <a:buSzPts val="1100"/>
              <a:buFont typeface="Arial"/>
              <a:buNone/>
            </a:pPr>
            <a:endParaRPr sz="2400" b="0" i="0" u="none" strike="noStrike" cap="none">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In this lesson, students will use </a:t>
            </a:r>
            <a:r>
              <a:rPr lang="en" sz="2400">
                <a:latin typeface="Century Gothic"/>
                <a:ea typeface="Century Gothic"/>
                <a:cs typeface="Century Gothic"/>
                <a:sym typeface="Century Gothic"/>
              </a:rPr>
              <a:t>2</a:t>
            </a:r>
            <a:r>
              <a:rPr lang="en" sz="2400" b="0" i="0" u="none" strike="noStrike" cap="none">
                <a:solidFill>
                  <a:schemeClr val="dk1"/>
                </a:solidFill>
                <a:latin typeface="Century Gothic"/>
                <a:ea typeface="Century Gothic"/>
                <a:cs typeface="Century Gothic"/>
                <a:sym typeface="Century Gothic"/>
              </a:rPr>
              <a:t> protocols:</a:t>
            </a:r>
            <a:r>
              <a:rPr lang="en" sz="2400">
                <a:latin typeface="Century Gothic"/>
                <a:ea typeface="Century Gothic"/>
                <a:cs typeface="Century Gothic"/>
                <a:sym typeface="Century Gothic"/>
              </a:rPr>
              <a:t> Think-Pair-Share and the Thumb-O-Meter.</a:t>
            </a:r>
            <a:endParaRPr sz="2400">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8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1400" b="0" i="0" u="none" strike="noStrike" cap="none">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Review the protocol directions slides as you prepare to teach this lesson.</a:t>
            </a:r>
            <a:endParaRPr sz="2100" b="0" i="0" u="none" strike="noStrike" cap="none">
              <a:solidFill>
                <a:schemeClr val="dk1"/>
              </a:solidFill>
              <a:latin typeface="Calibri"/>
              <a:ea typeface="Calibri"/>
              <a:cs typeface="Calibri"/>
              <a:sym typeface="Calibri"/>
            </a:endParaRPr>
          </a:p>
        </p:txBody>
      </p:sp>
      <p:pic>
        <p:nvPicPr>
          <p:cNvPr id="277" name="Google Shape;277;p41"/>
          <p:cNvPicPr preferRelativeResize="0"/>
          <p:nvPr/>
        </p:nvPicPr>
        <p:blipFill rotWithShape="1">
          <a:blip r:embed="rId3">
            <a:alphaModFix/>
          </a:blip>
          <a:srcRect/>
          <a:stretch/>
        </p:blipFill>
        <p:spPr>
          <a:xfrm>
            <a:off x="8315400" y="4136125"/>
            <a:ext cx="606300" cy="606300"/>
          </a:xfrm>
          <a:prstGeom prst="rect">
            <a:avLst/>
          </a:prstGeom>
          <a:noFill/>
          <a:ln>
            <a:noFill/>
          </a:ln>
        </p:spPr>
      </p:pic>
      <p:pic>
        <p:nvPicPr>
          <p:cNvPr id="278" name="Google Shape;278;p41"/>
          <p:cNvPicPr preferRelativeResize="0"/>
          <p:nvPr/>
        </p:nvPicPr>
        <p:blipFill>
          <a:blip r:embed="rId4">
            <a:alphaModFix/>
          </a:blip>
          <a:stretch>
            <a:fillRect/>
          </a:stretch>
        </p:blipFill>
        <p:spPr>
          <a:xfrm>
            <a:off x="7561450" y="4136125"/>
            <a:ext cx="606300" cy="6063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82"/>
        <p:cNvGrpSpPr/>
        <p:nvPr/>
      </p:nvGrpSpPr>
      <p:grpSpPr>
        <a:xfrm>
          <a:off x="0" y="0"/>
          <a:ext cx="0" cy="0"/>
          <a:chOff x="0" y="0"/>
          <a:chExt cx="0" cy="0"/>
        </a:xfrm>
      </p:grpSpPr>
      <p:sp>
        <p:nvSpPr>
          <p:cNvPr id="283" name="Google Shape;283;p42"/>
          <p:cNvSpPr txBox="1">
            <a:spLocks noGrp="1"/>
          </p:cNvSpPr>
          <p:nvPr>
            <p:ph type="body" idx="1"/>
          </p:nvPr>
        </p:nvSpPr>
        <p:spPr>
          <a:xfrm>
            <a:off x="628650" y="113316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800" b="1" i="0" u="none" strike="noStrike" cap="none" dirty="0">
                <a:solidFill>
                  <a:schemeClr val="dk1"/>
                </a:solidFill>
                <a:latin typeface="Century Gothic"/>
                <a:ea typeface="Century Gothic"/>
                <a:cs typeface="Century Gothic"/>
                <a:sym typeface="Century Gothic"/>
              </a:rPr>
              <a:t>Preparing for Lesson </a:t>
            </a:r>
            <a:r>
              <a:rPr lang="en" sz="1800" b="1" dirty="0">
                <a:latin typeface="Century Gothic"/>
                <a:ea typeface="Century Gothic"/>
                <a:cs typeface="Century Gothic"/>
                <a:sym typeface="Century Gothic"/>
              </a:rPr>
              <a:t>10</a:t>
            </a:r>
            <a:r>
              <a:rPr lang="en" sz="1800" b="1" i="0" u="none" strike="noStrike" cap="none" dirty="0">
                <a:solidFill>
                  <a:schemeClr val="dk1"/>
                </a:solidFill>
                <a:latin typeface="Century Gothic"/>
                <a:ea typeface="Century Gothic"/>
                <a:cs typeface="Century Gothic"/>
                <a:sym typeface="Century Gothic"/>
              </a:rPr>
              <a:t>: </a:t>
            </a:r>
            <a:r>
              <a:rPr lang="en" sz="1800" b="0" i="0" u="none" strike="noStrike" cap="none" dirty="0">
                <a:solidFill>
                  <a:schemeClr val="dk1"/>
                </a:solidFill>
                <a:latin typeface="Century Gothic"/>
                <a:ea typeface="Century Gothic"/>
                <a:cs typeface="Century Gothic"/>
                <a:sym typeface="Century Gothic"/>
              </a:rPr>
              <a:t>Supports for Students Who Need It</a:t>
            </a:r>
            <a:endParaRPr sz="1800" b="0" i="0" u="none" strike="noStrike" cap="none" dirty="0">
              <a:solidFill>
                <a:schemeClr val="dk1"/>
              </a:solidFill>
              <a:latin typeface="Century Gothic"/>
              <a:ea typeface="Century Gothic"/>
              <a:cs typeface="Century Gothic"/>
              <a:sym typeface="Century Gothic"/>
            </a:endParaRPr>
          </a:p>
          <a:p>
            <a:pPr marL="457200" lvl="0" indent="-317500" algn="l" rtl="0">
              <a:lnSpc>
                <a:spcPct val="100000"/>
              </a:lnSpc>
              <a:spcBef>
                <a:spcPts val="1700"/>
              </a:spcBef>
              <a:spcAft>
                <a:spcPts val="0"/>
              </a:spcAft>
              <a:buClr>
                <a:srgbClr val="000000"/>
              </a:buClr>
              <a:buSzPts val="1400"/>
              <a:buFont typeface="Century Gothic"/>
              <a:buChar char="●"/>
            </a:pPr>
            <a:r>
              <a:rPr lang="en" sz="1400" dirty="0">
                <a:solidFill>
                  <a:srgbClr val="000000"/>
                </a:solidFill>
                <a:latin typeface="Century Gothic"/>
                <a:ea typeface="Century Gothic"/>
                <a:cs typeface="Century Gothic"/>
                <a:sym typeface="Century Gothic"/>
              </a:rPr>
              <a:t>The basic design of this lesson supports students with opportunities to work closely with essay structure, building on their understanding one paragraph at a time. In this lesson, students focus exclusively on the conclusion paragraph for their broadside. The same routines as in previous lessons for analyzing a model and drafting a paragraph are also supportive of students, as well as the explicit focus on prepositional phrases during Work Time A.</a:t>
            </a:r>
            <a:endParaRPr sz="1400" dirty="0">
              <a:solidFill>
                <a:srgbClr val="000000"/>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rgbClr val="000000"/>
              </a:buClr>
              <a:buSzPts val="1400"/>
              <a:buFont typeface="Century Gothic"/>
              <a:buChar char="●"/>
            </a:pPr>
            <a:r>
              <a:rPr lang="en" sz="1400" dirty="0">
                <a:solidFill>
                  <a:srgbClr val="000000"/>
                </a:solidFill>
                <a:latin typeface="Century Gothic"/>
                <a:ea typeface="Century Gothic"/>
                <a:cs typeface="Century Gothic"/>
                <a:sym typeface="Century Gothic"/>
              </a:rPr>
              <a:t>Students may find writing the conclusion paragraph challenging, as the persuasive style in which it is written varies from the informational and narrative styles they are </a:t>
            </a:r>
            <a:r>
              <a:rPr lang="en-US" sz="1400" dirty="0" smtClean="0">
                <a:solidFill>
                  <a:srgbClr val="000000"/>
                </a:solidFill>
                <a:latin typeface="Century Gothic"/>
                <a:ea typeface="Century Gothic"/>
                <a:cs typeface="Century Gothic"/>
                <a:sym typeface="Century Gothic"/>
              </a:rPr>
              <a:t>accustomed </a:t>
            </a:r>
            <a:r>
              <a:rPr lang="en" sz="1400" dirty="0" smtClean="0">
                <a:solidFill>
                  <a:srgbClr val="000000"/>
                </a:solidFill>
                <a:latin typeface="Century Gothic"/>
                <a:ea typeface="Century Gothic"/>
                <a:cs typeface="Century Gothic"/>
                <a:sym typeface="Century Gothic"/>
              </a:rPr>
              <a:t>to</a:t>
            </a:r>
            <a:r>
              <a:rPr lang="en" sz="1400" dirty="0">
                <a:solidFill>
                  <a:srgbClr val="000000"/>
                </a:solidFill>
                <a:latin typeface="Century Gothic"/>
                <a:ea typeface="Century Gothic"/>
                <a:cs typeface="Century Gothic"/>
                <a:sym typeface="Century Gothic"/>
              </a:rPr>
              <a:t>. Provide time for students to speak in a persuasive way first, becoming familiar with language they could use to write their paragraph. See “for heavier support,” below, and the Meeting Students’ Needs column for suggestions.</a:t>
            </a:r>
            <a:endParaRPr sz="1400" dirty="0">
              <a:solidFill>
                <a:srgbClr val="000000"/>
              </a:solidFill>
              <a:latin typeface="Century Gothic"/>
              <a:ea typeface="Century Gothic"/>
              <a:cs typeface="Century Gothic"/>
              <a:sym typeface="Century Gothic"/>
            </a:endParaRPr>
          </a:p>
          <a:p>
            <a:pPr marL="457200" lvl="0" indent="0" algn="l" rtl="0">
              <a:lnSpc>
                <a:spcPct val="100000"/>
              </a:lnSpc>
              <a:spcBef>
                <a:spcPts val="0"/>
              </a:spcBef>
              <a:spcAft>
                <a:spcPts val="0"/>
              </a:spcAft>
              <a:buNone/>
            </a:pPr>
            <a:endParaRPr sz="1400" dirty="0">
              <a:solidFill>
                <a:srgbClr val="000000"/>
              </a:solidFill>
              <a:latin typeface="Century Gothic"/>
              <a:ea typeface="Century Gothic"/>
              <a:cs typeface="Century Gothic"/>
              <a:sym typeface="Century Gothic"/>
            </a:endParaRPr>
          </a:p>
          <a:p>
            <a:pPr marL="0" lvl="0" indent="0" algn="l" rtl="0">
              <a:lnSpc>
                <a:spcPct val="150000"/>
              </a:lnSpc>
              <a:spcBef>
                <a:spcPts val="0"/>
              </a:spcBef>
              <a:spcAft>
                <a:spcPts val="0"/>
              </a:spcAft>
              <a:buNone/>
            </a:pPr>
            <a:endParaRPr sz="1400" dirty="0">
              <a:solidFill>
                <a:srgbClr val="444444"/>
              </a:solidFill>
              <a:latin typeface="Century Gothic"/>
              <a:ea typeface="Century Gothic"/>
              <a:cs typeface="Century Gothic"/>
              <a:sym typeface="Century Gothic"/>
            </a:endParaRPr>
          </a:p>
          <a:p>
            <a:pPr marL="457200" marR="0" lvl="0" indent="0" algn="l" rtl="0">
              <a:lnSpc>
                <a:spcPct val="100000"/>
              </a:lnSpc>
              <a:spcBef>
                <a:spcPts val="0"/>
              </a:spcBef>
              <a:spcAft>
                <a:spcPts val="0"/>
              </a:spcAft>
              <a:buNone/>
            </a:pPr>
            <a:endParaRPr sz="1800" dirty="0">
              <a:solidFill>
                <a:srgbClr val="000000"/>
              </a:solidFill>
              <a:latin typeface="Century Gothic"/>
              <a:ea typeface="Century Gothic"/>
              <a:cs typeface="Century Gothic"/>
              <a:sym typeface="Century Gothic"/>
            </a:endParaRPr>
          </a:p>
          <a:p>
            <a:pPr marL="457200" marR="0" lvl="0" indent="-228600" algn="l" rtl="0">
              <a:lnSpc>
                <a:spcPct val="200000"/>
              </a:lnSpc>
              <a:spcBef>
                <a:spcPts val="0"/>
              </a:spcBef>
              <a:spcAft>
                <a:spcPts val="0"/>
              </a:spcAft>
              <a:buClr>
                <a:schemeClr val="dk1"/>
              </a:buClr>
              <a:buSzPts val="1800"/>
              <a:buFont typeface="Century Gothic"/>
              <a:buNone/>
            </a:pPr>
            <a:endParaRPr sz="1800" b="0" i="0" u="none" strike="noStrike" cap="none" dirty="0">
              <a:solidFill>
                <a:schemeClr val="dk1"/>
              </a:solidFill>
              <a:latin typeface="Century Gothic"/>
              <a:ea typeface="Century Gothic"/>
              <a:cs typeface="Century Gothic"/>
              <a:sym typeface="Century Gothic"/>
            </a:endParaRPr>
          </a:p>
        </p:txBody>
      </p:sp>
      <p:sp>
        <p:nvSpPr>
          <p:cNvPr id="284" name="Google Shape;284;p42"/>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85" name="Google Shape;285;p42"/>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86" name="Google Shape;286;p42"/>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87" name="Google Shape;287;p42"/>
          <p:cNvSpPr txBox="1"/>
          <p:nvPr/>
        </p:nvSpPr>
        <p:spPr>
          <a:xfrm>
            <a:off x="378725" y="135551"/>
            <a:ext cx="7886700" cy="10785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600">
                <a:solidFill>
                  <a:srgbClr val="000000"/>
                </a:solidFill>
                <a:latin typeface="Century Gothic"/>
                <a:ea typeface="Century Gothic"/>
                <a:cs typeface="Century Gothic"/>
                <a:sym typeface="Century Gothic"/>
              </a:rPr>
              <a:t>4</a:t>
            </a:r>
            <a:r>
              <a:rPr lang="en" sz="3400">
                <a:solidFill>
                  <a:srgbClr val="000000"/>
                </a:solidFill>
                <a:latin typeface="Century Gothic"/>
                <a:ea typeface="Century Gothic"/>
                <a:cs typeface="Century Gothic"/>
                <a:sym typeface="Century Gothic"/>
              </a:rPr>
              <a:t>: Module </a:t>
            </a:r>
            <a:r>
              <a:rPr lang="en" sz="3600">
                <a:solidFill>
                  <a:srgbClr val="000000"/>
                </a:solidFill>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600">
                <a:solidFill>
                  <a:srgbClr val="000000"/>
                </a:solidFill>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Lesson </a:t>
            </a:r>
            <a:r>
              <a:rPr lang="en" sz="3600">
                <a:solidFill>
                  <a:srgbClr val="000000"/>
                </a:solidFill>
                <a:latin typeface="Century Gothic"/>
                <a:ea typeface="Century Gothic"/>
                <a:cs typeface="Century Gothic"/>
                <a:sym typeface="Century Gothic"/>
              </a:rPr>
              <a:t>1</a:t>
            </a:r>
            <a:r>
              <a:rPr lang="en" sz="3600">
                <a:latin typeface="Century Gothic"/>
                <a:ea typeface="Century Gothic"/>
                <a:cs typeface="Century Gothic"/>
                <a:sym typeface="Century Gothic"/>
              </a:rPr>
              <a:t>0</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3300">
              <a:solidFill>
                <a:srgbClr val="000000"/>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91"/>
        <p:cNvGrpSpPr/>
        <p:nvPr/>
      </p:nvGrpSpPr>
      <p:grpSpPr>
        <a:xfrm>
          <a:off x="0" y="0"/>
          <a:ext cx="0" cy="0"/>
          <a:chOff x="0" y="0"/>
          <a:chExt cx="0" cy="0"/>
        </a:xfrm>
      </p:grpSpPr>
      <p:pic>
        <p:nvPicPr>
          <p:cNvPr id="292" name="Google Shape;292;p43"/>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93" name="Google Shape;293;p43"/>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294" name="Google Shape;294;p43"/>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4: Module 3: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10</a:t>
            </a:r>
            <a:endParaRPr sz="3000" b="0" i="0" u="none" strike="noStrike" cap="none">
              <a:solidFill>
                <a:srgbClr val="404040"/>
              </a:solidFill>
              <a:latin typeface="Calibri"/>
              <a:ea typeface="Calibri"/>
              <a:cs typeface="Calibri"/>
              <a:sym typeface="Calibri"/>
            </a:endParaRPr>
          </a:p>
        </p:txBody>
      </p:sp>
      <p:pic>
        <p:nvPicPr>
          <p:cNvPr id="295" name="Google Shape;295;p43"/>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96" name="Google Shape;296;p43"/>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sp>
        <p:nvSpPr>
          <p:cNvPr id="301" name="Google Shape;301;p4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100"/>
              <a:buFont typeface="Arial"/>
              <a:buNone/>
            </a:pPr>
            <a:r>
              <a:rPr lang="en" sz="3400" b="1" i="0" u="none" strike="noStrike" cap="none" dirty="0">
                <a:solidFill>
                  <a:schemeClr val="dk1"/>
                </a:solidFill>
                <a:latin typeface="Century Gothic"/>
                <a:ea typeface="Century Gothic"/>
                <a:cs typeface="Century Gothic"/>
                <a:sym typeface="Century Gothic"/>
              </a:rPr>
              <a:t>Hello, Students!</a:t>
            </a:r>
            <a:endParaRPr sz="3300" b="1" i="0" u="none" strike="noStrike" cap="none" dirty="0">
              <a:solidFill>
                <a:schemeClr val="dk1"/>
              </a:solidFill>
              <a:sym typeface="Calibri"/>
            </a:endParaRPr>
          </a:p>
        </p:txBody>
      </p:sp>
      <p:sp>
        <p:nvSpPr>
          <p:cNvPr id="302" name="Google Shape;302;p4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150000"/>
              </a:lnSpc>
              <a:spcBef>
                <a:spcPts val="0"/>
              </a:spcBef>
              <a:spcAft>
                <a:spcPts val="0"/>
              </a:spcAft>
              <a:buClr>
                <a:schemeClr val="dk1"/>
              </a:buClr>
              <a:buSzPts val="1100"/>
              <a:buFont typeface="Arial"/>
              <a:buNone/>
            </a:pPr>
            <a:r>
              <a:rPr lang="en" sz="1800" b="0" i="0" u="none" strike="noStrike" cap="none" dirty="0">
                <a:solidFill>
                  <a:schemeClr val="dk1"/>
                </a:solidFill>
                <a:latin typeface="Century Gothic"/>
                <a:ea typeface="Century Gothic"/>
                <a:cs typeface="Century Gothic"/>
                <a:sym typeface="Century Gothic"/>
              </a:rPr>
              <a:t>What are we learning and doing today?</a:t>
            </a:r>
            <a:endParaRPr sz="1800" dirty="0">
              <a:latin typeface="Century Gothic"/>
              <a:ea typeface="Century Gothic"/>
              <a:cs typeface="Century Gothic"/>
              <a:sym typeface="Century Gothic"/>
            </a:endParaRPr>
          </a:p>
          <a:p>
            <a:pPr marL="457200" lvl="0" indent="-336550" algn="l" rtl="0">
              <a:lnSpc>
                <a:spcPct val="150000"/>
              </a:lnSpc>
              <a:spcBef>
                <a:spcPts val="0"/>
              </a:spcBef>
              <a:spcAft>
                <a:spcPts val="0"/>
              </a:spcAft>
              <a:buClr>
                <a:schemeClr val="dk1"/>
              </a:buClr>
              <a:buSzPts val="1700"/>
              <a:buFont typeface="Century Gothic"/>
              <a:buChar char="●"/>
            </a:pPr>
            <a:r>
              <a:rPr lang="en" sz="1700" dirty="0">
                <a:latin typeface="Century Gothic"/>
                <a:ea typeface="Century Gothic"/>
                <a:cs typeface="Century Gothic"/>
                <a:sym typeface="Century Gothic"/>
              </a:rPr>
              <a:t>Reviewing the </a:t>
            </a:r>
            <a:r>
              <a:rPr lang="en" sz="1700" b="1" dirty="0">
                <a:latin typeface="Century Gothic"/>
                <a:ea typeface="Century Gothic"/>
                <a:cs typeface="Century Gothic"/>
                <a:sym typeface="Century Gothic"/>
              </a:rPr>
              <a:t>Painted Essay®: Sorting and Color-Coding the Parts of a Conclusion Paragraph; </a:t>
            </a:r>
            <a:endParaRPr sz="1700" b="1" dirty="0">
              <a:latin typeface="Century Gothic"/>
              <a:ea typeface="Century Gothic"/>
              <a:cs typeface="Century Gothic"/>
              <a:sym typeface="Century Gothic"/>
            </a:endParaRPr>
          </a:p>
          <a:p>
            <a:pPr marL="457200" lvl="0" indent="-336550" algn="l" rtl="0">
              <a:lnSpc>
                <a:spcPct val="150000"/>
              </a:lnSpc>
              <a:spcBef>
                <a:spcPts val="0"/>
              </a:spcBef>
              <a:spcAft>
                <a:spcPts val="0"/>
              </a:spcAft>
              <a:buClr>
                <a:schemeClr val="dk1"/>
              </a:buClr>
              <a:buSzPts val="1700"/>
              <a:buFont typeface="Century Gothic"/>
              <a:buChar char="●"/>
            </a:pPr>
            <a:r>
              <a:rPr lang="en" sz="1700" dirty="0">
                <a:latin typeface="Century Gothic"/>
                <a:ea typeface="Century Gothic"/>
                <a:cs typeface="Century Gothic"/>
                <a:sym typeface="Century Gothic"/>
              </a:rPr>
              <a:t>Reviewing Learning Targets;</a:t>
            </a:r>
            <a:endParaRPr sz="1700" dirty="0">
              <a:latin typeface="Century Gothic"/>
              <a:ea typeface="Century Gothic"/>
              <a:cs typeface="Century Gothic"/>
              <a:sym typeface="Century Gothic"/>
            </a:endParaRPr>
          </a:p>
          <a:p>
            <a:pPr marL="457200" lvl="0" indent="-336550" algn="l" rtl="0">
              <a:lnSpc>
                <a:spcPct val="150000"/>
              </a:lnSpc>
              <a:spcBef>
                <a:spcPts val="0"/>
              </a:spcBef>
              <a:spcAft>
                <a:spcPts val="0"/>
              </a:spcAft>
              <a:buClr>
                <a:schemeClr val="dk1"/>
              </a:buClr>
              <a:buSzPts val="1700"/>
              <a:buFont typeface="Century Gothic"/>
              <a:buChar char="●"/>
            </a:pPr>
            <a:r>
              <a:rPr lang="en" sz="1700" dirty="0">
                <a:latin typeface="Century Gothic"/>
                <a:ea typeface="Century Gothic"/>
                <a:cs typeface="Century Gothic"/>
                <a:sym typeface="Century Gothic"/>
              </a:rPr>
              <a:t>Participating in a mini-lesson on Prepositional Phrases;</a:t>
            </a:r>
            <a:endParaRPr sz="1700" dirty="0">
              <a:latin typeface="Century Gothic"/>
              <a:ea typeface="Century Gothic"/>
              <a:cs typeface="Century Gothic"/>
              <a:sym typeface="Century Gothic"/>
            </a:endParaRPr>
          </a:p>
          <a:p>
            <a:pPr marL="457200" lvl="0" indent="-336550" algn="l" rtl="0">
              <a:lnSpc>
                <a:spcPct val="150000"/>
              </a:lnSpc>
              <a:spcBef>
                <a:spcPts val="0"/>
              </a:spcBef>
              <a:spcAft>
                <a:spcPts val="0"/>
              </a:spcAft>
              <a:buClr>
                <a:schemeClr val="dk1"/>
              </a:buClr>
              <a:buSzPts val="1700"/>
              <a:buFont typeface="Century Gothic"/>
              <a:buChar char="●"/>
            </a:pPr>
            <a:r>
              <a:rPr lang="en" sz="1700" dirty="0">
                <a:latin typeface="Century Gothic"/>
                <a:ea typeface="Century Gothic"/>
                <a:cs typeface="Century Gothic"/>
                <a:sym typeface="Century Gothic"/>
              </a:rPr>
              <a:t>Practice Independent Writing: Drafting a Conclusion;</a:t>
            </a:r>
            <a:endParaRPr sz="1700" dirty="0">
              <a:latin typeface="Century Gothic"/>
              <a:ea typeface="Century Gothic"/>
              <a:cs typeface="Century Gothic"/>
              <a:sym typeface="Century Gothic"/>
            </a:endParaRPr>
          </a:p>
          <a:p>
            <a:pPr marL="457200" lvl="0" indent="-336550" algn="l" rtl="0">
              <a:lnSpc>
                <a:spcPct val="150000"/>
              </a:lnSpc>
              <a:spcBef>
                <a:spcPts val="0"/>
              </a:spcBef>
              <a:spcAft>
                <a:spcPts val="0"/>
              </a:spcAft>
              <a:buClr>
                <a:schemeClr val="dk1"/>
              </a:buClr>
              <a:buSzPts val="1700"/>
              <a:buFont typeface="Century Gothic"/>
              <a:buChar char="●"/>
            </a:pPr>
            <a:r>
              <a:rPr lang="en" sz="1700" dirty="0">
                <a:latin typeface="Century Gothic"/>
                <a:ea typeface="Century Gothic"/>
                <a:cs typeface="Century Gothic"/>
                <a:sym typeface="Century Gothic"/>
              </a:rPr>
              <a:t>Reflecting on Learning;</a:t>
            </a:r>
            <a:endParaRPr sz="1700" dirty="0">
              <a:latin typeface="Century Gothic"/>
              <a:ea typeface="Century Gothic"/>
              <a:cs typeface="Century Gothic"/>
              <a:sym typeface="Century Gothic"/>
            </a:endParaRPr>
          </a:p>
          <a:p>
            <a:pPr marL="457200" lvl="0" indent="-336550" algn="l" rtl="0">
              <a:lnSpc>
                <a:spcPct val="150000"/>
              </a:lnSpc>
              <a:spcBef>
                <a:spcPts val="0"/>
              </a:spcBef>
              <a:spcAft>
                <a:spcPts val="0"/>
              </a:spcAft>
              <a:buClr>
                <a:schemeClr val="dk1"/>
              </a:buClr>
              <a:buSzPts val="1700"/>
              <a:buFont typeface="Century Gothic"/>
              <a:buChar char="●"/>
            </a:pPr>
            <a:r>
              <a:rPr lang="en" sz="1700" dirty="0">
                <a:latin typeface="Century Gothic"/>
                <a:ea typeface="Century Gothic"/>
                <a:cs typeface="Century Gothic"/>
                <a:sym typeface="Century Gothic"/>
              </a:rPr>
              <a:t>Reviewing Homework.</a:t>
            </a:r>
            <a:endParaRPr sz="1700" dirty="0">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1800"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1800" dirty="0">
              <a:latin typeface="Century Gothic"/>
              <a:ea typeface="Century Gothic"/>
              <a:cs typeface="Century Gothic"/>
              <a:sym typeface="Century Gothic"/>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307" name="Google Shape;307;p45"/>
          <p:cNvSpPr txBox="1">
            <a:spLocks noGrp="1"/>
          </p:cNvSpPr>
          <p:nvPr>
            <p:ph type="title"/>
          </p:nvPr>
        </p:nvSpPr>
        <p:spPr>
          <a:xfrm>
            <a:off x="628650" y="273849"/>
            <a:ext cx="7886700" cy="87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200">
                <a:solidFill>
                  <a:srgbClr val="000000"/>
                </a:solidFill>
                <a:latin typeface="Century Gothic"/>
                <a:ea typeface="Century Gothic"/>
                <a:cs typeface="Century Gothic"/>
                <a:sym typeface="Century Gothic"/>
              </a:rPr>
              <a:t>The Painted Essay®: Conclusion </a:t>
            </a:r>
            <a:endParaRPr sz="3200" u="none" strike="noStrike" cap="none">
              <a:solidFill>
                <a:srgbClr val="000000"/>
              </a:solidFill>
              <a:latin typeface="Century Gothic"/>
              <a:ea typeface="Century Gothic"/>
              <a:cs typeface="Century Gothic"/>
              <a:sym typeface="Century Gothic"/>
            </a:endParaRPr>
          </a:p>
        </p:txBody>
      </p:sp>
      <p:sp>
        <p:nvSpPr>
          <p:cNvPr id="308" name="Google Shape;308;p45"/>
          <p:cNvSpPr txBox="1"/>
          <p:nvPr/>
        </p:nvSpPr>
        <p:spPr>
          <a:xfrm>
            <a:off x="4572000" y="1163825"/>
            <a:ext cx="3527400" cy="3430500"/>
          </a:xfrm>
          <a:prstGeom prst="rect">
            <a:avLst/>
          </a:prstGeom>
          <a:noFill/>
          <a:ln>
            <a:noFill/>
          </a:ln>
        </p:spPr>
        <p:txBody>
          <a:bodyPr spcFirstLastPara="1" wrap="square" lIns="91425" tIns="91425" rIns="91425" bIns="91425" anchor="t" anchorCtr="0">
            <a:noAutofit/>
          </a:bodyPr>
          <a:lstStyle/>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What information is included in this conclusion? </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What do we mean by </a:t>
            </a:r>
            <a:r>
              <a:rPr lang="en" sz="1800" i="1" dirty="0" smtClean="0">
                <a:latin typeface="Century Gothic"/>
                <a:ea typeface="Century Gothic"/>
                <a:cs typeface="Century Gothic"/>
                <a:sym typeface="Century Gothic"/>
              </a:rPr>
              <a:t>calls </a:t>
            </a:r>
            <a:r>
              <a:rPr lang="en" sz="1800" i="1" dirty="0">
                <a:latin typeface="Century Gothic"/>
                <a:ea typeface="Century Gothic"/>
                <a:cs typeface="Century Gothic"/>
                <a:sym typeface="Century Gothic"/>
              </a:rPr>
              <a:t>the reader to action</a:t>
            </a:r>
            <a:r>
              <a:rPr lang="en" sz="1800" dirty="0">
                <a:latin typeface="Century Gothic"/>
                <a:ea typeface="Century Gothic"/>
                <a:cs typeface="Century Gothic"/>
                <a:sym typeface="Century Gothic"/>
              </a:rPr>
              <a:t>? </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What words or phrases does the author use in this paragraph to try to persuade the reader to do something the right way? </a:t>
            </a:r>
            <a:endParaRPr sz="1800" dirty="0">
              <a:latin typeface="Century Gothic"/>
              <a:ea typeface="Century Gothic"/>
              <a:cs typeface="Century Gothic"/>
              <a:sym typeface="Century Gothic"/>
            </a:endParaRPr>
          </a:p>
        </p:txBody>
      </p:sp>
      <p:pic>
        <p:nvPicPr>
          <p:cNvPr id="309" name="Google Shape;309;p45"/>
          <p:cNvPicPr preferRelativeResize="0"/>
          <p:nvPr/>
        </p:nvPicPr>
        <p:blipFill rotWithShape="1">
          <a:blip r:embed="rId3">
            <a:alphaModFix/>
          </a:blip>
          <a:srcRect l="7051" r="7784"/>
          <a:stretch/>
        </p:blipFill>
        <p:spPr>
          <a:xfrm>
            <a:off x="1279650" y="1084725"/>
            <a:ext cx="2694750" cy="3430601"/>
          </a:xfrm>
          <a:prstGeom prst="rect">
            <a:avLst/>
          </a:prstGeom>
          <a:noFill/>
          <a:ln>
            <a:noFill/>
          </a:ln>
        </p:spPr>
      </p:pic>
      <p:pic>
        <p:nvPicPr>
          <p:cNvPr id="310" name="Google Shape;310;p45"/>
          <p:cNvPicPr preferRelativeResize="0"/>
          <p:nvPr/>
        </p:nvPicPr>
        <p:blipFill>
          <a:blip r:embed="rId4">
            <a:alphaModFix/>
          </a:blip>
          <a:stretch>
            <a:fillRect/>
          </a:stretch>
        </p:blipFill>
        <p:spPr>
          <a:xfrm>
            <a:off x="8458295" y="4382987"/>
            <a:ext cx="542725" cy="531536"/>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8">
                                            <p:txEl>
                                              <p:pRg st="0" end="0"/>
                                            </p:txEl>
                                          </p:spTgt>
                                        </p:tgtEl>
                                        <p:attrNameLst>
                                          <p:attrName>style.visibility</p:attrName>
                                        </p:attrNameLst>
                                      </p:cBhvr>
                                      <p:to>
                                        <p:strVal val="visible"/>
                                      </p:to>
                                    </p:set>
                                    <p:animEffect transition="in" filter="fade">
                                      <p:cBhvr>
                                        <p:cTn id="7" dur="1000"/>
                                        <p:tgtEl>
                                          <p:spTgt spid="30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08">
                                            <p:txEl>
                                              <p:pRg st="1" end="1"/>
                                            </p:txEl>
                                          </p:spTgt>
                                        </p:tgtEl>
                                        <p:attrNameLst>
                                          <p:attrName>style.visibility</p:attrName>
                                        </p:attrNameLst>
                                      </p:cBhvr>
                                      <p:to>
                                        <p:strVal val="visible"/>
                                      </p:to>
                                    </p:set>
                                    <p:animEffect transition="in" filter="fade">
                                      <p:cBhvr>
                                        <p:cTn id="12" dur="1000"/>
                                        <p:tgtEl>
                                          <p:spTgt spid="30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08">
                                            <p:txEl>
                                              <p:pRg st="2" end="2"/>
                                            </p:txEl>
                                          </p:spTgt>
                                        </p:tgtEl>
                                        <p:attrNameLst>
                                          <p:attrName>style.visibility</p:attrName>
                                        </p:attrNameLst>
                                      </p:cBhvr>
                                      <p:to>
                                        <p:strVal val="visible"/>
                                      </p:to>
                                    </p:set>
                                    <p:animEffect transition="in" filter="fade">
                                      <p:cBhvr>
                                        <p:cTn id="17" dur="1000"/>
                                        <p:tgtEl>
                                          <p:spTgt spid="30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14"/>
        <p:cNvGrpSpPr/>
        <p:nvPr/>
      </p:nvGrpSpPr>
      <p:grpSpPr>
        <a:xfrm>
          <a:off x="0" y="0"/>
          <a:ext cx="0" cy="0"/>
          <a:chOff x="0" y="0"/>
          <a:chExt cx="0" cy="0"/>
        </a:xfrm>
      </p:grpSpPr>
      <p:sp>
        <p:nvSpPr>
          <p:cNvPr id="315" name="Google Shape;315;p4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200">
                <a:solidFill>
                  <a:srgbClr val="000000"/>
                </a:solidFill>
                <a:latin typeface="Century Gothic"/>
                <a:ea typeface="Century Gothic"/>
                <a:cs typeface="Century Gothic"/>
                <a:sym typeface="Century Gothic"/>
              </a:rPr>
              <a:t>Reviewing Learning Targets</a:t>
            </a:r>
            <a:endParaRPr sz="3200" u="none" strike="noStrike" cap="none">
              <a:solidFill>
                <a:srgbClr val="000000"/>
              </a:solidFill>
              <a:latin typeface="Century Gothic"/>
              <a:ea typeface="Century Gothic"/>
              <a:cs typeface="Century Gothic"/>
              <a:sym typeface="Century Gothic"/>
            </a:endParaRPr>
          </a:p>
        </p:txBody>
      </p:sp>
      <p:sp>
        <p:nvSpPr>
          <p:cNvPr id="316" name="Google Shape;316;p46"/>
          <p:cNvSpPr txBox="1"/>
          <p:nvPr/>
        </p:nvSpPr>
        <p:spPr>
          <a:xfrm>
            <a:off x="771900" y="1227125"/>
            <a:ext cx="7778400" cy="3166800"/>
          </a:xfrm>
          <a:prstGeom prst="rect">
            <a:avLst/>
          </a:prstGeom>
          <a:noFill/>
          <a:ln>
            <a:noFill/>
          </a:ln>
        </p:spPr>
        <p:txBody>
          <a:bodyPr spcFirstLastPara="1" wrap="square" lIns="91425" tIns="91425" rIns="91425" bIns="91425" anchor="t" anchorCtr="0">
            <a:noAutofit/>
          </a:bodyPr>
          <a:lstStyle/>
          <a:p>
            <a:pPr marL="457200" lvl="0" indent="-381000" algn="l" rtl="0">
              <a:lnSpc>
                <a:spcPct val="150000"/>
              </a:lnSpc>
              <a:spcBef>
                <a:spcPts val="0"/>
              </a:spcBef>
              <a:spcAft>
                <a:spcPts val="0"/>
              </a:spcAft>
              <a:buClr>
                <a:schemeClr val="dk1"/>
              </a:buClr>
              <a:buSzPts val="2400"/>
              <a:buFont typeface="Century Gothic"/>
              <a:buAutoNum type="arabicPeriod"/>
            </a:pPr>
            <a:r>
              <a:rPr lang="en" sz="2400">
                <a:solidFill>
                  <a:schemeClr val="dk1"/>
                </a:solidFill>
                <a:latin typeface="Century Gothic"/>
                <a:ea typeface="Century Gothic"/>
                <a:cs typeface="Century Gothic"/>
                <a:sym typeface="Century Gothic"/>
              </a:rPr>
              <a:t>I can write a </a:t>
            </a:r>
            <a:r>
              <a:rPr lang="en" sz="2400" u="sng">
                <a:solidFill>
                  <a:schemeClr val="dk1"/>
                </a:solidFill>
                <a:latin typeface="Century Gothic"/>
                <a:ea typeface="Century Gothic"/>
                <a:cs typeface="Century Gothic"/>
                <a:sym typeface="Century Gothic"/>
              </a:rPr>
              <a:t>conclusion</a:t>
            </a:r>
            <a:r>
              <a:rPr lang="en" sz="2400">
                <a:solidFill>
                  <a:schemeClr val="dk1"/>
                </a:solidFill>
                <a:latin typeface="Century Gothic"/>
                <a:ea typeface="Century Gothic"/>
                <a:cs typeface="Century Gothic"/>
                <a:sym typeface="Century Gothic"/>
              </a:rPr>
              <a:t> paragraph for my broadside. </a:t>
            </a:r>
            <a:endParaRPr sz="2400">
              <a:solidFill>
                <a:schemeClr val="dk1"/>
              </a:solidFill>
              <a:latin typeface="Century Gothic"/>
              <a:ea typeface="Century Gothic"/>
              <a:cs typeface="Century Gothic"/>
              <a:sym typeface="Century Gothic"/>
            </a:endParaRPr>
          </a:p>
          <a:p>
            <a:pPr marL="457200" lvl="0" indent="-381000" algn="l" rtl="0">
              <a:lnSpc>
                <a:spcPct val="150000"/>
              </a:lnSpc>
              <a:spcBef>
                <a:spcPts val="0"/>
              </a:spcBef>
              <a:spcAft>
                <a:spcPts val="0"/>
              </a:spcAft>
              <a:buClr>
                <a:schemeClr val="dk1"/>
              </a:buClr>
              <a:buSzPts val="2400"/>
              <a:buFont typeface="Century Gothic"/>
              <a:buAutoNum type="arabicPeriod"/>
            </a:pPr>
            <a:r>
              <a:rPr lang="en" sz="2400">
                <a:solidFill>
                  <a:schemeClr val="dk1"/>
                </a:solidFill>
                <a:latin typeface="Century Gothic"/>
                <a:ea typeface="Century Gothic"/>
                <a:cs typeface="Century Gothic"/>
                <a:sym typeface="Century Gothic"/>
              </a:rPr>
              <a:t>I can form and use prepositional phrases. </a:t>
            </a:r>
            <a:endParaRPr sz="2400">
              <a:solidFill>
                <a:schemeClr val="dk1"/>
              </a:solidFill>
              <a:latin typeface="Century Gothic"/>
              <a:ea typeface="Century Gothic"/>
              <a:cs typeface="Century Gothic"/>
              <a:sym typeface="Century Gothic"/>
            </a:endParaRPr>
          </a:p>
        </p:txBody>
      </p:sp>
      <p:pic>
        <p:nvPicPr>
          <p:cNvPr id="317" name="Google Shape;317;p46"/>
          <p:cNvPicPr preferRelativeResize="0"/>
          <p:nvPr/>
        </p:nvPicPr>
        <p:blipFill>
          <a:blip r:embed="rId3">
            <a:alphaModFix/>
          </a:blip>
          <a:stretch>
            <a:fillRect/>
          </a:stretch>
        </p:blipFill>
        <p:spPr>
          <a:xfrm>
            <a:off x="8396843" y="4350381"/>
            <a:ext cx="593414" cy="557027"/>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5F2CF8E-43C8-48A7-A99F-3A71301FCC59}"/>
</file>

<file path=customXml/itemProps2.xml><?xml version="1.0" encoding="utf-8"?>
<ds:datastoreItem xmlns:ds="http://schemas.openxmlformats.org/officeDocument/2006/customXml" ds:itemID="{1F656AA4-9C0F-4B44-AC23-9BB34E8DDC15}"/>
</file>

<file path=customXml/itemProps3.xml><?xml version="1.0" encoding="utf-8"?>
<ds:datastoreItem xmlns:ds="http://schemas.openxmlformats.org/officeDocument/2006/customXml" ds:itemID="{E0A384E7-F443-40A9-B878-DB984B28AAE8}"/>
</file>

<file path=docProps/app.xml><?xml version="1.0" encoding="utf-8"?>
<Properties xmlns="http://schemas.openxmlformats.org/officeDocument/2006/extended-properties" xmlns:vt="http://schemas.openxmlformats.org/officeDocument/2006/docPropsVTypes">
  <TotalTime>26</TotalTime>
  <Words>4809</Words>
  <Application>Microsoft Office PowerPoint</Application>
  <PresentationFormat>On-screen Show (16:9)</PresentationFormat>
  <Paragraphs>440</Paragraphs>
  <Slides>20</Slides>
  <Notes>20</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20</vt:i4>
      </vt:variant>
    </vt:vector>
  </HeadingPairs>
  <TitlesOfParts>
    <vt:vector size="28" baseType="lpstr">
      <vt:lpstr>Calibri</vt:lpstr>
      <vt:lpstr>Century Gothic</vt:lpstr>
      <vt:lpstr>Georgia</vt:lpstr>
      <vt:lpstr>Overlock</vt:lpstr>
      <vt:lpstr>Arial</vt:lpstr>
      <vt:lpstr>Office Theme</vt:lpstr>
      <vt:lpstr>Office Theme</vt:lpstr>
      <vt:lpstr>Office Theme</vt:lpstr>
      <vt:lpstr>Grade 4: Module 3: Unit 3: Lesson 10 Teacher slide, before teaching.</vt:lpstr>
      <vt:lpstr>Grade 4: Module 3: Unit 3: Lesson 10 Teacher slide, before teaching.</vt:lpstr>
      <vt:lpstr>Grade 4: Module 3: Unit 3: Lesson 10 Teacher slide, before teaching.</vt:lpstr>
      <vt:lpstr>Grade 4: Module 3: Unit 3: Lesson 10 Teacher slide, before teaching.</vt:lpstr>
      <vt:lpstr>PowerPoint Presentation</vt:lpstr>
      <vt:lpstr>Grade 4: Module 3:  Unit 3: Lesson 10</vt:lpstr>
      <vt:lpstr>Hello, Students!</vt:lpstr>
      <vt:lpstr>The Painted Essay®: Conclusion </vt:lpstr>
      <vt:lpstr>Reviewing Learning Targets</vt:lpstr>
      <vt:lpstr>Mini-Lesson: Prepositional Phrases</vt:lpstr>
      <vt:lpstr>Mini-Lesson: Prepositional Phrases</vt:lpstr>
      <vt:lpstr>Mini-Lesson: Prepositional Phrases  Practice </vt:lpstr>
      <vt:lpstr> Mini-Lesson: Prepositional Phrases  </vt:lpstr>
      <vt:lpstr> Mini-Lesson: Prepositional Phrases  </vt:lpstr>
      <vt:lpstr>Independent Writing: Drafting a Conclusion Paragraph </vt:lpstr>
      <vt:lpstr>Reflect on Learning </vt:lpstr>
      <vt:lpstr>Homework</vt:lpstr>
      <vt:lpstr>Opinion Writing QuickWrite Prompts</vt:lpstr>
      <vt:lpstr>Homework: Accountable Research Reading</vt:lpstr>
      <vt:lpstr>Small Group Block /All Block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3: Unit 3: Lesson 10 Teacher slide, before teaching.</dc:title>
  <dc:creator>nbravo</dc:creator>
  <cp:lastModifiedBy>Nicole Bravo</cp:lastModifiedBy>
  <cp:revision>9</cp:revision>
  <dcterms:modified xsi:type="dcterms:W3CDTF">2018-11-10T22:51:52Z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