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8.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9.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3.xml" ContentType="application/vnd.openxmlformats-officedocument.presentationml.notesSlide+xml"/>
  <Override PartName="/ppt/slideMasters/slideMaster2.xml" ContentType="application/vnd.openxmlformats-officedocument.presentationml.slideMaster+xml"/>
  <Override PartName="/ppt/notesSlides/notesSlide12.xml" ContentType="application/vnd.openxmlformats-officedocument.presentationml.notesSlide+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xml" ContentType="application/vnd.openxmlformats-officedocument.presentationml.notes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8.xml" ContentType="application/vnd.openxmlformats-officedocument.presentationml.slideLayout+xml"/>
  <Override PartName="/ppt/slideLayouts/slideLayout20.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9.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B0D672F-BC15-46A0-8914-A3102BB8D3EF}">
  <a:tblStyle styleId="{2B0D672F-BC15-46A0-8914-A3102BB8D3E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15089705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instructional practice: Poem Launch. Model and support students as necessary as they familiarize themselves with this routine.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poem that will be used as a shared text in this cycle. The poem includes words that have suffixes “-able” and “-</a:t>
            </a:r>
            <a:r>
              <a:rPr lang="en" sz="1200" dirty="0" smtClean="0">
                <a:solidFill>
                  <a:schemeClr val="dk1"/>
                </a:solidFill>
                <a:latin typeface="Calibri"/>
                <a:ea typeface="Calibri"/>
                <a:cs typeface="Calibri"/>
                <a:sym typeface="Calibri"/>
              </a:rPr>
              <a:t>ible.” </a:t>
            </a:r>
            <a:r>
              <a:rPr lang="en" sz="1200" dirty="0">
                <a:solidFill>
                  <a:schemeClr val="dk1"/>
                </a:solidFill>
                <a:latin typeface="Calibri"/>
                <a:ea typeface="Calibri"/>
                <a:cs typeface="Calibri"/>
                <a:sym typeface="Calibri"/>
              </a:rPr>
              <a:t>Students identify words spelled with “-ible” and “-able” endings as they read the poem, both aloud with the teacher and independently. Consider using this poem during differentiated small groups.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discover spelling patterns in words and apply their knowledge of vowel sounds to identify when each pattern is applied. This knowledge supports students’ ability to decode and encode words by generalizing familiar spelling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introduced to the new sound /əbəl/ and /ibəl/ for spelling patterns “-able” and “-ible.”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08270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d7b9c5688_1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d7b9c5688_1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helpers may assist with passing out materials.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 Examples: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ensible - The </a:t>
            </a:r>
            <a:r>
              <a:rPr lang="en" sz="1200" dirty="0">
                <a:solidFill>
                  <a:schemeClr val="dk1"/>
                </a:solidFill>
                <a:latin typeface="Calibri"/>
                <a:ea typeface="Calibri"/>
                <a:cs typeface="Calibri"/>
                <a:sym typeface="Calibri"/>
              </a:rPr>
              <a:t>teacher said to wear sensible shoes for play day.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T</a:t>
            </a:r>
            <a:r>
              <a:rPr lang="en" sz="1200" dirty="0" smtClean="0">
                <a:solidFill>
                  <a:schemeClr val="dk1"/>
                </a:solidFill>
                <a:latin typeface="Calibri"/>
                <a:ea typeface="Calibri"/>
                <a:cs typeface="Calibri"/>
                <a:sym typeface="Calibri"/>
              </a:rPr>
              <a:t>errible - The </a:t>
            </a:r>
            <a:r>
              <a:rPr lang="en" sz="1200" dirty="0">
                <a:solidFill>
                  <a:schemeClr val="dk1"/>
                </a:solidFill>
                <a:latin typeface="Calibri"/>
                <a:ea typeface="Calibri"/>
                <a:cs typeface="Calibri"/>
                <a:sym typeface="Calibri"/>
              </a:rPr>
              <a:t>food tasted terrible.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E</a:t>
            </a:r>
            <a:r>
              <a:rPr lang="en" sz="1200" dirty="0" smtClean="0">
                <a:solidFill>
                  <a:schemeClr val="dk1"/>
                </a:solidFill>
                <a:latin typeface="Calibri"/>
                <a:ea typeface="Calibri"/>
                <a:cs typeface="Calibri"/>
                <a:sym typeface="Calibri"/>
              </a:rPr>
              <a:t>dible - The </a:t>
            </a:r>
            <a:r>
              <a:rPr lang="en" sz="1200" dirty="0">
                <a:solidFill>
                  <a:schemeClr val="dk1"/>
                </a:solidFill>
                <a:latin typeface="Calibri"/>
                <a:ea typeface="Calibri"/>
                <a:cs typeface="Calibri"/>
                <a:sym typeface="Calibri"/>
              </a:rPr>
              <a:t>food tasted so bad, it was not edible.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P</a:t>
            </a:r>
            <a:r>
              <a:rPr lang="en" sz="1200" dirty="0" smtClean="0">
                <a:solidFill>
                  <a:schemeClr val="dk1"/>
                </a:solidFill>
                <a:latin typeface="Calibri"/>
                <a:ea typeface="Calibri"/>
                <a:cs typeface="Calibri"/>
                <a:sym typeface="Calibri"/>
              </a:rPr>
              <a:t>ossible - It </a:t>
            </a:r>
            <a:r>
              <a:rPr lang="en" sz="1200" dirty="0">
                <a:solidFill>
                  <a:schemeClr val="dk1"/>
                </a:solidFill>
                <a:latin typeface="Calibri"/>
                <a:ea typeface="Calibri"/>
                <a:cs typeface="Calibri"/>
                <a:sym typeface="Calibri"/>
              </a:rPr>
              <a:t>is possible that we will have tomorrow off from school because of the weather.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I</a:t>
            </a:r>
            <a:r>
              <a:rPr lang="en" sz="1200" dirty="0" smtClean="0">
                <a:solidFill>
                  <a:schemeClr val="dk1"/>
                </a:solidFill>
                <a:latin typeface="Calibri"/>
                <a:ea typeface="Calibri"/>
                <a:cs typeface="Calibri"/>
                <a:sym typeface="Calibri"/>
              </a:rPr>
              <a:t>ncredible - We </a:t>
            </a:r>
            <a:r>
              <a:rPr lang="en" sz="1200" dirty="0">
                <a:solidFill>
                  <a:schemeClr val="dk1"/>
                </a:solidFill>
                <a:latin typeface="Calibri"/>
                <a:ea typeface="Calibri"/>
                <a:cs typeface="Calibri"/>
                <a:sym typeface="Calibri"/>
              </a:rPr>
              <a:t>had an incredible time at Disney.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D</a:t>
            </a:r>
            <a:r>
              <a:rPr lang="en" sz="1200" dirty="0" smtClean="0">
                <a:solidFill>
                  <a:schemeClr val="dk1"/>
                </a:solidFill>
                <a:latin typeface="Calibri"/>
                <a:ea typeface="Calibri"/>
                <a:cs typeface="Calibri"/>
                <a:sym typeface="Calibri"/>
              </a:rPr>
              <a:t>ependable - The </a:t>
            </a:r>
            <a:r>
              <a:rPr lang="en" sz="1200" dirty="0">
                <a:solidFill>
                  <a:schemeClr val="dk1"/>
                </a:solidFill>
                <a:latin typeface="Calibri"/>
                <a:ea typeface="Calibri"/>
                <a:cs typeface="Calibri"/>
                <a:sym typeface="Calibri"/>
              </a:rPr>
              <a:t>student was very dependable, so I made him the captain of the team.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A</a:t>
            </a:r>
            <a:r>
              <a:rPr lang="en" sz="1200" dirty="0" smtClean="0">
                <a:solidFill>
                  <a:schemeClr val="dk1"/>
                </a:solidFill>
                <a:latin typeface="Calibri"/>
                <a:ea typeface="Calibri"/>
                <a:cs typeface="Calibri"/>
                <a:sym typeface="Calibri"/>
              </a:rPr>
              <a:t>cceptable - There </a:t>
            </a:r>
            <a:r>
              <a:rPr lang="en" sz="1200" dirty="0">
                <a:solidFill>
                  <a:schemeClr val="dk1"/>
                </a:solidFill>
                <a:latin typeface="Calibri"/>
                <a:ea typeface="Calibri"/>
                <a:cs typeface="Calibri"/>
                <a:sym typeface="Calibri"/>
              </a:rPr>
              <a:t>are two answers that are acceptable.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rgbClr val="303336"/>
              </a:buClr>
              <a:buSzPts val="1200"/>
              <a:buFont typeface="Calibri"/>
              <a:buChar char="○"/>
            </a:pPr>
            <a:r>
              <a:rPr lang="en-US" sz="1200" dirty="0" smtClean="0">
                <a:solidFill>
                  <a:schemeClr val="dk1"/>
                </a:solidFill>
                <a:latin typeface="Calibri"/>
                <a:ea typeface="Calibri"/>
                <a:cs typeface="Calibri"/>
                <a:sym typeface="Calibri"/>
              </a:rPr>
              <a:t>C</a:t>
            </a:r>
            <a:r>
              <a:rPr lang="en" sz="1200" dirty="0" smtClean="0">
                <a:solidFill>
                  <a:schemeClr val="dk1"/>
                </a:solidFill>
                <a:latin typeface="Calibri"/>
                <a:ea typeface="Calibri"/>
                <a:cs typeface="Calibri"/>
                <a:sym typeface="Calibri"/>
              </a:rPr>
              <a:t>omfortable - I </a:t>
            </a:r>
            <a:r>
              <a:rPr lang="en" sz="1200" dirty="0">
                <a:solidFill>
                  <a:schemeClr val="dk1"/>
                </a:solidFill>
                <a:latin typeface="Calibri"/>
                <a:ea typeface="Calibri"/>
                <a:cs typeface="Calibri"/>
                <a:sym typeface="Calibri"/>
              </a:rPr>
              <a:t>like sleeping on a comfortable mattress.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P</a:t>
            </a:r>
            <a:r>
              <a:rPr lang="en" sz="1200" dirty="0" smtClean="0">
                <a:solidFill>
                  <a:schemeClr val="dk1"/>
                </a:solidFill>
                <a:latin typeface="Calibri"/>
                <a:ea typeface="Calibri"/>
                <a:cs typeface="Calibri"/>
                <a:sym typeface="Calibri"/>
              </a:rPr>
              <a:t>referable - It </a:t>
            </a:r>
            <a:r>
              <a:rPr lang="en" sz="1200" dirty="0">
                <a:solidFill>
                  <a:schemeClr val="dk1"/>
                </a:solidFill>
                <a:latin typeface="Calibri"/>
                <a:ea typeface="Calibri"/>
                <a:cs typeface="Calibri"/>
                <a:sym typeface="Calibri"/>
              </a:rPr>
              <a:t>would be preferable to make an “A” rather than a “D.”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B</a:t>
            </a:r>
            <a:r>
              <a:rPr lang="en" sz="1200" dirty="0" smtClean="0">
                <a:solidFill>
                  <a:schemeClr val="dk1"/>
                </a:solidFill>
                <a:latin typeface="Calibri"/>
                <a:ea typeface="Calibri"/>
                <a:cs typeface="Calibri"/>
                <a:sym typeface="Calibri"/>
              </a:rPr>
              <a:t>reakable -</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That </a:t>
            </a:r>
            <a:r>
              <a:rPr lang="en" sz="1200" dirty="0">
                <a:solidFill>
                  <a:schemeClr val="dk1"/>
                </a:solidFill>
                <a:latin typeface="Calibri"/>
                <a:ea typeface="Calibri"/>
                <a:cs typeface="Calibri"/>
                <a:sym typeface="Calibri"/>
              </a:rPr>
              <a:t>glass is very delicate and breakable.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Words Rule instructional practice: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and read aloud words spelled with “-able” and “-ible”: “sensible,” “terrible,” “edible,” “possible,” “incredible,” “dependable,” “preferable,” “breakable,” “acceptable,” “</a:t>
            </a:r>
            <a:r>
              <a:rPr lang="en" sz="1200" dirty="0" smtClean="0">
                <a:solidFill>
                  <a:schemeClr val="dk1"/>
                </a:solidFill>
                <a:latin typeface="Calibri"/>
                <a:ea typeface="Calibri"/>
                <a:cs typeface="Calibri"/>
                <a:sym typeface="Calibri"/>
              </a:rPr>
              <a:t>comfortable” on </a:t>
            </a:r>
            <a:r>
              <a:rPr lang="en" sz="1200" dirty="0">
                <a:solidFill>
                  <a:schemeClr val="dk1"/>
                </a:solidFill>
                <a:latin typeface="Calibri"/>
                <a:ea typeface="Calibri"/>
                <a:cs typeface="Calibri"/>
                <a:sym typeface="Calibri"/>
              </a:rPr>
              <a:t>board or </a:t>
            </a:r>
            <a:r>
              <a:rPr lang="en" sz="1200" dirty="0" smtClean="0">
                <a:solidFill>
                  <a:schemeClr val="dk1"/>
                </a:solidFill>
                <a:latin typeface="Calibri"/>
                <a:ea typeface="Calibri"/>
                <a:cs typeface="Calibri"/>
                <a:sym typeface="Calibri"/>
              </a:rPr>
              <a:t>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Here are some of the words we read in the poem that share </a:t>
            </a:r>
            <a:r>
              <a:rPr lang="en" sz="1200" i="1" dirty="0" smtClean="0">
                <a:solidFill>
                  <a:schemeClr val="dk1"/>
                </a:solidFill>
                <a:latin typeface="Calibri"/>
                <a:ea typeface="Calibri"/>
                <a:cs typeface="Calibri"/>
                <a:sym typeface="Calibri"/>
              </a:rPr>
              <a:t>the </a:t>
            </a:r>
            <a:r>
              <a:rPr lang="en" sz="1200" i="1" dirty="0">
                <a:solidFill>
                  <a:schemeClr val="dk1"/>
                </a:solidFill>
                <a:latin typeface="Calibri"/>
                <a:ea typeface="Calibri"/>
                <a:cs typeface="Calibri"/>
                <a:sym typeface="Calibri"/>
              </a:rPr>
              <a:t>‘bəl’  sound. Take a minute to notice the spelling patterns in these words, and how you would group them together. Then share your thinking with an elbow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similar patterns, and decide how they would group words together. Students share their thinking with an elbow partner.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 </a:t>
            </a:r>
            <a:r>
              <a:rPr lang="en" sz="1200" b="1" dirty="0">
                <a:solidFill>
                  <a:schemeClr val="dk1"/>
                </a:solidFill>
                <a:latin typeface="Calibri"/>
                <a:ea typeface="Calibri"/>
                <a:cs typeface="Calibri"/>
                <a:sym typeface="Calibri"/>
              </a:rPr>
              <a:t>(They all have “-ble” (/bəl/) ending.)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“All our words end in the letters ‘ble’ but are not exactly the same.”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group these words together?” </a:t>
            </a:r>
            <a:r>
              <a:rPr lang="en" sz="1200" b="1" i="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in two groups: “-able” and “-ible” spellings) </a:t>
            </a:r>
            <a:r>
              <a:rPr lang="en" sz="1200" i="1" dirty="0">
                <a:solidFill>
                  <a:schemeClr val="dk1"/>
                </a:solidFill>
                <a:latin typeface="Calibri"/>
                <a:ea typeface="Calibri"/>
                <a:cs typeface="Calibri"/>
                <a:sym typeface="Calibri"/>
              </a:rPr>
              <a:t>“What do you notice about the ending sounds of these words?” </a:t>
            </a:r>
            <a:r>
              <a:rPr lang="en" sz="1200" b="1" i="0" dirty="0">
                <a:solidFill>
                  <a:schemeClr val="dk1"/>
                </a:solidFill>
                <a:latin typeface="Calibri"/>
                <a:ea typeface="Calibri"/>
                <a:cs typeface="Calibri"/>
                <a:sym typeface="Calibri"/>
              </a:rPr>
              <a:t>(“-able” sounds like /əbəl/ and “-ible” sound like /ibəl/)</a:t>
            </a:r>
            <a:endParaRPr sz="1200" b="1"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Another way to tell the difference between these two suffixes is to look at the base word. The suffix ‘-able’ follows a base word while the suffix ‘-ible’ does not.”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base words do you notice in ‘-able’ words?” </a:t>
            </a:r>
            <a:r>
              <a:rPr lang="en" sz="1200" b="1" dirty="0">
                <a:solidFill>
                  <a:schemeClr val="dk1"/>
                </a:solidFill>
                <a:latin typeface="Calibri"/>
                <a:ea typeface="Calibri"/>
                <a:cs typeface="Calibri"/>
                <a:sym typeface="Calibri"/>
              </a:rPr>
              <a:t>(“break,” “prefer,” “depend,” “comfort,” “accept”)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they all have in common?” </a:t>
            </a:r>
            <a:r>
              <a:rPr lang="en" sz="1200" b="1" dirty="0">
                <a:solidFill>
                  <a:schemeClr val="dk1"/>
                </a:solidFill>
                <a:latin typeface="Calibri"/>
                <a:ea typeface="Calibri"/>
                <a:cs typeface="Calibri"/>
                <a:sym typeface="Calibri"/>
              </a:rPr>
              <a:t>(They are all whole base words with their own meanings.)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Words Rule Word Cards and a t-chart to students as they partner together to practice sorting more“-able” and “-ible” ending words. (words on next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 Cards equally with partner and take turns reading “-able” and “-ible”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 A reads word.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 B identifies each word as “-able” or “-ible” based on the vowel sound.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 B writes word in appropriate column.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Students switch roles.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r>
              <a:rPr lang="en" sz="1200" dirty="0">
                <a:solidFill>
                  <a:schemeClr val="dk1"/>
                </a:solidFill>
                <a:latin typeface="Calibri"/>
                <a:ea typeface="Calibri"/>
                <a:cs typeface="Calibri"/>
                <a:sym typeface="Calibri"/>
              </a:rPr>
              <a:t>— Students take turns reading all words written.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group words?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when a vowel suffix is added (“-able” and “-ible”), the magic “e” is often dropped (example: “sensible”).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 Provided in teacher notes.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9552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6edf20ab8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46edf20ab8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previous slide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 Examples: (some words have sample sentences on prior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L</a:t>
            </a:r>
            <a:r>
              <a:rPr lang="en" sz="1200" dirty="0" smtClean="0">
                <a:latin typeface="Calibri"/>
                <a:ea typeface="Calibri"/>
                <a:cs typeface="Calibri"/>
                <a:sym typeface="Calibri"/>
              </a:rPr>
              <a:t>egible - Your </a:t>
            </a:r>
            <a:r>
              <a:rPr lang="en" sz="1200" dirty="0">
                <a:latin typeface="Calibri"/>
                <a:ea typeface="Calibri"/>
                <a:cs typeface="Calibri"/>
                <a:sym typeface="Calibri"/>
              </a:rPr>
              <a:t>handwriting is very neat and legible.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D</a:t>
            </a:r>
            <a:r>
              <a:rPr lang="en" sz="1200" dirty="0" smtClean="0">
                <a:latin typeface="Calibri"/>
                <a:ea typeface="Calibri"/>
                <a:cs typeface="Calibri"/>
                <a:sym typeface="Calibri"/>
              </a:rPr>
              <a:t>ivisible - A </a:t>
            </a:r>
            <a:r>
              <a:rPr lang="en" sz="1200" dirty="0">
                <a:latin typeface="Calibri"/>
                <a:ea typeface="Calibri"/>
                <a:cs typeface="Calibri"/>
                <a:sym typeface="Calibri"/>
              </a:rPr>
              <a:t>number is divisible if is can be divided without a remainder.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V</a:t>
            </a:r>
            <a:r>
              <a:rPr lang="en" sz="1200" dirty="0" smtClean="0">
                <a:latin typeface="Calibri"/>
                <a:ea typeface="Calibri"/>
                <a:cs typeface="Calibri"/>
                <a:sym typeface="Calibri"/>
              </a:rPr>
              <a:t>isible - When </a:t>
            </a:r>
            <a:r>
              <a:rPr lang="en" sz="1200" dirty="0">
                <a:latin typeface="Calibri"/>
                <a:ea typeface="Calibri"/>
                <a:cs typeface="Calibri"/>
                <a:sym typeface="Calibri"/>
              </a:rPr>
              <a:t>the night sky is clear, the stars are visible.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A</a:t>
            </a:r>
            <a:r>
              <a:rPr lang="en" sz="1200" dirty="0" smtClean="0">
                <a:latin typeface="Calibri"/>
                <a:ea typeface="Calibri"/>
                <a:cs typeface="Calibri"/>
                <a:sym typeface="Calibri"/>
              </a:rPr>
              <a:t>ccessible - Ramps </a:t>
            </a:r>
            <a:r>
              <a:rPr lang="en" sz="1200" dirty="0">
                <a:latin typeface="Calibri"/>
                <a:ea typeface="Calibri"/>
                <a:cs typeface="Calibri"/>
                <a:sym typeface="Calibri"/>
              </a:rPr>
              <a:t>make the building accessible for wheelchairs.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C</a:t>
            </a:r>
            <a:r>
              <a:rPr lang="en" sz="1200" dirty="0" smtClean="0">
                <a:latin typeface="Calibri"/>
                <a:ea typeface="Calibri"/>
                <a:cs typeface="Calibri"/>
                <a:sym typeface="Calibri"/>
              </a:rPr>
              <a:t>redible - If </a:t>
            </a:r>
            <a:r>
              <a:rPr lang="en" sz="1200" dirty="0">
                <a:latin typeface="Calibri"/>
                <a:ea typeface="Calibri"/>
                <a:cs typeface="Calibri"/>
                <a:sym typeface="Calibri"/>
              </a:rPr>
              <a:t>you always tell the truth, you will be credible.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W</a:t>
            </a:r>
            <a:r>
              <a:rPr lang="en" sz="1200" dirty="0" smtClean="0">
                <a:latin typeface="Calibri"/>
                <a:ea typeface="Calibri"/>
                <a:cs typeface="Calibri"/>
                <a:sym typeface="Calibri"/>
              </a:rPr>
              <a:t>ashable - All </a:t>
            </a:r>
            <a:r>
              <a:rPr lang="en" sz="1200" dirty="0">
                <a:latin typeface="Calibri"/>
                <a:ea typeface="Calibri"/>
                <a:cs typeface="Calibri"/>
                <a:sym typeface="Calibri"/>
              </a:rPr>
              <a:t>of my clothes are washable.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U</a:t>
            </a:r>
            <a:r>
              <a:rPr lang="en" sz="1200" dirty="0" smtClean="0">
                <a:latin typeface="Calibri"/>
                <a:ea typeface="Calibri"/>
                <a:cs typeface="Calibri"/>
                <a:sym typeface="Calibri"/>
              </a:rPr>
              <a:t>nstoppable - Their </a:t>
            </a:r>
            <a:r>
              <a:rPr lang="en" sz="1200" dirty="0">
                <a:latin typeface="Calibri"/>
                <a:ea typeface="Calibri"/>
                <a:cs typeface="Calibri"/>
                <a:sym typeface="Calibri"/>
              </a:rPr>
              <a:t>football team is unstoppable.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L</a:t>
            </a:r>
            <a:r>
              <a:rPr lang="en" sz="1200" dirty="0" smtClean="0">
                <a:latin typeface="Calibri"/>
                <a:ea typeface="Calibri"/>
                <a:cs typeface="Calibri"/>
                <a:sym typeface="Calibri"/>
              </a:rPr>
              <a:t>aughable - That </a:t>
            </a:r>
            <a:r>
              <a:rPr lang="en" sz="1200" dirty="0">
                <a:latin typeface="Calibri"/>
                <a:ea typeface="Calibri"/>
                <a:cs typeface="Calibri"/>
                <a:sym typeface="Calibri"/>
              </a:rPr>
              <a:t>costume was so weird it was laughable.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F</a:t>
            </a:r>
            <a:r>
              <a:rPr lang="en" sz="1200" dirty="0" smtClean="0">
                <a:latin typeface="Calibri"/>
                <a:ea typeface="Calibri"/>
                <a:cs typeface="Calibri"/>
                <a:sym typeface="Calibri"/>
              </a:rPr>
              <a:t>lexible - The </a:t>
            </a:r>
            <a:r>
              <a:rPr lang="en" sz="1200" dirty="0">
                <a:latin typeface="Calibri"/>
                <a:ea typeface="Calibri"/>
                <a:cs typeface="Calibri"/>
                <a:sym typeface="Calibri"/>
              </a:rPr>
              <a:t>gymnast seems to have flexible body parts.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A</a:t>
            </a:r>
            <a:r>
              <a:rPr lang="en" sz="1200" dirty="0" smtClean="0">
                <a:latin typeface="Calibri"/>
                <a:ea typeface="Calibri"/>
                <a:cs typeface="Calibri"/>
                <a:sym typeface="Calibri"/>
              </a:rPr>
              <a:t>voidable - That </a:t>
            </a:r>
            <a:r>
              <a:rPr lang="en" sz="1200" dirty="0">
                <a:latin typeface="Calibri"/>
                <a:ea typeface="Calibri"/>
                <a:cs typeface="Calibri"/>
                <a:sym typeface="Calibri"/>
              </a:rPr>
              <a:t>argument should have been avoidable.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R</a:t>
            </a:r>
            <a:r>
              <a:rPr lang="en" sz="1200" dirty="0" smtClean="0">
                <a:latin typeface="Calibri"/>
                <a:ea typeface="Calibri"/>
                <a:cs typeface="Calibri"/>
                <a:sym typeface="Calibri"/>
              </a:rPr>
              <a:t>emarkable - The </a:t>
            </a:r>
            <a:r>
              <a:rPr lang="en" sz="1200" dirty="0">
                <a:latin typeface="Calibri"/>
                <a:ea typeface="Calibri"/>
                <a:cs typeface="Calibri"/>
                <a:sym typeface="Calibri"/>
              </a:rPr>
              <a:t>boy has perfect grades. That is very remarkable.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P</a:t>
            </a:r>
            <a:r>
              <a:rPr lang="en" sz="1200" dirty="0" smtClean="0">
                <a:latin typeface="Calibri"/>
                <a:ea typeface="Calibri"/>
                <a:cs typeface="Calibri"/>
                <a:sym typeface="Calibri"/>
              </a:rPr>
              <a:t>ayable - Sometimes </a:t>
            </a:r>
            <a:r>
              <a:rPr lang="en" sz="1200" dirty="0">
                <a:latin typeface="Calibri"/>
                <a:ea typeface="Calibri"/>
                <a:cs typeface="Calibri"/>
                <a:sym typeface="Calibri"/>
              </a:rPr>
              <a:t>the bill is payable in a month.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E</a:t>
            </a:r>
            <a:r>
              <a:rPr lang="en" sz="1200" dirty="0" smtClean="0">
                <a:latin typeface="Calibri"/>
                <a:ea typeface="Calibri"/>
                <a:cs typeface="Calibri"/>
                <a:sym typeface="Calibri"/>
              </a:rPr>
              <a:t>njoyable - The </a:t>
            </a:r>
            <a:r>
              <a:rPr lang="en" sz="1200" dirty="0">
                <a:latin typeface="Calibri"/>
                <a:ea typeface="Calibri"/>
                <a:cs typeface="Calibri"/>
                <a:sym typeface="Calibri"/>
              </a:rPr>
              <a:t>movie was very enjoyable.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F</a:t>
            </a:r>
            <a:r>
              <a:rPr lang="en" sz="1200" dirty="0" smtClean="0">
                <a:latin typeface="Calibri"/>
                <a:ea typeface="Calibri"/>
                <a:cs typeface="Calibri"/>
                <a:sym typeface="Calibri"/>
              </a:rPr>
              <a:t>ashionable - I </a:t>
            </a:r>
            <a:r>
              <a:rPr lang="en" sz="1200" dirty="0">
                <a:latin typeface="Calibri"/>
                <a:ea typeface="Calibri"/>
                <a:cs typeface="Calibri"/>
                <a:sym typeface="Calibri"/>
              </a:rPr>
              <a:t>like to wear fashionable clothes.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dirty="0" smtClean="0">
                <a:latin typeface="Calibri"/>
                <a:ea typeface="Calibri"/>
                <a:cs typeface="Calibri"/>
                <a:sym typeface="Calibri"/>
              </a:rPr>
              <a:t>A</a:t>
            </a:r>
            <a:r>
              <a:rPr lang="en" sz="1200" dirty="0" smtClean="0">
                <a:latin typeface="Calibri"/>
                <a:ea typeface="Calibri"/>
                <a:cs typeface="Calibri"/>
                <a:sym typeface="Calibri"/>
              </a:rPr>
              <a:t>ccountable - You </a:t>
            </a:r>
            <a:r>
              <a:rPr lang="en" sz="1200" dirty="0">
                <a:latin typeface="Calibri"/>
                <a:ea typeface="Calibri"/>
                <a:cs typeface="Calibri"/>
                <a:sym typeface="Calibri"/>
              </a:rPr>
              <a:t>should always be accountable for your actions.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Monitor student progress during Words </a:t>
            </a:r>
            <a:r>
              <a:rPr lang="en" sz="1200" dirty="0" smtClean="0">
                <a:latin typeface="Calibri"/>
                <a:ea typeface="Calibri"/>
                <a:cs typeface="Calibri"/>
                <a:sym typeface="Calibri"/>
              </a:rPr>
              <a:t>Rule.</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solidFill>
                  <a:schemeClr val="dk1"/>
                </a:solidFill>
                <a:latin typeface="Calibri"/>
                <a:ea typeface="Calibri"/>
                <a:cs typeface="Calibri"/>
                <a:sym typeface="Calibri"/>
              </a:rPr>
              <a:t>Students divide Word Cards equally with partner and take turns reading words with “-able” or “-ible” endings.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 A reads word.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 B identifies each word as “-able” or “-ible” based on the vowel sound.</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 B writes word in appropriate column.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Students switch roles.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Students take turns reading all words written.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group words?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when a vowel suffix is added (“-able” and “-ible”), the magic “e” is often dropped (example: “sensible”).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students will likely need extra support spelling some of these longer words such as “accessible.” Consider allowing students to use the Words Rule Word Cards as a guide to writing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9144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5900846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6edf20ab8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6edf20ab8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10 </a:t>
            </a: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chart to review answers with </a:t>
            </a:r>
            <a:r>
              <a:rPr lang="en" sz="1200" dirty="0" smtClean="0">
                <a:solidFill>
                  <a:schemeClr val="dk1"/>
                </a:solidFill>
                <a:latin typeface="Calibri"/>
                <a:ea typeface="Calibri"/>
                <a:cs typeface="Calibri"/>
                <a:sym typeface="Calibri"/>
              </a:rPr>
              <a:t>students.</a:t>
            </a: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group words?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when a vowel suffix is added (“-able” and “-ible”), the magic “e” is often dropped (example: “sensible”).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Many students will likely need extra support spelling some of these longer words such as “accessible.” Consider allowing students to use the Words Rule Word Cards as a guide to writing the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latin typeface="Calibri"/>
              <a:ea typeface="Calibri"/>
              <a:cs typeface="Calibri"/>
              <a:sym typeface="Calibri"/>
            </a:endParaRPr>
          </a:p>
        </p:txBody>
      </p:sp>
    </p:spTree>
    <p:extLst>
      <p:ext uri="{BB962C8B-B14F-4D97-AF65-F5344CB8AC3E}">
        <p14:creationId xmlns:p14="http://schemas.microsoft.com/office/powerpoint/2010/main" val="1868031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4a9a054c73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6" name="Google Shape;216;g4a9a054c73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Encourage specificity.</a:t>
            </a:r>
            <a:endParaRPr sz="1200" i="1"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b="1"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a:t>
            </a:r>
            <a:r>
              <a:rPr lang="en"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17" name="Google Shape;217;g4a9a054c73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18" name="Google Shape;218;g4a9a054c73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62129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a:t>
            </a:r>
            <a:r>
              <a:rPr lang="en" sz="1200" dirty="0" smtClean="0">
                <a:solidFill>
                  <a:schemeClr val="dk1"/>
                </a:solidFill>
                <a:latin typeface="Calibri"/>
                <a:ea typeface="Calibri"/>
                <a:cs typeface="Calibri"/>
                <a:sym typeface="Calibri"/>
              </a:rPr>
              <a:t>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319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556500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Varies by activity.</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if would be beneficial for students to show or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Words Rule words </a:t>
            </a:r>
            <a:r>
              <a:rPr lang="en" sz="1200" dirty="0">
                <a:solidFill>
                  <a:schemeClr val="dk1"/>
                </a:solidFill>
                <a:latin typeface="Calibri"/>
                <a:ea typeface="Calibri"/>
                <a:cs typeface="Calibri"/>
                <a:sym typeface="Calibri"/>
              </a:rPr>
              <a:t>(projected or posted or copy provided); whiteboards, white board markers and erasers or paper and pencils.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1" dirty="0">
                <a:solidFill>
                  <a:schemeClr val="dk1"/>
                </a:solidFill>
                <a:latin typeface="Calibri"/>
                <a:ea typeface="Calibri"/>
                <a:cs typeface="Calibri"/>
                <a:sym typeface="Calibri"/>
              </a:rPr>
              <a:t>Sentence Builder sentences, word list </a:t>
            </a:r>
            <a:r>
              <a:rPr lang="en" sz="1200" dirty="0">
                <a:solidFill>
                  <a:schemeClr val="dk1"/>
                </a:solidFill>
                <a:latin typeface="Calibri"/>
                <a:ea typeface="Calibri"/>
                <a:cs typeface="Calibri"/>
                <a:sym typeface="Calibri"/>
              </a:rPr>
              <a:t>(projected or posted or copy provided); whiteboards, white board markers and erasers or paper and pencils.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1" dirty="0">
                <a:solidFill>
                  <a:schemeClr val="dk1"/>
                </a:solidFill>
                <a:latin typeface="Calibri"/>
                <a:ea typeface="Calibri"/>
                <a:cs typeface="Calibri"/>
                <a:sym typeface="Calibri"/>
              </a:rPr>
              <a:t>“Watering your Garden” decodable text</a:t>
            </a:r>
            <a:r>
              <a:rPr lang="en" sz="1200" dirty="0">
                <a:solidFill>
                  <a:schemeClr val="dk1"/>
                </a:solidFill>
                <a:latin typeface="Calibri"/>
                <a:ea typeface="Calibri"/>
                <a:cs typeface="Calibri"/>
                <a:sym typeface="Calibri"/>
              </a:rPr>
              <a:t> from Cycle 17; </a:t>
            </a:r>
            <a:r>
              <a:rPr lang="en" sz="1200" b="1" dirty="0">
                <a:solidFill>
                  <a:schemeClr val="dk1"/>
                </a:solidFill>
                <a:latin typeface="Calibri"/>
                <a:ea typeface="Calibri"/>
                <a:cs typeface="Calibri"/>
                <a:sym typeface="Calibri"/>
              </a:rPr>
              <a:t>Rules of Fluency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“Watering your Garden” is not available to copy or post/project for activity.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Reader’s Toolbox</a:t>
            </a:r>
            <a:r>
              <a:rPr lang="en" sz="1200" dirty="0">
                <a:solidFill>
                  <a:schemeClr val="dk1"/>
                </a:solidFill>
                <a:latin typeface="Calibri"/>
                <a:ea typeface="Calibri"/>
                <a:cs typeface="Calibri"/>
                <a:sym typeface="Calibri"/>
              </a:rPr>
              <a:t> 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Prompt/Encourage students to refer to the Reader’s Toolbox as needed to read words.</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38921641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 on board or project word list and sentences for Words Rule and Sentence Builder activities.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making copies for student pairs to work from if slide is not projected.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may need guidance with the words.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 None </a:t>
            </a:r>
            <a:endParaRPr>
              <a:highlight>
                <a:srgbClr val="FFFF00"/>
              </a:highlight>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181363145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706793ca4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4706793ca4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16      </a:t>
            </a:r>
            <a:endParaRPr sz="14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4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Invite students to check their work with the slide.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 </a:t>
            </a:r>
            <a:endParaRPr>
              <a:solidFill>
                <a:schemeClr val="dk1"/>
              </a:solidFill>
              <a:highlight>
                <a:srgbClr val="FFFF00"/>
              </a:highlight>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25910667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a82c0c3f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4a82c0c3f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16</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8736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poem “Cake for Dinner”</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Rule Word Cards (copied and cut out; or word list copied or posted on board or slide)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Words Rule T chart</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Cycle 18 Assessment (Optional)</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Materials for Independent Work Time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white board markers and erasers (one per pair of students) or paper and pencils.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5312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Module 3, Cycle 18 Overview located in the Teacher Guide, pages 197-206.</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Independent and Small Group Work guidance in the Skills Block Resource Manual as needed.</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50239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students worked with five syllable types (i.e., written patterns representing a vowel sound). These include closed (CVC), open (CV), magic “e” (CVCe), r-controlled, and vowel teams (CVVC, CVV), and consonant-le (C-le) endings. In this lesson, students practice decoding three-syllable words using combinations of those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and writing multisyllabic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a:t>
            </a:r>
            <a:r>
              <a:rPr lang="en" sz="1200" dirty="0" smtClean="0">
                <a:solidFill>
                  <a:schemeClr val="dk1"/>
                </a:solidFill>
                <a:latin typeface="Calibri"/>
                <a:ea typeface="Calibri"/>
                <a:cs typeface="Calibri"/>
                <a:sym typeface="Calibri"/>
              </a:rPr>
              <a:t>can </a:t>
            </a:r>
            <a:r>
              <a:rPr lang="en" sz="1200" dirty="0">
                <a:solidFill>
                  <a:schemeClr val="dk1"/>
                </a:solidFill>
                <a:latin typeface="Calibri"/>
                <a:ea typeface="Calibri"/>
                <a:cs typeface="Calibri"/>
                <a:sym typeface="Calibri"/>
              </a:rPr>
              <a:t>identify words that share ending spelling patterns “-able” and “-ible” in “Cake for Dinner.”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apply spelling patterns in writing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similar, pattern (L)</a:t>
            </a:r>
            <a:endParaRPr sz="1200" dirty="0">
              <a:latin typeface="Calibri"/>
              <a:ea typeface="Calibri"/>
              <a:cs typeface="Calibri"/>
              <a:sym typeface="Calibri"/>
            </a:endParaRPr>
          </a:p>
        </p:txBody>
      </p:sp>
    </p:spTree>
    <p:extLst>
      <p:ext uri="{BB962C8B-B14F-4D97-AF65-F5344CB8AC3E}">
        <p14:creationId xmlns:p14="http://schemas.microsoft.com/office/powerpoint/2010/main" val="37418433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“I’m a Little Teapot.”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240671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take a word and break it into parts so that we can easily read them.” </a:t>
            </a:r>
            <a:r>
              <a:rPr lang="en" sz="1200">
                <a:solidFill>
                  <a:schemeClr val="dk1"/>
                </a:solidFill>
                <a:latin typeface="Calibri"/>
                <a:ea typeface="Calibri"/>
                <a:cs typeface="Calibri"/>
                <a:sym typeface="Calibri"/>
              </a:rPr>
              <a:t>This can be very brief as the lesson goes into this in more detail.</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74843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instructional practice: Poem Launch was introduced in Cycle 17.</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Introduce the Poem Launch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Say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“Today we are going to read a poem together. First, you will follow along as I read. Then we will read it together and think about the words we read.”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enlarged poem: “Cake for Dinner?”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read this poem aloud together. While we are reading, we can practice our rules of fluency so that we read smoothly, with expression, with meaning, and at just the right speed.”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aloud with teacher.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reading! Now take a minute to read the poem to yourself while you think about words that share the same sound. See if you can find some words that all share the same sound, and then you share your thoughts with an elbow partner.”</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silently.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turn to an elbow partner and talk about the words you discovered that share the same sound.”</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with elbow </a:t>
            </a:r>
            <a:r>
              <a:rPr lang="en" sz="1200" dirty="0" smtClean="0">
                <a:solidFill>
                  <a:schemeClr val="dk1"/>
                </a:solidFill>
                <a:latin typeface="Calibri"/>
                <a:ea typeface="Calibri"/>
                <a:cs typeface="Calibri"/>
                <a:sym typeface="Calibri"/>
              </a:rPr>
              <a:t>partner</a:t>
            </a:r>
            <a:r>
              <a:rPr lang="en" sz="1200" baseline="0" dirty="0" smtClean="0">
                <a:solidFill>
                  <a:schemeClr val="dk1"/>
                </a:solidFill>
                <a:latin typeface="Calibri"/>
                <a:ea typeface="Calibri"/>
                <a:cs typeface="Calibri"/>
                <a:sym typeface="Calibri"/>
              </a:rPr>
              <a:t> the </a:t>
            </a:r>
            <a:r>
              <a:rPr lang="en" sz="1200" b="0" dirty="0" smtClean="0">
                <a:solidFill>
                  <a:schemeClr val="dk1"/>
                </a:solidFill>
                <a:latin typeface="Calibri"/>
                <a:ea typeface="Calibri"/>
                <a:cs typeface="Calibri"/>
                <a:sym typeface="Calibri"/>
              </a:rPr>
              <a:t>words </a:t>
            </a:r>
            <a:r>
              <a:rPr lang="en" sz="1200" b="0" dirty="0">
                <a:solidFill>
                  <a:schemeClr val="dk1"/>
                </a:solidFill>
                <a:latin typeface="Calibri"/>
                <a:ea typeface="Calibri"/>
                <a:cs typeface="Calibri"/>
                <a:sym typeface="Calibri"/>
              </a:rPr>
              <a:t>containing the  “-able” and “-ible” endings.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sound did you hear in many of the words in this poem?”(/ābəl/ and /ibəl/).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Those are the words we will learn more about today. Words with the suffix ‘-able’ or ‘-ible,’ mean to be ‘able to be.’ Like the word ‘breakable’ means ‘able to be broken.’ Now let’s read the poem once more together.”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poem aloud with teacher.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“Great reading! Now we will take a closer look at those words you discovered.”</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identifying words spelled with s</a:t>
            </a:r>
            <a:r>
              <a:rPr lang="en" sz="1200" i="1" dirty="0">
                <a:solidFill>
                  <a:schemeClr val="dk1"/>
                </a:solidFill>
                <a:latin typeface="Calibri"/>
                <a:ea typeface="Calibri"/>
                <a:cs typeface="Calibri"/>
                <a:sym typeface="Calibri"/>
              </a:rPr>
              <a:t>uffix ‘-able’ or ‘-ible.’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students who need additional support, including ELLs, with picture cards of nouns in “Cake for Dinner?” to support comprehension.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students with an understanding of adjectives (descriptive words) that would describe dinner foods and cake to support understanding of poem.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Because the endings “-able” and “-ible” contain two syllables, provide support to pronouncing three-syllable words created by adding these affixes to one-syllable words. Consider modeling or encouraging students to divide the word in the same manner as in Syllable Sleuth.</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dirty="0"/>
          </a:p>
        </p:txBody>
      </p:sp>
    </p:spTree>
    <p:extLst>
      <p:ext uri="{BB962C8B-B14F-4D97-AF65-F5344CB8AC3E}">
        <p14:creationId xmlns:p14="http://schemas.microsoft.com/office/powerpoint/2010/main" val="20617235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8631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the spelling patterns “-able” and “-ible.”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take a closer look to </a:t>
            </a:r>
            <a:r>
              <a:rPr lang="en" sz="1200" i="1" dirty="0" smtClean="0">
                <a:solidFill>
                  <a:schemeClr val="dk1"/>
                </a:solidFill>
                <a:latin typeface="Calibri"/>
                <a:ea typeface="Calibri"/>
                <a:cs typeface="Calibri"/>
                <a:sym typeface="Calibri"/>
              </a:rPr>
              <a:t>read</a:t>
            </a:r>
            <a:r>
              <a:rPr lang="en" sz="1200" i="1" dirty="0">
                <a:solidFill>
                  <a:schemeClr val="dk1"/>
                </a:solidFill>
                <a:latin typeface="Calibri"/>
                <a:ea typeface="Calibri"/>
                <a:cs typeface="Calibri"/>
                <a:sym typeface="Calibri"/>
              </a:rPr>
              <a:t>, write and group words with the spelling patterns“-able” and “-ible.” </a:t>
            </a:r>
            <a:r>
              <a:rPr lang="en" sz="1200" dirty="0">
                <a:solidFill>
                  <a:schemeClr val="dk1"/>
                </a:solidFill>
                <a:latin typeface="Calibri"/>
                <a:ea typeface="Calibri"/>
                <a:cs typeface="Calibri"/>
                <a:sym typeface="Calibri"/>
              </a:rPr>
              <a:t> 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5404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196350" y="292971"/>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18: Lesson 86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196350" y="1213608"/>
            <a:ext cx="8520600" cy="3020935"/>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dirty="0"/>
              <a:t>This lesson uses Poem Launch instructional practice, with the  poem used as a shared text in this cycle. The poem includes with the suffixes “-able” and “-ible,” meaning to be “able to be.” Students will identify words spelled with “-ible” and “-able” endings as they read the poem. Students discover spelling patterns in words and apply their knowledge of vowel sounds to identify when each pattern is applied. Students are introduced to the new sound /əbəl/ and /ibəl/ for spelling patterns “-able” and “-ible.” </a:t>
            </a:r>
            <a:endParaRPr dirty="0"/>
          </a:p>
          <a:p>
            <a:pPr marL="0" lvl="0" indent="0" algn="l" rtl="0">
              <a:lnSpc>
                <a:spcPct val="70000"/>
              </a:lnSpc>
              <a:spcBef>
                <a:spcPts val="800"/>
              </a:spcBef>
              <a:spcAft>
                <a:spcPts val="0"/>
              </a:spcAft>
              <a:buClr>
                <a:schemeClr val="dk1"/>
              </a:buClr>
              <a:buSzPts val="1100"/>
              <a:buFont typeface="Arial"/>
              <a:buNone/>
            </a:pPr>
            <a:r>
              <a:rPr lang="en" sz="2000" b="1" i="1" dirty="0">
                <a:solidFill>
                  <a:schemeClr val="dk1"/>
                </a:solidFill>
              </a:rPr>
              <a:t>Be sure that students pay careful attention to:</a:t>
            </a:r>
            <a:endParaRPr sz="2000" b="1" dirty="0">
              <a:solidFill>
                <a:schemeClr val="dk1"/>
              </a:solidFill>
            </a:endParaRPr>
          </a:p>
          <a:p>
            <a:pPr marL="177800" lvl="0" indent="-171450" algn="l" rtl="0">
              <a:lnSpc>
                <a:spcPct val="70000"/>
              </a:lnSpc>
              <a:spcBef>
                <a:spcPts val="800"/>
              </a:spcBef>
              <a:spcAft>
                <a:spcPts val="0"/>
              </a:spcAft>
              <a:buClr>
                <a:schemeClr val="dk1"/>
              </a:buClr>
              <a:buSzPts val="2100"/>
              <a:buChar char="•"/>
            </a:pPr>
            <a:r>
              <a:rPr lang="en" i="1" dirty="0"/>
              <a:t>Words with suffixes “-able” and “-ible” </a:t>
            </a:r>
            <a:endParaRPr i="1" dirty="0"/>
          </a:p>
          <a:p>
            <a:pPr marL="177800" lvl="0" indent="0" algn="l" rtl="0">
              <a:spcBef>
                <a:spcPts val="800"/>
              </a:spcBef>
              <a:spcAft>
                <a:spcPts val="0"/>
              </a:spcAft>
              <a:buNone/>
            </a:pPr>
            <a:endParaRPr sz="1800" dirty="0"/>
          </a:p>
          <a:p>
            <a:pPr marL="177800" lvl="0" indent="0" algn="l" rtl="0">
              <a:spcBef>
                <a:spcPts val="800"/>
              </a:spcBef>
              <a:spcAft>
                <a:spcPts val="0"/>
              </a:spcAft>
              <a:buNone/>
            </a:pPr>
            <a:endParaRPr sz="20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a:spLocks noGrp="1"/>
          </p:cNvSpPr>
          <p:nvPr>
            <p:ph type="body" idx="1"/>
          </p:nvPr>
        </p:nvSpPr>
        <p:spPr>
          <a:xfrm>
            <a:off x="175825" y="677225"/>
            <a:ext cx="8039100" cy="40761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3000"/>
              <a:t> sensible                           edible  </a:t>
            </a:r>
            <a:endParaRPr sz="3000"/>
          </a:p>
          <a:p>
            <a:pPr marL="0" lvl="0" indent="0" algn="l" rtl="0">
              <a:lnSpc>
                <a:spcPct val="115000"/>
              </a:lnSpc>
              <a:spcBef>
                <a:spcPts val="0"/>
              </a:spcBef>
              <a:spcAft>
                <a:spcPts val="0"/>
              </a:spcAft>
              <a:buNone/>
            </a:pPr>
            <a:r>
              <a:rPr lang="en" sz="3000"/>
              <a:t> preferable                      terrible</a:t>
            </a:r>
            <a:endParaRPr sz="3000"/>
          </a:p>
          <a:p>
            <a:pPr marL="0" lvl="0" indent="0" algn="l" rtl="0">
              <a:lnSpc>
                <a:spcPct val="115000"/>
              </a:lnSpc>
              <a:spcBef>
                <a:spcPts val="0"/>
              </a:spcBef>
              <a:spcAft>
                <a:spcPts val="0"/>
              </a:spcAft>
              <a:buNone/>
            </a:pPr>
            <a:r>
              <a:rPr lang="en" sz="3000"/>
              <a:t> breakable                      acceptable</a:t>
            </a:r>
            <a:endParaRPr sz="3000"/>
          </a:p>
          <a:p>
            <a:pPr marL="0" lvl="0" indent="0" algn="l" rtl="0">
              <a:lnSpc>
                <a:spcPct val="115000"/>
              </a:lnSpc>
              <a:spcBef>
                <a:spcPts val="0"/>
              </a:spcBef>
              <a:spcAft>
                <a:spcPts val="0"/>
              </a:spcAft>
              <a:buNone/>
            </a:pPr>
            <a:r>
              <a:rPr lang="en" sz="3000"/>
              <a:t> possible                          comfortable</a:t>
            </a:r>
            <a:endParaRPr sz="3000"/>
          </a:p>
          <a:p>
            <a:pPr marL="0" lvl="0" indent="0" algn="l" rtl="0">
              <a:lnSpc>
                <a:spcPct val="115000"/>
              </a:lnSpc>
              <a:spcBef>
                <a:spcPts val="0"/>
              </a:spcBef>
              <a:spcAft>
                <a:spcPts val="0"/>
              </a:spcAft>
              <a:buNone/>
            </a:pPr>
            <a:r>
              <a:rPr lang="en" sz="3000"/>
              <a:t> incredible                       dependable </a:t>
            </a:r>
            <a:endParaRPr sz="3000"/>
          </a:p>
          <a:p>
            <a:pPr marL="0" lvl="0" indent="0" algn="l" rtl="0">
              <a:lnSpc>
                <a:spcPct val="100000"/>
              </a:lnSpc>
              <a:spcBef>
                <a:spcPts val="0"/>
              </a:spcBef>
              <a:spcAft>
                <a:spcPts val="0"/>
              </a:spcAft>
              <a:buNone/>
            </a:pPr>
            <a:endParaRPr sz="3000" b="1"/>
          </a:p>
          <a:p>
            <a:pPr marL="0" lvl="0" indent="0" algn="l" rtl="0">
              <a:lnSpc>
                <a:spcPct val="100000"/>
              </a:lnSpc>
              <a:spcBef>
                <a:spcPts val="0"/>
              </a:spcBef>
              <a:spcAft>
                <a:spcPts val="0"/>
              </a:spcAft>
              <a:buNone/>
            </a:pPr>
            <a:endParaRPr sz="3000" b="1"/>
          </a:p>
        </p:txBody>
      </p:sp>
      <p:sp>
        <p:nvSpPr>
          <p:cNvPr id="200" name="Google Shape;200;p35"/>
          <p:cNvSpPr txBox="1"/>
          <p:nvPr/>
        </p:nvSpPr>
        <p:spPr>
          <a:xfrm>
            <a:off x="259600" y="104525"/>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a:solidFill>
                  <a:srgbClr val="666666"/>
                </a:solidFill>
                <a:latin typeface="Century Gothic"/>
                <a:ea typeface="Century Gothic"/>
                <a:cs typeface="Century Gothic"/>
                <a:sym typeface="Century Gothic"/>
              </a:rPr>
              <a:t>Words Rule!</a:t>
            </a:r>
            <a:endParaRPr b="1">
              <a:solidFill>
                <a:srgbClr val="666666"/>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145775" y="1350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Word Rule Word Cards</a:t>
            </a:r>
            <a:endParaRPr/>
          </a:p>
        </p:txBody>
      </p:sp>
      <p:sp>
        <p:nvSpPr>
          <p:cNvPr id="206" name="Google Shape;206;p36"/>
          <p:cNvSpPr txBox="1">
            <a:spLocks noGrp="1"/>
          </p:cNvSpPr>
          <p:nvPr>
            <p:ph type="body" idx="1"/>
          </p:nvPr>
        </p:nvSpPr>
        <p:spPr>
          <a:xfrm>
            <a:off x="145775" y="707775"/>
            <a:ext cx="5234700" cy="4295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2200"/>
              <a:t>legible                       avoidable  </a:t>
            </a:r>
            <a:endParaRPr sz="2200"/>
          </a:p>
          <a:p>
            <a:pPr marL="0" lvl="0" indent="0" algn="l" rtl="0">
              <a:lnSpc>
                <a:spcPct val="115000"/>
              </a:lnSpc>
              <a:spcBef>
                <a:spcPts val="0"/>
              </a:spcBef>
              <a:spcAft>
                <a:spcPts val="0"/>
              </a:spcAft>
              <a:buNone/>
            </a:pPr>
            <a:r>
              <a:rPr lang="en" sz="2200"/>
              <a:t>divisible                     remarkable   </a:t>
            </a:r>
            <a:endParaRPr sz="2200"/>
          </a:p>
          <a:p>
            <a:pPr marL="0" lvl="0" indent="0" algn="l" rtl="0">
              <a:lnSpc>
                <a:spcPct val="115000"/>
              </a:lnSpc>
              <a:spcBef>
                <a:spcPts val="0"/>
              </a:spcBef>
              <a:spcAft>
                <a:spcPts val="0"/>
              </a:spcAft>
              <a:buNone/>
            </a:pPr>
            <a:r>
              <a:rPr lang="en" sz="2200"/>
              <a:t>visible                        payable</a:t>
            </a:r>
            <a:endParaRPr sz="2200"/>
          </a:p>
          <a:p>
            <a:pPr marL="0" lvl="0" indent="0" algn="l" rtl="0">
              <a:lnSpc>
                <a:spcPct val="115000"/>
              </a:lnSpc>
              <a:spcBef>
                <a:spcPts val="0"/>
              </a:spcBef>
              <a:spcAft>
                <a:spcPts val="0"/>
              </a:spcAft>
              <a:buNone/>
            </a:pPr>
            <a:r>
              <a:rPr lang="en" sz="2200"/>
              <a:t>accessible                terrible       credible                    enjoyable    washable                 sensible unstoppable            fashionable</a:t>
            </a:r>
            <a:endParaRPr sz="2200"/>
          </a:p>
          <a:p>
            <a:pPr marL="0" lvl="0" indent="0" algn="l" rtl="0">
              <a:lnSpc>
                <a:spcPct val="115000"/>
              </a:lnSpc>
              <a:spcBef>
                <a:spcPts val="0"/>
              </a:spcBef>
              <a:spcAft>
                <a:spcPts val="0"/>
              </a:spcAft>
              <a:buNone/>
            </a:pPr>
            <a:r>
              <a:rPr lang="en" sz="2200"/>
              <a:t>laughable                 possible              flexible                      accountable  </a:t>
            </a:r>
            <a:endParaRPr sz="2200"/>
          </a:p>
        </p:txBody>
      </p:sp>
      <p:pic>
        <p:nvPicPr>
          <p:cNvPr id="207" name="Google Shape;207;p36"/>
          <p:cNvPicPr preferRelativeResize="0"/>
          <p:nvPr/>
        </p:nvPicPr>
        <p:blipFill>
          <a:blip r:embed="rId3">
            <a:alphaModFix/>
          </a:blip>
          <a:stretch>
            <a:fillRect/>
          </a:stretch>
        </p:blipFill>
        <p:spPr>
          <a:xfrm>
            <a:off x="5078876" y="204925"/>
            <a:ext cx="3980324" cy="479825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7"/>
          <p:cNvSpPr txBox="1">
            <a:spLocks noGrp="1"/>
          </p:cNvSpPr>
          <p:nvPr>
            <p:ph type="title"/>
          </p:nvPr>
        </p:nvSpPr>
        <p:spPr>
          <a:xfrm>
            <a:off x="311700" y="19594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Answers Word Rule</a:t>
            </a:r>
            <a:endParaRPr/>
          </a:p>
        </p:txBody>
      </p:sp>
      <p:graphicFrame>
        <p:nvGraphicFramePr>
          <p:cNvPr id="213" name="Google Shape;213;p37"/>
          <p:cNvGraphicFramePr/>
          <p:nvPr>
            <p:extLst>
              <p:ext uri="{D42A27DB-BD31-4B8C-83A1-F6EECF244321}">
                <p14:modId xmlns:p14="http://schemas.microsoft.com/office/powerpoint/2010/main" val="1790214890"/>
              </p:ext>
            </p:extLst>
          </p:nvPr>
        </p:nvGraphicFramePr>
        <p:xfrm>
          <a:off x="952500" y="990070"/>
          <a:ext cx="7239000" cy="3603795"/>
        </p:xfrm>
        <a:graphic>
          <a:graphicData uri="http://schemas.openxmlformats.org/drawingml/2006/table">
            <a:tbl>
              <a:tblPr>
                <a:noFill/>
                <a:tableStyleId>{2B0D672F-BC15-46A0-8914-A3102BB8D3EF}</a:tableStyleId>
              </a:tblPr>
              <a:tblGrid>
                <a:gridCol w="3619500"/>
                <a:gridCol w="3619500"/>
              </a:tblGrid>
              <a:tr h="443100">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“-able”</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“-ible”</a:t>
                      </a:r>
                      <a:endParaRPr sz="1800" b="1">
                        <a:latin typeface="Century Gothic"/>
                        <a:ea typeface="Century Gothic"/>
                        <a:cs typeface="Century Gothic"/>
                        <a:sym typeface="Century Gothic"/>
                      </a:endParaRPr>
                    </a:p>
                  </a:txBody>
                  <a:tcPr marL="91425" marR="91425" marT="91425" marB="91425"/>
                </a:tc>
              </a:tr>
              <a:tr h="378725">
                <a:tc rowSpan="9">
                  <a:txBody>
                    <a:bodyPr/>
                    <a:lstStyle/>
                    <a:p>
                      <a:pPr marL="0" lvl="0" indent="0" algn="ctr" rtl="0">
                        <a:spcBef>
                          <a:spcPts val="0"/>
                        </a:spcBef>
                        <a:spcAft>
                          <a:spcPts val="0"/>
                        </a:spcAft>
                        <a:buNone/>
                      </a:pPr>
                      <a:r>
                        <a:rPr lang="en" sz="1800" dirty="0">
                          <a:latin typeface="Century Gothic"/>
                          <a:ea typeface="Century Gothic"/>
                          <a:cs typeface="Century Gothic"/>
                          <a:sym typeface="Century Gothic"/>
                        </a:rPr>
                        <a:t>accountable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remarkable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enjoyable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washable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unstoppable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fashionable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laughable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avoidable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payable</a:t>
                      </a:r>
                      <a:endParaRPr sz="1800" dirty="0">
                        <a:latin typeface="Century Gothic"/>
                        <a:ea typeface="Century Gothic"/>
                        <a:cs typeface="Century Gothic"/>
                        <a:sym typeface="Century Gothic"/>
                      </a:endParaRPr>
                    </a:p>
                  </a:txBody>
                  <a:tcPr marL="91425" marR="91425" marT="91425" marB="91425"/>
                </a:tc>
                <a:tc rowSpan="9">
                  <a:txBody>
                    <a:bodyPr/>
                    <a:lstStyle/>
                    <a:p>
                      <a:pPr marL="0" lvl="0" indent="0" algn="ctr" rtl="0">
                        <a:spcBef>
                          <a:spcPts val="0"/>
                        </a:spcBef>
                        <a:spcAft>
                          <a:spcPts val="0"/>
                        </a:spcAft>
                        <a:buNone/>
                      </a:pPr>
                      <a:r>
                        <a:rPr lang="en" sz="1800" dirty="0">
                          <a:latin typeface="Century Gothic"/>
                          <a:ea typeface="Century Gothic"/>
                          <a:cs typeface="Century Gothic"/>
                          <a:sym typeface="Century Gothic"/>
                        </a:rPr>
                        <a:t>legible </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accessible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divisible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visible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credible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terrible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sensible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possible</a:t>
                      </a:r>
                      <a:endParaRPr sz="1800" dirty="0">
                        <a:latin typeface="Century Gothic"/>
                        <a:ea typeface="Century Gothic"/>
                        <a:cs typeface="Century Gothic"/>
                        <a:sym typeface="Century Gothic"/>
                      </a:endParaRPr>
                    </a:p>
                    <a:p>
                      <a:pPr marL="0" lvl="0" indent="0" algn="ctr" rtl="0">
                        <a:spcBef>
                          <a:spcPts val="0"/>
                        </a:spcBef>
                        <a:spcAft>
                          <a:spcPts val="0"/>
                        </a:spcAft>
                        <a:buNone/>
                      </a:pPr>
                      <a:r>
                        <a:rPr lang="en" sz="1800" dirty="0">
                          <a:latin typeface="Century Gothic"/>
                          <a:ea typeface="Century Gothic"/>
                          <a:cs typeface="Century Gothic"/>
                          <a:sym typeface="Century Gothic"/>
                        </a:rPr>
                        <a:t>flexible</a:t>
                      </a:r>
                      <a:endParaRPr sz="1800" dirty="0">
                        <a:latin typeface="Century Gothic"/>
                        <a:ea typeface="Century Gothic"/>
                        <a:cs typeface="Century Gothic"/>
                        <a:sym typeface="Century Gothic"/>
                      </a:endParaRPr>
                    </a:p>
                  </a:txBody>
                  <a:tcPr marL="91425" marR="91425" marT="91425" marB="91425"/>
                </a:tc>
              </a:tr>
              <a:tr h="378725">
                <a:tc vMerge="1">
                  <a:txBody>
                    <a:bodyPr/>
                    <a:lstStyle/>
                    <a:p>
                      <a:endParaRPr lang="en-US"/>
                    </a:p>
                  </a:txBody>
                  <a:tcPr/>
                </a:tc>
                <a:tc vMerge="1">
                  <a:txBody>
                    <a:bodyPr/>
                    <a:lstStyle/>
                    <a:p>
                      <a:endParaRPr lang="en-US"/>
                    </a:p>
                  </a:txBody>
                  <a:tcPr/>
                </a:tc>
              </a:tr>
              <a:tr h="378725">
                <a:tc vMerge="1">
                  <a:txBody>
                    <a:bodyPr/>
                    <a:lstStyle/>
                    <a:p>
                      <a:endParaRPr lang="en-US"/>
                    </a:p>
                  </a:txBody>
                  <a:tcPr/>
                </a:tc>
                <a:tc vMerge="1">
                  <a:txBody>
                    <a:bodyPr/>
                    <a:lstStyle/>
                    <a:p>
                      <a:endParaRPr lang="en-US"/>
                    </a:p>
                  </a:txBody>
                  <a:tcPr/>
                </a:tc>
              </a:tr>
              <a:tr h="378725">
                <a:tc vMerge="1">
                  <a:txBody>
                    <a:bodyPr/>
                    <a:lstStyle/>
                    <a:p>
                      <a:endParaRPr lang="en-US"/>
                    </a:p>
                  </a:txBody>
                  <a:tcPr/>
                </a:tc>
                <a:tc vMerge="1">
                  <a:txBody>
                    <a:bodyPr/>
                    <a:lstStyle/>
                    <a:p>
                      <a:endParaRPr lang="en-US"/>
                    </a:p>
                  </a:txBody>
                  <a:tcPr/>
                </a:tc>
              </a:tr>
              <a:tr h="378725">
                <a:tc vMerge="1">
                  <a:txBody>
                    <a:bodyPr/>
                    <a:lstStyle/>
                    <a:p>
                      <a:endParaRPr lang="en-US"/>
                    </a:p>
                  </a:txBody>
                  <a:tcPr/>
                </a:tc>
                <a:tc vMerge="1">
                  <a:txBody>
                    <a:bodyPr/>
                    <a:lstStyle/>
                    <a:p>
                      <a:endParaRPr lang="en-US"/>
                    </a:p>
                  </a:txBody>
                  <a:tcPr/>
                </a:tc>
              </a:tr>
              <a:tr h="378725">
                <a:tc vMerge="1">
                  <a:txBody>
                    <a:bodyPr/>
                    <a:lstStyle/>
                    <a:p>
                      <a:endParaRPr lang="en-US"/>
                    </a:p>
                  </a:txBody>
                  <a:tcPr/>
                </a:tc>
                <a:tc vMerge="1">
                  <a:txBody>
                    <a:bodyPr/>
                    <a:lstStyle/>
                    <a:p>
                      <a:endParaRPr lang="en-US"/>
                    </a:p>
                  </a:txBody>
                  <a:tcPr/>
                </a:tc>
              </a:tr>
              <a:tr h="378725">
                <a:tc vMerge="1">
                  <a:txBody>
                    <a:bodyPr/>
                    <a:lstStyle/>
                    <a:p>
                      <a:endParaRPr lang="en-US"/>
                    </a:p>
                  </a:txBody>
                  <a:tcPr/>
                </a:tc>
                <a:tc vMerge="1">
                  <a:txBody>
                    <a:bodyPr/>
                    <a:lstStyle/>
                    <a:p>
                      <a:endParaRPr lang="en-US"/>
                    </a:p>
                  </a:txBody>
                  <a:tcPr/>
                </a:tc>
              </a:tr>
              <a:tr h="378725">
                <a:tc vMerge="1">
                  <a:txBody>
                    <a:bodyPr/>
                    <a:lstStyle/>
                    <a:p>
                      <a:endParaRPr lang="en-US"/>
                    </a:p>
                  </a:txBody>
                  <a:tcPr/>
                </a:tc>
                <a:tc vMerge="1">
                  <a:txBody>
                    <a:bodyPr/>
                    <a:lstStyle/>
                    <a:p>
                      <a:endParaRPr lang="en-US"/>
                    </a:p>
                  </a:txBody>
                  <a:tcPr/>
                </a:tc>
              </a:tr>
              <a:tr h="0">
                <a:tc vMerge="1">
                  <a:txBody>
                    <a:bodyPr/>
                    <a:lstStyle/>
                    <a:p>
                      <a:endParaRPr lang="en-US"/>
                    </a:p>
                  </a:txBody>
                  <a:tcPr/>
                </a:tc>
                <a:tc vMerge="1">
                  <a:txBody>
                    <a:bodyPr/>
                    <a:lstStyle/>
                    <a:p>
                      <a:endParaRPr lang="en-US"/>
                    </a:p>
                  </a:txBody>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221" name="Google Shape;221;p38"/>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“How can I ask for help so I can ‘grow and flourish’ as a reader and writer or ‘become proficient’ as a reader and a writer?” </a:t>
            </a:r>
            <a:endParaRPr>
              <a:latin typeface="Century Gothic"/>
              <a:ea typeface="Century Gothic"/>
              <a:cs typeface="Century Gothic"/>
              <a:sym typeface="Century Gothic"/>
            </a:endParaRPr>
          </a:p>
        </p:txBody>
      </p:sp>
      <p:pic>
        <p:nvPicPr>
          <p:cNvPr id="222" name="Google Shape;222;p38"/>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28" name="Google Shape;228;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3600" i="1"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34" name="Google Shape;234;p40"/>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SzPts val="2400"/>
              <a:buChar char="•"/>
            </a:pPr>
            <a:r>
              <a:rPr lang="en" sz="2400"/>
              <a:t>I can read and spell words with the ending spelling patterns “-able” and “-ible.” </a:t>
            </a:r>
            <a:endParaRPr sz="2400"/>
          </a:p>
          <a:p>
            <a:pPr marL="457200" lvl="0" indent="-381000" algn="l" rtl="0">
              <a:lnSpc>
                <a:spcPct val="100000"/>
              </a:lnSpc>
              <a:spcBef>
                <a:spcPts val="1700"/>
              </a:spcBef>
              <a:spcAft>
                <a:spcPts val="0"/>
              </a:spcAft>
              <a:buSzPts val="2400"/>
              <a:buChar char="•"/>
            </a:pPr>
            <a:r>
              <a:rPr lang="en" sz="2400"/>
              <a:t>I can write a sentence with correct spacing, capitalization and punctuation.</a:t>
            </a:r>
            <a:endParaRPr sz="2400"/>
          </a:p>
          <a:p>
            <a:pPr marL="457200" lvl="0" indent="-381000" algn="l" rtl="0">
              <a:lnSpc>
                <a:spcPct val="100000"/>
              </a:lnSpc>
              <a:spcBef>
                <a:spcPts val="1700"/>
              </a:spcBef>
              <a:spcAft>
                <a:spcPts val="0"/>
              </a:spcAft>
              <a:buSzPts val="2400"/>
              <a:buChar char="•"/>
            </a:pPr>
            <a:r>
              <a:rPr lang="en" sz="2400"/>
              <a:t>I can read fluently (smoothly, with expression and meaning, and just the right speed; rereading and self-correcting when necessary).</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solidFill>
                <a:schemeClr val="dk1"/>
              </a:solidFill>
              <a:highlight>
                <a:srgbClr val="FFFF00"/>
              </a:highlight>
            </a:endParaRPr>
          </a:p>
          <a:p>
            <a:pPr marL="457200" lvl="0" indent="0" algn="l" rtl="0">
              <a:lnSpc>
                <a:spcPct val="150000"/>
              </a:lnSpc>
              <a:spcBef>
                <a:spcPts val="1700"/>
              </a:spcBef>
              <a:spcAft>
                <a:spcPts val="0"/>
              </a:spcAft>
              <a:buNone/>
            </a:pPr>
            <a:endParaRPr sz="2400">
              <a:solidFill>
                <a:schemeClr val="dk1"/>
              </a:solidFill>
              <a:highlight>
                <a:srgbClr val="FFFF00"/>
              </a:highlight>
            </a:endParaRPr>
          </a:p>
        </p:txBody>
      </p:sp>
      <p:pic>
        <p:nvPicPr>
          <p:cNvPr id="235" name="Google Shape;235;p40"/>
          <p:cNvPicPr preferRelativeResize="0"/>
          <p:nvPr/>
        </p:nvPicPr>
        <p:blipFill>
          <a:blip r:embed="rId3">
            <a:alphaModFix/>
          </a:blip>
          <a:stretch>
            <a:fillRect/>
          </a:stretch>
        </p:blipFill>
        <p:spPr>
          <a:xfrm>
            <a:off x="8371115" y="4345082"/>
            <a:ext cx="709711" cy="58101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graphicFrame>
        <p:nvGraphicFramePr>
          <p:cNvPr id="240" name="Google Shape;240;p41"/>
          <p:cNvGraphicFramePr/>
          <p:nvPr>
            <p:extLst>
              <p:ext uri="{D42A27DB-BD31-4B8C-83A1-F6EECF244321}">
                <p14:modId xmlns:p14="http://schemas.microsoft.com/office/powerpoint/2010/main" val="1222482844"/>
              </p:ext>
            </p:extLst>
          </p:nvPr>
        </p:nvGraphicFramePr>
        <p:xfrm>
          <a:off x="0" y="26525"/>
          <a:ext cx="9144000" cy="5071185"/>
        </p:xfrm>
        <a:graphic>
          <a:graphicData uri="http://schemas.openxmlformats.org/drawingml/2006/table">
            <a:tbl>
              <a:tblPr>
                <a:noFill/>
                <a:tableStyleId>{2B0D672F-BC15-46A0-8914-A3102BB8D3EF}</a:tableStyleId>
              </a:tblPr>
              <a:tblGrid>
                <a:gridCol w="2927750"/>
                <a:gridCol w="2994575"/>
                <a:gridCol w="3221675"/>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tr>
              <a:tr h="4522575">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Write </a:t>
                      </a:r>
                      <a:r>
                        <a:rPr lang="en" sz="1500" dirty="0">
                          <a:solidFill>
                            <a:schemeClr val="dk1"/>
                          </a:solidFill>
                          <a:latin typeface="Century Gothic"/>
                          <a:ea typeface="Century Gothic"/>
                          <a:cs typeface="Century Gothic"/>
                          <a:sym typeface="Century Gothic"/>
                        </a:rPr>
                        <a:t>“-able” and “-ible” across the top of your board or paper, long </a:t>
                      </a:r>
                      <a:r>
                        <a:rPr lang="en" sz="1500" dirty="0" smtClean="0">
                          <a:solidFill>
                            <a:schemeClr val="dk1"/>
                          </a:solidFill>
                          <a:latin typeface="Century Gothic"/>
                          <a:ea typeface="Century Gothic"/>
                          <a:cs typeface="Century Gothic"/>
                          <a:sym typeface="Century Gothic"/>
                        </a:rPr>
                        <a:t>ways.</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Take </a:t>
                      </a:r>
                      <a:r>
                        <a:rPr lang="en" sz="1500" dirty="0">
                          <a:solidFill>
                            <a:schemeClr val="dk1"/>
                          </a:solidFill>
                          <a:latin typeface="Century Gothic"/>
                          <a:ea typeface="Century Gothic"/>
                          <a:cs typeface="Century Gothic"/>
                          <a:sym typeface="Century Gothic"/>
                        </a:rPr>
                        <a:t>turns reading words and grouping them under the correct endings.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Read </a:t>
                      </a:r>
                      <a:r>
                        <a:rPr lang="en" sz="1500" dirty="0">
                          <a:solidFill>
                            <a:schemeClr val="dk1"/>
                          </a:solidFill>
                          <a:latin typeface="Century Gothic"/>
                          <a:ea typeface="Century Gothic"/>
                          <a:cs typeface="Century Gothic"/>
                          <a:sym typeface="Century Gothic"/>
                        </a:rPr>
                        <a:t>all the words together, then take turns reading the words to each </a:t>
                      </a:r>
                      <a:r>
                        <a:rPr lang="en" sz="1500" dirty="0" smtClean="0">
                          <a:solidFill>
                            <a:schemeClr val="dk1"/>
                          </a:solidFill>
                          <a:latin typeface="Century Gothic"/>
                          <a:ea typeface="Century Gothic"/>
                          <a:cs typeface="Century Gothic"/>
                          <a:sym typeface="Century Gothic"/>
                        </a:rPr>
                        <a:t>other.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the Reader’s Toolbox if you have trouble reading a </a:t>
                      </a:r>
                      <a:r>
                        <a:rPr lang="en" sz="1500" dirty="0" smtClean="0">
                          <a:solidFill>
                            <a:schemeClr val="dk1"/>
                          </a:solidFill>
                          <a:latin typeface="Century Gothic"/>
                          <a:ea typeface="Century Gothic"/>
                          <a:cs typeface="Century Gothic"/>
                          <a:sym typeface="Century Gothic"/>
                        </a:rPr>
                        <a:t>word.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Tell </a:t>
                      </a:r>
                      <a:r>
                        <a:rPr lang="en" sz="1500" dirty="0">
                          <a:solidFill>
                            <a:schemeClr val="dk1"/>
                          </a:solidFill>
                          <a:latin typeface="Century Gothic"/>
                          <a:ea typeface="Century Gothic"/>
                          <a:cs typeface="Century Gothic"/>
                          <a:sym typeface="Century Gothic"/>
                        </a:rPr>
                        <a:t>each other a sentence using any of the words.</a:t>
                      </a: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Take </a:t>
                      </a:r>
                      <a:r>
                        <a:rPr lang="en" sz="1600" dirty="0">
                          <a:solidFill>
                            <a:schemeClr val="dk1"/>
                          </a:solidFill>
                          <a:latin typeface="Century Gothic"/>
                          <a:ea typeface="Century Gothic"/>
                          <a:cs typeface="Century Gothic"/>
                          <a:sym typeface="Century Gothic"/>
                        </a:rPr>
                        <a:t>turns using the words to fill in the blanks and writing the sentences </a:t>
                      </a:r>
                      <a:r>
                        <a:rPr lang="en" sz="1600" dirty="0" smtClean="0">
                          <a:solidFill>
                            <a:schemeClr val="dk1"/>
                          </a:solidFill>
                          <a:latin typeface="Century Gothic"/>
                          <a:ea typeface="Century Gothic"/>
                          <a:cs typeface="Century Gothic"/>
                          <a:sym typeface="Century Gothic"/>
                        </a:rPr>
                        <a:t>on </a:t>
                      </a:r>
                      <a:r>
                        <a:rPr lang="en" sz="1600" dirty="0">
                          <a:solidFill>
                            <a:schemeClr val="dk1"/>
                          </a:solidFill>
                          <a:latin typeface="Century Gothic"/>
                          <a:ea typeface="Century Gothic"/>
                          <a:cs typeface="Century Gothic"/>
                          <a:sym typeface="Century Gothic"/>
                        </a:rPr>
                        <a:t>your board or </a:t>
                      </a:r>
                      <a:r>
                        <a:rPr lang="en" sz="1600" dirty="0" smtClean="0">
                          <a:solidFill>
                            <a:schemeClr val="dk1"/>
                          </a:solidFill>
                          <a:latin typeface="Century Gothic"/>
                          <a:ea typeface="Century Gothic"/>
                          <a:cs typeface="Century Gothic"/>
                          <a:sym typeface="Century Gothic"/>
                        </a:rPr>
                        <a:t>paper.</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Take </a:t>
                      </a:r>
                      <a:r>
                        <a:rPr lang="en" sz="1600" dirty="0">
                          <a:solidFill>
                            <a:schemeClr val="dk1"/>
                          </a:solidFill>
                          <a:latin typeface="Century Gothic"/>
                          <a:ea typeface="Century Gothic"/>
                          <a:cs typeface="Century Gothic"/>
                          <a:sym typeface="Century Gothic"/>
                        </a:rPr>
                        <a:t>turns so each partner writes a </a:t>
                      </a:r>
                      <a:r>
                        <a:rPr lang="en" sz="1600" dirty="0" smtClean="0">
                          <a:solidFill>
                            <a:schemeClr val="dk1"/>
                          </a:solidFill>
                          <a:latin typeface="Century Gothic"/>
                          <a:ea typeface="Century Gothic"/>
                          <a:cs typeface="Century Gothic"/>
                          <a:sym typeface="Century Gothic"/>
                        </a:rPr>
                        <a:t>sentence.</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Read </a:t>
                      </a:r>
                      <a:r>
                        <a:rPr lang="en" sz="1600" dirty="0">
                          <a:solidFill>
                            <a:schemeClr val="dk1"/>
                          </a:solidFill>
                          <a:latin typeface="Century Gothic"/>
                          <a:ea typeface="Century Gothic"/>
                          <a:cs typeface="Century Gothic"/>
                          <a:sym typeface="Century Gothic"/>
                        </a:rPr>
                        <a:t>the sentences together with your partner, then take turns reading them to each </a:t>
                      </a:r>
                      <a:r>
                        <a:rPr lang="en" sz="1600" dirty="0" smtClean="0">
                          <a:solidFill>
                            <a:schemeClr val="dk1"/>
                          </a:solidFill>
                          <a:latin typeface="Century Gothic"/>
                          <a:ea typeface="Century Gothic"/>
                          <a:cs typeface="Century Gothic"/>
                          <a:sym typeface="Century Gothic"/>
                        </a:rPr>
                        <a:t>other.</a:t>
                      </a:r>
                      <a:endParaRPr lang="en" sz="16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600" dirty="0" smtClean="0">
                          <a:solidFill>
                            <a:schemeClr val="dk1"/>
                          </a:solidFill>
                          <a:latin typeface="Century Gothic"/>
                          <a:ea typeface="Century Gothic"/>
                          <a:cs typeface="Century Gothic"/>
                          <a:sym typeface="Century Gothic"/>
                        </a:rPr>
                        <a:t>Use </a:t>
                      </a:r>
                      <a:r>
                        <a:rPr lang="en" sz="1600" dirty="0">
                          <a:solidFill>
                            <a:schemeClr val="dk1"/>
                          </a:solidFill>
                          <a:latin typeface="Century Gothic"/>
                          <a:ea typeface="Century Gothic"/>
                          <a:cs typeface="Century Gothic"/>
                          <a:sym typeface="Century Gothic"/>
                        </a:rPr>
                        <a:t>the Reader’s Toolbox if you have trouble reading a word.</a:t>
                      </a:r>
                      <a:endParaRPr sz="16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Are </a:t>
                      </a:r>
                      <a:r>
                        <a:rPr lang="en" sz="1550" dirty="0">
                          <a:solidFill>
                            <a:schemeClr val="dk1"/>
                          </a:solidFill>
                          <a:latin typeface="Century Gothic"/>
                          <a:ea typeface="Century Gothic"/>
                          <a:cs typeface="Century Gothic"/>
                          <a:sym typeface="Century Gothic"/>
                        </a:rPr>
                        <a:t>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Read </a:t>
                      </a:r>
                      <a:r>
                        <a:rPr lang="en" sz="1550" dirty="0">
                          <a:solidFill>
                            <a:schemeClr val="dk1"/>
                          </a:solidFill>
                          <a:latin typeface="Century Gothic"/>
                          <a:ea typeface="Century Gothic"/>
                          <a:cs typeface="Century Gothic"/>
                          <a:sym typeface="Century Gothic"/>
                        </a:rPr>
                        <a:t>“Watering your Garden” together, using the same voice. </a:t>
                      </a: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Then</a:t>
                      </a:r>
                      <a:r>
                        <a:rPr lang="en" sz="1550" dirty="0">
                          <a:solidFill>
                            <a:schemeClr val="dk1"/>
                          </a:solidFill>
                          <a:latin typeface="Century Gothic"/>
                          <a:ea typeface="Century Gothic"/>
                          <a:cs typeface="Century Gothic"/>
                          <a:sym typeface="Century Gothic"/>
                        </a:rPr>
                        <a:t>, take turns reading “Watering your Garden” one line at a time. Change your voice with each line you </a:t>
                      </a:r>
                      <a:r>
                        <a:rPr lang="en" sz="1550" dirty="0" smtClean="0">
                          <a:solidFill>
                            <a:schemeClr val="dk1"/>
                          </a:solidFill>
                          <a:latin typeface="Century Gothic"/>
                          <a:ea typeface="Century Gothic"/>
                          <a:cs typeface="Century Gothic"/>
                          <a:sym typeface="Century Gothic"/>
                        </a:rPr>
                        <a:t>read.</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Use </a:t>
                      </a:r>
                      <a:r>
                        <a:rPr lang="en" sz="1550" dirty="0">
                          <a:solidFill>
                            <a:schemeClr val="dk1"/>
                          </a:solidFill>
                          <a:latin typeface="Century Gothic"/>
                          <a:ea typeface="Century Gothic"/>
                          <a:cs typeface="Century Gothic"/>
                          <a:sym typeface="Century Gothic"/>
                        </a:rPr>
                        <a:t>the Reader’s Toolbox if you have trouble reading a </a:t>
                      </a:r>
                      <a:r>
                        <a:rPr lang="en" sz="1550" dirty="0" smtClean="0">
                          <a:solidFill>
                            <a:schemeClr val="dk1"/>
                          </a:solidFill>
                          <a:latin typeface="Century Gothic"/>
                          <a:ea typeface="Century Gothic"/>
                          <a:cs typeface="Century Gothic"/>
                          <a:sym typeface="Century Gothic"/>
                        </a:rPr>
                        <a:t>word.</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Follow </a:t>
                      </a:r>
                      <a:r>
                        <a:rPr lang="en" sz="1550" dirty="0">
                          <a:solidFill>
                            <a:schemeClr val="dk1"/>
                          </a:solidFill>
                          <a:latin typeface="Century Gothic"/>
                          <a:ea typeface="Century Gothic"/>
                          <a:cs typeface="Century Gothic"/>
                          <a:sym typeface="Century Gothic"/>
                        </a:rPr>
                        <a:t>the Rules of Fluency! Read </a:t>
                      </a:r>
                      <a:r>
                        <a:rPr lang="en" sz="1550" i="1" dirty="0">
                          <a:solidFill>
                            <a:schemeClr val="dk1"/>
                          </a:solidFill>
                          <a:latin typeface="Century Gothic"/>
                          <a:ea typeface="Century Gothic"/>
                          <a:cs typeface="Century Gothic"/>
                          <a:sym typeface="Century Gothic"/>
                        </a:rPr>
                        <a:t>smoothly</a:t>
                      </a:r>
                      <a:r>
                        <a:rPr lang="en" sz="1550" dirty="0">
                          <a:solidFill>
                            <a:schemeClr val="dk1"/>
                          </a:solidFill>
                          <a:latin typeface="Century Gothic"/>
                          <a:ea typeface="Century Gothic"/>
                          <a:cs typeface="Century Gothic"/>
                          <a:sym typeface="Century Gothic"/>
                        </a:rPr>
                        <a:t>, </a:t>
                      </a:r>
                      <a:r>
                        <a:rPr lang="en" sz="1550" i="1" dirty="0">
                          <a:solidFill>
                            <a:schemeClr val="dk1"/>
                          </a:solidFill>
                          <a:latin typeface="Century Gothic"/>
                          <a:ea typeface="Century Gothic"/>
                          <a:cs typeface="Century Gothic"/>
                          <a:sym typeface="Century Gothic"/>
                        </a:rPr>
                        <a:t>with expression &amp; meaning</a:t>
                      </a:r>
                      <a:r>
                        <a:rPr lang="en" sz="1550" dirty="0">
                          <a:solidFill>
                            <a:schemeClr val="dk1"/>
                          </a:solidFill>
                          <a:latin typeface="Century Gothic"/>
                          <a:ea typeface="Century Gothic"/>
                          <a:cs typeface="Century Gothic"/>
                          <a:sym typeface="Century Gothic"/>
                        </a:rPr>
                        <a:t> and at </a:t>
                      </a:r>
                      <a:r>
                        <a:rPr lang="en" sz="1550" i="1" dirty="0">
                          <a:solidFill>
                            <a:schemeClr val="dk1"/>
                          </a:solidFill>
                          <a:latin typeface="Century Gothic"/>
                          <a:ea typeface="Century Gothic"/>
                          <a:cs typeface="Century Gothic"/>
                          <a:sym typeface="Century Gothic"/>
                        </a:rPr>
                        <a:t>just the right speed.</a:t>
                      </a:r>
                      <a:endParaRPr sz="155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241" name="Google Shape;241;p41"/>
          <p:cNvPicPr preferRelativeResize="0"/>
          <p:nvPr/>
        </p:nvPicPr>
        <p:blipFill>
          <a:blip r:embed="rId3">
            <a:alphaModFix/>
          </a:blip>
          <a:stretch>
            <a:fillRect/>
          </a:stretch>
        </p:blipFill>
        <p:spPr>
          <a:xfrm>
            <a:off x="0" y="0"/>
            <a:ext cx="618750" cy="499575"/>
          </a:xfrm>
          <a:prstGeom prst="rect">
            <a:avLst/>
          </a:prstGeom>
          <a:noFill/>
          <a:ln>
            <a:noFill/>
          </a:ln>
        </p:spPr>
      </p:pic>
      <p:pic>
        <p:nvPicPr>
          <p:cNvPr id="242" name="Google Shape;242;p41"/>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43" name="Google Shape;243;p41"/>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2"/>
          <p:cNvSpPr txBox="1"/>
          <p:nvPr/>
        </p:nvSpPr>
        <p:spPr>
          <a:xfrm>
            <a:off x="740050" y="358075"/>
            <a:ext cx="3005100" cy="399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solidFill>
                  <a:srgbClr val="666666"/>
                </a:solidFill>
                <a:latin typeface="Century Gothic"/>
                <a:ea typeface="Century Gothic"/>
                <a:cs typeface="Century Gothic"/>
                <a:sym typeface="Century Gothic"/>
              </a:rPr>
              <a:t>Words Rule!</a:t>
            </a:r>
            <a:endParaRPr sz="3000" b="1"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dependable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available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terrible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horrible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visible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comfortable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inflatable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legible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plausible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convertible</a:t>
            </a:r>
            <a:endParaRPr sz="2800" dirty="0">
              <a:solidFill>
                <a:schemeClr val="dk1"/>
              </a:solidFill>
              <a:latin typeface="Century Gothic"/>
              <a:ea typeface="Century Gothic"/>
              <a:cs typeface="Century Gothic"/>
              <a:sym typeface="Century Gothic"/>
            </a:endParaRPr>
          </a:p>
        </p:txBody>
      </p:sp>
      <p:sp>
        <p:nvSpPr>
          <p:cNvPr id="249" name="Google Shape;249;p42"/>
          <p:cNvSpPr txBox="1"/>
          <p:nvPr/>
        </p:nvSpPr>
        <p:spPr>
          <a:xfrm>
            <a:off x="3745250" y="0"/>
            <a:ext cx="53988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solidFill>
                  <a:schemeClr val="dk1"/>
                </a:solidFill>
              </a:rPr>
              <a:t>                 </a:t>
            </a:r>
            <a:r>
              <a:rPr lang="en" sz="2400" b="1" dirty="0">
                <a:solidFill>
                  <a:srgbClr val="666666"/>
                </a:solidFill>
                <a:latin typeface="Century Gothic"/>
                <a:ea typeface="Century Gothic"/>
                <a:cs typeface="Century Gothic"/>
                <a:sym typeface="Century Gothic"/>
              </a:rPr>
              <a:t>Sentence Builder</a:t>
            </a:r>
            <a:endParaRPr sz="2400" b="1" dirty="0">
              <a:solidFill>
                <a:srgbClr val="666666"/>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800" dirty="0" smtClean="0">
                <a:latin typeface="Century Gothic"/>
                <a:ea typeface="Century Gothic"/>
                <a:cs typeface="Century Gothic"/>
                <a:sym typeface="Century Gothic"/>
              </a:rPr>
              <a:t>Sarah </a:t>
            </a:r>
            <a:r>
              <a:rPr lang="en" sz="1800" dirty="0">
                <a:latin typeface="Century Gothic"/>
                <a:ea typeface="Century Gothic"/>
                <a:cs typeface="Century Gothic"/>
                <a:sym typeface="Century Gothic"/>
              </a:rPr>
              <a:t>is a _____ babysitter. </a:t>
            </a:r>
            <a:r>
              <a:rPr lang="en" sz="1800" dirty="0" smtClean="0">
                <a:latin typeface="Century Gothic"/>
                <a:ea typeface="Century Gothic"/>
                <a:cs typeface="Century Gothic"/>
                <a:sym typeface="Century Gothic"/>
              </a:rPr>
              <a:t>She </a:t>
            </a:r>
            <a:r>
              <a:rPr lang="en" sz="1800" dirty="0">
                <a:latin typeface="Century Gothic"/>
                <a:ea typeface="Century Gothic"/>
                <a:cs typeface="Century Gothic"/>
                <a:sym typeface="Century Gothic"/>
              </a:rPr>
              <a:t>is always _____ to babysit on Friday nights. </a:t>
            </a:r>
          </a:p>
          <a:p>
            <a:pPr marL="342900" lvl="0" indent="-342900" algn="l" rtl="0">
              <a:lnSpc>
                <a:spcPct val="115000"/>
              </a:lnSpc>
              <a:spcBef>
                <a:spcPts val="0"/>
              </a:spcBef>
              <a:spcAft>
                <a:spcPts val="0"/>
              </a:spcAft>
              <a:buFont typeface="+mj-lt"/>
              <a:buAutoNum type="arabicPeriod"/>
            </a:pPr>
            <a:r>
              <a:rPr lang="en" sz="1800" dirty="0" smtClean="0">
                <a:latin typeface="Century Gothic"/>
                <a:ea typeface="Century Gothic"/>
                <a:cs typeface="Century Gothic"/>
                <a:sym typeface="Century Gothic"/>
              </a:rPr>
              <a:t>Alexander </a:t>
            </a:r>
            <a:r>
              <a:rPr lang="en" sz="1800" dirty="0">
                <a:latin typeface="Century Gothic"/>
                <a:ea typeface="Century Gothic"/>
                <a:cs typeface="Century Gothic"/>
                <a:sym typeface="Century Gothic"/>
              </a:rPr>
              <a:t>had a _____, _____, no good, very bad day! </a:t>
            </a:r>
          </a:p>
          <a:p>
            <a:pPr marL="342900" lvl="0" indent="-342900" algn="l" rtl="0">
              <a:lnSpc>
                <a:spcPct val="115000"/>
              </a:lnSpc>
              <a:spcBef>
                <a:spcPts val="0"/>
              </a:spcBef>
              <a:spcAft>
                <a:spcPts val="0"/>
              </a:spcAft>
              <a:buFont typeface="+mj-lt"/>
              <a:buAutoNum type="arabicPeriod"/>
            </a:pPr>
            <a:r>
              <a:rPr lang="en" sz="1800" dirty="0" smtClean="0">
                <a:latin typeface="Century Gothic"/>
                <a:ea typeface="Century Gothic"/>
                <a:cs typeface="Century Gothic"/>
                <a:sym typeface="Century Gothic"/>
              </a:rPr>
              <a:t>The </a:t>
            </a:r>
            <a:r>
              <a:rPr lang="en" sz="1800" dirty="0">
                <a:latin typeface="Century Gothic"/>
                <a:ea typeface="Century Gothic"/>
                <a:cs typeface="Century Gothic"/>
                <a:sym typeface="Century Gothic"/>
              </a:rPr>
              <a:t>playground is _____ from my classroom </a:t>
            </a:r>
            <a:r>
              <a:rPr lang="en" sz="1800" dirty="0" smtClean="0">
                <a:latin typeface="Century Gothic"/>
                <a:ea typeface="Century Gothic"/>
                <a:cs typeface="Century Gothic"/>
                <a:sym typeface="Century Gothic"/>
              </a:rPr>
              <a:t>window.</a:t>
            </a:r>
            <a:endParaRPr lang="en" sz="1800" dirty="0">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 sz="1800" dirty="0" smtClean="0">
                <a:latin typeface="Century Gothic"/>
                <a:ea typeface="Century Gothic"/>
                <a:cs typeface="Century Gothic"/>
                <a:sym typeface="Century Gothic"/>
              </a:rPr>
              <a:t>It </a:t>
            </a:r>
            <a:r>
              <a:rPr lang="en" sz="1800" dirty="0">
                <a:latin typeface="Century Gothic"/>
                <a:ea typeface="Century Gothic"/>
                <a:cs typeface="Century Gothic"/>
                <a:sym typeface="Century Gothic"/>
              </a:rPr>
              <a:t>was very _____ to lie on an _____ raft shaped like an alligator. </a:t>
            </a:r>
          </a:p>
          <a:p>
            <a:pPr marL="342900" lvl="0" indent="-342900" algn="l" rtl="0">
              <a:lnSpc>
                <a:spcPct val="115000"/>
              </a:lnSpc>
              <a:spcBef>
                <a:spcPts val="0"/>
              </a:spcBef>
              <a:spcAft>
                <a:spcPts val="0"/>
              </a:spcAft>
              <a:buFont typeface="+mj-lt"/>
              <a:buAutoNum type="arabicPeriod"/>
            </a:pPr>
            <a:r>
              <a:rPr lang="en" sz="1800" dirty="0" smtClean="0">
                <a:latin typeface="Century Gothic"/>
                <a:ea typeface="Century Gothic"/>
                <a:cs typeface="Century Gothic"/>
                <a:sym typeface="Century Gothic"/>
              </a:rPr>
              <a:t>My </a:t>
            </a:r>
            <a:r>
              <a:rPr lang="en" sz="1800" dirty="0">
                <a:latin typeface="Century Gothic"/>
                <a:ea typeface="Century Gothic"/>
                <a:cs typeface="Century Gothic"/>
                <a:sym typeface="Century Gothic"/>
              </a:rPr>
              <a:t>handwriting is very neat and _____.  </a:t>
            </a:r>
          </a:p>
          <a:p>
            <a:pPr marL="342900" lvl="0" indent="-342900" algn="l" rtl="0">
              <a:lnSpc>
                <a:spcPct val="115000"/>
              </a:lnSpc>
              <a:spcBef>
                <a:spcPts val="0"/>
              </a:spcBef>
              <a:spcAft>
                <a:spcPts val="0"/>
              </a:spcAft>
              <a:buFont typeface="+mj-lt"/>
              <a:buAutoNum type="arabicPeriod"/>
            </a:pPr>
            <a:r>
              <a:rPr lang="en" sz="1800" dirty="0">
                <a:latin typeface="Century Gothic"/>
                <a:ea typeface="Century Gothic"/>
                <a:cs typeface="Century Gothic"/>
                <a:sym typeface="Century Gothic"/>
              </a:rPr>
              <a:t>I</a:t>
            </a:r>
            <a:r>
              <a:rPr lang="en" sz="1800" dirty="0" smtClean="0">
                <a:latin typeface="Century Gothic"/>
                <a:ea typeface="Century Gothic"/>
                <a:cs typeface="Century Gothic"/>
                <a:sym typeface="Century Gothic"/>
              </a:rPr>
              <a:t>s </a:t>
            </a:r>
            <a:r>
              <a:rPr lang="en" sz="1800" dirty="0">
                <a:latin typeface="Century Gothic"/>
                <a:ea typeface="Century Gothic"/>
                <a:cs typeface="Century Gothic"/>
                <a:sym typeface="Century Gothic"/>
              </a:rPr>
              <a:t>it _____ to rent a _____ when we vacation in Florida? </a:t>
            </a:r>
            <a:endParaRPr sz="1800" dirty="0">
              <a:latin typeface="Century Gothic"/>
              <a:ea typeface="Century Gothic"/>
              <a:cs typeface="Century Gothic"/>
              <a:sym typeface="Century Gothic"/>
            </a:endParaRPr>
          </a:p>
        </p:txBody>
      </p:sp>
      <p:pic>
        <p:nvPicPr>
          <p:cNvPr id="250" name="Google Shape;250;p42"/>
          <p:cNvPicPr preferRelativeResize="0"/>
          <p:nvPr/>
        </p:nvPicPr>
        <p:blipFill>
          <a:blip r:embed="rId3">
            <a:alphaModFix/>
          </a:blip>
          <a:stretch>
            <a:fillRect/>
          </a:stretch>
        </p:blipFill>
        <p:spPr>
          <a:xfrm rot="-1698307">
            <a:off x="139825" y="67712"/>
            <a:ext cx="618750" cy="499575"/>
          </a:xfrm>
          <a:prstGeom prst="rect">
            <a:avLst/>
          </a:prstGeom>
          <a:noFill/>
          <a:ln>
            <a:noFill/>
          </a:ln>
        </p:spPr>
      </p:pic>
      <p:pic>
        <p:nvPicPr>
          <p:cNvPr id="251" name="Google Shape;251;p42"/>
          <p:cNvPicPr preferRelativeResize="0"/>
          <p:nvPr/>
        </p:nvPicPr>
        <p:blipFill>
          <a:blip r:embed="rId4">
            <a:alphaModFix/>
          </a:blip>
          <a:stretch>
            <a:fillRect/>
          </a:stretch>
        </p:blipFill>
        <p:spPr>
          <a:xfrm rot="-871531">
            <a:off x="4157357" y="59673"/>
            <a:ext cx="541537" cy="51565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3"/>
          <p:cNvSpPr txBox="1"/>
          <p:nvPr/>
        </p:nvSpPr>
        <p:spPr>
          <a:xfrm>
            <a:off x="394944" y="174600"/>
            <a:ext cx="2719800" cy="496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dirty="0">
                <a:solidFill>
                  <a:srgbClr val="666666"/>
                </a:solidFill>
                <a:latin typeface="Century Gothic"/>
                <a:ea typeface="Century Gothic"/>
                <a:cs typeface="Century Gothic"/>
                <a:sym typeface="Century Gothic"/>
              </a:rPr>
              <a:t>  Words Rule!</a:t>
            </a:r>
            <a:endParaRPr sz="2000" b="1" dirty="0">
              <a:latin typeface="Century Gothic"/>
              <a:ea typeface="Century Gothic"/>
              <a:cs typeface="Century Gothic"/>
              <a:sym typeface="Century Gothic"/>
            </a:endParaRPr>
          </a:p>
          <a:p>
            <a:pPr marL="0" lvl="0" indent="0" algn="ctr" rtl="0">
              <a:spcBef>
                <a:spcPts val="0"/>
              </a:spcBef>
              <a:spcAft>
                <a:spcPts val="0"/>
              </a:spcAft>
              <a:buNone/>
            </a:pPr>
            <a:r>
              <a:rPr lang="en" sz="2000" b="1" dirty="0">
                <a:latin typeface="Century Gothic"/>
                <a:ea typeface="Century Gothic"/>
                <a:cs typeface="Century Gothic"/>
                <a:sym typeface="Century Gothic"/>
              </a:rPr>
              <a:t>“-able”</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dependable </a:t>
            </a: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available</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solidFill>
                  <a:schemeClr val="dk1"/>
                </a:solidFill>
                <a:latin typeface="Century Gothic"/>
                <a:ea typeface="Century Gothic"/>
                <a:cs typeface="Century Gothic"/>
                <a:sym typeface="Century Gothic"/>
              </a:rPr>
              <a:t>comfortable </a:t>
            </a: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b="1" dirty="0">
                <a:solidFill>
                  <a:schemeClr val="dk1"/>
                </a:solidFill>
                <a:latin typeface="Century Gothic"/>
                <a:ea typeface="Century Gothic"/>
                <a:cs typeface="Century Gothic"/>
                <a:sym typeface="Century Gothic"/>
              </a:rPr>
              <a:t>inflatable</a:t>
            </a:r>
            <a:endParaRPr sz="20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000" b="1" dirty="0">
                <a:solidFill>
                  <a:schemeClr val="dk1"/>
                </a:solidFill>
                <a:latin typeface="Century Gothic"/>
                <a:ea typeface="Century Gothic"/>
                <a:cs typeface="Century Gothic"/>
                <a:sym typeface="Century Gothic"/>
              </a:rPr>
              <a:t>“-ible”</a:t>
            </a: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legible </a:t>
            </a: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b="1" dirty="0">
                <a:solidFill>
                  <a:schemeClr val="dk1"/>
                </a:solidFill>
                <a:latin typeface="Century Gothic"/>
                <a:ea typeface="Century Gothic"/>
                <a:cs typeface="Century Gothic"/>
                <a:sym typeface="Century Gothic"/>
              </a:rPr>
              <a:t>convertible</a:t>
            </a:r>
            <a:r>
              <a:rPr lang="en" sz="2000" b="1" dirty="0">
                <a:latin typeface="Century Gothic"/>
                <a:ea typeface="Century Gothic"/>
                <a:cs typeface="Century Gothic"/>
                <a:sym typeface="Century Gothic"/>
              </a:rPr>
              <a:t>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solidFill>
                  <a:schemeClr val="dk1"/>
                </a:solidFill>
                <a:latin typeface="Century Gothic"/>
                <a:ea typeface="Century Gothic"/>
                <a:cs typeface="Century Gothic"/>
                <a:sym typeface="Century Gothic"/>
              </a:rPr>
              <a:t>plausible </a:t>
            </a:r>
            <a:endParaRPr sz="20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terrible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horrible </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 sz="2000" b="1" dirty="0">
                <a:latin typeface="Century Gothic"/>
                <a:ea typeface="Century Gothic"/>
                <a:cs typeface="Century Gothic"/>
                <a:sym typeface="Century Gothic"/>
              </a:rPr>
              <a:t>visible </a:t>
            </a:r>
            <a:endParaRPr sz="2000" b="1" dirty="0">
              <a:latin typeface="Century Gothic"/>
              <a:ea typeface="Century Gothic"/>
              <a:cs typeface="Century Gothic"/>
              <a:sym typeface="Century Gothic"/>
            </a:endParaRPr>
          </a:p>
          <a:p>
            <a:pPr marL="0" lvl="0" indent="0" algn="l" rtl="0">
              <a:spcBef>
                <a:spcPts val="0"/>
              </a:spcBef>
              <a:spcAft>
                <a:spcPts val="0"/>
              </a:spcAft>
              <a:buNone/>
            </a:pPr>
            <a:endParaRPr sz="2000" b="1" dirty="0">
              <a:latin typeface="Century Gothic"/>
              <a:ea typeface="Century Gothic"/>
              <a:cs typeface="Century Gothic"/>
              <a:sym typeface="Century Gothic"/>
            </a:endParaRPr>
          </a:p>
          <a:p>
            <a:pPr marL="0" lvl="0" indent="0" algn="l" rtl="0">
              <a:spcBef>
                <a:spcPts val="0"/>
              </a:spcBef>
              <a:spcAft>
                <a:spcPts val="0"/>
              </a:spcAft>
              <a:buNone/>
            </a:pPr>
            <a:endParaRPr sz="2000" b="1" dirty="0">
              <a:latin typeface="Century Gothic"/>
              <a:ea typeface="Century Gothic"/>
              <a:cs typeface="Century Gothic"/>
              <a:sym typeface="Century Gothic"/>
            </a:endParaRPr>
          </a:p>
          <a:p>
            <a:pPr marL="0" lvl="0" indent="0" algn="l" rtl="0">
              <a:spcBef>
                <a:spcPts val="0"/>
              </a:spcBef>
              <a:spcAft>
                <a:spcPts val="0"/>
              </a:spcAft>
              <a:buNone/>
            </a:pPr>
            <a:endParaRPr sz="2800" dirty="0">
              <a:solidFill>
                <a:schemeClr val="dk1"/>
              </a:solidFill>
              <a:latin typeface="Century Gothic"/>
              <a:ea typeface="Century Gothic"/>
              <a:cs typeface="Century Gothic"/>
              <a:sym typeface="Century Gothic"/>
            </a:endParaRPr>
          </a:p>
        </p:txBody>
      </p:sp>
      <p:sp>
        <p:nvSpPr>
          <p:cNvPr id="257" name="Google Shape;257;p43"/>
          <p:cNvSpPr txBox="1"/>
          <p:nvPr/>
        </p:nvSpPr>
        <p:spPr>
          <a:xfrm>
            <a:off x="2905625" y="0"/>
            <a:ext cx="6238500" cy="5143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solidFill>
                  <a:schemeClr val="dk1"/>
                </a:solidFill>
              </a:rPr>
              <a:t>                 </a:t>
            </a:r>
            <a:r>
              <a:rPr lang="en" sz="2400" b="1" dirty="0">
                <a:solidFill>
                  <a:srgbClr val="666666"/>
                </a:solidFill>
                <a:latin typeface="Century Gothic"/>
                <a:ea typeface="Century Gothic"/>
                <a:cs typeface="Century Gothic"/>
                <a:sym typeface="Century Gothic"/>
              </a:rPr>
              <a:t>Sentence Builder</a:t>
            </a:r>
            <a:endParaRPr sz="2400" b="1" dirty="0">
              <a:solidFill>
                <a:srgbClr val="666666"/>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100" dirty="0">
              <a:solidFill>
                <a:schemeClr val="dk1"/>
              </a:solidFill>
              <a:latin typeface="Century Gothic"/>
              <a:ea typeface="Century Gothic"/>
              <a:cs typeface="Century Gothic"/>
              <a:sym typeface="Century Gothic"/>
            </a:endParaRPr>
          </a:p>
          <a:p>
            <a:pPr marL="457200" lvl="0" indent="-457200" algn="l" rtl="0">
              <a:lnSpc>
                <a:spcPct val="115000"/>
              </a:lnSpc>
              <a:spcBef>
                <a:spcPts val="0"/>
              </a:spcBef>
              <a:spcAft>
                <a:spcPts val="0"/>
              </a:spcAft>
              <a:buFont typeface="+mj-lt"/>
              <a:buAutoNum type="arabicPeriod"/>
            </a:pPr>
            <a:r>
              <a:rPr lang="en" sz="2000" dirty="0" smtClean="0">
                <a:latin typeface="Century Gothic"/>
                <a:ea typeface="Century Gothic"/>
                <a:cs typeface="Century Gothic"/>
                <a:sym typeface="Century Gothic"/>
              </a:rPr>
              <a:t>Sarah </a:t>
            </a:r>
            <a:r>
              <a:rPr lang="en" sz="2000" dirty="0">
                <a:latin typeface="Century Gothic"/>
                <a:ea typeface="Century Gothic"/>
                <a:cs typeface="Century Gothic"/>
                <a:sym typeface="Century Gothic"/>
              </a:rPr>
              <a:t>is a </a:t>
            </a:r>
            <a:r>
              <a:rPr lang="en" sz="2000" u="sng" dirty="0">
                <a:latin typeface="Century Gothic"/>
                <a:ea typeface="Century Gothic"/>
                <a:cs typeface="Century Gothic"/>
                <a:sym typeface="Century Gothic"/>
              </a:rPr>
              <a:t>dependable</a:t>
            </a:r>
            <a:r>
              <a:rPr lang="en" sz="2000" dirty="0">
                <a:latin typeface="Century Gothic"/>
                <a:ea typeface="Century Gothic"/>
                <a:cs typeface="Century Gothic"/>
                <a:sym typeface="Century Gothic"/>
              </a:rPr>
              <a:t>  babysitter.  She is always </a:t>
            </a:r>
            <a:r>
              <a:rPr lang="en" sz="2000" u="sng" dirty="0">
                <a:latin typeface="Century Gothic"/>
                <a:ea typeface="Century Gothic"/>
                <a:cs typeface="Century Gothic"/>
                <a:sym typeface="Century Gothic"/>
              </a:rPr>
              <a:t>available</a:t>
            </a:r>
            <a:r>
              <a:rPr lang="en" sz="2000" dirty="0">
                <a:latin typeface="Century Gothic"/>
                <a:ea typeface="Century Gothic"/>
                <a:cs typeface="Century Gothic"/>
                <a:sym typeface="Century Gothic"/>
              </a:rPr>
              <a:t> to babysit on Friday nights. </a:t>
            </a:r>
          </a:p>
          <a:p>
            <a:pPr marL="457200" lvl="0" indent="-457200" algn="l" rtl="0">
              <a:lnSpc>
                <a:spcPct val="115000"/>
              </a:lnSpc>
              <a:spcBef>
                <a:spcPts val="0"/>
              </a:spcBef>
              <a:spcAft>
                <a:spcPts val="0"/>
              </a:spcAft>
              <a:buFont typeface="+mj-lt"/>
              <a:buAutoNum type="arabicPeriod"/>
            </a:pPr>
            <a:r>
              <a:rPr lang="en" sz="2000" dirty="0" smtClean="0">
                <a:latin typeface="Century Gothic"/>
                <a:ea typeface="Century Gothic"/>
                <a:cs typeface="Century Gothic"/>
                <a:sym typeface="Century Gothic"/>
              </a:rPr>
              <a:t>Alexander </a:t>
            </a:r>
            <a:r>
              <a:rPr lang="en" sz="2000" dirty="0">
                <a:latin typeface="Century Gothic"/>
                <a:ea typeface="Century Gothic"/>
                <a:cs typeface="Century Gothic"/>
                <a:sym typeface="Century Gothic"/>
              </a:rPr>
              <a:t>had a </a:t>
            </a:r>
            <a:r>
              <a:rPr lang="en" sz="2000" u="sng" dirty="0">
                <a:latin typeface="Century Gothic"/>
                <a:ea typeface="Century Gothic"/>
                <a:cs typeface="Century Gothic"/>
                <a:sym typeface="Century Gothic"/>
              </a:rPr>
              <a:t>horrible</a:t>
            </a:r>
            <a:r>
              <a:rPr lang="en" sz="2000" dirty="0">
                <a:latin typeface="Century Gothic"/>
                <a:ea typeface="Century Gothic"/>
                <a:cs typeface="Century Gothic"/>
                <a:sym typeface="Century Gothic"/>
              </a:rPr>
              <a:t>, </a:t>
            </a:r>
            <a:r>
              <a:rPr lang="en" sz="2000" u="sng" dirty="0">
                <a:latin typeface="Century Gothic"/>
                <a:ea typeface="Century Gothic"/>
                <a:cs typeface="Century Gothic"/>
                <a:sym typeface="Century Gothic"/>
              </a:rPr>
              <a:t>terrible</a:t>
            </a:r>
            <a:r>
              <a:rPr lang="en" sz="2000" dirty="0">
                <a:latin typeface="Century Gothic"/>
                <a:ea typeface="Century Gothic"/>
                <a:cs typeface="Century Gothic"/>
                <a:sym typeface="Century Gothic"/>
              </a:rPr>
              <a:t>, no good, very bad day! </a:t>
            </a:r>
          </a:p>
          <a:p>
            <a:pPr marL="457200" lvl="0" indent="-457200" algn="l" rtl="0">
              <a:lnSpc>
                <a:spcPct val="115000"/>
              </a:lnSpc>
              <a:spcBef>
                <a:spcPts val="0"/>
              </a:spcBef>
              <a:spcAft>
                <a:spcPts val="0"/>
              </a:spcAft>
              <a:buFont typeface="+mj-lt"/>
              <a:buAutoNum type="arabicPeriod"/>
            </a:pPr>
            <a:r>
              <a:rPr lang="en" sz="2000" dirty="0" smtClean="0">
                <a:latin typeface="Century Gothic"/>
                <a:ea typeface="Century Gothic"/>
                <a:cs typeface="Century Gothic"/>
                <a:sym typeface="Century Gothic"/>
              </a:rPr>
              <a:t>The </a:t>
            </a:r>
            <a:r>
              <a:rPr lang="en" sz="2000" dirty="0">
                <a:latin typeface="Century Gothic"/>
                <a:ea typeface="Century Gothic"/>
                <a:cs typeface="Century Gothic"/>
                <a:sym typeface="Century Gothic"/>
              </a:rPr>
              <a:t>playground is </a:t>
            </a:r>
            <a:r>
              <a:rPr lang="en" sz="2000" u="sng" dirty="0">
                <a:latin typeface="Century Gothic"/>
                <a:ea typeface="Century Gothic"/>
                <a:cs typeface="Century Gothic"/>
                <a:sym typeface="Century Gothic"/>
              </a:rPr>
              <a:t>visible</a:t>
            </a:r>
            <a:r>
              <a:rPr lang="en" sz="2000" dirty="0">
                <a:latin typeface="Century Gothic"/>
                <a:ea typeface="Century Gothic"/>
                <a:cs typeface="Century Gothic"/>
                <a:sym typeface="Century Gothic"/>
              </a:rPr>
              <a:t> from my classroom </a:t>
            </a:r>
            <a:r>
              <a:rPr lang="en" sz="2000" dirty="0" smtClean="0">
                <a:latin typeface="Century Gothic"/>
                <a:ea typeface="Century Gothic"/>
                <a:cs typeface="Century Gothic"/>
                <a:sym typeface="Century Gothic"/>
              </a:rPr>
              <a:t>window.</a:t>
            </a:r>
            <a:endParaRPr lang="en" sz="2000" dirty="0">
              <a:latin typeface="Century Gothic"/>
              <a:ea typeface="Century Gothic"/>
              <a:cs typeface="Century Gothic"/>
              <a:sym typeface="Century Gothic"/>
            </a:endParaRPr>
          </a:p>
          <a:p>
            <a:pPr marL="457200" lvl="0" indent="-457200" algn="l" rtl="0">
              <a:lnSpc>
                <a:spcPct val="115000"/>
              </a:lnSpc>
              <a:spcBef>
                <a:spcPts val="0"/>
              </a:spcBef>
              <a:spcAft>
                <a:spcPts val="0"/>
              </a:spcAft>
              <a:buFont typeface="+mj-lt"/>
              <a:buAutoNum type="arabicPeriod"/>
            </a:pPr>
            <a:r>
              <a:rPr lang="en" sz="2000" dirty="0" smtClean="0">
                <a:latin typeface="Century Gothic"/>
                <a:ea typeface="Century Gothic"/>
                <a:cs typeface="Century Gothic"/>
                <a:sym typeface="Century Gothic"/>
              </a:rPr>
              <a:t>It </a:t>
            </a:r>
            <a:r>
              <a:rPr lang="en" sz="2000" dirty="0">
                <a:latin typeface="Century Gothic"/>
                <a:ea typeface="Century Gothic"/>
                <a:cs typeface="Century Gothic"/>
                <a:sym typeface="Century Gothic"/>
              </a:rPr>
              <a:t>was very </a:t>
            </a:r>
            <a:r>
              <a:rPr lang="en" sz="2000" u="sng" dirty="0">
                <a:latin typeface="Century Gothic"/>
                <a:ea typeface="Century Gothic"/>
                <a:cs typeface="Century Gothic"/>
                <a:sym typeface="Century Gothic"/>
              </a:rPr>
              <a:t>comfortable</a:t>
            </a:r>
            <a:r>
              <a:rPr lang="en" sz="2000" dirty="0">
                <a:latin typeface="Century Gothic"/>
                <a:ea typeface="Century Gothic"/>
                <a:cs typeface="Century Gothic"/>
                <a:sym typeface="Century Gothic"/>
              </a:rPr>
              <a:t> to lie on an </a:t>
            </a:r>
            <a:r>
              <a:rPr lang="en" sz="2000" u="sng" dirty="0">
                <a:latin typeface="Century Gothic"/>
                <a:ea typeface="Century Gothic"/>
                <a:cs typeface="Century Gothic"/>
                <a:sym typeface="Century Gothic"/>
              </a:rPr>
              <a:t>inflatable </a:t>
            </a:r>
            <a:r>
              <a:rPr lang="en" sz="2000" dirty="0">
                <a:latin typeface="Century Gothic"/>
                <a:ea typeface="Century Gothic"/>
                <a:cs typeface="Century Gothic"/>
                <a:sym typeface="Century Gothic"/>
              </a:rPr>
              <a:t>raft shaped like an alligator. </a:t>
            </a:r>
          </a:p>
          <a:p>
            <a:pPr marL="457200" lvl="0" indent="-457200" algn="l" rtl="0">
              <a:lnSpc>
                <a:spcPct val="115000"/>
              </a:lnSpc>
              <a:spcBef>
                <a:spcPts val="0"/>
              </a:spcBef>
              <a:spcAft>
                <a:spcPts val="0"/>
              </a:spcAft>
              <a:buFont typeface="+mj-lt"/>
              <a:buAutoNum type="arabicPeriod"/>
            </a:pPr>
            <a:r>
              <a:rPr lang="en" sz="2000" dirty="0" smtClean="0">
                <a:latin typeface="Century Gothic"/>
                <a:ea typeface="Century Gothic"/>
                <a:cs typeface="Century Gothic"/>
                <a:sym typeface="Century Gothic"/>
              </a:rPr>
              <a:t>My </a:t>
            </a:r>
            <a:r>
              <a:rPr lang="en" sz="2000" dirty="0">
                <a:latin typeface="Century Gothic"/>
                <a:ea typeface="Century Gothic"/>
                <a:cs typeface="Century Gothic"/>
                <a:sym typeface="Century Gothic"/>
              </a:rPr>
              <a:t>handwriting is very neat and </a:t>
            </a:r>
            <a:r>
              <a:rPr lang="en" sz="2000" u="sng" dirty="0">
                <a:latin typeface="Century Gothic"/>
                <a:ea typeface="Century Gothic"/>
                <a:cs typeface="Century Gothic"/>
                <a:sym typeface="Century Gothic"/>
              </a:rPr>
              <a:t>legible</a:t>
            </a:r>
            <a:r>
              <a:rPr lang="en" sz="2000" dirty="0">
                <a:latin typeface="Century Gothic"/>
                <a:ea typeface="Century Gothic"/>
                <a:cs typeface="Century Gothic"/>
                <a:sym typeface="Century Gothic"/>
              </a:rPr>
              <a:t>.  </a:t>
            </a:r>
          </a:p>
          <a:p>
            <a:pPr marL="457200" lvl="0" indent="-457200" algn="l" rtl="0">
              <a:lnSpc>
                <a:spcPct val="115000"/>
              </a:lnSpc>
              <a:spcBef>
                <a:spcPts val="0"/>
              </a:spcBef>
              <a:spcAft>
                <a:spcPts val="0"/>
              </a:spcAft>
              <a:buFont typeface="+mj-lt"/>
              <a:buAutoNum type="arabicPeriod"/>
            </a:pPr>
            <a:r>
              <a:rPr lang="en" sz="2000" dirty="0" smtClean="0">
                <a:latin typeface="Century Gothic"/>
                <a:ea typeface="Century Gothic"/>
                <a:cs typeface="Century Gothic"/>
                <a:sym typeface="Century Gothic"/>
              </a:rPr>
              <a:t>Is </a:t>
            </a:r>
            <a:r>
              <a:rPr lang="en" sz="2000" dirty="0">
                <a:latin typeface="Century Gothic"/>
                <a:ea typeface="Century Gothic"/>
                <a:cs typeface="Century Gothic"/>
                <a:sym typeface="Century Gothic"/>
              </a:rPr>
              <a:t>it </a:t>
            </a:r>
            <a:r>
              <a:rPr lang="en" sz="2000" u="sng" dirty="0">
                <a:latin typeface="Century Gothic"/>
                <a:ea typeface="Century Gothic"/>
                <a:cs typeface="Century Gothic"/>
                <a:sym typeface="Century Gothic"/>
              </a:rPr>
              <a:t>plausible</a:t>
            </a:r>
            <a:r>
              <a:rPr lang="en" sz="2000" dirty="0">
                <a:latin typeface="Century Gothic"/>
                <a:ea typeface="Century Gothic"/>
                <a:cs typeface="Century Gothic"/>
                <a:sym typeface="Century Gothic"/>
              </a:rPr>
              <a:t>  to rent a </a:t>
            </a:r>
            <a:r>
              <a:rPr lang="en" sz="2000" u="sng" dirty="0">
                <a:latin typeface="Century Gothic"/>
                <a:ea typeface="Century Gothic"/>
                <a:cs typeface="Century Gothic"/>
                <a:sym typeface="Century Gothic"/>
              </a:rPr>
              <a:t>convertible</a:t>
            </a:r>
            <a:r>
              <a:rPr lang="en" sz="2000" dirty="0">
                <a:latin typeface="Century Gothic"/>
                <a:ea typeface="Century Gothic"/>
                <a:cs typeface="Century Gothic"/>
                <a:sym typeface="Century Gothic"/>
              </a:rPr>
              <a:t> when we vacation in Florida? </a:t>
            </a:r>
            <a:endParaRPr sz="2000" dirty="0">
              <a:latin typeface="Century Gothic"/>
              <a:ea typeface="Century Gothic"/>
              <a:cs typeface="Century Gothic"/>
              <a:sym typeface="Century Gothic"/>
            </a:endParaRPr>
          </a:p>
        </p:txBody>
      </p:sp>
      <p:pic>
        <p:nvPicPr>
          <p:cNvPr id="258" name="Google Shape;258;p43"/>
          <p:cNvPicPr preferRelativeResize="0"/>
          <p:nvPr/>
        </p:nvPicPr>
        <p:blipFill>
          <a:blip r:embed="rId3">
            <a:alphaModFix/>
          </a:blip>
          <a:stretch>
            <a:fillRect/>
          </a:stretch>
        </p:blipFill>
        <p:spPr>
          <a:xfrm rot="-1698307">
            <a:off x="85569" y="489153"/>
            <a:ext cx="618750" cy="499575"/>
          </a:xfrm>
          <a:prstGeom prst="rect">
            <a:avLst/>
          </a:prstGeom>
          <a:noFill/>
          <a:ln>
            <a:noFill/>
          </a:ln>
        </p:spPr>
      </p:pic>
      <p:pic>
        <p:nvPicPr>
          <p:cNvPr id="259" name="Google Shape;259;p43"/>
          <p:cNvPicPr preferRelativeResize="0"/>
          <p:nvPr/>
        </p:nvPicPr>
        <p:blipFill>
          <a:blip r:embed="rId4">
            <a:alphaModFix/>
          </a:blip>
          <a:stretch>
            <a:fillRect/>
          </a:stretch>
        </p:blipFill>
        <p:spPr>
          <a:xfrm rot="-871531">
            <a:off x="3306587" y="114495"/>
            <a:ext cx="541537" cy="51565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4"/>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265" name="Google Shape;265;p44"/>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66" name="Google Shape;266;p44"/>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67" name="Google Shape;267;p44"/>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68" name="Google Shape;268;p44"/>
          <p:cNvGraphicFramePr/>
          <p:nvPr/>
        </p:nvGraphicFramePr>
        <p:xfrm>
          <a:off x="4572000" y="19125"/>
          <a:ext cx="4328900" cy="4941495"/>
        </p:xfrm>
        <a:graphic>
          <a:graphicData uri="http://schemas.openxmlformats.org/drawingml/2006/table">
            <a:tbl>
              <a:tblPr>
                <a:noFill/>
                <a:tableStyleId>{2B0D672F-BC15-46A0-8914-A3102BB8D3EF}</a:tableStyleId>
              </a:tblPr>
              <a:tblGrid>
                <a:gridCol w="537150"/>
                <a:gridCol w="3791750"/>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Read it Again </a:t>
                      </a:r>
                      <a:r>
                        <a:rPr lang="en" sz="1300">
                          <a:latin typeface="Century Gothic"/>
                          <a:ea typeface="Century Gothic"/>
                          <a:cs typeface="Century Gothic"/>
                          <a:sym typeface="Century Gothic"/>
                        </a:rPr>
                        <a:t>- Try to read the word again when it does not make sense. For example, try a different vowel sound. Then read the word again.</a:t>
                      </a:r>
                      <a:endParaRPr sz="1300">
                        <a:latin typeface="Century Gothic"/>
                        <a:ea typeface="Century Gothic"/>
                        <a:cs typeface="Century Gothic"/>
                        <a:sym typeface="Century Gothic"/>
                      </a:endParaRPr>
                    </a:p>
                  </a:txBody>
                  <a:tcPr marL="91425" marR="91425" marT="91425" marB="91425"/>
                </a:tc>
              </a:tr>
            </a:tbl>
          </a:graphicData>
        </a:graphic>
      </p:graphicFrame>
      <p:pic>
        <p:nvPicPr>
          <p:cNvPr id="269" name="Google Shape;269;p44"/>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270" name="Google Shape;270;p44"/>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71" name="Google Shape;271;p44"/>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72" name="Google Shape;272;p44"/>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273" name="Google Shape;273;p44"/>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a:solidFill>
                  <a:schemeClr val="dk1"/>
                </a:solidFill>
              </a:rPr>
              <a:t>Materials and classroom preparation</a:t>
            </a:r>
            <a:endParaRPr b="1">
              <a:solidFill>
                <a:schemeClr val="dk1"/>
              </a:solidFill>
            </a:endParaRPr>
          </a:p>
          <a:p>
            <a:pPr marL="457200" lvl="0" indent="-361950" algn="l" rtl="0">
              <a:lnSpc>
                <a:spcPct val="115000"/>
              </a:lnSpc>
              <a:spcBef>
                <a:spcPts val="800"/>
              </a:spcBef>
              <a:spcAft>
                <a:spcPts val="0"/>
              </a:spcAft>
              <a:buClr>
                <a:schemeClr val="dk1"/>
              </a:buClr>
              <a:buSzPts val="2100"/>
              <a:buChar char="•"/>
            </a:pPr>
            <a:r>
              <a:rPr lang="en">
                <a:solidFill>
                  <a:schemeClr val="dk1"/>
                </a:solidFill>
              </a:rPr>
              <a:t>Materials to prepare in advance: (see Notes)</a:t>
            </a:r>
            <a:endParaRPr>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a:t>Enlarged poem “Cake for Dinner” (or use slide)</a:t>
            </a:r>
            <a:endParaRPr sz="2000"/>
          </a:p>
          <a:p>
            <a:pPr marL="914400" lvl="1" indent="-355600" algn="l" rtl="0">
              <a:lnSpc>
                <a:spcPct val="115000"/>
              </a:lnSpc>
              <a:spcBef>
                <a:spcPts val="0"/>
              </a:spcBef>
              <a:spcAft>
                <a:spcPts val="0"/>
              </a:spcAft>
              <a:buClr>
                <a:schemeClr val="dk1"/>
              </a:buClr>
              <a:buSzPts val="2000"/>
              <a:buChar char="•"/>
            </a:pPr>
            <a:r>
              <a:rPr lang="en" sz="2000"/>
              <a:t>Words Rule Word Cards or Word List, T-Chart</a:t>
            </a:r>
            <a:endParaRPr sz="2000"/>
          </a:p>
          <a:p>
            <a:pPr marL="914400" lvl="1" indent="-355600" algn="l" rtl="0">
              <a:lnSpc>
                <a:spcPct val="115000"/>
              </a:lnSpc>
              <a:spcBef>
                <a:spcPts val="0"/>
              </a:spcBef>
              <a:spcAft>
                <a:spcPts val="0"/>
              </a:spcAft>
              <a:buClr>
                <a:schemeClr val="dk1"/>
              </a:buClr>
              <a:buSzPts val="2000"/>
              <a:buChar char="•"/>
            </a:pPr>
            <a:r>
              <a:rPr lang="en" sz="2000"/>
              <a:t>Cycle 18 Assessment (Optional)</a:t>
            </a:r>
            <a:endParaRPr sz="2000"/>
          </a:p>
          <a:p>
            <a:pPr marL="914400" lvl="1" indent="-355600" algn="l" rtl="0">
              <a:lnSpc>
                <a:spcPct val="115000"/>
              </a:lnSpc>
              <a:spcBef>
                <a:spcPts val="0"/>
              </a:spcBef>
              <a:spcAft>
                <a:spcPts val="0"/>
              </a:spcAft>
              <a:buClr>
                <a:schemeClr val="dk1"/>
              </a:buClr>
              <a:buSzPts val="2000"/>
              <a:buChar char="•"/>
            </a:pPr>
            <a:r>
              <a:rPr lang="en" sz="2000"/>
              <a:t>Materials for Independent Work Time</a:t>
            </a:r>
            <a:endParaRPr sz="2000"/>
          </a:p>
          <a:p>
            <a:pPr marL="0" lvl="0" indent="0" algn="l" rtl="0">
              <a:lnSpc>
                <a:spcPct val="120000"/>
              </a:lnSpc>
              <a:spcBef>
                <a:spcPts val="0"/>
              </a:spcBef>
              <a:spcAft>
                <a:spcPts val="0"/>
              </a:spcAft>
              <a:buNone/>
            </a:pPr>
            <a:r>
              <a:rPr lang="en" b="1">
                <a:solidFill>
                  <a:schemeClr val="dk1"/>
                </a:solidFill>
              </a:rPr>
              <a:t>Materials to Gather from Previous Lessons:</a:t>
            </a:r>
            <a:endParaRPr b="1">
              <a:solidFill>
                <a:schemeClr val="dk1"/>
              </a:solidFill>
            </a:endParaRPr>
          </a:p>
          <a:p>
            <a:pPr marL="457200" lvl="0" indent="-355600" algn="l" rtl="0">
              <a:lnSpc>
                <a:spcPct val="115000"/>
              </a:lnSpc>
              <a:spcBef>
                <a:spcPts val="0"/>
              </a:spcBef>
              <a:spcAft>
                <a:spcPts val="0"/>
              </a:spcAft>
              <a:buClr>
                <a:schemeClr val="dk1"/>
              </a:buClr>
              <a:buSzPts val="2000"/>
              <a:buFont typeface="Century Gothic"/>
              <a:buChar char="•"/>
            </a:pPr>
            <a:r>
              <a:rPr lang="en" sz="2000"/>
              <a:t>White board, white board markers and erasers (one per pair) or paper and pencils</a:t>
            </a:r>
            <a:endParaRPr sz="2000"/>
          </a:p>
          <a:p>
            <a:pPr marL="177800" lvl="0" indent="0" algn="l" rtl="0">
              <a:lnSpc>
                <a:spcPct val="115000"/>
              </a:lnSpc>
              <a:spcBef>
                <a:spcPts val="800"/>
              </a:spcBef>
              <a:spcAft>
                <a:spcPts val="0"/>
              </a:spcAft>
              <a:buNone/>
            </a:pPr>
            <a:endParaRPr sz="1600"/>
          </a:p>
          <a:p>
            <a:pPr marL="457200" lvl="0" indent="0" algn="l" rtl="0">
              <a:lnSpc>
                <a:spcPct val="119953"/>
              </a:lnSpc>
              <a:spcBef>
                <a:spcPts val="8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a:solidFill>
                <a:schemeClr val="dk1"/>
              </a:solidFill>
            </a:endParaRPr>
          </a:p>
          <a:p>
            <a:pPr marL="0" lvl="0" indent="0" algn="l" rtl="0">
              <a:spcBef>
                <a:spcPts val="800"/>
              </a:spcBef>
              <a:spcAft>
                <a:spcPts val="0"/>
              </a:spcAft>
              <a:buNone/>
            </a:pPr>
            <a:endParaRPr b="1">
              <a:solidFill>
                <a:schemeClr val="dk1"/>
              </a:solidFill>
            </a:endParaRPr>
          </a:p>
          <a:p>
            <a:pPr marL="0" lvl="0" indent="0" algn="l" rtl="0">
              <a:spcBef>
                <a:spcPts val="800"/>
              </a:spcBef>
              <a:spcAft>
                <a:spcPts val="0"/>
              </a:spcAft>
              <a:buNone/>
            </a:pPr>
            <a:endParaRPr b="1">
              <a:solidFill>
                <a:schemeClr val="dk1"/>
              </a:solidFill>
            </a:endParaRPr>
          </a:p>
          <a:p>
            <a:pPr marL="457200" lvl="0" indent="0" algn="l" rtl="0">
              <a:spcBef>
                <a:spcPts val="800"/>
              </a:spcBef>
              <a:spcAft>
                <a:spcPts val="1000"/>
              </a:spcAft>
              <a:buNone/>
            </a:pPr>
            <a:endParaRPr sz="140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18: </a:t>
            </a:r>
            <a:r>
              <a:rPr lang="en" sz="2800" dirty="0" smtClean="0"/>
              <a:t>Lesson </a:t>
            </a:r>
            <a:r>
              <a:rPr lang="en" sz="2800" dirty="0"/>
              <a:t>86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86</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18 </a:t>
            </a:r>
            <a:r>
              <a:rPr lang="en">
                <a:solidFill>
                  <a:schemeClr val="dk1"/>
                </a:solidFill>
              </a:rPr>
              <a:t>Overview (pages </a:t>
            </a:r>
            <a:r>
              <a:rPr lang="en"/>
              <a:t>197-206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r>
              <a:rPr lang="en"/>
              <a:t>Review Independent and Small Group Work guidance (Skills Block Resource Manual)</a:t>
            </a:r>
            <a:endParaRPr/>
          </a:p>
          <a:p>
            <a:pPr marL="177800" lvl="0" indent="0" algn="l" rtl="0">
              <a:spcBef>
                <a:spcPts val="800"/>
              </a:spcBef>
              <a:spcAft>
                <a:spcPts val="0"/>
              </a:spcAft>
              <a:buNone/>
            </a:pPr>
            <a:endParaRPr/>
          </a:p>
          <a:p>
            <a:pPr marL="177800" lvl="0" indent="0" algn="l" rtl="0">
              <a:spcBef>
                <a:spcPts val="800"/>
              </a:spcBef>
              <a:spcAft>
                <a:spcPts val="0"/>
              </a:spcAft>
              <a:buNone/>
            </a:pPr>
            <a:endParaRPr/>
          </a:p>
          <a:p>
            <a:pPr marL="1778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18: Lesson 86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18: Lesson 86</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200" i="1">
                <a:solidFill>
                  <a:srgbClr val="FF0000"/>
                </a:solidFill>
              </a:rPr>
              <a:t>“Now let’s read the poem, line by line. </a:t>
            </a:r>
            <a:endParaRPr sz="2200" i="1">
              <a:solidFill>
                <a:srgbClr val="FF0000"/>
              </a:solidFill>
            </a:endParaRPr>
          </a:p>
          <a:p>
            <a:pPr marL="0" lvl="0" indent="0" algn="ctr" rtl="0">
              <a:lnSpc>
                <a:spcPct val="150000"/>
              </a:lnSpc>
              <a:spcBef>
                <a:spcPts val="800"/>
              </a:spcBef>
              <a:spcAft>
                <a:spcPts val="0"/>
              </a:spcAft>
              <a:buNone/>
            </a:pPr>
            <a:r>
              <a:rPr lang="en" sz="2200" i="1">
                <a:solidFill>
                  <a:srgbClr val="FF0000"/>
                </a:solidFill>
              </a:rPr>
              <a:t>Open up your ears to find the rhyme. </a:t>
            </a:r>
            <a:endParaRPr sz="2200" i="1">
              <a:solidFill>
                <a:srgbClr val="FF0000"/>
              </a:solidFill>
            </a:endParaRPr>
          </a:p>
          <a:p>
            <a:pPr marL="0" lvl="0" indent="0" algn="ctr" rtl="0">
              <a:lnSpc>
                <a:spcPct val="150000"/>
              </a:lnSpc>
              <a:spcBef>
                <a:spcPts val="800"/>
              </a:spcBef>
              <a:spcAft>
                <a:spcPts val="0"/>
              </a:spcAft>
              <a:buNone/>
            </a:pPr>
            <a:r>
              <a:rPr lang="en" sz="2200" i="1">
                <a:solidFill>
                  <a:srgbClr val="FF0000"/>
                </a:solidFill>
              </a:rPr>
              <a:t>When we read together, we sound great. </a:t>
            </a:r>
            <a:endParaRPr sz="2200" i="1">
              <a:solidFill>
                <a:srgbClr val="FF0000"/>
              </a:solidFill>
            </a:endParaRPr>
          </a:p>
          <a:p>
            <a:pPr marL="0" lvl="0" indent="0" algn="ctr" rtl="0">
              <a:lnSpc>
                <a:spcPct val="150000"/>
              </a:lnSpc>
              <a:spcBef>
                <a:spcPts val="800"/>
              </a:spcBef>
              <a:spcAft>
                <a:spcPts val="0"/>
              </a:spcAft>
              <a:buNone/>
            </a:pPr>
            <a:r>
              <a:rPr lang="en" sz="2200" i="1">
                <a:solidFill>
                  <a:srgbClr val="FF0000"/>
                </a:solidFill>
              </a:rPr>
              <a:t>Listen up to the rhymes we make.”</a:t>
            </a:r>
            <a:r>
              <a:rPr lang="en" sz="2200" b="1" i="1">
                <a:solidFill>
                  <a:srgbClr val="FF0000"/>
                </a:solidFill>
              </a:rPr>
              <a:t> </a:t>
            </a:r>
            <a:endParaRPr sz="2200" b="1"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knowledge of vowel sounds to help me decode words with different spelling patterns. </a:t>
            </a:r>
            <a:endParaRPr sz="2400"/>
          </a:p>
          <a:p>
            <a:pPr marL="457200" lvl="0" indent="-381000" algn="l" rtl="0">
              <a:lnSpc>
                <a:spcPct val="150000"/>
              </a:lnSpc>
              <a:spcBef>
                <a:spcPts val="0"/>
              </a:spcBef>
              <a:spcAft>
                <a:spcPts val="0"/>
              </a:spcAft>
              <a:buSzPts val="2400"/>
              <a:buChar char="•"/>
            </a:pPr>
            <a:r>
              <a:rPr lang="en" sz="2400"/>
              <a:t>I can identify suffixes with spelling patterns “-able” and “-ible” in a shared text. </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284030" y="4332515"/>
            <a:ext cx="788372" cy="58056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628650" y="-2"/>
            <a:ext cx="7886700" cy="686100"/>
          </a:xfrm>
          <a:prstGeom prst="rect">
            <a:avLst/>
          </a:prstGeom>
        </p:spPr>
        <p:txBody>
          <a:bodyPr spcFirstLastPara="1" wrap="square" lIns="68575" tIns="34275" rIns="68575" bIns="34275" anchor="ctr" anchorCtr="0">
            <a:noAutofit/>
          </a:bodyPr>
          <a:lstStyle/>
          <a:p>
            <a:pPr marL="0" lvl="0" indent="0" algn="ctr" rtl="0">
              <a:spcBef>
                <a:spcPts val="800"/>
              </a:spcBef>
              <a:spcAft>
                <a:spcPts val="0"/>
              </a:spcAft>
              <a:buClr>
                <a:schemeClr val="dk1"/>
              </a:buClr>
              <a:buSzPts val="1100"/>
              <a:buFont typeface="Arial"/>
              <a:buNone/>
            </a:pPr>
            <a:r>
              <a:rPr lang="en" sz="2400"/>
              <a:t>Poem: “Cake for Dinner?”</a:t>
            </a:r>
            <a:endParaRPr sz="2400"/>
          </a:p>
        </p:txBody>
      </p:sp>
      <p:sp>
        <p:nvSpPr>
          <p:cNvPr id="181" name="Google Shape;181;p32"/>
          <p:cNvSpPr txBox="1">
            <a:spLocks noGrp="1"/>
          </p:cNvSpPr>
          <p:nvPr>
            <p:ph type="body" idx="1"/>
          </p:nvPr>
        </p:nvSpPr>
        <p:spPr>
          <a:xfrm>
            <a:off x="1155775" y="685350"/>
            <a:ext cx="7121400" cy="37728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1800"/>
              <a:t>I want cake for dinner! </a:t>
            </a:r>
            <a:endParaRPr sz="1800"/>
          </a:p>
          <a:p>
            <a:pPr marL="0" lvl="0" indent="0" algn="l" rtl="0">
              <a:lnSpc>
                <a:spcPct val="115000"/>
              </a:lnSpc>
              <a:spcBef>
                <a:spcPts val="0"/>
              </a:spcBef>
              <a:spcAft>
                <a:spcPts val="0"/>
              </a:spcAft>
              <a:buNone/>
            </a:pPr>
            <a:r>
              <a:rPr lang="en" sz="1800"/>
              <a:t>You say it’s not sensible, but I say it’s possible. </a:t>
            </a:r>
            <a:endParaRPr sz="1800"/>
          </a:p>
          <a:p>
            <a:pPr marL="0" lvl="0" indent="0" algn="l" rtl="0">
              <a:lnSpc>
                <a:spcPct val="115000"/>
              </a:lnSpc>
              <a:spcBef>
                <a:spcPts val="0"/>
              </a:spcBef>
              <a:spcAft>
                <a:spcPts val="0"/>
              </a:spcAft>
              <a:buNone/>
            </a:pPr>
            <a:r>
              <a:rPr lang="en" sz="1800"/>
              <a:t>Be flexible! After all, cake is edible. </a:t>
            </a:r>
            <a:endParaRPr sz="1800"/>
          </a:p>
          <a:p>
            <a:pPr marL="0" lvl="0" indent="0" algn="l" rtl="0">
              <a:lnSpc>
                <a:spcPct val="115000"/>
              </a:lnSpc>
              <a:spcBef>
                <a:spcPts val="0"/>
              </a:spcBef>
              <a:spcAft>
                <a:spcPts val="0"/>
              </a:spcAft>
              <a:buNone/>
            </a:pPr>
            <a:r>
              <a:rPr lang="en" sz="1800"/>
              <a:t>What’s more preferable than a tasty, colorful cake? </a:t>
            </a:r>
            <a:endParaRPr sz="1800"/>
          </a:p>
          <a:p>
            <a:pPr marL="0" lvl="0" indent="0" algn="l" rtl="0">
              <a:lnSpc>
                <a:spcPct val="115000"/>
              </a:lnSpc>
              <a:spcBef>
                <a:spcPts val="0"/>
              </a:spcBef>
              <a:spcAft>
                <a:spcPts val="0"/>
              </a:spcAft>
              <a:buNone/>
            </a:pPr>
            <a:r>
              <a:rPr lang="en" sz="1800"/>
              <a:t>It’s a desirable choice for eight-year-old me. </a:t>
            </a:r>
            <a:endParaRPr sz="1800"/>
          </a:p>
          <a:p>
            <a:pPr marL="0" lvl="0" indent="0" algn="l" rtl="0">
              <a:lnSpc>
                <a:spcPct val="115000"/>
              </a:lnSpc>
              <a:spcBef>
                <a:spcPts val="0"/>
              </a:spcBef>
              <a:spcAft>
                <a:spcPts val="0"/>
              </a:spcAft>
              <a:buNone/>
            </a:pPr>
            <a:r>
              <a:rPr lang="en" sz="1800"/>
              <a:t>But you say vegetables are preferable. </a:t>
            </a:r>
            <a:endParaRPr sz="1800"/>
          </a:p>
          <a:p>
            <a:pPr marL="0" lvl="0" indent="0" algn="l" rtl="0">
              <a:lnSpc>
                <a:spcPct val="115000"/>
              </a:lnSpc>
              <a:spcBef>
                <a:spcPts val="0"/>
              </a:spcBef>
              <a:spcAft>
                <a:spcPts val="0"/>
              </a:spcAft>
              <a:buNone/>
            </a:pPr>
            <a:r>
              <a:rPr lang="en" sz="1800"/>
              <a:t>Gosh, that’s predictable. I want something pleasurable, not responsible. </a:t>
            </a:r>
            <a:endParaRPr sz="1800"/>
          </a:p>
          <a:p>
            <a:pPr marL="0" lvl="0" indent="0" algn="l" rtl="0">
              <a:lnSpc>
                <a:spcPct val="115000"/>
              </a:lnSpc>
              <a:spcBef>
                <a:spcPts val="0"/>
              </a:spcBef>
              <a:spcAft>
                <a:spcPts val="0"/>
              </a:spcAft>
              <a:buNone/>
            </a:pPr>
            <a:r>
              <a:rPr lang="en" sz="1800"/>
              <a:t>Cake is as digestible as vegetables. (I’ve got to think of something more plausible.) </a:t>
            </a:r>
            <a:endParaRPr sz="1800"/>
          </a:p>
          <a:p>
            <a:pPr marL="0" lvl="0" indent="0" algn="l" rtl="0">
              <a:lnSpc>
                <a:spcPct val="115000"/>
              </a:lnSpc>
              <a:spcBef>
                <a:spcPts val="0"/>
              </a:spcBef>
              <a:spcAft>
                <a:spcPts val="0"/>
              </a:spcAft>
              <a:buNone/>
            </a:pPr>
            <a:r>
              <a:rPr lang="en" sz="1800"/>
              <a:t>Aha! I’ve got it. I’ll make the cake with green frosting (just like vegetables). </a:t>
            </a:r>
            <a:endParaRPr sz="1800"/>
          </a:p>
          <a:p>
            <a:pPr marL="0" lvl="0" indent="0" algn="l" rtl="0">
              <a:lnSpc>
                <a:spcPct val="115000"/>
              </a:lnSpc>
              <a:spcBef>
                <a:spcPts val="0"/>
              </a:spcBef>
              <a:spcAft>
                <a:spcPts val="0"/>
              </a:spcAft>
              <a:buNone/>
            </a:pPr>
            <a:r>
              <a:rPr lang="en" sz="1800"/>
              <a:t>Cake for dinner it is! Now we can agree that’s acceptable.</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311700" y="206828"/>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Transition Song</a:t>
            </a:r>
            <a:endParaRPr dirty="0"/>
          </a:p>
        </p:txBody>
      </p:sp>
      <p:sp>
        <p:nvSpPr>
          <p:cNvPr id="187" name="Google Shape;187;p33"/>
          <p:cNvSpPr txBox="1">
            <a:spLocks noGrp="1"/>
          </p:cNvSpPr>
          <p:nvPr>
            <p:ph type="body" idx="1"/>
          </p:nvPr>
        </p:nvSpPr>
        <p:spPr>
          <a:xfrm>
            <a:off x="311700" y="1146343"/>
            <a:ext cx="8520600" cy="3218829"/>
          </a:xfrm>
          <a:prstGeom prst="rect">
            <a:avLst/>
          </a:prstGeom>
        </p:spPr>
        <p:txBody>
          <a:bodyPr spcFirstLastPara="1" wrap="square" lIns="68575" tIns="34275" rIns="68575" bIns="34275" anchor="t" anchorCtr="0">
            <a:noAutofit/>
          </a:bodyPr>
          <a:lstStyle/>
          <a:p>
            <a:pPr marL="0" lvl="0" indent="0" algn="ctr" rtl="0">
              <a:lnSpc>
                <a:spcPct val="115000"/>
              </a:lnSpc>
              <a:spcBef>
                <a:spcPts val="800"/>
              </a:spcBef>
              <a:spcAft>
                <a:spcPts val="0"/>
              </a:spcAft>
              <a:buNone/>
            </a:pPr>
            <a:r>
              <a:rPr lang="en" sz="2800" b="1" dirty="0">
                <a:solidFill>
                  <a:srgbClr val="FF0000"/>
                </a:solidFill>
              </a:rPr>
              <a:t>Teacher: </a:t>
            </a:r>
            <a:r>
              <a:rPr lang="en" sz="2800" i="1" dirty="0">
                <a:solidFill>
                  <a:srgbClr val="FF0000"/>
                </a:solidFill>
              </a:rPr>
              <a:t>“</a:t>
            </a:r>
            <a:r>
              <a:rPr lang="en" sz="2800" i="1" dirty="0" smtClean="0">
                <a:solidFill>
                  <a:srgbClr val="FF0000"/>
                </a:solidFill>
              </a:rPr>
              <a:t>Can </a:t>
            </a:r>
            <a:r>
              <a:rPr lang="en" sz="2800" i="1" dirty="0">
                <a:solidFill>
                  <a:srgbClr val="FF0000"/>
                </a:solidFill>
              </a:rPr>
              <a:t>you take a closer look, a closer look, a closer look? Can you take a closer look at some words today?”</a:t>
            </a:r>
            <a:endParaRPr sz="2800" i="1" dirty="0">
              <a:solidFill>
                <a:srgbClr val="FF0000"/>
              </a:solidFill>
            </a:endParaRPr>
          </a:p>
          <a:p>
            <a:pPr marL="0" lvl="0" indent="0" algn="ctr" rtl="0">
              <a:lnSpc>
                <a:spcPct val="115000"/>
              </a:lnSpc>
              <a:spcBef>
                <a:spcPts val="800"/>
              </a:spcBef>
              <a:spcAft>
                <a:spcPts val="0"/>
              </a:spcAft>
              <a:buNone/>
            </a:pPr>
            <a:r>
              <a:rPr lang="en" sz="2800" b="1" dirty="0">
                <a:solidFill>
                  <a:srgbClr val="FF0000"/>
                </a:solidFill>
              </a:rPr>
              <a:t>Students: </a:t>
            </a:r>
            <a:r>
              <a:rPr lang="en" sz="2800" dirty="0">
                <a:solidFill>
                  <a:srgbClr val="FF0000"/>
                </a:solidFill>
              </a:rPr>
              <a:t>“</a:t>
            </a:r>
            <a:r>
              <a:rPr lang="en" sz="2800" i="1" dirty="0">
                <a:solidFill>
                  <a:srgbClr val="FF0000"/>
                </a:solidFill>
              </a:rPr>
              <a:t>Yes, we’ll take a closer look, a closer look.  Yes, we’ll take a closer look to group the words today.”</a:t>
            </a:r>
            <a:endParaRPr sz="2800" i="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93" name="Google Shape;193;p34"/>
          <p:cNvSpPr txBox="1">
            <a:spLocks noGrp="1"/>
          </p:cNvSpPr>
          <p:nvPr>
            <p:ph type="body" idx="1"/>
          </p:nvPr>
        </p:nvSpPr>
        <p:spPr>
          <a:xfrm>
            <a:off x="227650" y="111452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and spell words with the ending spelling patterns “-able” and “-ible.” </a:t>
            </a:r>
            <a:endParaRPr sz="2400"/>
          </a:p>
          <a:p>
            <a:pPr marL="177800" lvl="0" indent="0" algn="l" rtl="0">
              <a:lnSpc>
                <a:spcPct val="150000"/>
              </a:lnSpc>
              <a:spcBef>
                <a:spcPts val="1700"/>
              </a:spcBef>
              <a:spcAft>
                <a:spcPts val="0"/>
              </a:spcAft>
              <a:buNone/>
            </a:pPr>
            <a:endParaRPr sz="2400"/>
          </a:p>
        </p:txBody>
      </p:sp>
      <p:pic>
        <p:nvPicPr>
          <p:cNvPr id="194" name="Google Shape;194;p34"/>
          <p:cNvPicPr preferRelativeResize="0"/>
          <p:nvPr/>
        </p:nvPicPr>
        <p:blipFill>
          <a:blip r:embed="rId3">
            <a:alphaModFix/>
          </a:blip>
          <a:stretch>
            <a:fillRect/>
          </a:stretch>
        </p:blipFill>
        <p:spPr>
          <a:xfrm>
            <a:off x="8353451" y="4340379"/>
            <a:ext cx="708065" cy="572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C1A20F7-60F3-4011-8FE8-9BF5DA953156}"/>
</file>

<file path=customXml/itemProps2.xml><?xml version="1.0" encoding="utf-8"?>
<ds:datastoreItem xmlns:ds="http://schemas.openxmlformats.org/officeDocument/2006/customXml" ds:itemID="{365D91A7-22E4-42C0-AD8B-9C271F93A37B}"/>
</file>

<file path=customXml/itemProps3.xml><?xml version="1.0" encoding="utf-8"?>
<ds:datastoreItem xmlns:ds="http://schemas.openxmlformats.org/officeDocument/2006/customXml" ds:itemID="{EECFE781-2CF0-4145-945C-2B34FDF91ADC}"/>
</file>

<file path=docProps/app.xml><?xml version="1.0" encoding="utf-8"?>
<Properties xmlns="http://schemas.openxmlformats.org/officeDocument/2006/extended-properties" xmlns:vt="http://schemas.openxmlformats.org/officeDocument/2006/docPropsVTypes">
  <TotalTime>32</TotalTime>
  <Words>5128</Words>
  <Application>Microsoft Office PowerPoint</Application>
  <PresentationFormat>On-screen Show (16:9)</PresentationFormat>
  <Paragraphs>500</Paragraphs>
  <Slides>19</Slides>
  <Notes>19</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19</vt:i4>
      </vt:variant>
    </vt:vector>
  </HeadingPairs>
  <TitlesOfParts>
    <vt:vector size="25" baseType="lpstr">
      <vt:lpstr>Calibri</vt:lpstr>
      <vt:lpstr>Century Gothic</vt:lpstr>
      <vt:lpstr>Times New Roman</vt:lpstr>
      <vt:lpstr>Arial</vt:lpstr>
      <vt:lpstr>Office Theme</vt:lpstr>
      <vt:lpstr>Simple Light</vt:lpstr>
      <vt:lpstr>Grade 2: Module 3: Part 2: Cycle 18: Lesson 86 Teacher slide, before teaching.</vt:lpstr>
      <vt:lpstr>Grade 2: Module 3: Part 2: Cycle 18: Lesson 86 Teacher slide, before teaching.</vt:lpstr>
      <vt:lpstr>Grade 2: Module 3: Part 2: Cycle 18: Lesson 86 Teacher slide, before teaching.</vt:lpstr>
      <vt:lpstr>PowerPoint Presentation</vt:lpstr>
      <vt:lpstr>Transition Song</vt:lpstr>
      <vt:lpstr>Opening Learning Targets   </vt:lpstr>
      <vt:lpstr>Poem: “Cake for Dinner?”</vt:lpstr>
      <vt:lpstr>Transition Song</vt:lpstr>
      <vt:lpstr>Work Time Learning Targets   </vt:lpstr>
      <vt:lpstr>PowerPoint Presentation</vt:lpstr>
      <vt:lpstr>Word Rule Word Cards</vt:lpstr>
      <vt:lpstr>Check Your Answers Word Rule</vt:lpstr>
      <vt:lpstr>Reflection Time </vt:lpstr>
      <vt:lpstr>Transition Song</vt:lpstr>
      <vt:lpstr>Independent Work Learning Targets</vt:lpstr>
      <vt:lpstr>PowerPoint Presentation</vt:lpstr>
      <vt:lpstr>PowerPoint Presentation</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18: Lesson 86 Teacher slide, before teaching.</dc:title>
  <dc:creator>nbravo</dc:creator>
  <cp:lastModifiedBy>Nicole Bravo</cp:lastModifiedBy>
  <cp:revision>5</cp:revision>
  <dcterms:modified xsi:type="dcterms:W3CDTF">2019-01-06T21:54:09Z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