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4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937FCF9-BB75-437A-9012-7101B2D1D5D4}">
  <a:tblStyle styleId="{7937FCF9-BB75-437A-9012-7101B2D1D5D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845" autoAdjust="0"/>
  </p:normalViewPr>
  <p:slideViewPr>
    <p:cSldViewPr snapToGrid="0">
      <p:cViewPr varScale="1">
        <p:scale>
          <a:sx n="64" d="100"/>
          <a:sy n="64" d="100"/>
        </p:scale>
        <p:origin x="130"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832146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Clr>
                <a:schemeClr val="dk1"/>
              </a:buClr>
              <a:buSzPts val="1200"/>
              <a:buChar char="●"/>
            </a:pPr>
            <a:r>
              <a:rPr lang="en-US" dirty="0"/>
              <a:t>This lesson includes two instructional practices: Words Rule Homophones and Fluency. Words Rule Homophones is a new instructional practice. Students will identify the homophones “weak” and “week” based on meaning.</a:t>
            </a:r>
            <a:endParaRPr dirty="0"/>
          </a:p>
          <a:p>
            <a:pPr marL="457200" lvl="0" indent="-304800" algn="l" rtl="0">
              <a:spcBef>
                <a:spcPts val="0"/>
              </a:spcBef>
              <a:spcAft>
                <a:spcPts val="0"/>
              </a:spcAft>
              <a:buClr>
                <a:schemeClr val="dk1"/>
              </a:buClr>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Clr>
                <a:schemeClr val="dk1"/>
              </a:buClr>
              <a:buSzPts val="1200"/>
              <a:buChar char="●"/>
            </a:pPr>
            <a:r>
              <a:rPr lang="en-US" dirty="0"/>
              <a:t>Students will interact with an excerpt from the decodable reader “Grandma’s Magic Attic” to work together to read the excerpt fluently, with a focus on punctuation and phrasing to read fluently in a conversational manner. Students will think about how to apply the rules of fluency to this excerpt and work together to read this piece fluently.</a:t>
            </a: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99247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6" name="Google Shape;416;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the enlarged selected excerpt from the Decodable Reader: “Grandma’s Magic Attic.”</a:t>
            </a:r>
            <a:endParaRPr dirty="0"/>
          </a:p>
          <a:p>
            <a:pPr marL="457200" lvl="0" indent="-304800" algn="l" rtl="0">
              <a:spcBef>
                <a:spcPts val="0"/>
              </a:spcBef>
              <a:spcAft>
                <a:spcPts val="0"/>
              </a:spcAft>
              <a:buSzPts val="1200"/>
              <a:buFont typeface="Calibri"/>
              <a:buAutoNum type="arabicPeriod"/>
            </a:pPr>
            <a:r>
              <a:rPr lang="en-US" dirty="0"/>
              <a:t>Explain that this is an “excerpt,” or selected part, from the Decodable Reader.</a:t>
            </a:r>
            <a:endParaRPr dirty="0"/>
          </a:p>
          <a:p>
            <a:pPr marL="457200" lvl="0" indent="-304800" algn="l" rtl="0">
              <a:spcBef>
                <a:spcPts val="0"/>
              </a:spcBef>
              <a:spcAft>
                <a:spcPts val="0"/>
              </a:spcAft>
              <a:buSzPts val="1200"/>
              <a:buFont typeface="Calibri"/>
              <a:buAutoNum type="arabicPeriod"/>
            </a:pPr>
            <a:r>
              <a:rPr lang="en-US" dirty="0"/>
              <a:t>Display Rules of Fluency index cards (“smoothly,” “with expression,” “with meaning,” and “just the right speed”) on the board and read them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were mentioned in the song and invite them to think about these elements as they listen to you read the excerpt.</a:t>
            </a:r>
            <a:endParaRPr dirty="0"/>
          </a:p>
          <a:p>
            <a:pPr marL="457200" lvl="0" indent="-304800" algn="l" rtl="0">
              <a:spcBef>
                <a:spcPts val="0"/>
              </a:spcBef>
              <a:spcAft>
                <a:spcPts val="0"/>
              </a:spcAft>
              <a:buSzPts val="1200"/>
              <a:buFont typeface="Calibri"/>
              <a:buAutoNum type="arabicPeriod"/>
            </a:pPr>
            <a:r>
              <a:rPr lang="en-US" dirty="0"/>
              <a:t>Say: </a:t>
            </a:r>
            <a:r>
              <a:rPr lang="en-US" i="0"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endParaRPr i="0"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“Grandma’s Magic Attic.”</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for where to pause for punctuation.</a:t>
            </a:r>
            <a:endParaRPr dirty="0"/>
          </a:p>
          <a:p>
            <a:pPr marL="457200" lvl="0" indent="-304800" algn="l" rtl="0">
              <a:spcBef>
                <a:spcPts val="0"/>
              </a:spcBef>
              <a:spcAft>
                <a:spcPts val="0"/>
              </a:spcAft>
              <a:buSzPts val="1200"/>
              <a:buFont typeface="Calibri"/>
              <a:buAutoNum type="arabicPeriod"/>
            </a:pPr>
            <a:r>
              <a:rPr lang="en-US" dirty="0"/>
              <a:t>Students practice reading it aloud to their partner “smoothly” (phrased) and “with meaning” (reflecting the mood or feeling).</a:t>
            </a:r>
            <a:endParaRPr dirty="0"/>
          </a:p>
          <a:p>
            <a:pPr marL="457200" lvl="0" indent="-304800" algn="l" rtl="0">
              <a:spcBef>
                <a:spcPts val="0"/>
              </a:spcBef>
              <a:spcAft>
                <a:spcPts val="0"/>
              </a:spcAft>
              <a:buSzPts val="1200"/>
              <a:buFont typeface="Calibri"/>
              <a:buAutoNum type="arabicPeriod"/>
            </a:pPr>
            <a:r>
              <a:rPr lang="en-US" dirty="0"/>
              <a:t>Circulate, supporting students with the annotation as needed:</a:t>
            </a:r>
            <a:br>
              <a:rPr lang="en-US" dirty="0"/>
            </a:br>
            <a:r>
              <a:rPr lang="en-US" dirty="0"/>
              <a:t>— Underline groups of words to be read together.</a:t>
            </a:r>
            <a:br>
              <a:rPr lang="en-US" dirty="0"/>
            </a:br>
            <a:r>
              <a:rPr lang="en-US" dirty="0"/>
              <a:t>— Mark the punctuation with a “P” above to note where to pause.</a:t>
            </a:r>
            <a:endParaRPr dirty="0"/>
          </a:p>
          <a:p>
            <a:pPr marL="457200" lvl="0" indent="-304800" algn="l" rtl="0">
              <a:spcBef>
                <a:spcPts val="0"/>
              </a:spcBef>
              <a:spcAft>
                <a:spcPts val="0"/>
              </a:spcAft>
              <a:buSzPts val="1200"/>
              <a:buFont typeface="Calibri"/>
              <a:buAutoNum type="arabicPeriod"/>
            </a:pPr>
            <a:r>
              <a:rPr lang="en-US" dirty="0"/>
              <a:t>If time allows, consider inviting one or two students to come up and read the excerpt to the group. When they are done, the teacher can invite students to name one star and one step.</a:t>
            </a:r>
            <a:br>
              <a:rPr lang="en-US" dirty="0"/>
            </a:b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p>
          <a:p>
            <a:pPr marL="457200" lvl="0" indent="-304800" algn="l" rtl="0">
              <a:spcBef>
                <a:spcPts val="0"/>
              </a:spcBef>
              <a:spcAft>
                <a:spcPts val="0"/>
              </a:spcAft>
              <a:buSzPts val="1200"/>
              <a:buFont typeface="Calibri"/>
              <a:buChar char="●"/>
            </a:pPr>
            <a:r>
              <a:rPr lang="en-US" dirty="0"/>
              <a:t>Students are annotating excerpts for phrasing for reading “smoothly.”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72) for students to use when partnering up and practicing fluent reading.</a:t>
            </a:r>
            <a:endParaRPr dirty="0"/>
          </a:p>
        </p:txBody>
      </p:sp>
      <p:sp>
        <p:nvSpPr>
          <p:cNvPr id="417" name="Google Shape;417;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8" name="Google Shape;418;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1502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4a9999c44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g4a9999c449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2-3</a:t>
            </a:r>
            <a:r>
              <a:rPr lang="en-US"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144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621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i="0" u="none" strike="noStrike" cap="none" dirty="0">
                <a:solidFill>
                  <a:schemeClr val="dk1"/>
                </a:solidFill>
                <a:latin typeface="Calibri"/>
                <a:ea typeface="Calibri"/>
                <a:cs typeface="Calibri"/>
                <a:sym typeface="Calibri"/>
              </a:rPr>
              <a:t>Teacher </a:t>
            </a:r>
            <a:r>
              <a:rPr lang="en-US" sz="1200" dirty="0">
                <a:latin typeface="Calibri"/>
                <a:ea typeface="Calibri"/>
                <a:cs typeface="Calibri"/>
                <a:sym typeface="Calibri"/>
              </a:rPr>
              <a:t>A</a:t>
            </a:r>
            <a:r>
              <a:rPr lang="en-US"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Ask: </a:t>
            </a:r>
            <a:r>
              <a:rPr lang="en-US"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US" sz="1200" i="0" dirty="0">
                <a:latin typeface="Calibri"/>
                <a:ea typeface="Calibri"/>
                <a:cs typeface="Calibri"/>
                <a:sym typeface="Calibri"/>
              </a:rPr>
              <a:t>Encourage specificity.</a:t>
            </a:r>
            <a:endParaRPr sz="1200" i="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i="1" dirty="0">
                <a:latin typeface="Calibri"/>
                <a:ea typeface="Calibri"/>
                <a:cs typeface="Calibri"/>
                <a:sym typeface="Calibri"/>
              </a:rPr>
              <a:t>“How can I ask for help so I can ‘grow and flourish’ as a reader/writer or ‘become proficient’ as a reader/writer?” </a:t>
            </a:r>
            <a:r>
              <a:rPr lang="en-US"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241300" algn="l" rtl="0">
              <a:spcBef>
                <a:spcPts val="0"/>
              </a:spcBef>
              <a:spcAft>
                <a:spcPts val="0"/>
              </a:spcAft>
              <a:buClr>
                <a:schemeClr val="dk1"/>
              </a:buClr>
              <a:buSzPts val="1200"/>
              <a:buFont typeface="Calibri"/>
              <a:buNone/>
            </a:pPr>
            <a:r>
              <a:rPr lang="en-US"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students who need additional support organizing their ideas: Provide sentence frames. Examples:</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“When I see someone _____, I’ll make sure to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someone asks me to _____, I’ll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426" name="Google Shape;426;g4a9999c449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7" name="Google Shape;427;g4a9999c449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5656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435" name="Google Shape;435;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201358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Google Shape;440;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41" name="Google Shape;441;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2357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3 Teacher Guide. </a:t>
            </a:r>
            <a:r>
              <a:rPr lang="en-US" dirty="0"/>
              <a:t>To differentiate further, change the difficulty of text based on the ability of the student (See notes in ‘Student Supports/Meeting Student Needs’ below).</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0" dirty="0"/>
              <a:t>Grandma’s Magic Attic” decodable text; Rules of Fluency </a:t>
            </a:r>
            <a:r>
              <a:rPr lang="en-US" dirty="0"/>
              <a:t>cards,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1" indent="-298450" algn="l" rtl="0">
              <a:spcBef>
                <a:spcPts val="0"/>
              </a:spcBef>
              <a:spcAft>
                <a:spcPts val="0"/>
              </a:spcAft>
              <a:buClr>
                <a:schemeClr val="dk1"/>
              </a:buClr>
              <a:buSzPts val="1100"/>
              <a:buChar char="○"/>
            </a:pPr>
            <a:r>
              <a:rPr lang="en-US" b="0" dirty="0"/>
              <a:t>Reader’s Toolbox </a:t>
            </a:r>
            <a:r>
              <a:rPr lang="en-US" dirty="0"/>
              <a:t>for reference as needed.</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p:txBody>
      </p:sp>
    </p:spTree>
    <p:extLst>
      <p:ext uri="{BB962C8B-B14F-4D97-AF65-F5344CB8AC3E}">
        <p14:creationId xmlns:p14="http://schemas.microsoft.com/office/powerpoint/2010/main" val="1192319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4a6b7095f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4a6b7095f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dirty="0">
                <a:latin typeface="Calibri"/>
                <a:ea typeface="Calibri"/>
                <a:cs typeface="Calibri"/>
                <a:sym typeface="Calibri"/>
              </a:rPr>
              <a:t>Suggested Pacing: </a:t>
            </a:r>
            <a:r>
              <a:rPr lang="en-US" b="1" dirty="0"/>
              <a:t>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Student Look-</a:t>
            </a:r>
            <a:r>
              <a:rPr lang="en-US" sz="1200" dirty="0" err="1">
                <a:latin typeface="Calibri"/>
                <a:ea typeface="Calibri"/>
                <a:cs typeface="Calibri"/>
                <a:sym typeface="Calibri"/>
              </a:rPr>
              <a:t>fors</a:t>
            </a:r>
            <a:r>
              <a:rPr lang="en-US" sz="1200" dirty="0">
                <a:latin typeface="Calibri"/>
                <a:ea typeface="Calibri"/>
                <a:cs typeface="Calibri"/>
                <a:sym typeface="Calibri"/>
              </a:rPr>
              <a:t>/Listen-</a:t>
            </a:r>
            <a:r>
              <a:rPr lang="en-US" sz="1200" dirty="0" err="1">
                <a:latin typeface="Calibri"/>
                <a:ea typeface="Calibri"/>
                <a:cs typeface="Calibri"/>
                <a:sym typeface="Calibri"/>
              </a:rPr>
              <a:t>fors</a:t>
            </a:r>
            <a:r>
              <a:rPr lang="en-US"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Student Supports/Meeting Student Needs: </a:t>
            </a:r>
            <a:r>
              <a:rPr lang="en-US"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324011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New Materials to Prepare in Advance: </a:t>
            </a:r>
            <a:endParaRPr dirty="0"/>
          </a:p>
          <a:p>
            <a:pPr marL="457200" lvl="0" indent="-304800" algn="l" rtl="0">
              <a:spcBef>
                <a:spcPts val="0"/>
              </a:spcBef>
              <a:spcAft>
                <a:spcPts val="0"/>
              </a:spcAft>
              <a:buClr>
                <a:schemeClr val="dk1"/>
              </a:buClr>
              <a:buSzPts val="1200"/>
              <a:buChar char="●"/>
            </a:pPr>
            <a:r>
              <a:rPr lang="en-US" dirty="0"/>
              <a:t>Enlarged Homophone Demonstration Sentence: “Last week, Sam went to the doctor because he was feeling weak and had a sore throat.” (In supporting materials)</a:t>
            </a:r>
            <a:endParaRPr dirty="0"/>
          </a:p>
          <a:p>
            <a:pPr marL="457200" lvl="0" indent="-304800" algn="l" rtl="0">
              <a:spcBef>
                <a:spcPts val="0"/>
              </a:spcBef>
              <a:spcAft>
                <a:spcPts val="0"/>
              </a:spcAft>
              <a:buClr>
                <a:schemeClr val="dk1"/>
              </a:buClr>
              <a:buSzPts val="1200"/>
              <a:buChar char="●"/>
            </a:pPr>
            <a:r>
              <a:rPr lang="en-US" dirty="0"/>
              <a:t>Write or project one or more of the following suggested Homophone Practice Sentences on chart paper or slide, omitting the words “principle” and “principal” and putting a blank line in their place:</a:t>
            </a:r>
            <a:br>
              <a:rPr lang="en-US" dirty="0"/>
            </a:br>
            <a:r>
              <a:rPr lang="en-US" dirty="0"/>
              <a:t>— “I felt </a:t>
            </a:r>
            <a:r>
              <a:rPr lang="en-US" b="1" u="sng" dirty="0"/>
              <a:t>weak</a:t>
            </a:r>
            <a:r>
              <a:rPr lang="en-US" dirty="0"/>
              <a:t> after running the marathon.”</a:t>
            </a:r>
            <a:br>
              <a:rPr lang="en-US" dirty="0"/>
            </a:br>
            <a:r>
              <a:rPr lang="en-US" dirty="0"/>
              <a:t>— “Can we visit Grandma next </a:t>
            </a:r>
            <a:r>
              <a:rPr lang="en-US" b="1" u="sng" dirty="0"/>
              <a:t>week</a:t>
            </a:r>
            <a:r>
              <a:rPr lang="en-US" dirty="0"/>
              <a:t>?”</a:t>
            </a:r>
            <a:br>
              <a:rPr lang="en-US" dirty="0"/>
            </a:br>
            <a:r>
              <a:rPr lang="en-US" dirty="0"/>
              <a:t>— “Mom said it will be cold during the </a:t>
            </a:r>
            <a:r>
              <a:rPr lang="en-US" b="1" u="sng" dirty="0"/>
              <a:t>week</a:t>
            </a:r>
            <a:r>
              <a:rPr lang="en-US" dirty="0"/>
              <a:t> of our break.”</a:t>
            </a:r>
            <a:br>
              <a:rPr lang="en-US" dirty="0"/>
            </a:br>
            <a:r>
              <a:rPr lang="en-US" dirty="0"/>
              <a:t>— “You will feel </a:t>
            </a:r>
            <a:r>
              <a:rPr lang="en-US" b="1" u="sng" dirty="0"/>
              <a:t>weak</a:t>
            </a:r>
            <a:r>
              <a:rPr lang="en-US" dirty="0"/>
              <a:t> if you skip breakfast.”</a:t>
            </a:r>
            <a:endParaRPr dirty="0"/>
          </a:p>
          <a:p>
            <a:pPr marL="457200" lvl="0" indent="-304800" algn="l" rtl="0">
              <a:spcBef>
                <a:spcPts val="0"/>
              </a:spcBef>
              <a:spcAft>
                <a:spcPts val="0"/>
              </a:spcAft>
              <a:buClr>
                <a:schemeClr val="dk1"/>
              </a:buClr>
              <a:buSzPts val="1200"/>
              <a:buChar char="●"/>
            </a:pPr>
            <a:r>
              <a:rPr lang="en-US" dirty="0"/>
              <a:t>Write Homophone Word Cards on index cards (or project on slide): “weak,” “week.”</a:t>
            </a:r>
            <a:endParaRPr dirty="0"/>
          </a:p>
          <a:p>
            <a:pPr marL="457200" lvl="0" indent="-304800" algn="l" rtl="0">
              <a:spcBef>
                <a:spcPts val="0"/>
              </a:spcBef>
              <a:spcAft>
                <a:spcPts val="0"/>
              </a:spcAft>
              <a:buClr>
                <a:schemeClr val="dk1"/>
              </a:buClr>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Clr>
                <a:schemeClr val="dk1"/>
              </a:buClr>
              <a:buSzPts val="1200"/>
              <a:buChar char="●"/>
            </a:pPr>
            <a:r>
              <a:rPr lang="en-US" dirty="0"/>
              <a:t>Enlarged excerpt from “Grandma’s Magic Attic” (see supporting materials)</a:t>
            </a:r>
            <a:endParaRPr dirty="0"/>
          </a:p>
          <a:p>
            <a:pPr marL="457200" lvl="0" indent="-304800" algn="l" rtl="0">
              <a:spcBef>
                <a:spcPts val="0"/>
              </a:spcBef>
              <a:spcAft>
                <a:spcPts val="0"/>
              </a:spcAft>
              <a:buClr>
                <a:schemeClr val="dk1"/>
              </a:buClr>
              <a:buSzPts val="1200"/>
              <a:buChar char="●"/>
            </a:pPr>
            <a:r>
              <a:rPr lang="en-US" dirty="0"/>
              <a:t>Student copies of excerpt from decodable “Grandma’s Magic Attic” (pages 5-6 of decodable)</a:t>
            </a:r>
            <a:endParaRPr dirty="0"/>
          </a:p>
          <a:p>
            <a:pPr marL="4572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Materials to Gather from Previous Lessons: </a:t>
            </a:r>
            <a:endParaRPr dirty="0"/>
          </a:p>
          <a:p>
            <a:pPr marL="457200" lvl="0" indent="-304800" algn="l" rtl="0">
              <a:spcBef>
                <a:spcPts val="0"/>
              </a:spcBef>
              <a:spcAft>
                <a:spcPts val="0"/>
              </a:spcAft>
              <a:buClr>
                <a:schemeClr val="dk1"/>
              </a:buClr>
              <a:buSzPts val="1200"/>
              <a:buChar char="●"/>
            </a:pPr>
            <a:r>
              <a:rPr lang="en-US" dirty="0"/>
              <a:t>"The Fluency Song” (one to display) </a:t>
            </a: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848482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Read Cycle 15 Overview for Lesson 74</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4503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SzPts val="1200"/>
              <a:buChar char="●"/>
            </a:pPr>
            <a:r>
              <a:rPr lang="en-US" dirty="0"/>
              <a:t>Students work with familiar words that are now examined as homophones.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in previous cycles to develop fluency (phrasing, expression, speed, and meaning).</a:t>
            </a:r>
            <a:endParaRPr dirty="0"/>
          </a:p>
          <a:p>
            <a:pPr marL="137160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Observe students to determine whether they can identify the homophones “week” and “weak” based on meaning.</a:t>
            </a:r>
            <a:endParaRPr dirty="0"/>
          </a:p>
          <a:p>
            <a:pPr marL="457200" marR="0" lvl="0" indent="-304800" algn="l" rtl="0">
              <a:spcBef>
                <a:spcPts val="0"/>
              </a:spcBef>
              <a:spcAft>
                <a:spcPts val="0"/>
              </a:spcAft>
              <a:buSzPts val="1200"/>
              <a:buChar char="●"/>
            </a:pPr>
            <a:r>
              <a:rPr lang="en-US" dirty="0"/>
              <a:t>Observe students to determine whether they can attend to punctuation and phrasing to read fluently in a conversational manner.</a:t>
            </a:r>
            <a:endParaRPr dirty="0">
              <a:solidFill>
                <a:srgbClr val="000000"/>
              </a:solidFill>
              <a:highlight>
                <a:srgbClr val="FFFF00"/>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elements, excerpt, expression, fluency, homophone, phrase</a:t>
            </a:r>
            <a:endParaRPr b="0" i="0" strike="noStrike" cap="none" dirty="0">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5735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1-2 minutes </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lvl="0" indent="0" algn="l" rtl="0">
              <a:spcBef>
                <a:spcPts val="0"/>
              </a:spcBef>
              <a:spcAft>
                <a:spcPts val="0"/>
              </a:spcAft>
              <a:buClr>
                <a:schemeClr val="dk1"/>
              </a:buClr>
              <a:buSzPts val="1100"/>
              <a:buFont typeface="Arial"/>
              <a:buNone/>
            </a:pPr>
            <a:endParaRPr dirty="0">
              <a:highlight>
                <a:schemeClr val="lt1"/>
              </a:highlight>
            </a:endParaRPr>
          </a:p>
          <a:p>
            <a:pPr marL="0" lvl="0" indent="0" algn="l" rtl="0">
              <a:spcBef>
                <a:spcPts val="0"/>
              </a:spcBef>
              <a:spcAft>
                <a:spcPts val="0"/>
              </a:spcAft>
              <a:buClr>
                <a:schemeClr val="dk1"/>
              </a:buClr>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the transition song. If you prefer you can also chant this, which also works well. </a:t>
            </a:r>
            <a:endParaRPr dirty="0"/>
          </a:p>
          <a:p>
            <a:pPr marL="1164717" lvl="2" indent="-156743"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along with the transition song.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b="1" dirty="0"/>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4988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2-3 minutes </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spcBef>
                <a:spcPts val="0"/>
              </a:spcBef>
              <a:spcAft>
                <a:spcPts val="0"/>
              </a:spcAft>
              <a:buClr>
                <a:schemeClr val="dk1"/>
              </a:buClr>
              <a:buSzPts val="1100"/>
              <a:buFont typeface="Arial"/>
              <a:buNone/>
            </a:pPr>
            <a:endParaRPr u="sng" dirty="0">
              <a:highlight>
                <a:schemeClr val="lt1"/>
              </a:highlight>
            </a:endParaRPr>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b="1" dirty="0"/>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6731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5-10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 </a:t>
            </a:r>
            <a:endParaRPr dirty="0"/>
          </a:p>
          <a:p>
            <a:pPr marL="469900" lvl="0" indent="-317500" algn="l" rtl="0">
              <a:spcBef>
                <a:spcPts val="0"/>
              </a:spcBef>
              <a:spcAft>
                <a:spcPts val="0"/>
              </a:spcAft>
              <a:buClr>
                <a:schemeClr val="dk1"/>
              </a:buClr>
              <a:buSzPts val="1200"/>
              <a:buFont typeface="Calibri"/>
              <a:buChar char="●"/>
            </a:pPr>
            <a:r>
              <a:rPr lang="en-US" dirty="0"/>
              <a:t>Words Rule: Homophones instructional practice has previously been introduced. Be prepared to model and guide students until the practice becomes familiar.  </a:t>
            </a:r>
            <a:endParaRPr dirty="0"/>
          </a:p>
          <a:p>
            <a:pPr marL="469900" lvl="0" indent="-317500" algn="l" rtl="0">
              <a:spcBef>
                <a:spcPts val="0"/>
              </a:spcBef>
              <a:spcAft>
                <a:spcPts val="0"/>
              </a:spcAft>
              <a:buClr>
                <a:schemeClr val="dk1"/>
              </a:buClr>
              <a:buSzPts val="1200"/>
              <a:buChar char="●"/>
            </a:pPr>
            <a:r>
              <a:rPr lang="en-US" dirty="0"/>
              <a:t>Animations are used on this slide.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0" lvl="0" indent="0" algn="l" rtl="0">
              <a:spcBef>
                <a:spcPts val="0"/>
              </a:spcBef>
              <a:spcAft>
                <a:spcPts val="0"/>
              </a:spcAft>
              <a:buClr>
                <a:schemeClr val="dk1"/>
              </a:buClr>
              <a:buSzPts val="1100"/>
              <a:buFont typeface="Arial"/>
              <a:buNone/>
            </a:pPr>
            <a:r>
              <a:rPr lang="en-US" dirty="0"/>
              <a:t>Begin the Words Rule instructional practice: </a:t>
            </a:r>
            <a:endParaRPr dirty="0"/>
          </a:p>
          <a:p>
            <a:pPr marL="457200" lvl="0" indent="-304800" algn="l" rtl="0">
              <a:spcBef>
                <a:spcPts val="0"/>
              </a:spcBef>
              <a:spcAft>
                <a:spcPts val="0"/>
              </a:spcAft>
              <a:buSzPts val="1200"/>
              <a:buFont typeface="Calibri"/>
              <a:buAutoNum type="arabicPeriod"/>
            </a:pPr>
            <a:r>
              <a:rPr lang="en-US" dirty="0"/>
              <a:t>Display Homophone Demonstration Sentence: “Last week, Sam went to the doctor because he was feeling weak and had a sore throat.”</a:t>
            </a:r>
            <a:endParaRPr dirty="0"/>
          </a:p>
          <a:p>
            <a:pPr marL="457200" lvl="0" indent="-304800" algn="l" rtl="0">
              <a:spcBef>
                <a:spcPts val="0"/>
              </a:spcBef>
              <a:spcAft>
                <a:spcPts val="0"/>
              </a:spcAft>
              <a:buSzPts val="1200"/>
              <a:buFont typeface="Calibri"/>
              <a:buAutoNum type="arabicPeriod"/>
            </a:pPr>
            <a:r>
              <a:rPr lang="en-US" dirty="0"/>
              <a:t>Say: </a:t>
            </a:r>
            <a:r>
              <a:rPr lang="en-US" i="0" dirty="0"/>
              <a:t>“Listen carefully and follow along while I read this sentence aloud. There are two words in this sentence that sound exactly the same, but are spelled differently. I want you to listen and watch carefully for those words.”</a:t>
            </a:r>
            <a:endParaRPr i="0" dirty="0"/>
          </a:p>
          <a:p>
            <a:pPr marL="457200" lvl="0" indent="-304800" algn="l" rtl="0">
              <a:spcBef>
                <a:spcPts val="0"/>
              </a:spcBef>
              <a:spcAft>
                <a:spcPts val="0"/>
              </a:spcAft>
              <a:buSzPts val="1200"/>
              <a:buFont typeface="Calibri"/>
              <a:buAutoNum type="arabicPeriod"/>
            </a:pPr>
            <a:r>
              <a:rPr lang="en-US" dirty="0"/>
              <a:t>Read the sentence aloud.</a:t>
            </a:r>
            <a:endParaRPr dirty="0"/>
          </a:p>
          <a:p>
            <a:pPr marL="457200" lvl="0" indent="-304800" algn="l" rtl="0">
              <a:spcBef>
                <a:spcPts val="0"/>
              </a:spcBef>
              <a:spcAft>
                <a:spcPts val="0"/>
              </a:spcAft>
              <a:buSzPts val="1200"/>
              <a:buFont typeface="Calibri"/>
              <a:buAutoNum type="arabicPeriod"/>
            </a:pPr>
            <a:r>
              <a:rPr lang="en-US" dirty="0"/>
              <a:t>Invite students to turn to an elbow partner and share which words they heard that sound exactly the same but are spelled differently.</a:t>
            </a:r>
            <a:endParaRPr dirty="0"/>
          </a:p>
          <a:p>
            <a:pPr marL="457200" lvl="0" indent="-304800" algn="l" rtl="0">
              <a:spcBef>
                <a:spcPts val="0"/>
              </a:spcBef>
              <a:spcAft>
                <a:spcPts val="0"/>
              </a:spcAft>
              <a:buSzPts val="1200"/>
              <a:buFont typeface="Calibri"/>
              <a:buAutoNum type="arabicPeriod"/>
            </a:pPr>
            <a:r>
              <a:rPr lang="en-US" dirty="0"/>
              <a:t>Invite one or two students to share.</a:t>
            </a:r>
            <a:endParaRPr dirty="0"/>
          </a:p>
          <a:p>
            <a:pPr marL="457200" lvl="0" indent="-304800" algn="l" rtl="0">
              <a:spcBef>
                <a:spcPts val="0"/>
              </a:spcBef>
              <a:spcAft>
                <a:spcPts val="0"/>
              </a:spcAft>
              <a:buSzPts val="1200"/>
              <a:buFont typeface="Calibri"/>
              <a:buAutoNum type="arabicPeriod"/>
            </a:pPr>
            <a:r>
              <a:rPr lang="en-US" dirty="0"/>
              <a:t>Point to each word in turn and say: </a:t>
            </a:r>
            <a:r>
              <a:rPr lang="en-US" i="0" dirty="0"/>
              <a:t>“That’s right. ‘week’ and ‘weak’ sound exactly the same but are spelled differently. Language experts gives words like these a special name. They’re called ‘homophones.’ Homophones are words that sound the same but are spelled differently.”</a:t>
            </a:r>
            <a:endParaRPr i="0" dirty="0"/>
          </a:p>
          <a:p>
            <a:pPr marL="457200" lvl="0" indent="-304800" algn="l" rtl="0">
              <a:spcBef>
                <a:spcPts val="0"/>
              </a:spcBef>
              <a:spcAft>
                <a:spcPts val="0"/>
              </a:spcAft>
              <a:buSzPts val="1200"/>
              <a:buFont typeface="Calibri"/>
              <a:buAutoNum type="arabicPeriod"/>
            </a:pPr>
            <a:r>
              <a:rPr lang="en-US" dirty="0"/>
              <a:t>Say: </a:t>
            </a:r>
            <a:r>
              <a:rPr lang="en-US" i="0" dirty="0"/>
              <a:t>“Let’s see if we can use the sentence to help us understand what each of these homophones mean. Let’s start with this one.”</a:t>
            </a:r>
            <a:endParaRPr i="0" dirty="0"/>
          </a:p>
          <a:p>
            <a:pPr marL="457200" lvl="0" indent="-304800" algn="l" rtl="0">
              <a:spcBef>
                <a:spcPts val="0"/>
              </a:spcBef>
              <a:spcAft>
                <a:spcPts val="0"/>
              </a:spcAft>
              <a:buSzPts val="1200"/>
              <a:buFont typeface="Calibri"/>
              <a:buAutoNum type="arabicPeriod"/>
            </a:pPr>
            <a:r>
              <a:rPr lang="en-US" dirty="0"/>
              <a:t>Read the word “week” and read the sentence.</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‘week’ mean?” </a:t>
            </a:r>
            <a:r>
              <a:rPr lang="en-US" b="0" dirty="0"/>
              <a:t>(seven days in a row, usually starting with Sunday)</a:t>
            </a:r>
            <a:endParaRPr b="0" dirty="0"/>
          </a:p>
          <a:p>
            <a:pPr marL="457200" lvl="0" indent="-304800" algn="l" rtl="0">
              <a:spcBef>
                <a:spcPts val="0"/>
              </a:spcBef>
              <a:spcAft>
                <a:spcPts val="0"/>
              </a:spcAft>
              <a:buSzPts val="1200"/>
              <a:buFont typeface="Calibri"/>
              <a:buAutoNum type="arabicPeriod"/>
            </a:pPr>
            <a:r>
              <a:rPr lang="en-US" dirty="0"/>
              <a:t>Say: </a:t>
            </a:r>
            <a:r>
              <a:rPr lang="en-US" i="0" dirty="0"/>
              <a:t>“That’s right. When we see ‘week’ spelled ‘w-e-e-k,’ we know it means the time period of seven days in a row, usually starting with Sunday. Let’s look at the next word, ‘weak.’”</a:t>
            </a:r>
            <a:endParaRPr i="0" dirty="0"/>
          </a:p>
          <a:p>
            <a:pPr marL="457200" lvl="0" indent="-304800" algn="l" rtl="0">
              <a:spcBef>
                <a:spcPts val="0"/>
              </a:spcBef>
              <a:spcAft>
                <a:spcPts val="0"/>
              </a:spcAft>
              <a:buSzPts val="1200"/>
              <a:buFont typeface="Calibri"/>
              <a:buAutoNum type="arabicPeriod"/>
            </a:pPr>
            <a:r>
              <a:rPr lang="en-US" dirty="0"/>
              <a:t>Read the word “weak” and read the sentence.</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‘weak’ mean?”</a:t>
            </a:r>
            <a:r>
              <a:rPr lang="en-US" dirty="0"/>
              <a:t> </a:t>
            </a:r>
            <a:r>
              <a:rPr lang="en-US" b="0" dirty="0"/>
              <a:t>(tired, not strong)</a:t>
            </a:r>
            <a:endParaRPr b="0" dirty="0"/>
          </a:p>
          <a:p>
            <a:pPr marL="457200" lvl="0" indent="-304800" algn="l" rtl="0">
              <a:spcBef>
                <a:spcPts val="0"/>
              </a:spcBef>
              <a:spcAft>
                <a:spcPts val="0"/>
              </a:spcAft>
              <a:buSzPts val="1200"/>
              <a:buFont typeface="Calibri"/>
              <a:buAutoNum type="arabicPeriod"/>
            </a:pPr>
            <a:r>
              <a:rPr lang="en-US" dirty="0"/>
              <a:t>Say:</a:t>
            </a:r>
            <a:r>
              <a:rPr lang="en-US" i="1" dirty="0"/>
              <a:t> </a:t>
            </a:r>
            <a:r>
              <a:rPr lang="en-US" i="0" dirty="0"/>
              <a:t>“Right. So both words sound the same, but have different meanings. This is what makes them ‘homophones.’ So it is important that we remember when ‘week’ is spelled ‘w-e-e-k,’ it means seven days in a row. And when ‘weak’ is spelled ‘w-e-a-k,’ it means not strong. Let’s practice these homophones. I will read a sentence with the word /w/ /ē/ /k/ missing. You will write it as ‘w-e-e-k’ or ‘w-e-a-k’ on your whiteboard as you think about the meaning in the sentence.”</a:t>
            </a:r>
            <a:endParaRPr i="0" dirty="0"/>
          </a:p>
          <a:p>
            <a:pPr marL="457200" lvl="0" indent="-304800" algn="l" rtl="0">
              <a:spcBef>
                <a:spcPts val="0"/>
              </a:spcBef>
              <a:spcAft>
                <a:spcPts val="0"/>
              </a:spcAft>
              <a:buSzPts val="1200"/>
              <a:buFont typeface="Calibri"/>
              <a:buAutoNum type="arabicPeriod"/>
            </a:pPr>
            <a:r>
              <a:rPr lang="en-US" dirty="0"/>
              <a:t>Distribute whiteboards, whiteboard markers, and whiteboard erasers.</a:t>
            </a:r>
            <a:endParaRPr dirty="0"/>
          </a:p>
          <a:p>
            <a:pPr marL="457200" lvl="0" indent="-304800" algn="l" rtl="0">
              <a:spcBef>
                <a:spcPts val="0"/>
              </a:spcBef>
              <a:spcAft>
                <a:spcPts val="0"/>
              </a:spcAft>
              <a:buSzPts val="1200"/>
              <a:buFont typeface="Calibri"/>
              <a:buAutoNum type="arabicPeriod"/>
            </a:pPr>
            <a:r>
              <a:rPr lang="en-US" dirty="0"/>
              <a:t>Read sentence aloud: </a:t>
            </a:r>
            <a:r>
              <a:rPr lang="en-US" i="0" dirty="0"/>
              <a:t>“I felt weak after running the marathon.”</a:t>
            </a:r>
            <a:endParaRPr i="0" dirty="0"/>
          </a:p>
          <a:p>
            <a:pPr marL="457200" lvl="0" indent="-304800" algn="l" rtl="0">
              <a:spcBef>
                <a:spcPts val="0"/>
              </a:spcBef>
              <a:spcAft>
                <a:spcPts val="0"/>
              </a:spcAft>
              <a:buSzPts val="1200"/>
              <a:buFont typeface="Calibri"/>
              <a:buAutoNum type="arabicPeriod"/>
            </a:pPr>
            <a:r>
              <a:rPr lang="en-US" dirty="0"/>
              <a:t>Students display “weak” on whiteboards. If students write the word as “week,” ask a volunteer to share the definition of “weak” in this sentence.</a:t>
            </a:r>
            <a:endParaRPr dirty="0"/>
          </a:p>
          <a:p>
            <a:pPr marL="457200" lvl="0" indent="-304800" algn="l" rtl="0">
              <a:spcBef>
                <a:spcPts val="0"/>
              </a:spcBef>
              <a:spcAft>
                <a:spcPts val="0"/>
              </a:spcAft>
              <a:buSzPts val="1200"/>
              <a:buFont typeface="Calibri"/>
              <a:buAutoNum type="arabicPeriod"/>
            </a:pPr>
            <a:r>
              <a:rPr lang="en-US" dirty="0"/>
              <a:t>Say: </a:t>
            </a:r>
            <a:r>
              <a:rPr lang="en-US" i="0" dirty="0"/>
              <a:t>“Yes! In this sentence, ‘weak’ means not strong. I would definitely feel weak after running 26 miles!”</a:t>
            </a:r>
            <a:endParaRPr i="0" dirty="0"/>
          </a:p>
          <a:p>
            <a:pPr marL="457200" lvl="0" indent="-304800" algn="l" rtl="0">
              <a:spcBef>
                <a:spcPts val="0"/>
              </a:spcBef>
              <a:spcAft>
                <a:spcPts val="0"/>
              </a:spcAft>
              <a:buSzPts val="1200"/>
              <a:buFont typeface="Calibri"/>
              <a:buAutoNum type="arabicPeriod"/>
            </a:pPr>
            <a:r>
              <a:rPr lang="en-US" dirty="0"/>
              <a:t> Repeat steps with remaining sentences as time allows:</a:t>
            </a:r>
            <a:br>
              <a:rPr lang="en-US" dirty="0"/>
            </a:br>
            <a:r>
              <a:rPr lang="en-US" dirty="0"/>
              <a:t>— “Can we visit Grandma next week?”</a:t>
            </a:r>
            <a:br>
              <a:rPr lang="en-US" dirty="0"/>
            </a:br>
            <a:r>
              <a:rPr lang="en-US" dirty="0"/>
              <a:t>— “Mom said it will be cold during the week of our break.”</a:t>
            </a:r>
            <a:br>
              <a:rPr lang="en-US" dirty="0"/>
            </a:br>
            <a:r>
              <a:rPr lang="en-US" dirty="0"/>
              <a:t>— “You will feel weak if you skip breakfast.”</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69900" lvl="0" indent="-317500" algn="l" rtl="0">
              <a:spcBef>
                <a:spcPts val="0"/>
              </a:spcBef>
              <a:spcAft>
                <a:spcPts val="0"/>
              </a:spcAft>
              <a:buClr>
                <a:schemeClr val="dk1"/>
              </a:buClr>
              <a:buSzPts val="1200"/>
              <a:buFont typeface="Calibri"/>
              <a:buChar char="●"/>
            </a:pPr>
            <a:r>
              <a:rPr lang="en-US" dirty="0"/>
              <a:t>Are students able to distinguish between the homophones ‘week’ and ‘weak’?</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69900" lvl="0" indent="-317500" algn="l" rtl="0">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a:t>
            </a:r>
            <a:br>
              <a:rPr lang="en-US" dirty="0"/>
            </a:br>
            <a:r>
              <a:rPr lang="en-US" dirty="0"/>
              <a:t>— “I noticed weak is spelled ‘w-e-a-k’ when it means tired or not strong.”</a:t>
            </a:r>
            <a:endParaRPr dirty="0"/>
          </a:p>
          <a:p>
            <a:pPr marL="469900" lvl="0" indent="-317500" algn="l" rtl="0">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p:txBody>
      </p:sp>
    </p:spTree>
    <p:extLst>
      <p:ext uri="{BB962C8B-B14F-4D97-AF65-F5344CB8AC3E}">
        <p14:creationId xmlns:p14="http://schemas.microsoft.com/office/powerpoint/2010/main" val="329920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400" name="Google Shape;400;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1" name="Google Shape;401;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2484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08" name="Google Shape;408;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84458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1.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838200" y="1613550"/>
            <a:ext cx="10515600" cy="49023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000"/>
              </a:spcBef>
              <a:spcAft>
                <a:spcPts val="0"/>
              </a:spcAft>
              <a:buClr>
                <a:schemeClr val="dk1"/>
              </a:buClr>
              <a:buSzPts val="1100"/>
              <a:buFont typeface="Arial"/>
              <a:buNone/>
            </a:pPr>
            <a:r>
              <a:rPr lang="en-US" sz="2200" dirty="0">
                <a:solidFill>
                  <a:srgbClr val="333333"/>
                </a:solidFill>
                <a:highlight>
                  <a:schemeClr val="lt1"/>
                </a:highlight>
              </a:rPr>
              <a:t>This lesson includes two instructional practices, Words Rule: Homophones and the familiar Fluency instructional practice. Fluency is defined as reading smoothly, with expression, not too fast or too slow, and reflecting the meaning of the story. Students will focus on attending to punctuation</a:t>
            </a:r>
            <a:br>
              <a:rPr lang="en-US" sz="2200" dirty="0">
                <a:solidFill>
                  <a:srgbClr val="333333"/>
                </a:solidFill>
                <a:highlight>
                  <a:schemeClr val="lt1"/>
                </a:highlight>
              </a:rPr>
            </a:br>
            <a:r>
              <a:rPr lang="en-US" sz="2200" dirty="0">
                <a:solidFill>
                  <a:srgbClr val="333333"/>
                </a:solidFill>
                <a:highlight>
                  <a:schemeClr val="lt1"/>
                </a:highlight>
              </a:rPr>
              <a:t>and phrasing to read fluently in a conversational manner. During Words Rule Homophones, students will identify words that sound the same but are spelled differently (homophones) in a text and use the context to determine the meaning of each word.</a:t>
            </a:r>
            <a:endParaRPr sz="2200"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lvl="0" indent="-368300" algn="l" rtl="0">
              <a:lnSpc>
                <a:spcPct val="70000"/>
              </a:lnSpc>
              <a:spcBef>
                <a:spcPts val="1000"/>
              </a:spcBef>
              <a:spcAft>
                <a:spcPts val="1000"/>
              </a:spcAft>
              <a:buSzPts val="2200"/>
              <a:buChar char="●"/>
            </a:pPr>
            <a:r>
              <a:rPr lang="en-US" sz="2200" dirty="0"/>
              <a:t>punctuation and phrasing when reading</a:t>
            </a: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3: Part 1: Cycle 15: Lesson 74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5"/>
          <p:cNvSpPr txBox="1"/>
          <p:nvPr/>
        </p:nvSpPr>
        <p:spPr>
          <a:xfrm>
            <a:off x="0" y="0"/>
            <a:ext cx="3468600" cy="354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entury Gothic"/>
                <a:ea typeface="Century Gothic"/>
                <a:cs typeface="Century Gothic"/>
                <a:sym typeface="Century Gothic"/>
              </a:rPr>
              <a:t>Rules of Fluency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smoothly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expression</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meaning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2400" b="1">
                <a:latin typeface="Century Gothic"/>
                <a:ea typeface="Century Gothic"/>
                <a:cs typeface="Century Gothic"/>
                <a:sym typeface="Century Gothic"/>
              </a:rPr>
              <a:t>just the right speed</a:t>
            </a:r>
            <a:r>
              <a:rPr lang="en-US" sz="3000" b="1">
                <a:latin typeface="Century Gothic"/>
                <a:ea typeface="Century Gothic"/>
                <a:cs typeface="Century Gothic"/>
                <a:sym typeface="Century Gothic"/>
              </a:rPr>
              <a:t> </a:t>
            </a:r>
            <a:endParaRPr sz="3000" b="1">
              <a:latin typeface="Century Gothic"/>
              <a:ea typeface="Century Gothic"/>
              <a:cs typeface="Century Gothic"/>
              <a:sym typeface="Century Gothic"/>
            </a:endParaRPr>
          </a:p>
        </p:txBody>
      </p:sp>
      <p:pic>
        <p:nvPicPr>
          <p:cNvPr id="421" name="Google Shape;421;p65"/>
          <p:cNvPicPr preferRelativeResize="0"/>
          <p:nvPr/>
        </p:nvPicPr>
        <p:blipFill rotWithShape="1">
          <a:blip r:embed="rId3">
            <a:alphaModFix/>
          </a:blip>
          <a:srcRect l="10951" t="31972" r="28173" b="9266"/>
          <a:stretch/>
        </p:blipFill>
        <p:spPr>
          <a:xfrm>
            <a:off x="4062075" y="214900"/>
            <a:ext cx="7957199" cy="4917126"/>
          </a:xfrm>
          <a:prstGeom prst="rect">
            <a:avLst/>
          </a:prstGeom>
          <a:noFill/>
          <a:ln>
            <a:noFill/>
          </a:ln>
        </p:spPr>
      </p:pic>
      <p:pic>
        <p:nvPicPr>
          <p:cNvPr id="422" name="Google Shape;422;p65"/>
          <p:cNvPicPr preferRelativeResize="0"/>
          <p:nvPr/>
        </p:nvPicPr>
        <p:blipFill rotWithShape="1">
          <a:blip r:embed="rId4">
            <a:alphaModFix/>
          </a:blip>
          <a:srcRect l="23516" t="23516" r="42278" b="10922"/>
          <a:stretch/>
        </p:blipFill>
        <p:spPr>
          <a:xfrm rot="5400000">
            <a:off x="1396361" y="3671676"/>
            <a:ext cx="2710451" cy="2920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6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700" i="0" u="none" strike="noStrike" cap="none">
                <a:solidFill>
                  <a:schemeClr val="dk1"/>
                </a:solidFill>
                <a:latin typeface="Century Gothic"/>
                <a:ea typeface="Century Gothic"/>
                <a:cs typeface="Century Gothic"/>
                <a:sym typeface="Century Gothic"/>
              </a:rPr>
              <a:t>Reflection Time </a:t>
            </a:r>
            <a:endParaRPr sz="3700">
              <a:latin typeface="Century Gothic"/>
              <a:ea typeface="Century Gothic"/>
              <a:cs typeface="Century Gothic"/>
              <a:sym typeface="Century Gothic"/>
            </a:endParaRPr>
          </a:p>
        </p:txBody>
      </p:sp>
      <p:sp>
        <p:nvSpPr>
          <p:cNvPr id="430" name="Google Shape;430;p66"/>
          <p:cNvSpPr txBox="1">
            <a:spLocks noGrp="1"/>
          </p:cNvSpPr>
          <p:nvPr>
            <p:ph type="body" idx="1"/>
          </p:nvPr>
        </p:nvSpPr>
        <p:spPr>
          <a:xfrm>
            <a:off x="4632767" y="457200"/>
            <a:ext cx="6967200" cy="62493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431" name="Google Shape;431;p66"/>
          <p:cNvPicPr preferRelativeResize="0"/>
          <p:nvPr/>
        </p:nvPicPr>
        <p:blipFill>
          <a:blip r:embed="rId3">
            <a:alphaModFix/>
          </a:blip>
          <a:stretch>
            <a:fillRect/>
          </a:stretch>
        </p:blipFill>
        <p:spPr>
          <a:xfrm>
            <a:off x="1465650" y="2088850"/>
            <a:ext cx="2680299" cy="2680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67"/>
          <p:cNvSpPr txBox="1"/>
          <p:nvPr/>
        </p:nvSpPr>
        <p:spPr>
          <a:xfrm>
            <a:off x="1128713" y="2228849"/>
            <a:ext cx="10239712" cy="3884437"/>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3;p63"/>
          <p:cNvSpPr txBox="1">
            <a:spLocks noGrp="1"/>
          </p:cNvSpPr>
          <p:nvPr>
            <p:ph type="title"/>
          </p:nvPr>
        </p:nvSpPr>
        <p:spPr>
          <a:xfrm>
            <a:off x="567487" y="192662"/>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6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4" name="Google Shape;444;p6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5" name="Google Shape;445;p6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46" name="Google Shape;446;p68"/>
          <p:cNvPicPr preferRelativeResize="0"/>
          <p:nvPr/>
        </p:nvPicPr>
        <p:blipFill>
          <a:blip r:embed="rId4">
            <a:alphaModFix/>
          </a:blip>
          <a:stretch>
            <a:fillRect/>
          </a:stretch>
        </p:blipFill>
        <p:spPr>
          <a:xfrm>
            <a:off x="11024900" y="5614225"/>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graphicFrame>
        <p:nvGraphicFramePr>
          <p:cNvPr id="451" name="Google Shape;451;p69"/>
          <p:cNvGraphicFramePr/>
          <p:nvPr>
            <p:extLst>
              <p:ext uri="{D42A27DB-BD31-4B8C-83A1-F6EECF244321}">
                <p14:modId xmlns:p14="http://schemas.microsoft.com/office/powerpoint/2010/main" val="3064112845"/>
              </p:ext>
            </p:extLst>
          </p:nvPr>
        </p:nvGraphicFramePr>
        <p:xfrm>
          <a:off x="0" y="0"/>
          <a:ext cx="12192000" cy="6964600"/>
        </p:xfrm>
        <a:graphic>
          <a:graphicData uri="http://schemas.openxmlformats.org/drawingml/2006/table">
            <a:tbl>
              <a:tblPr>
                <a:noFill/>
                <a:tableStyleId>{7937FCF9-BB75-437A-9012-7101B2D1D5D4}</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chemeClr val="dk1"/>
                        </a:buClr>
                        <a:buSzPts val="1500"/>
                        <a:buFont typeface="Arial"/>
                        <a:buNone/>
                      </a:pPr>
                      <a:r>
                        <a:rPr lang="en-US" sz="2100" b="1" dirty="0">
                          <a:solidFill>
                            <a:schemeClr val="dk1"/>
                          </a:solidFill>
                          <a:latin typeface="Century Gothic"/>
                          <a:ea typeface="Century Gothic"/>
                          <a:cs typeface="Century Gothic"/>
                          <a:sym typeface="Century Gothic"/>
                        </a:rPr>
                        <a:t>T</a:t>
                      </a:r>
                      <a:r>
                        <a:rPr lang="en-US" sz="1800" b="1" dirty="0">
                          <a:solidFill>
                            <a:schemeClr val="dk1"/>
                          </a:solidFill>
                          <a:latin typeface="Century Gothic"/>
                          <a:ea typeface="Century Gothic"/>
                          <a:cs typeface="Century Gothic"/>
                          <a:sym typeface="Century Gothic"/>
                        </a:rPr>
                        <a:t>eacher Group.</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Chorally reread pp. 5 &amp; 6</a:t>
                      </a:r>
                      <a:r>
                        <a:rPr lang="en-US" sz="1900" baseline="0" dirty="0">
                          <a:solidFill>
                            <a:schemeClr val="dk1"/>
                          </a:solidFill>
                          <a:latin typeface="Century Gothic"/>
                          <a:ea typeface="Century Gothic"/>
                          <a:cs typeface="Century Gothic"/>
                          <a:sym typeface="Century Gothic"/>
                        </a:rPr>
                        <a:t> </a:t>
                      </a:r>
                      <a:r>
                        <a:rPr lang="en-US" sz="1900" dirty="0">
                          <a:solidFill>
                            <a:schemeClr val="dk1"/>
                          </a:solidFill>
                          <a:latin typeface="Century Gothic"/>
                          <a:ea typeface="Century Gothic"/>
                          <a:cs typeface="Century Gothic"/>
                          <a:sym typeface="Century Gothic"/>
                        </a:rPr>
                        <a:t>from “Grandma’s Magic Attic.”</a:t>
                      </a: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 This time, pause at the commas, stop at the periods, and use an asking voice for the question marks and an excited voice for the exclamation marks.</a:t>
                      </a: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Let’s use our Reader’s Toolbox if we can’t read any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dirty="0">
                        <a:solidFill>
                          <a:schemeClr val="dk1"/>
                        </a:solidFill>
                        <a:highlight>
                          <a:srgbClr val="FFFF00"/>
                        </a:highlight>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Find and circle all the punctuation marks (periods, question and exclamation marks, commas, quotation marks) in the decodable reader “Grandma’s Magic Attic.”</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Determine who will act as the narrator, and who will act as the characters in the story.</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As you act out your parts, remember to change your expression based on the punctuation. Read as many pages as you can until time is called.</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Take turns reporting on Grandma’s Magic Attic by reading the decodable as a reporter or a camera person filming.</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Change roles every page. (Whoever “reports” the first page will “film” the second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Compliment your partner on how he/she reads fluently and help your partner if he/she is not fluent. </a:t>
                      </a:r>
                      <a:endParaRPr sz="180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52" name="Google Shape;452;p69"/>
          <p:cNvPicPr preferRelativeResize="0"/>
          <p:nvPr/>
        </p:nvPicPr>
        <p:blipFill>
          <a:blip r:embed="rId3">
            <a:alphaModFix/>
          </a:blip>
          <a:stretch>
            <a:fillRect/>
          </a:stretch>
        </p:blipFill>
        <p:spPr>
          <a:xfrm rot="-1022085">
            <a:off x="7231600" y="658042"/>
            <a:ext cx="744175" cy="671650"/>
          </a:xfrm>
          <a:prstGeom prst="rect">
            <a:avLst/>
          </a:prstGeom>
          <a:noFill/>
          <a:ln>
            <a:noFill/>
          </a:ln>
        </p:spPr>
      </p:pic>
      <p:pic>
        <p:nvPicPr>
          <p:cNvPr id="453" name="Google Shape;453;p69"/>
          <p:cNvPicPr preferRelativeResize="0"/>
          <p:nvPr/>
        </p:nvPicPr>
        <p:blipFill>
          <a:blip r:embed="rId4">
            <a:alphaModFix/>
          </a:blip>
          <a:stretch>
            <a:fillRect/>
          </a:stretch>
        </p:blipFill>
        <p:spPr>
          <a:xfrm rot="-493363">
            <a:off x="11293988" y="80100"/>
            <a:ext cx="714621" cy="1193588"/>
          </a:xfrm>
          <a:prstGeom prst="rect">
            <a:avLst/>
          </a:prstGeom>
          <a:noFill/>
          <a:ln>
            <a:noFill/>
          </a:ln>
        </p:spPr>
      </p:pic>
      <p:pic>
        <p:nvPicPr>
          <p:cNvPr id="454" name="Google Shape;454;p69"/>
          <p:cNvPicPr preferRelativeResize="0"/>
          <p:nvPr/>
        </p:nvPicPr>
        <p:blipFill>
          <a:blip r:embed="rId5">
            <a:alphaModFix/>
          </a:blip>
          <a:stretch>
            <a:fillRect/>
          </a:stretch>
        </p:blipFill>
        <p:spPr>
          <a:xfrm rot="17250561">
            <a:off x="2806798" y="211044"/>
            <a:ext cx="1097906" cy="994388"/>
          </a:xfrm>
          <a:prstGeom prst="rect">
            <a:avLst/>
          </a:prstGeom>
          <a:noFill/>
          <a:ln>
            <a:noFill/>
          </a:ln>
        </p:spPr>
      </p:pic>
      <p:sp>
        <p:nvSpPr>
          <p:cNvPr id="455" name="Google Shape;455;p69"/>
          <p:cNvSpPr txBox="1"/>
          <p:nvPr/>
        </p:nvSpPr>
        <p:spPr>
          <a:xfrm>
            <a:off x="2716434" y="563771"/>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70"/>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latin typeface="Century Gothic" panose="020B0502020202020204" pitchFamily="34" charset="0"/>
                <a:ea typeface="Calibri"/>
                <a:cs typeface="Calibri"/>
                <a:sym typeface="Calibri"/>
              </a:rPr>
              <a:t>Reader’s Toolbox: </a:t>
            </a:r>
            <a:endParaRPr>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4300">
                <a:latin typeface="Century Gothic" panose="020B0502020202020204" pitchFamily="34" charset="0"/>
                <a:ea typeface="Calibri"/>
                <a:cs typeface="Calibri"/>
                <a:sym typeface="Calibri"/>
              </a:rPr>
              <a:t>Use what you know!</a:t>
            </a:r>
            <a:r>
              <a:rPr lang="en-US">
                <a:latin typeface="Century Gothic" panose="020B0502020202020204" pitchFamily="34" charset="0"/>
              </a:rPr>
              <a:t> </a:t>
            </a:r>
            <a:endParaRPr>
              <a:latin typeface="Century Gothic" panose="020B0502020202020204" pitchFamily="34" charset="0"/>
            </a:endParaRPr>
          </a:p>
          <a:p>
            <a:pPr marL="609600" lvl="0" indent="0" algn="l" rtl="0">
              <a:spcBef>
                <a:spcPts val="0"/>
              </a:spcBef>
              <a:spcAft>
                <a:spcPts val="0"/>
              </a:spcAft>
              <a:buNone/>
            </a:pPr>
            <a:endParaRPr>
              <a:latin typeface="Century Gothic" panose="020B0502020202020204" pitchFamily="34" charset="0"/>
            </a:endParaRPr>
          </a:p>
        </p:txBody>
      </p:sp>
      <p:sp>
        <p:nvSpPr>
          <p:cNvPr id="461" name="Google Shape;461;p70"/>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panose="020B0502020202020204" pitchFamily="34" charset="0"/>
              <a:ea typeface="Century Gothic"/>
              <a:cs typeface="Century Gothic"/>
              <a:sym typeface="Century Gothic"/>
            </a:endParaRPr>
          </a:p>
        </p:txBody>
      </p:sp>
      <p:pic>
        <p:nvPicPr>
          <p:cNvPr id="462" name="Google Shape;462;p70"/>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63" name="Google Shape;463;p70"/>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64" name="Google Shape;464;p70"/>
          <p:cNvGraphicFramePr/>
          <p:nvPr>
            <p:extLst>
              <p:ext uri="{D42A27DB-BD31-4B8C-83A1-F6EECF244321}">
                <p14:modId xmlns:p14="http://schemas.microsoft.com/office/powerpoint/2010/main" val="1103271002"/>
              </p:ext>
            </p:extLst>
          </p:nvPr>
        </p:nvGraphicFramePr>
        <p:xfrm>
          <a:off x="6096000" y="25500"/>
          <a:ext cx="5771875" cy="6896000"/>
        </p:xfrm>
        <a:graphic>
          <a:graphicData uri="http://schemas.openxmlformats.org/drawingml/2006/table">
            <a:tbl>
              <a:tblPr>
                <a:noFill/>
                <a:tableStyleId>{7937FCF9-BB75-437A-9012-7101B2D1D5D4}</a:tableStyleId>
              </a:tblPr>
              <a:tblGrid>
                <a:gridCol w="716200">
                  <a:extLst>
                    <a:ext uri="{9D8B030D-6E8A-4147-A177-3AD203B41FA5}">
                      <a16:colId xmlns:a16="http://schemas.microsoft.com/office/drawing/2014/main" val="20000"/>
                    </a:ext>
                  </a:extLst>
                </a:gridCol>
                <a:gridCol w="5055675">
                  <a:extLst>
                    <a:ext uri="{9D8B030D-6E8A-4147-A177-3AD203B41FA5}">
                      <a16:colId xmlns:a16="http://schemas.microsoft.com/office/drawing/2014/main" val="20001"/>
                    </a:ext>
                  </a:extLst>
                </a:gridCol>
              </a:tblGrid>
              <a:tr h="508000">
                <a:tc>
                  <a:txBody>
                    <a:bodyPr/>
                    <a:lstStyle/>
                    <a:p>
                      <a:pPr marL="0" lvl="0" indent="0" algn="l" rtl="0">
                        <a:spcBef>
                          <a:spcPts val="0"/>
                        </a:spcBef>
                        <a:spcAft>
                          <a:spcPts val="0"/>
                        </a:spcAft>
                        <a:buNone/>
                      </a:pPr>
                      <a:r>
                        <a:rPr lang="en-US" sz="1750" dirty="0">
                          <a:latin typeface="Century Gothic" panose="020B0502020202020204" pitchFamily="34" charset="0"/>
                        </a:rPr>
                        <a:t>1.</a:t>
                      </a:r>
                      <a:endParaRPr sz="1750" dirty="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50" b="1" dirty="0">
                          <a:latin typeface="Century Gothic" panose="020B0502020202020204" pitchFamily="34" charset="0"/>
                          <a:ea typeface="Calibri"/>
                          <a:cs typeface="Calibri"/>
                          <a:sym typeface="Calibri"/>
                        </a:rPr>
                        <a:t>Sound out the word</a:t>
                      </a:r>
                      <a:r>
                        <a:rPr lang="en-US" sz="1750" dirty="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75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0"/>
                  </a:ext>
                </a:extLst>
              </a:tr>
              <a:tr h="508000">
                <a:tc>
                  <a:txBody>
                    <a:bodyPr/>
                    <a:lstStyle/>
                    <a:p>
                      <a:pPr marL="0" lvl="0" indent="0" algn="l" rtl="0">
                        <a:spcBef>
                          <a:spcPts val="0"/>
                        </a:spcBef>
                        <a:spcAft>
                          <a:spcPts val="0"/>
                        </a:spcAft>
                        <a:buNone/>
                      </a:pPr>
                      <a:r>
                        <a:rPr lang="en-US" sz="1750">
                          <a:latin typeface="Century Gothic" panose="020B0502020202020204" pitchFamily="34" charset="0"/>
                        </a:rPr>
                        <a:t>2.</a:t>
                      </a:r>
                      <a:endParaRPr sz="175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50" b="1" dirty="0">
                          <a:latin typeface="Century Gothic" panose="020B0502020202020204" pitchFamily="34" charset="0"/>
                          <a:ea typeface="Calibri"/>
                          <a:cs typeface="Calibri"/>
                          <a:sym typeface="Calibri"/>
                        </a:rPr>
                        <a:t>Syllable Sleuth: </a:t>
                      </a:r>
                      <a:r>
                        <a:rPr lang="en-US" sz="1750" dirty="0">
                          <a:latin typeface="Century Gothic" panose="020B0502020202020204" pitchFamily="34" charset="0"/>
                          <a:ea typeface="Calibri"/>
                          <a:cs typeface="Calibri"/>
                          <a:sym typeface="Calibri"/>
                        </a:rPr>
                        <a:t>Break apart long words into syllables, then blend to read the word. </a:t>
                      </a:r>
                      <a:endParaRPr sz="175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1"/>
                  </a:ext>
                </a:extLst>
              </a:tr>
              <a:tr h="508000">
                <a:tc>
                  <a:txBody>
                    <a:bodyPr/>
                    <a:lstStyle/>
                    <a:p>
                      <a:pPr marL="0" lvl="0" indent="0" algn="l" rtl="0">
                        <a:spcBef>
                          <a:spcPts val="0"/>
                        </a:spcBef>
                        <a:spcAft>
                          <a:spcPts val="0"/>
                        </a:spcAft>
                        <a:buNone/>
                      </a:pPr>
                      <a:r>
                        <a:rPr lang="en-US" sz="1750">
                          <a:latin typeface="Century Gothic" panose="020B0502020202020204" pitchFamily="34" charset="0"/>
                        </a:rPr>
                        <a:t>3. </a:t>
                      </a:r>
                      <a:endParaRPr sz="175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50" b="1" dirty="0">
                          <a:latin typeface="Century Gothic" panose="020B0502020202020204" pitchFamily="34" charset="0"/>
                          <a:ea typeface="Calibri"/>
                          <a:cs typeface="Calibri"/>
                          <a:sym typeface="Calibri"/>
                        </a:rPr>
                        <a:t>Word Parts:</a:t>
                      </a:r>
                      <a:r>
                        <a:rPr lang="en-US" sz="1750" dirty="0">
                          <a:latin typeface="Century Gothic" panose="020B0502020202020204" pitchFamily="34" charset="0"/>
                          <a:ea typeface="Calibri"/>
                          <a:cs typeface="Calibri"/>
                          <a:sym typeface="Calibri"/>
                        </a:rPr>
                        <a:t> Does the word have suffixes or prefixes? Read the word parts first, then use what you know about spelling patterns to read the base word. Put the parts together to read the word.</a:t>
                      </a:r>
                      <a:endParaRPr sz="175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2"/>
                  </a:ext>
                </a:extLst>
              </a:tr>
              <a:tr h="508000">
                <a:tc>
                  <a:txBody>
                    <a:bodyPr/>
                    <a:lstStyle/>
                    <a:p>
                      <a:pPr marL="0" lvl="0" indent="0" algn="l" rtl="0">
                        <a:spcBef>
                          <a:spcPts val="0"/>
                        </a:spcBef>
                        <a:spcAft>
                          <a:spcPts val="0"/>
                        </a:spcAft>
                        <a:buNone/>
                      </a:pPr>
                      <a:r>
                        <a:rPr lang="en-US" sz="1750">
                          <a:latin typeface="Century Gothic" panose="020B0502020202020204" pitchFamily="34" charset="0"/>
                        </a:rPr>
                        <a:t>4.</a:t>
                      </a:r>
                      <a:endParaRPr sz="175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50" b="1" dirty="0">
                          <a:latin typeface="Century Gothic" panose="020B0502020202020204" pitchFamily="34" charset="0"/>
                          <a:ea typeface="Calibri"/>
                          <a:cs typeface="Calibri"/>
                          <a:sym typeface="Calibri"/>
                        </a:rPr>
                        <a:t>High-Frequency Words: </a:t>
                      </a:r>
                      <a:r>
                        <a:rPr lang="en-US" sz="1750" dirty="0">
                          <a:latin typeface="Century Gothic" panose="020B0502020202020204" pitchFamily="34" charset="0"/>
                          <a:ea typeface="Calibri"/>
                          <a:cs typeface="Calibri"/>
                          <a:sym typeface="Calibri"/>
                        </a:rPr>
                        <a:t>Read high-frequency words in a SNAP. Look to the Interactive Word Wall for help, then try to read the word.</a:t>
                      </a:r>
                      <a:endParaRPr sz="175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3"/>
                  </a:ext>
                </a:extLst>
              </a:tr>
              <a:tr h="1386900">
                <a:tc>
                  <a:txBody>
                    <a:bodyPr/>
                    <a:lstStyle/>
                    <a:p>
                      <a:pPr marL="0" lvl="0" indent="0" algn="l" rtl="0">
                        <a:spcBef>
                          <a:spcPts val="0"/>
                        </a:spcBef>
                        <a:spcAft>
                          <a:spcPts val="0"/>
                        </a:spcAft>
                        <a:buNone/>
                      </a:pPr>
                      <a:r>
                        <a:rPr lang="en-US" sz="1750">
                          <a:latin typeface="Century Gothic" panose="020B0502020202020204" pitchFamily="34" charset="0"/>
                        </a:rPr>
                        <a:t>5. </a:t>
                      </a:r>
                      <a:endParaRPr sz="175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50" b="1" dirty="0">
                          <a:latin typeface="Century Gothic" panose="020B0502020202020204" pitchFamily="34" charset="0"/>
                          <a:ea typeface="Calibri"/>
                          <a:cs typeface="Calibri"/>
                          <a:sym typeface="Calibri"/>
                        </a:rPr>
                        <a:t>Read it Again:</a:t>
                      </a:r>
                      <a:r>
                        <a:rPr lang="en-US" sz="1750" dirty="0">
                          <a:latin typeface="Century Gothic" panose="020B0502020202020204" pitchFamily="34" charset="0"/>
                          <a:ea typeface="Calibri"/>
                          <a:cs typeface="Calibri"/>
                          <a:sym typeface="Calibri"/>
                        </a:rPr>
                        <a:t> Try to read the word again when it does not make sense. For example, try a different vowel sound. Then read the word again.</a:t>
                      </a:r>
                      <a:endParaRPr sz="1750" dirty="0">
                        <a:latin typeface="Century Gothic" panose="020B0502020202020204" pitchFamily="34" charset="0"/>
                        <a:ea typeface="Calibri"/>
                        <a:cs typeface="Calibri"/>
                        <a:sym typeface="Calibri"/>
                      </a:endParaRPr>
                    </a:p>
                  </a:txBody>
                  <a:tcPr marL="121900" marR="121900" marT="121900" marB="121900"/>
                </a:tc>
                <a:extLst>
                  <a:ext uri="{0D108BD9-81ED-4DB2-BD59-A6C34878D82A}">
                    <a16:rowId xmlns:a16="http://schemas.microsoft.com/office/drawing/2014/main" val="10004"/>
                  </a:ext>
                </a:extLst>
              </a:tr>
            </a:tbl>
          </a:graphicData>
        </a:graphic>
      </p:graphicFrame>
      <p:pic>
        <p:nvPicPr>
          <p:cNvPr id="465" name="Google Shape;465;p70"/>
          <p:cNvPicPr preferRelativeResize="0"/>
          <p:nvPr/>
        </p:nvPicPr>
        <p:blipFill>
          <a:blip r:embed="rId4">
            <a:alphaModFix/>
          </a:blip>
          <a:stretch>
            <a:fillRect/>
          </a:stretch>
        </p:blipFill>
        <p:spPr>
          <a:xfrm>
            <a:off x="6212433" y="6019282"/>
            <a:ext cx="599766" cy="508000"/>
          </a:xfrm>
          <a:prstGeom prst="rect">
            <a:avLst/>
          </a:prstGeom>
          <a:noFill/>
          <a:ln>
            <a:noFill/>
          </a:ln>
        </p:spPr>
      </p:pic>
      <p:pic>
        <p:nvPicPr>
          <p:cNvPr id="466" name="Google Shape;466;p70"/>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67" name="Google Shape;467;p70"/>
          <p:cNvPicPr preferRelativeResize="0"/>
          <p:nvPr/>
        </p:nvPicPr>
        <p:blipFill>
          <a:blip r:embed="rId4">
            <a:alphaModFix/>
          </a:blip>
          <a:stretch>
            <a:fillRect/>
          </a:stretch>
        </p:blipFill>
        <p:spPr>
          <a:xfrm>
            <a:off x="6268316" y="2262765"/>
            <a:ext cx="488000" cy="413334"/>
          </a:xfrm>
          <a:prstGeom prst="rect">
            <a:avLst/>
          </a:prstGeom>
          <a:noFill/>
          <a:ln>
            <a:noFill/>
          </a:ln>
        </p:spPr>
      </p:pic>
      <p:pic>
        <p:nvPicPr>
          <p:cNvPr id="468" name="Google Shape;468;p70"/>
          <p:cNvPicPr preferRelativeResize="0"/>
          <p:nvPr/>
        </p:nvPicPr>
        <p:blipFill>
          <a:blip r:embed="rId4">
            <a:alphaModFix/>
          </a:blip>
          <a:stretch>
            <a:fillRect/>
          </a:stretch>
        </p:blipFill>
        <p:spPr>
          <a:xfrm rot="-10799991">
            <a:off x="6096016" y="4603516"/>
            <a:ext cx="599766" cy="508000"/>
          </a:xfrm>
          <a:prstGeom prst="rect">
            <a:avLst/>
          </a:prstGeom>
          <a:noFill/>
          <a:ln>
            <a:noFill/>
          </a:ln>
        </p:spPr>
      </p:pic>
      <p:pic>
        <p:nvPicPr>
          <p:cNvPr id="469" name="Google Shape;469;p70"/>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609600" y="1454288"/>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74:</a:t>
            </a:r>
            <a:endParaRPr sz="2200" dirty="0"/>
          </a:p>
          <a:p>
            <a:pPr marL="0" lvl="0" indent="0" algn="l" rtl="0">
              <a:lnSpc>
                <a:spcPct val="100000"/>
              </a:lnSpc>
              <a:spcBef>
                <a:spcPts val="0"/>
              </a:spcBef>
              <a:spcAft>
                <a:spcPts val="0"/>
              </a:spcAft>
              <a:buClr>
                <a:srgbClr val="000000"/>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Char char="●"/>
            </a:pPr>
            <a:r>
              <a:rPr lang="en-US" sz="2200" dirty="0"/>
              <a:t>Enlarged Homophone Demonstration Sentence </a:t>
            </a:r>
            <a:endParaRPr sz="2200" dirty="0"/>
          </a:p>
          <a:p>
            <a:pPr marL="457200" lvl="0" indent="-381000" algn="l" rtl="0">
              <a:lnSpc>
                <a:spcPct val="100000"/>
              </a:lnSpc>
              <a:spcBef>
                <a:spcPts val="1000"/>
              </a:spcBef>
              <a:spcAft>
                <a:spcPts val="0"/>
              </a:spcAft>
              <a:buSzPts val="2400"/>
              <a:buChar char="●"/>
            </a:pPr>
            <a:r>
              <a:rPr lang="en-US" sz="2200" dirty="0"/>
              <a:t>Homophone Practice Sentences</a:t>
            </a:r>
            <a:endParaRPr sz="2200" dirty="0"/>
          </a:p>
          <a:p>
            <a:pPr marL="457200" lvl="0" indent="-381000" algn="l" rtl="0">
              <a:lnSpc>
                <a:spcPct val="100000"/>
              </a:lnSpc>
              <a:spcBef>
                <a:spcPts val="1000"/>
              </a:spcBef>
              <a:spcAft>
                <a:spcPts val="0"/>
              </a:spcAft>
              <a:buSzPts val="2400"/>
              <a:buChar char="●"/>
            </a:pPr>
            <a:r>
              <a:rPr lang="en-US" sz="2200" dirty="0"/>
              <a:t>Homophone Word Cards (“weak” and “week”)</a:t>
            </a:r>
            <a:endParaRPr sz="2200" dirty="0"/>
          </a:p>
          <a:p>
            <a:pPr marL="457200" lvl="0" indent="-381000" algn="l" rtl="0">
              <a:lnSpc>
                <a:spcPct val="100000"/>
              </a:lnSpc>
              <a:spcBef>
                <a:spcPts val="1000"/>
              </a:spcBef>
              <a:spcAft>
                <a:spcPts val="0"/>
              </a:spcAft>
              <a:buSzPts val="2400"/>
              <a:buChar char="●"/>
            </a:pPr>
            <a:r>
              <a:rPr lang="en-US" sz="2200" dirty="0"/>
              <a:t>Rules of Fluency written on index Cards (</a:t>
            </a:r>
            <a:r>
              <a:rPr lang="en-US" sz="2200" i="1" dirty="0"/>
              <a:t>Smoothly, With Expression, With Meaning, Just the Right Speed)</a:t>
            </a:r>
            <a:endParaRPr sz="2200" i="1" dirty="0"/>
          </a:p>
          <a:p>
            <a:pPr marL="457200" lvl="0" indent="-381000" algn="l" rtl="0">
              <a:lnSpc>
                <a:spcPct val="100000"/>
              </a:lnSpc>
              <a:spcBef>
                <a:spcPts val="1000"/>
              </a:spcBef>
              <a:spcAft>
                <a:spcPts val="0"/>
              </a:spcAft>
              <a:buSzPts val="2400"/>
              <a:buChar char="●"/>
            </a:pPr>
            <a:r>
              <a:rPr lang="en-US" sz="2200" dirty="0"/>
              <a:t>Enlarged excerpt from “Grandma’s Magic Attic”</a:t>
            </a:r>
            <a:endParaRPr sz="2200" dirty="0"/>
          </a:p>
          <a:p>
            <a:pPr marL="457200" lvl="0" indent="-381000" algn="l" rtl="0">
              <a:lnSpc>
                <a:spcPct val="100000"/>
              </a:lnSpc>
              <a:spcBef>
                <a:spcPts val="1000"/>
              </a:spcBef>
              <a:spcAft>
                <a:spcPts val="0"/>
              </a:spcAft>
              <a:buSzPts val="2400"/>
              <a:buChar char="●"/>
            </a:pPr>
            <a:r>
              <a:rPr lang="en-US" sz="2200" dirty="0"/>
              <a:t>Student copies of excerpt from decodable “Grandma’s Magic Attic” (pages 5-6 of decodable)</a:t>
            </a:r>
            <a:endParaRPr sz="2200" dirty="0"/>
          </a:p>
          <a:p>
            <a:pPr marL="0" lvl="0" indent="0" algn="l" rtl="0">
              <a:lnSpc>
                <a:spcPct val="100000"/>
              </a:lnSpc>
              <a:spcBef>
                <a:spcPts val="1000"/>
              </a:spcBef>
              <a:spcAft>
                <a:spcPts val="0"/>
              </a:spcAft>
              <a:buClr>
                <a:srgbClr val="000000"/>
              </a:buClr>
              <a:buSzPts val="1100"/>
              <a:buFont typeface="Arial"/>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“The Fluency Song” (one to display; on slide, see supporting materials)</a:t>
            </a:r>
            <a:endParaRPr sz="2200" b="1"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609600" y="128588"/>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1: Cycle 15: Lesson 74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74:</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15 Overview for Lesson 74</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599" y="445575"/>
            <a:ext cx="11585901"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a:ea typeface="Century Gothic"/>
                <a:cs typeface="Century Gothic"/>
                <a:sym typeface="Century Gothic"/>
              </a:rPr>
              <a:t>Grade 2: Module 3: Part 1: Cycle 15: Lesson 74</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15: Lesson 74</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a:t>
            </a: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Can you tell the difference when two words sound the same?”</a:t>
            </a: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Yes, we’ll tell the 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lvl="0" indent="-419100" algn="l" rtl="0">
              <a:spcBef>
                <a:spcPts val="1000"/>
              </a:spcBef>
              <a:spcAft>
                <a:spcPts val="0"/>
              </a:spcAft>
              <a:buSzPts val="3000"/>
              <a:buChar char="●"/>
            </a:pPr>
            <a:r>
              <a:rPr lang="en-US" sz="3000">
                <a:solidFill>
                  <a:srgbClr val="333333"/>
                </a:solidFill>
                <a:highlight>
                  <a:schemeClr val="lt1"/>
                </a:highlight>
              </a:rPr>
              <a:t>I can use context to help me decode words that have common sounds with different spelling patterns (homophones “weak” and “week”).</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40788"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369300" y="83525"/>
            <a:ext cx="11360700" cy="9744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t>Words Rule: Homophones</a:t>
            </a:r>
            <a:endParaRPr sz="3600" b="1" dirty="0"/>
          </a:p>
        </p:txBody>
      </p:sp>
      <p:sp>
        <p:nvSpPr>
          <p:cNvPr id="387" name="Google Shape;387;p62"/>
          <p:cNvSpPr txBox="1"/>
          <p:nvPr/>
        </p:nvSpPr>
        <p:spPr>
          <a:xfrm>
            <a:off x="152350" y="760050"/>
            <a:ext cx="11634300" cy="1594500"/>
          </a:xfrm>
          <a:prstGeom prst="rect">
            <a:avLst/>
          </a:prstGeom>
          <a:noFill/>
          <a:ln>
            <a:noFill/>
          </a:ln>
        </p:spPr>
        <p:txBody>
          <a:bodyPr spcFirstLastPara="1" wrap="square" lIns="91425" tIns="91425" rIns="91425" bIns="91425" anchor="ctr" anchorCtr="0">
            <a:noAutofit/>
          </a:bodyPr>
          <a:lstStyle/>
          <a:p>
            <a:pPr marL="0" lvl="0" indent="457200" algn="ctr" rtl="0">
              <a:spcBef>
                <a:spcPts val="0"/>
              </a:spcBef>
              <a:spcAft>
                <a:spcPts val="0"/>
              </a:spcAft>
              <a:buNone/>
            </a:pPr>
            <a:r>
              <a:rPr lang="en-US" sz="3000">
                <a:latin typeface="Century Gothic"/>
                <a:ea typeface="Century Gothic"/>
                <a:cs typeface="Century Gothic"/>
                <a:sym typeface="Century Gothic"/>
              </a:rPr>
              <a:t>Last week, Sam went to the doctor because he was feeling weak and had a sore throat.</a:t>
            </a:r>
            <a:endParaRPr sz="3000">
              <a:latin typeface="Century Gothic"/>
              <a:ea typeface="Century Gothic"/>
              <a:cs typeface="Century Gothic"/>
              <a:sym typeface="Century Gothic"/>
            </a:endParaRPr>
          </a:p>
        </p:txBody>
      </p:sp>
      <p:sp>
        <p:nvSpPr>
          <p:cNvPr id="388" name="Google Shape;388;p62"/>
          <p:cNvSpPr txBox="1"/>
          <p:nvPr/>
        </p:nvSpPr>
        <p:spPr>
          <a:xfrm>
            <a:off x="3724013" y="2609250"/>
            <a:ext cx="38841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week 	weak</a:t>
            </a:r>
            <a:endParaRPr sz="3000" dirty="0">
              <a:latin typeface="Century Gothic"/>
              <a:ea typeface="Century Gothic"/>
              <a:cs typeface="Century Gothic"/>
              <a:sym typeface="Century Gothic"/>
            </a:endParaRPr>
          </a:p>
        </p:txBody>
      </p:sp>
      <p:sp>
        <p:nvSpPr>
          <p:cNvPr id="389" name="Google Shape;389;p62"/>
          <p:cNvSpPr txBox="1"/>
          <p:nvPr/>
        </p:nvSpPr>
        <p:spPr>
          <a:xfrm>
            <a:off x="369300" y="3387475"/>
            <a:ext cx="114534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I felt </a:t>
            </a:r>
            <a:r>
              <a:rPr lang="en-US" sz="3000" u="sng">
                <a:latin typeface="Century Gothic"/>
                <a:ea typeface="Century Gothic"/>
                <a:cs typeface="Century Gothic"/>
                <a:sym typeface="Century Gothic"/>
              </a:rPr>
              <a:t>______</a:t>
            </a:r>
            <a:r>
              <a:rPr lang="en-US" sz="3000">
                <a:latin typeface="Century Gothic"/>
                <a:ea typeface="Century Gothic"/>
                <a:cs typeface="Century Gothic"/>
                <a:sym typeface="Century Gothic"/>
              </a:rPr>
              <a:t> after running the marathon.</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90" name="Google Shape;390;p62"/>
          <p:cNvSpPr txBox="1"/>
          <p:nvPr/>
        </p:nvSpPr>
        <p:spPr>
          <a:xfrm>
            <a:off x="1387450" y="3387475"/>
            <a:ext cx="1411500" cy="66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weak</a:t>
            </a:r>
            <a:endParaRPr sz="3000" dirty="0">
              <a:latin typeface="Century Gothic"/>
              <a:ea typeface="Century Gothic"/>
              <a:cs typeface="Century Gothic"/>
              <a:sym typeface="Century Gothic"/>
            </a:endParaRPr>
          </a:p>
        </p:txBody>
      </p:sp>
      <p:sp>
        <p:nvSpPr>
          <p:cNvPr id="391" name="Google Shape;391;p62"/>
          <p:cNvSpPr txBox="1"/>
          <p:nvPr/>
        </p:nvSpPr>
        <p:spPr>
          <a:xfrm>
            <a:off x="431400" y="4051675"/>
            <a:ext cx="113292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Can we visit Grandma next </a:t>
            </a:r>
            <a:r>
              <a:rPr lang="en-US" sz="3000" u="sng">
                <a:solidFill>
                  <a:schemeClr val="dk1"/>
                </a:solidFill>
                <a:latin typeface="Century Gothic"/>
                <a:ea typeface="Century Gothic"/>
                <a:cs typeface="Century Gothic"/>
                <a:sym typeface="Century Gothic"/>
              </a:rPr>
              <a:t>________</a:t>
            </a:r>
            <a:r>
              <a:rPr lang="en-US" sz="3000">
                <a:solidFill>
                  <a:schemeClr val="dk1"/>
                </a:solidFill>
                <a:latin typeface="Century Gothic"/>
                <a:ea typeface="Century Gothic"/>
                <a:cs typeface="Century Gothic"/>
                <a:sym typeface="Century Gothic"/>
              </a:rPr>
              <a:t>?</a:t>
            </a:r>
            <a:br>
              <a:rPr lang="en-US" sz="3000">
                <a:solidFill>
                  <a:schemeClr val="dk1"/>
                </a:solidFill>
                <a:latin typeface="Century Gothic"/>
                <a:ea typeface="Century Gothic"/>
                <a:cs typeface="Century Gothic"/>
                <a:sym typeface="Century Gothic"/>
              </a:rPr>
            </a:b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392" name="Google Shape;392;p62"/>
          <p:cNvSpPr txBox="1"/>
          <p:nvPr/>
        </p:nvSpPr>
        <p:spPr>
          <a:xfrm>
            <a:off x="5804475" y="3963125"/>
            <a:ext cx="14115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week</a:t>
            </a:r>
            <a:endParaRPr sz="3000">
              <a:latin typeface="Century Gothic"/>
              <a:ea typeface="Century Gothic"/>
              <a:cs typeface="Century Gothic"/>
              <a:sym typeface="Century Gothic"/>
            </a:endParaRPr>
          </a:p>
        </p:txBody>
      </p:sp>
      <p:sp>
        <p:nvSpPr>
          <p:cNvPr id="393" name="Google Shape;393;p62"/>
          <p:cNvSpPr txBox="1"/>
          <p:nvPr/>
        </p:nvSpPr>
        <p:spPr>
          <a:xfrm>
            <a:off x="431400" y="4699625"/>
            <a:ext cx="114534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Mom said it will be cold during the </a:t>
            </a:r>
            <a:r>
              <a:rPr lang="en-US" sz="3000" u="sng">
                <a:solidFill>
                  <a:schemeClr val="dk1"/>
                </a:solidFill>
                <a:latin typeface="Century Gothic"/>
                <a:ea typeface="Century Gothic"/>
                <a:cs typeface="Century Gothic"/>
                <a:sym typeface="Century Gothic"/>
              </a:rPr>
              <a:t>________</a:t>
            </a:r>
            <a:r>
              <a:rPr lang="en-US" sz="3000">
                <a:solidFill>
                  <a:schemeClr val="dk1"/>
                </a:solidFill>
                <a:latin typeface="Century Gothic"/>
                <a:ea typeface="Century Gothic"/>
                <a:cs typeface="Century Gothic"/>
                <a:sym typeface="Century Gothic"/>
              </a:rPr>
              <a:t> of our break.</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p>
        </p:txBody>
      </p:sp>
      <p:sp>
        <p:nvSpPr>
          <p:cNvPr id="394" name="Google Shape;394;p62"/>
          <p:cNvSpPr txBox="1"/>
          <p:nvPr/>
        </p:nvSpPr>
        <p:spPr>
          <a:xfrm>
            <a:off x="7083125" y="4699625"/>
            <a:ext cx="1262100" cy="5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week</a:t>
            </a:r>
            <a:endParaRPr sz="3000">
              <a:latin typeface="Century Gothic"/>
              <a:ea typeface="Century Gothic"/>
              <a:cs typeface="Century Gothic"/>
              <a:sym typeface="Century Gothic"/>
            </a:endParaRPr>
          </a:p>
        </p:txBody>
      </p:sp>
      <p:sp>
        <p:nvSpPr>
          <p:cNvPr id="395" name="Google Shape;395;p62"/>
          <p:cNvSpPr txBox="1"/>
          <p:nvPr/>
        </p:nvSpPr>
        <p:spPr>
          <a:xfrm>
            <a:off x="431400" y="5308175"/>
            <a:ext cx="10820100" cy="86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You will feel </a:t>
            </a:r>
            <a:r>
              <a:rPr lang="en-US" sz="3000" u="sng">
                <a:solidFill>
                  <a:schemeClr val="dk1"/>
                </a:solidFill>
                <a:latin typeface="Century Gothic"/>
                <a:ea typeface="Century Gothic"/>
                <a:cs typeface="Century Gothic"/>
                <a:sym typeface="Century Gothic"/>
              </a:rPr>
              <a:t>________</a:t>
            </a:r>
            <a:r>
              <a:rPr lang="en-US" sz="3000">
                <a:solidFill>
                  <a:schemeClr val="dk1"/>
                </a:solidFill>
                <a:latin typeface="Century Gothic"/>
                <a:ea typeface="Century Gothic"/>
                <a:cs typeface="Century Gothic"/>
                <a:sym typeface="Century Gothic"/>
              </a:rPr>
              <a:t> if you skip breakfast.</a:t>
            </a:r>
            <a:endParaRPr/>
          </a:p>
        </p:txBody>
      </p:sp>
      <p:sp>
        <p:nvSpPr>
          <p:cNvPr id="396" name="Google Shape;396;p62"/>
          <p:cNvSpPr txBox="1"/>
          <p:nvPr/>
        </p:nvSpPr>
        <p:spPr>
          <a:xfrm>
            <a:off x="2798950" y="5308175"/>
            <a:ext cx="1411500" cy="5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weak </a:t>
            </a:r>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1000"/>
                                        <p:tgtEl>
                                          <p:spTgt spid="3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
                                        </p:tgtEl>
                                        <p:attrNameLst>
                                          <p:attrName>style.visibility</p:attrName>
                                        </p:attrNameLst>
                                      </p:cBhvr>
                                      <p:to>
                                        <p:strVal val="visible"/>
                                      </p:to>
                                    </p:set>
                                    <p:animEffect transition="in" filter="fade">
                                      <p:cBhvr>
                                        <p:cTn id="17" dur="1000"/>
                                        <p:tgtEl>
                                          <p:spTgt spid="38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0"/>
                                        </p:tgtEl>
                                        <p:attrNameLst>
                                          <p:attrName>style.visibility</p:attrName>
                                        </p:attrNameLst>
                                      </p:cBhvr>
                                      <p:to>
                                        <p:strVal val="visible"/>
                                      </p:to>
                                    </p:set>
                                    <p:animEffect transition="in" filter="fade">
                                      <p:cBhvr>
                                        <p:cTn id="22" dur="1000"/>
                                        <p:tgtEl>
                                          <p:spTgt spid="3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1"/>
                                        </p:tgtEl>
                                        <p:attrNameLst>
                                          <p:attrName>style.visibility</p:attrName>
                                        </p:attrNameLst>
                                      </p:cBhvr>
                                      <p:to>
                                        <p:strVal val="visible"/>
                                      </p:to>
                                    </p:set>
                                    <p:animEffect transition="in" filter="fade">
                                      <p:cBhvr>
                                        <p:cTn id="27" dur="1000"/>
                                        <p:tgtEl>
                                          <p:spTgt spid="39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2"/>
                                        </p:tgtEl>
                                        <p:attrNameLst>
                                          <p:attrName>style.visibility</p:attrName>
                                        </p:attrNameLst>
                                      </p:cBhvr>
                                      <p:to>
                                        <p:strVal val="visible"/>
                                      </p:to>
                                    </p:set>
                                    <p:animEffect transition="in" filter="fade">
                                      <p:cBhvr>
                                        <p:cTn id="32" dur="1000"/>
                                        <p:tgtEl>
                                          <p:spTgt spid="39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3"/>
                                        </p:tgtEl>
                                        <p:attrNameLst>
                                          <p:attrName>style.visibility</p:attrName>
                                        </p:attrNameLst>
                                      </p:cBhvr>
                                      <p:to>
                                        <p:strVal val="visible"/>
                                      </p:to>
                                    </p:set>
                                    <p:animEffect transition="in" filter="fade">
                                      <p:cBhvr>
                                        <p:cTn id="37" dur="1000"/>
                                        <p:tgtEl>
                                          <p:spTgt spid="39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4"/>
                                        </p:tgtEl>
                                        <p:attrNameLst>
                                          <p:attrName>style.visibility</p:attrName>
                                        </p:attrNameLst>
                                      </p:cBhvr>
                                      <p:to>
                                        <p:strVal val="visible"/>
                                      </p:to>
                                    </p:set>
                                    <p:animEffect transition="in" filter="fade">
                                      <p:cBhvr>
                                        <p:cTn id="42" dur="1000"/>
                                        <p:tgtEl>
                                          <p:spTgt spid="39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5"/>
                                        </p:tgtEl>
                                        <p:attrNameLst>
                                          <p:attrName>style.visibility</p:attrName>
                                        </p:attrNameLst>
                                      </p:cBhvr>
                                      <p:to>
                                        <p:strVal val="visible"/>
                                      </p:to>
                                    </p:set>
                                    <p:animEffect transition="in" filter="fade">
                                      <p:cBhvr>
                                        <p:cTn id="47" dur="1000"/>
                                        <p:tgtEl>
                                          <p:spTgt spid="39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96"/>
                                        </p:tgtEl>
                                        <p:attrNameLst>
                                          <p:attrName>style.visibility</p:attrName>
                                        </p:attrNameLst>
                                      </p:cBhvr>
                                      <p:to>
                                        <p:strVal val="visible"/>
                                      </p:to>
                                    </p:set>
                                    <p:animEffect transition="in" filter="fade">
                                      <p:cBhvr>
                                        <p:cTn id="52" dur="100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3"/>
          <p:cNvSpPr txBox="1">
            <a:spLocks noGrp="1"/>
          </p:cNvSpPr>
          <p:nvPr>
            <p:ph type="title"/>
          </p:nvPr>
        </p:nvSpPr>
        <p:spPr>
          <a:xfrm>
            <a:off x="567487" y="192662"/>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p>
          <a:p>
            <a:pPr marL="0" lvl="0" indent="0" algn="l" rtl="0">
              <a:spcBef>
                <a:spcPts val="0"/>
              </a:spcBef>
              <a:spcAft>
                <a:spcPts val="0"/>
              </a:spcAft>
              <a:buClr>
                <a:schemeClr val="dk1"/>
              </a:buClr>
              <a:buSzPts val="1480"/>
              <a:buFont typeface="Arial"/>
              <a:buNone/>
            </a:pPr>
            <a:endParaRPr sz="4200" dirty="0"/>
          </a:p>
        </p:txBody>
      </p:sp>
      <p:sp>
        <p:nvSpPr>
          <p:cNvPr id="404" name="Google Shape;404;p63"/>
          <p:cNvSpPr txBox="1">
            <a:spLocks noGrp="1"/>
          </p:cNvSpPr>
          <p:nvPr>
            <p:ph type="body" idx="2"/>
          </p:nvPr>
        </p:nvSpPr>
        <p:spPr>
          <a:xfrm>
            <a:off x="567487" y="999212"/>
            <a:ext cx="11362575" cy="5637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dirty="0">
                <a:solidFill>
                  <a:srgbClr val="000000"/>
                </a:solidFill>
              </a:rPr>
              <a:t>Students: </a:t>
            </a:r>
            <a:r>
              <a:rPr lang="en-US" dirty="0">
                <a:solidFill>
                  <a:srgbClr val="FF0000"/>
                </a:solidFill>
              </a:rPr>
              <a:t>“Yes, we’ll read it fluently. Not too fast and not too slow. Yes, we’ll read it fluently at just the right speed.” </a:t>
            </a: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11" name="Google Shape;411;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2" name="Google Shape;412;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3" name="Google Shape;413;p64"/>
          <p:cNvPicPr preferRelativeResize="0"/>
          <p:nvPr/>
        </p:nvPicPr>
        <p:blipFill>
          <a:blip r:embed="rId4">
            <a:alphaModFix/>
          </a:blip>
          <a:stretch>
            <a:fillRect/>
          </a:stretch>
        </p:blipFill>
        <p:spPr>
          <a:xfrm>
            <a:off x="11024900" y="5628513"/>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83E8F3-6C6F-4A8D-ABFC-7C721614EEAE}"/>
</file>

<file path=customXml/itemProps2.xml><?xml version="1.0" encoding="utf-8"?>
<ds:datastoreItem xmlns:ds="http://schemas.openxmlformats.org/officeDocument/2006/customXml" ds:itemID="{353E5A49-9989-492B-9E1C-CF9C2B70E2D8}"/>
</file>

<file path=customXml/itemProps3.xml><?xml version="1.0" encoding="utf-8"?>
<ds:datastoreItem xmlns:ds="http://schemas.openxmlformats.org/officeDocument/2006/customXml" ds:itemID="{39FFE5C0-74FD-46CD-BDA0-9EDF2BA163DD}"/>
</file>

<file path=docProps/app.xml><?xml version="1.0" encoding="utf-8"?>
<Properties xmlns="http://schemas.openxmlformats.org/officeDocument/2006/extended-properties" xmlns:vt="http://schemas.openxmlformats.org/officeDocument/2006/docPropsVTypes">
  <TotalTime>18</TotalTime>
  <Words>3908</Words>
  <Application>Microsoft Office PowerPoint</Application>
  <PresentationFormat>Widescreen</PresentationFormat>
  <Paragraphs>348</Paragraphs>
  <Slides>15</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15</vt:i4>
      </vt:variant>
    </vt:vector>
  </HeadingPairs>
  <TitlesOfParts>
    <vt:vector size="23" baseType="lpstr">
      <vt:lpstr>Century Gothic</vt:lpstr>
      <vt:lpstr>Arial</vt:lpstr>
      <vt:lpstr>Times New Roman</vt:lpstr>
      <vt:lpstr>Calibri</vt:lpstr>
      <vt:lpstr>Office Theme</vt:lpstr>
      <vt:lpstr>Office Theme</vt:lpstr>
      <vt:lpstr>Simple Light</vt:lpstr>
      <vt:lpstr>Office Theme</vt:lpstr>
      <vt:lpstr>Grade 2: Module 3: Part 1: Cycle 15: Lesson 74 Teacher slide, before teaching.</vt:lpstr>
      <vt:lpstr>Grade 2: Module 3: Part 1: Cycle 15: Lesson 74 Teacher slide, before teaching.</vt:lpstr>
      <vt:lpstr>Grade 2: Module 3: Part 1: Cycle 15: Lesson 74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 Independent Work Learning Target</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15: Lesson 74 Teacher slide, before teaching.</dc:title>
  <dc:creator>nbravo</dc:creator>
  <cp:lastModifiedBy>me@briannadasilva.com</cp:lastModifiedBy>
  <cp:revision>5</cp:revision>
  <dcterms:modified xsi:type="dcterms:W3CDTF">2019-01-02T17:24:49Z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