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x="12192000" cy="6858000"/>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41E354-D2A0-44B6-916C-82BCAF02A174}" v="27" dt="2018-09-13T14:55:36.201"/>
  </p1510:revLst>
</p1510:revInfo>
</file>

<file path=ppt/tableStyles.xml><?xml version="1.0" encoding="utf-8"?>
<a:tblStyleLst xmlns:a="http://schemas.openxmlformats.org/drawingml/2006/main" def="{033F5379-68BF-4659-B914-788D5B4C6E73}">
  <a:tblStyle styleId="{033F5379-68BF-4659-B914-788D5B4C6E7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800D79C-3D37-4E4A-9924-27DB100E8B0E}"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533" autoAdjust="0"/>
  </p:normalViewPr>
  <p:slideViewPr>
    <p:cSldViewPr snapToGrid="0">
      <p:cViewPr varScale="1">
        <p:scale>
          <a:sx n="101" d="100"/>
          <a:sy n="101" d="100"/>
        </p:scale>
        <p:origin x="228" y="11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9" Type="http://schemas.microsoft.com/office/2016/11/relationships/changesInfo" Target="changesInfos/changesInfo1.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7.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3441E354-D2A0-44B6-916C-82BCAF02A174}"/>
    <pc:docChg chg="modSld modMainMaster">
      <pc:chgData name="Natalie Ivey" userId="2c81a4b0-7596-4a42-b4da-e7aac4dfeff9" providerId="ADAL" clId="{3441E354-D2A0-44B6-916C-82BCAF02A174}" dt="2018-09-13T14:55:36.201" v="26" actId="1076"/>
      <pc:docMkLst>
        <pc:docMk/>
      </pc:docMkLst>
      <pc:sldChg chg="addSp modSp">
        <pc:chgData name="Natalie Ivey" userId="2c81a4b0-7596-4a42-b4da-e7aac4dfeff9" providerId="ADAL" clId="{3441E354-D2A0-44B6-916C-82BCAF02A174}" dt="2018-09-13T14:55:36.201" v="26" actId="1076"/>
        <pc:sldMkLst>
          <pc:docMk/>
          <pc:sldMk cId="0" sldId="258"/>
        </pc:sldMkLst>
        <pc:picChg chg="add mod">
          <ac:chgData name="Natalie Ivey" userId="2c81a4b0-7596-4a42-b4da-e7aac4dfeff9" providerId="ADAL" clId="{3441E354-D2A0-44B6-916C-82BCAF02A174}" dt="2018-09-13T14:55:36.201" v="26" actId="1076"/>
          <ac:picMkLst>
            <pc:docMk/>
            <pc:sldMk cId="0" sldId="258"/>
            <ac:picMk id="3" creationId="{5036FD59-8EFA-45E0-B371-C1C9A0DF3A0F}"/>
          </ac:picMkLst>
        </pc:picChg>
      </pc:sldChg>
      <pc:sldChg chg="addSp modSp">
        <pc:chgData name="Natalie Ivey" userId="2c81a4b0-7596-4a42-b4da-e7aac4dfeff9" providerId="ADAL" clId="{3441E354-D2A0-44B6-916C-82BCAF02A174}" dt="2018-09-13T14:55:17.535" v="22" actId="1076"/>
        <pc:sldMkLst>
          <pc:docMk/>
          <pc:sldMk cId="2300204729" sldId="269"/>
        </pc:sldMkLst>
        <pc:spChg chg="mod">
          <ac:chgData name="Natalie Ivey" userId="2c81a4b0-7596-4a42-b4da-e7aac4dfeff9" providerId="ADAL" clId="{3441E354-D2A0-44B6-916C-82BCAF02A174}" dt="2018-09-13T14:55:03.585" v="18" actId="14100"/>
          <ac:spMkLst>
            <pc:docMk/>
            <pc:sldMk cId="2300204729" sldId="269"/>
            <ac:spMk id="130" creationId="{00000000-0000-0000-0000-000000000000}"/>
          </ac:spMkLst>
        </pc:spChg>
        <pc:spChg chg="mod">
          <ac:chgData name="Natalie Ivey" userId="2c81a4b0-7596-4a42-b4da-e7aac4dfeff9" providerId="ADAL" clId="{3441E354-D2A0-44B6-916C-82BCAF02A174}" dt="2018-09-13T14:54:59.209" v="16" actId="14100"/>
          <ac:spMkLst>
            <pc:docMk/>
            <pc:sldMk cId="2300204729" sldId="269"/>
            <ac:spMk id="131" creationId="{00000000-0000-0000-0000-000000000000}"/>
          </ac:spMkLst>
        </pc:spChg>
        <pc:picChg chg="add mod">
          <ac:chgData name="Natalie Ivey" userId="2c81a4b0-7596-4a42-b4da-e7aac4dfeff9" providerId="ADAL" clId="{3441E354-D2A0-44B6-916C-82BCAF02A174}" dt="2018-09-13T14:55:17.535" v="22" actId="1076"/>
          <ac:picMkLst>
            <pc:docMk/>
            <pc:sldMk cId="2300204729" sldId="269"/>
            <ac:picMk id="3" creationId="{C35C8CA3-EFED-4A88-ACFF-59B1022089FB}"/>
          </ac:picMkLst>
        </pc:picChg>
      </pc:sldChg>
      <pc:sldMasterChg chg="addSp modSp">
        <pc:chgData name="Natalie Ivey" userId="2c81a4b0-7596-4a42-b4da-e7aac4dfeff9" providerId="ADAL" clId="{3441E354-D2A0-44B6-916C-82BCAF02A174}" dt="2018-09-13T14:53:54.322" v="6" actId="1076"/>
        <pc:sldMasterMkLst>
          <pc:docMk/>
          <pc:sldMasterMk cId="0" sldId="2147483670"/>
        </pc:sldMasterMkLst>
        <pc:picChg chg="add mod">
          <ac:chgData name="Natalie Ivey" userId="2c81a4b0-7596-4a42-b4da-e7aac4dfeff9" providerId="ADAL" clId="{3441E354-D2A0-44B6-916C-82BCAF02A174}" dt="2018-09-13T14:53:32.134" v="1" actId="1076"/>
          <ac:picMkLst>
            <pc:docMk/>
            <pc:sldMasterMk cId="0" sldId="2147483670"/>
            <ac:picMk id="3" creationId="{2A3169CB-C3E2-4673-AD55-0BA176CCEF35}"/>
          </ac:picMkLst>
        </pc:picChg>
        <pc:picChg chg="add mod">
          <ac:chgData name="Natalie Ivey" userId="2c81a4b0-7596-4a42-b4da-e7aac4dfeff9" providerId="ADAL" clId="{3441E354-D2A0-44B6-916C-82BCAF02A174}" dt="2018-09-13T14:53:44.451" v="4" actId="1076"/>
          <ac:picMkLst>
            <pc:docMk/>
            <pc:sldMasterMk cId="0" sldId="2147483670"/>
            <ac:picMk id="5" creationId="{DFD8A76A-7182-4F46-A0B1-636BFE5D95AE}"/>
          </ac:picMkLst>
        </pc:picChg>
        <pc:picChg chg="add mod">
          <ac:chgData name="Natalie Ivey" userId="2c81a4b0-7596-4a42-b4da-e7aac4dfeff9" providerId="ADAL" clId="{3441E354-D2A0-44B6-916C-82BCAF02A174}" dt="2018-09-13T14:53:54.322" v="6" actId="1076"/>
          <ac:picMkLst>
            <pc:docMk/>
            <pc:sldMasterMk cId="0" sldId="2147483670"/>
            <ac:picMk id="7" creationId="{9D0CC743-F97D-4880-BD97-E470711EE515}"/>
          </ac:picMkLst>
        </pc:picChg>
      </pc:sldMasterChg>
      <pc:sldMasterChg chg="addSp modSp">
        <pc:chgData name="Natalie Ivey" userId="2c81a4b0-7596-4a42-b4da-e7aac4dfeff9" providerId="ADAL" clId="{3441E354-D2A0-44B6-916C-82BCAF02A174}" dt="2018-09-13T14:54:39.118" v="14" actId="1076"/>
        <pc:sldMasterMkLst>
          <pc:docMk/>
          <pc:sldMasterMk cId="0" sldId="2147483671"/>
        </pc:sldMasterMkLst>
        <pc:picChg chg="add mod">
          <ac:chgData name="Natalie Ivey" userId="2c81a4b0-7596-4a42-b4da-e7aac4dfeff9" providerId="ADAL" clId="{3441E354-D2A0-44B6-916C-82BCAF02A174}" dt="2018-09-13T14:54:10.473" v="8" actId="1076"/>
          <ac:picMkLst>
            <pc:docMk/>
            <pc:sldMasterMk cId="0" sldId="2147483671"/>
            <ac:picMk id="3" creationId="{9E0FB4E0-33FF-43AE-811F-75EAB4614DAB}"/>
          </ac:picMkLst>
        </pc:picChg>
        <pc:picChg chg="add mod">
          <ac:chgData name="Natalie Ivey" userId="2c81a4b0-7596-4a42-b4da-e7aac4dfeff9" providerId="ADAL" clId="{3441E354-D2A0-44B6-916C-82BCAF02A174}" dt="2018-09-13T14:54:29.370" v="12" actId="1076"/>
          <ac:picMkLst>
            <pc:docMk/>
            <pc:sldMasterMk cId="0" sldId="2147483671"/>
            <ac:picMk id="5" creationId="{640C7958-E963-4A32-9EB2-558EC13E192D}"/>
          </ac:picMkLst>
        </pc:picChg>
        <pc:picChg chg="add mod">
          <ac:chgData name="Natalie Ivey" userId="2c81a4b0-7596-4a42-b4da-e7aac4dfeff9" providerId="ADAL" clId="{3441E354-D2A0-44B6-916C-82BCAF02A174}" dt="2018-09-13T14:54:39.118" v="14" actId="1076"/>
          <ac:picMkLst>
            <pc:docMk/>
            <pc:sldMasterMk cId="0" sldId="2147483671"/>
            <ac:picMk id="7" creationId="{5341279A-4AFD-40A7-8F7B-8CA29CDDD3B2}"/>
          </ac:picMkLst>
        </pc:picChg>
      </pc:sldMasterChg>
    </pc:docChg>
  </pc:docChgLst>
  <pc:docChgLst>
    <pc:chgData clId="Web-{FAE7A362-C81C-43BA-AAAC-1F33F22F805E}"/>
    <pc:docChg chg="modSld">
      <pc:chgData name="" userId="" providerId="" clId="Web-{FAE7A362-C81C-43BA-AAAC-1F33F22F805E}" dt="2018-08-10T06:16:51.103" v="5" actId="14100"/>
      <pc:docMkLst>
        <pc:docMk/>
      </pc:docMkLst>
      <pc:sldChg chg="addSp modSp">
        <pc:chgData name="" userId="" providerId="" clId="Web-{FAE7A362-C81C-43BA-AAAC-1F33F22F805E}" dt="2018-08-10T06:16:03.476" v="2" actId="14100"/>
        <pc:sldMkLst>
          <pc:docMk/>
          <pc:sldMk cId="0" sldId="260"/>
        </pc:sldMkLst>
        <pc:picChg chg="add mod">
          <ac:chgData name="" userId="" providerId="" clId="Web-{FAE7A362-C81C-43BA-AAAC-1F33F22F805E}" dt="2018-08-10T06:16:03.476" v="2" actId="14100"/>
          <ac:picMkLst>
            <pc:docMk/>
            <pc:sldMk cId="0" sldId="260"/>
            <ac:picMk id="2" creationId="{95D4F304-ECA1-4399-B316-A22DF91F5A78}"/>
          </ac:picMkLst>
        </pc:picChg>
      </pc:sldChg>
      <pc:sldChg chg="addSp modSp">
        <pc:chgData name="" userId="" providerId="" clId="Web-{FAE7A362-C81C-43BA-AAAC-1F33F22F805E}" dt="2018-08-10T06:16:51.103" v="5" actId="14100"/>
        <pc:sldMkLst>
          <pc:docMk/>
          <pc:sldMk cId="1427830255" sldId="272"/>
        </pc:sldMkLst>
        <pc:picChg chg="add mod">
          <ac:chgData name="" userId="" providerId="" clId="Web-{FAE7A362-C81C-43BA-AAAC-1F33F22F805E}" dt="2018-08-10T06:16:51.103" v="5" actId="14100"/>
          <ac:picMkLst>
            <pc:docMk/>
            <pc:sldMk cId="1427830255" sldId="272"/>
            <ac:picMk id="2" creationId="{5C4FAB0C-72AA-4E08-962C-79CA97ECDF38}"/>
          </ac:picMkLst>
        </pc:picChg>
      </pc:sldChg>
    </pc:docChg>
  </pc:docChgLst>
  <pc:docChgLst>
    <pc:chgData name="April Imperio" userId="S::april.imperio@detroitk12.org::016b43d7-eba5-4d9b-8296-c2a9482fb2a0" providerId="AD" clId="Web-{47419A34-CBAD-B6F0-4AEC-935B0FAE3BBE}"/>
    <pc:docChg chg="addSld">
      <pc:chgData name="April Imperio" userId="S::april.imperio@detroitk12.org::016b43d7-eba5-4d9b-8296-c2a9482fb2a0" providerId="AD" clId="Web-{47419A34-CBAD-B6F0-4AEC-935B0FAE3BBE}" dt="2019-03-26T00:40:48.827" v="0"/>
      <pc:docMkLst>
        <pc:docMk/>
      </pc:docMkLst>
      <pc:sldChg chg="add">
        <pc:chgData name="April Imperio" userId="S::april.imperio@detroitk12.org::016b43d7-eba5-4d9b-8296-c2a9482fb2a0" providerId="AD" clId="Web-{47419A34-CBAD-B6F0-4AEC-935B0FAE3BBE}" dt="2019-03-26T00:40:48.827" v="0"/>
        <pc:sldMkLst>
          <pc:docMk/>
          <pc:sldMk cId="646836120" sldId="27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684755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t>Notes:  </a:t>
            </a:r>
            <a:endParaRPr dirty="0"/>
          </a:p>
          <a:p>
            <a:pPr marL="457200" lvl="0" indent="-304800" rtl="0">
              <a:spcBef>
                <a:spcPts val="0"/>
              </a:spcBef>
              <a:spcAft>
                <a:spcPts val="0"/>
              </a:spcAft>
              <a:buSzPts val="1200"/>
              <a:buFont typeface="Calibri"/>
              <a:buChar char="●"/>
            </a:pPr>
            <a:r>
              <a:rPr lang="en-US" dirty="0"/>
              <a:t>This lesson includes peer critique. Critiques simulate the experiences students will have in the workplace and thus help build a culture of achievement in your classroom.</a:t>
            </a:r>
            <a:endParaRPr dirty="0"/>
          </a:p>
          <a:p>
            <a:pPr marL="457200" lvl="0" indent="-304800" rtl="0">
              <a:spcBef>
                <a:spcPts val="0"/>
              </a:spcBef>
              <a:spcAft>
                <a:spcPts val="0"/>
              </a:spcAft>
              <a:buSzPts val="1200"/>
              <a:buFont typeface="Calibri"/>
              <a:buChar char="●"/>
            </a:pPr>
            <a:r>
              <a:rPr lang="en-US" dirty="0"/>
              <a:t>In the final performance task in Unit 3, Lesson 6, students will be reading their two-voice poems with a partner. To give students an opportunity to become familiar with each other’s poems, the partner they work with during this lesson should be the same person with whom they will read their poem in Lesson 6.</a:t>
            </a:r>
            <a:endParaRPr dirty="0"/>
          </a:p>
          <a:p>
            <a:pPr marL="457200" lvl="0" indent="-304800" rtl="0">
              <a:spcBef>
                <a:spcPts val="0"/>
              </a:spcBef>
              <a:spcAft>
                <a:spcPts val="0"/>
              </a:spcAft>
              <a:buSzPts val="1200"/>
              <a:buFont typeface="Calibri"/>
              <a:buChar char="●"/>
            </a:pPr>
            <a:r>
              <a:rPr lang="en-US" dirty="0"/>
              <a:t>If your students are unfamiliar with peer critique, consider assigning them to groups of three. Include at least one student in each group who you think will give strong feedback. Doing so can help students become more familiar with the process.</a:t>
            </a:r>
            <a:endParaRPr dirty="0"/>
          </a:p>
          <a:p>
            <a:pPr marL="457200" lvl="0" indent="-304800" rtl="0">
              <a:spcBef>
                <a:spcPts val="0"/>
              </a:spcBef>
              <a:spcAft>
                <a:spcPts val="0"/>
              </a:spcAft>
              <a:buSzPts val="1200"/>
              <a:buFont typeface="Calibri"/>
              <a:buChar char="●"/>
            </a:pPr>
            <a:r>
              <a:rPr lang="en-US" dirty="0"/>
              <a:t>To show students how to incorporate feedback, this lesson plan suggests asking a student volunteer to share her or his work and the feedback s/he received from peers. Read Work Time Part C to understand this process and how to prepare in advance with this student volunteer (at the end of Work Time B).</a:t>
            </a:r>
            <a:endParaRPr dirty="0"/>
          </a:p>
          <a:p>
            <a:pPr marL="457200" lvl="0" indent="0" rtl="0">
              <a:spcBef>
                <a:spcPts val="0"/>
              </a:spcBef>
              <a:spcAft>
                <a:spcPts val="0"/>
              </a:spcAft>
              <a:buNone/>
            </a:pPr>
            <a:endParaRPr dirty="0"/>
          </a:p>
          <a:p>
            <a:pPr marL="914400" lvl="0" indent="0" rtl="0">
              <a:spcBef>
                <a:spcPts val="0"/>
              </a:spcBef>
              <a:spcAft>
                <a:spcPts val="0"/>
              </a:spcAft>
              <a:buNone/>
            </a:pPr>
            <a:endParaRPr dirty="0"/>
          </a:p>
        </p:txBody>
      </p:sp>
    </p:spTree>
    <p:extLst>
      <p:ext uri="{BB962C8B-B14F-4D97-AF65-F5344CB8AC3E}">
        <p14:creationId xmlns:p14="http://schemas.microsoft.com/office/powerpoint/2010/main" val="1118208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e24b0ef78_0_6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g3e24b0ef78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10-12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b="1" dirty="0"/>
              <a:t>Feedback and revise directions:</a:t>
            </a: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C</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Refocus the whole group. </a:t>
            </a:r>
            <a:endParaRPr dirty="0"/>
          </a:p>
          <a:p>
            <a:pPr marL="457200" marR="0" lvl="0" indent="-304800" algn="l" rtl="0">
              <a:lnSpc>
                <a:spcPct val="100000"/>
              </a:lnSpc>
              <a:spcBef>
                <a:spcPts val="0"/>
              </a:spcBef>
              <a:spcAft>
                <a:spcPts val="0"/>
              </a:spcAft>
              <a:buSzPts val="1200"/>
              <a:buFont typeface="Calibri"/>
              <a:buAutoNum type="arabicPeriod"/>
            </a:pPr>
            <a:r>
              <a:rPr lang="en-US" dirty="0"/>
              <a:t>Display the student volunteer’s poem on the </a:t>
            </a:r>
            <a:r>
              <a:rPr lang="en-US" b="0" dirty="0"/>
              <a:t>document camera</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If using a student’s poem, ask him or her to read it aloud, or you read it aloud for the class. Then ask him or her to display his/her </a:t>
            </a:r>
            <a:r>
              <a:rPr lang="en-US" b="1" dirty="0"/>
              <a:t>Peer Critique recording form</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Invite the student to think out loud about specific feedback received and how it might be used to revise the poem.</a:t>
            </a:r>
            <a:endParaRPr dirty="0"/>
          </a:p>
          <a:p>
            <a:pPr marL="457200" marR="0" lvl="0" indent="-304800" algn="l" rtl="0">
              <a:lnSpc>
                <a:spcPct val="100000"/>
              </a:lnSpc>
              <a:spcBef>
                <a:spcPts val="0"/>
              </a:spcBef>
              <a:spcAft>
                <a:spcPts val="0"/>
              </a:spcAft>
              <a:buSzPts val="1200"/>
              <a:buFont typeface="Calibri"/>
              <a:buAutoNum type="arabicPeriod"/>
            </a:pPr>
            <a:r>
              <a:rPr lang="en-US" dirty="0"/>
              <a:t>Guide or model as needed (e.g., asking: “So what do you think you will do about that piece of feedback?” or “If I were you, I might think about ... when I revised.”)</a:t>
            </a:r>
            <a:endParaRPr dirty="0"/>
          </a:p>
          <a:p>
            <a:pPr marL="457200" marR="0" lvl="0" indent="-304800" algn="l" rtl="0">
              <a:lnSpc>
                <a:spcPct val="100000"/>
              </a:lnSpc>
              <a:spcBef>
                <a:spcPts val="0"/>
              </a:spcBef>
              <a:spcAft>
                <a:spcPts val="0"/>
              </a:spcAft>
              <a:buSzPts val="1200"/>
              <a:buFont typeface="Calibri"/>
              <a:buAutoNum type="arabicPeriod"/>
            </a:pPr>
            <a:r>
              <a:rPr lang="en-US" dirty="0"/>
              <a:t>If using the sample poem, read it aloud. Then display the </a:t>
            </a:r>
            <a:r>
              <a:rPr lang="en-US" b="1" dirty="0"/>
              <a:t>Peer Critique recording form </a:t>
            </a:r>
            <a:r>
              <a:rPr lang="en-US" dirty="0"/>
              <a:t>and model how you might incorporate feedback if this were your poem. (See the </a:t>
            </a:r>
            <a:r>
              <a:rPr lang="en-US" b="1" dirty="0"/>
              <a:t>Peer Critique recording form for sample poem</a:t>
            </a:r>
            <a:r>
              <a:rPr lang="en-US" dirty="0"/>
              <a:t>, for teacher reference)</a:t>
            </a:r>
            <a:endParaRPr dirty="0"/>
          </a:p>
          <a:p>
            <a:pPr marL="457200" marR="0" lvl="0" indent="-304800" algn="l" rtl="0">
              <a:lnSpc>
                <a:spcPct val="100000"/>
              </a:lnSpc>
              <a:spcBef>
                <a:spcPts val="0"/>
              </a:spcBef>
              <a:spcAft>
                <a:spcPts val="0"/>
              </a:spcAft>
              <a:buSzPts val="1200"/>
              <a:buFont typeface="Calibri"/>
              <a:buAutoNum type="arabicPeriod"/>
            </a:pPr>
            <a:r>
              <a:rPr lang="en-US" dirty="0"/>
              <a:t>Point out that feedback may not always be helpful. If you can, give an example of unhelpful feedback. For instance, in the sample poem, one suggestion is to take out the quote that says: “Every year when the rains stopped and the pond near the village dried up,” (26), but this idea actually helps develop the main idea. </a:t>
            </a:r>
            <a:endParaRPr dirty="0"/>
          </a:p>
          <a:p>
            <a:pPr marL="457200" marR="0" lvl="0" indent="-304800" algn="l" rtl="0">
              <a:lnSpc>
                <a:spcPct val="100000"/>
              </a:lnSpc>
              <a:spcBef>
                <a:spcPts val="0"/>
              </a:spcBef>
              <a:spcAft>
                <a:spcPts val="0"/>
              </a:spcAft>
              <a:buSzPts val="1200"/>
              <a:buFont typeface="Calibri"/>
              <a:buAutoNum type="arabicPeriod"/>
            </a:pPr>
            <a:r>
              <a:rPr lang="en-US" dirty="0"/>
              <a:t>Remind students it is up to the author to determine what feedback to incorporate.</a:t>
            </a:r>
            <a:endParaRPr dirty="0"/>
          </a:p>
          <a:p>
            <a:pPr marL="457200" marR="0" lvl="0" indent="-304800" algn="l" rtl="0">
              <a:lnSpc>
                <a:spcPct val="100000"/>
              </a:lnSpc>
              <a:spcBef>
                <a:spcPts val="0"/>
              </a:spcBef>
              <a:spcAft>
                <a:spcPts val="0"/>
              </a:spcAft>
              <a:buSzPts val="1200"/>
              <a:buFont typeface="Calibri"/>
              <a:buAutoNum type="arabicPeriod"/>
            </a:pPr>
            <a:r>
              <a:rPr lang="en-US" dirty="0"/>
              <a:t>Read directions on slide.</a:t>
            </a:r>
            <a:endParaRPr dirty="0"/>
          </a:p>
          <a:p>
            <a:pPr marL="457200" marR="0" lvl="0" indent="-304800" algn="l" rtl="0">
              <a:lnSpc>
                <a:spcPct val="100000"/>
              </a:lnSpc>
              <a:spcBef>
                <a:spcPts val="0"/>
              </a:spcBef>
              <a:spcAft>
                <a:spcPts val="0"/>
              </a:spcAft>
              <a:buSzPts val="1200"/>
              <a:buFont typeface="Calibri"/>
              <a:buAutoNum type="arabicPeriod"/>
            </a:pPr>
            <a:r>
              <a:rPr lang="en-US" dirty="0"/>
              <a:t>Invite students to begin revising their poems.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Char char="●"/>
            </a:pPr>
            <a:r>
              <a:rPr lang="en-US" dirty="0"/>
              <a:t>While they are working, circulate around the room. Take this opportunity to informally look over students’ work to make sure they are using the feedback well and focusing on annotating the lines where they need to make changes.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Font typeface="Calibri"/>
              <a:buChar char="●"/>
            </a:pPr>
            <a:r>
              <a:rPr lang="en-US" dirty="0"/>
              <a:t>Consider helping students find just one feature of their poem to revise.</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200" name="Google Shape;200;g3e24b0ef78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65760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cd1a7264a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7" name="Google Shape;207;g3cd1a7264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3-4 minutes</a:t>
            </a:r>
            <a:endParaRPr dirty="0"/>
          </a:p>
          <a:p>
            <a:pPr marL="0" lvl="0" indent="0">
              <a:spcBef>
                <a:spcPts val="0"/>
              </a:spcBef>
              <a:spcAft>
                <a:spcPts val="0"/>
              </a:spcAft>
              <a:buClr>
                <a:schemeClr val="dk1"/>
              </a:buClr>
              <a:buSzPts val="1100"/>
              <a:buFont typeface="Arial"/>
              <a:buNone/>
            </a:pPr>
            <a:r>
              <a:rPr lang="en-US" b="1" dirty="0"/>
              <a:t>Student Grouping: Whole Group</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200"/>
              <a:buFont typeface="Calibri"/>
              <a:buNone/>
            </a:pPr>
            <a:r>
              <a:rPr lang="en-US" b="1" dirty="0"/>
              <a:t>Closing and Assessment:</a:t>
            </a:r>
            <a:endParaRPr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 None</a:t>
            </a:r>
            <a:endParaRPr dirty="0"/>
          </a:p>
          <a:p>
            <a:pPr marL="457200" lvl="0" indent="0" rtl="0">
              <a:spcBef>
                <a:spcPts val="0"/>
              </a:spcBef>
              <a:spcAft>
                <a:spcPts val="0"/>
              </a:spcAft>
              <a:buNone/>
            </a:pPr>
            <a:r>
              <a:rPr lang="en-US" dirty="0"/>
              <a:t> </a:t>
            </a:r>
            <a:endParaRPr dirty="0"/>
          </a:p>
          <a:p>
            <a:pPr marL="0" lvl="0" indent="0">
              <a:spcBef>
                <a:spcPts val="0"/>
              </a:spcBef>
              <a:spcAft>
                <a:spcPts val="0"/>
              </a:spcAft>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Reread the learning targets. </a:t>
            </a:r>
            <a:endParaRPr dirty="0"/>
          </a:p>
          <a:p>
            <a:pPr marL="457200" lvl="0" indent="-304800" rtl="0">
              <a:spcBef>
                <a:spcPts val="0"/>
              </a:spcBef>
              <a:spcAft>
                <a:spcPts val="0"/>
              </a:spcAft>
              <a:buSzPts val="1200"/>
              <a:buFont typeface="Calibri"/>
              <a:buAutoNum type="arabicPeriod"/>
            </a:pPr>
            <a:r>
              <a:rPr lang="en-US" dirty="0"/>
              <a:t>Ask students to turn to a partner and talk about the most helpful piece of feedback they received and how it helped them.  </a:t>
            </a:r>
            <a:endParaRPr dirty="0"/>
          </a:p>
          <a:p>
            <a:pPr marL="457200" lvl="0" indent="-304800" rtl="0">
              <a:spcBef>
                <a:spcPts val="0"/>
              </a:spcBef>
              <a:spcAft>
                <a:spcPts val="0"/>
              </a:spcAft>
              <a:buSzPts val="1200"/>
              <a:buFont typeface="Calibri"/>
              <a:buAutoNum type="arabicPeriod"/>
            </a:pPr>
            <a:r>
              <a:rPr lang="en-US" dirty="0"/>
              <a:t>Remind students that the End of Unit Assessment is tomorrow and will focus on choosing the best evidence to support a claim.</a:t>
            </a:r>
            <a:endParaRPr dirty="0"/>
          </a:p>
          <a:p>
            <a:pPr marL="0" lvl="0" indent="0" rtl="0">
              <a:spcBef>
                <a:spcPts val="0"/>
              </a:spcBef>
              <a:spcAft>
                <a:spcPts val="0"/>
              </a:spcAft>
              <a:buNone/>
            </a:pPr>
            <a:endParaRPr dirty="0"/>
          </a:p>
          <a:p>
            <a:pPr marL="0" lvl="0" indent="0">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45720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208" name="Google Shape;208;g3cd1a7264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30276146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e20dc1cb9_0_4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5" name="Google Shape;215;g3e20dc1cb9_0_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b="1" dirty="0">
                <a:solidFill>
                  <a:schemeClr val="dk1"/>
                </a:solidFill>
              </a:rPr>
              <a:t>Suggested slide pacing: 3-5</a:t>
            </a:r>
            <a:r>
              <a:rPr lang="en-US" b="1" dirty="0"/>
              <a:t> </a:t>
            </a:r>
            <a:r>
              <a:rPr lang="en-US" b="1" dirty="0">
                <a:solidFill>
                  <a:schemeClr val="dk1"/>
                </a:solidFill>
              </a:rPr>
              <a:t>minutes</a:t>
            </a:r>
            <a:endParaRPr b="1" dirty="0">
              <a:solidFill>
                <a:schemeClr val="dk1"/>
              </a:solidFill>
            </a:endParaRPr>
          </a:p>
          <a:p>
            <a:pPr marL="0" lvl="0" indent="0" rtl="0">
              <a:spcBef>
                <a:spcPts val="0"/>
              </a:spcBef>
              <a:spcAft>
                <a:spcPts val="0"/>
              </a:spcAft>
              <a:buNone/>
            </a:pPr>
            <a:r>
              <a:rPr lang="en-US" b="1" dirty="0">
                <a:solidFill>
                  <a:schemeClr val="dk1"/>
                </a:solidFill>
              </a:rPr>
              <a:t>Grouping: Whole group</a:t>
            </a:r>
            <a:endParaRPr b="1" dirty="0">
              <a:solidFill>
                <a:schemeClr val="dk1"/>
              </a:solidFill>
            </a:endParaRPr>
          </a:p>
          <a:p>
            <a:pPr marL="0" lvl="0" indent="0" rtl="0">
              <a:spcBef>
                <a:spcPts val="0"/>
              </a:spcBef>
              <a:spcAft>
                <a:spcPts val="0"/>
              </a:spcAft>
              <a:buClr>
                <a:schemeClr val="dk1"/>
              </a:buClr>
              <a:buSzPts val="1100"/>
              <a:buFont typeface="Arial"/>
              <a:buNone/>
            </a:pPr>
            <a:endParaRPr dirty="0">
              <a:solidFill>
                <a:schemeClr val="dk1"/>
              </a:solidFill>
            </a:endParaRPr>
          </a:p>
          <a:p>
            <a:pPr marL="0" lvl="0" indent="0" rtl="0">
              <a:spcBef>
                <a:spcPts val="0"/>
              </a:spcBef>
              <a:spcAft>
                <a:spcPts val="0"/>
              </a:spcAft>
              <a:buClr>
                <a:schemeClr val="dk1"/>
              </a:buClr>
              <a:buSzPts val="1100"/>
              <a:buFont typeface="Arial"/>
              <a:buNone/>
            </a:pPr>
            <a:r>
              <a:rPr lang="en-US" dirty="0">
                <a:solidFill>
                  <a:schemeClr val="dk1"/>
                </a:solidFill>
              </a:rPr>
              <a:t>Teaching Notes: </a:t>
            </a:r>
            <a:r>
              <a:rPr lang="en-US" dirty="0"/>
              <a:t>No</a:t>
            </a:r>
            <a:r>
              <a:rPr lang="en-US" dirty="0">
                <a:solidFill>
                  <a:schemeClr val="dk1"/>
                </a:solidFill>
              </a:rPr>
              <a:t>ne</a:t>
            </a:r>
            <a:endParaRPr dirty="0">
              <a:solidFill>
                <a:schemeClr val="dk1"/>
              </a:solidFill>
            </a:endParaRPr>
          </a:p>
          <a:p>
            <a:pPr marL="0" lvl="0" indent="0" rtl="0">
              <a:spcBef>
                <a:spcPts val="0"/>
              </a:spcBef>
              <a:spcAft>
                <a:spcPts val="0"/>
              </a:spcAft>
              <a:buClr>
                <a:schemeClr val="dk1"/>
              </a:buClr>
              <a:buSzPts val="1100"/>
              <a:buFont typeface="Arial"/>
              <a:buNone/>
            </a:pPr>
            <a:endParaRPr dirty="0">
              <a:solidFill>
                <a:schemeClr val="dk1"/>
              </a:solidFill>
            </a:endParaRPr>
          </a:p>
          <a:p>
            <a:pPr marL="0" lvl="0" indent="0" rtl="0">
              <a:spcBef>
                <a:spcPts val="0"/>
              </a:spcBef>
              <a:spcAft>
                <a:spcPts val="0"/>
              </a:spcAft>
              <a:buClr>
                <a:schemeClr val="dk1"/>
              </a:buClr>
              <a:buSzPts val="1100"/>
              <a:buFont typeface="Arial"/>
              <a:buNone/>
            </a:pPr>
            <a:r>
              <a:rPr lang="en-US" dirty="0">
                <a:solidFill>
                  <a:schemeClr val="dk1"/>
                </a:solidFill>
              </a:rPr>
              <a:t>Teacher Actions:</a:t>
            </a:r>
            <a:endParaRPr dirty="0">
              <a:solidFill>
                <a:schemeClr val="dk1"/>
              </a:solidFill>
            </a:endParaRPr>
          </a:p>
          <a:p>
            <a:pPr marL="457200" lvl="0" indent="-304800" rtl="0">
              <a:spcBef>
                <a:spcPts val="0"/>
              </a:spcBef>
              <a:spcAft>
                <a:spcPts val="0"/>
              </a:spcAft>
              <a:buClr>
                <a:schemeClr val="dk1"/>
              </a:buClr>
              <a:buSzPts val="1200"/>
              <a:buFont typeface="+mj-lt"/>
              <a:buAutoNum type="arabicPeriod"/>
            </a:pPr>
            <a:r>
              <a:rPr lang="en-US" dirty="0">
                <a:solidFill>
                  <a:schemeClr val="dk1"/>
                </a:solidFill>
              </a:rPr>
              <a:t>Distribute exit ticket and ask students to do what’s listed on the slide</a:t>
            </a:r>
            <a:r>
              <a:rPr lang="en-US" dirty="0"/>
              <a:t>.</a:t>
            </a:r>
            <a:endParaRPr dirty="0">
              <a:solidFill>
                <a:schemeClr val="dk1"/>
              </a:solidFill>
            </a:endParaRPr>
          </a:p>
          <a:p>
            <a:pPr marL="0" marR="0" lvl="0" indent="0" algn="l" rtl="0">
              <a:lnSpc>
                <a:spcPct val="100000"/>
              </a:lnSpc>
              <a:spcBef>
                <a:spcPts val="0"/>
              </a:spcBef>
              <a:spcAft>
                <a:spcPts val="0"/>
              </a:spcAft>
              <a:buNone/>
            </a:pPr>
            <a:endParaRPr sz="1200" dirty="0"/>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 None</a:t>
            </a:r>
            <a:endParaRPr dirty="0"/>
          </a:p>
          <a:p>
            <a:pPr marL="171450" marR="0" lvl="0" indent="-10160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rPr>
              <a:t>Support for Any Students Who Need It:</a:t>
            </a:r>
            <a:r>
              <a:rPr lang="en-US" dirty="0"/>
              <a:t> </a:t>
            </a:r>
            <a:r>
              <a:rPr lang="en-US" sz="1200" i="0" u="none" strike="noStrike" cap="none" dirty="0">
                <a:solidFill>
                  <a:schemeClr val="dk1"/>
                </a:solidFill>
              </a:rPr>
              <a:t>None</a:t>
            </a:r>
            <a:endParaRPr sz="1100" i="0" u="none" strike="noStrike" cap="none" dirty="0">
              <a:solidFill>
                <a:srgbClr val="000000"/>
              </a:solidFill>
            </a:endParaRPr>
          </a:p>
          <a:p>
            <a:pPr marL="457200" marR="0" lvl="0" indent="-298450" algn="l" rtl="0">
              <a:lnSpc>
                <a:spcPct val="100000"/>
              </a:lnSpc>
              <a:spcBef>
                <a:spcPts val="0"/>
              </a:spcBef>
              <a:spcAft>
                <a:spcPts val="0"/>
              </a:spcAft>
              <a:buClr>
                <a:srgbClr val="000000"/>
              </a:buClr>
              <a:buSzPts val="1100"/>
              <a:buFont typeface="Arial"/>
              <a:buNone/>
            </a:pPr>
            <a:endParaRPr sz="1100" i="0" u="none" strike="noStrike" cap="none" dirty="0">
              <a:solidFill>
                <a:srgbClr val="000000"/>
              </a:solidFill>
            </a:endParaRPr>
          </a:p>
          <a:p>
            <a:pPr marL="457200" marR="0" lvl="0" indent="-298450" algn="l" rtl="0">
              <a:lnSpc>
                <a:spcPct val="100000"/>
              </a:lnSpc>
              <a:spcBef>
                <a:spcPts val="0"/>
              </a:spcBef>
              <a:spcAft>
                <a:spcPts val="0"/>
              </a:spcAft>
              <a:buClr>
                <a:srgbClr val="000000"/>
              </a:buClr>
              <a:buSzPts val="1100"/>
              <a:buFont typeface="Arial"/>
              <a:buNone/>
            </a:pPr>
            <a:endParaRPr sz="1100" i="0" u="none" strike="noStrike" cap="none" dirty="0">
              <a:solidFill>
                <a:srgbClr val="000000"/>
              </a:solidFill>
            </a:endParaRPr>
          </a:p>
        </p:txBody>
      </p:sp>
    </p:spTree>
    <p:extLst>
      <p:ext uri="{BB962C8B-B14F-4D97-AF65-F5344CB8AC3E}">
        <p14:creationId xmlns:p14="http://schemas.microsoft.com/office/powerpoint/2010/main" val="25352279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cd5f9a590_0_5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2" name="Google Shape;222;g3cd5f9a590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Student Grouping: Whole Group</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Teaching Notes: </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and make sure everyone understands the assignment.</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 None</a:t>
            </a:r>
            <a:endParaRPr dirty="0"/>
          </a:p>
        </p:txBody>
      </p:sp>
      <p:sp>
        <p:nvSpPr>
          <p:cNvPr id="223" name="Google Shape;223;g3cd5f9a590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13</a:t>
            </a:fld>
            <a:endParaRPr/>
          </a:p>
        </p:txBody>
      </p:sp>
    </p:spTree>
    <p:extLst>
      <p:ext uri="{BB962C8B-B14F-4D97-AF65-F5344CB8AC3E}">
        <p14:creationId xmlns:p14="http://schemas.microsoft.com/office/powerpoint/2010/main" val="40835653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87781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Separate your students into three groups.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students who still need to work on fluency will stay with you and continue to hear the text read aloud as they follow along</a:t>
            </a:r>
            <a:r>
              <a:rPr lang="en" sz="1200" i="1" dirty="0">
                <a:latin typeface="Calibri"/>
                <a:ea typeface="Calibri"/>
                <a:cs typeface="Calibri"/>
                <a:sym typeface="Calibri"/>
              </a:rPr>
              <a:t> </a:t>
            </a:r>
            <a:r>
              <a:rPr lang="en" sz="1200" dirty="0">
                <a:latin typeface="Calibri"/>
                <a:ea typeface="Calibri"/>
                <a:cs typeface="Calibri"/>
                <a:sym typeface="Calibri"/>
              </a:rPr>
              <a:t>with a pencil. Continue the dot technique if you need to to hold students accountable for following along.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Another group of students, who are more fluent but have trouble completing homework, should read the selection for the next day’s lesson to themselves.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8618614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413499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975784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Remind students as needed to practice “whisper reading” before they read aloud so the room doesn’t get too noisy.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Monitor your group to make sure students are on task and taking turns reading for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51494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nSpc>
                <a:spcPct val="100000"/>
              </a:lnSpc>
              <a:spcBef>
                <a:spcPts val="0"/>
              </a:spcBef>
              <a:spcAft>
                <a:spcPts val="0"/>
              </a:spcAft>
              <a:buNone/>
            </a:pPr>
            <a:r>
              <a:rPr lang="en-US" sz="1200" dirty="0"/>
              <a:t>New Materials to Prepare in Advance: </a:t>
            </a:r>
            <a:endParaRPr sz="1200" dirty="0"/>
          </a:p>
          <a:p>
            <a:pPr marL="457200" lvl="0" indent="-304800" rtl="0">
              <a:lnSpc>
                <a:spcPct val="100000"/>
              </a:lnSpc>
              <a:spcBef>
                <a:spcPts val="0"/>
              </a:spcBef>
              <a:spcAft>
                <a:spcPts val="0"/>
              </a:spcAft>
              <a:buClr>
                <a:schemeClr val="dk1"/>
              </a:buClr>
              <a:buSzPts val="1200"/>
              <a:buChar char="●"/>
            </a:pPr>
            <a:r>
              <a:rPr lang="en-US" sz="1200" b="1" dirty="0"/>
              <a:t>Entry task </a:t>
            </a:r>
            <a:r>
              <a:rPr lang="en-US" sz="1200" dirty="0"/>
              <a:t>(one per students)</a:t>
            </a:r>
            <a:endParaRPr sz="1200" dirty="0"/>
          </a:p>
          <a:p>
            <a:pPr marL="457200" lvl="0" indent="-304800" rtl="0">
              <a:lnSpc>
                <a:spcPct val="100000"/>
              </a:lnSpc>
              <a:spcBef>
                <a:spcPts val="0"/>
              </a:spcBef>
              <a:spcAft>
                <a:spcPts val="0"/>
              </a:spcAft>
              <a:buSzPts val="1200"/>
              <a:buChar char="●"/>
            </a:pPr>
            <a:r>
              <a:rPr lang="en-US" sz="1200" b="1" dirty="0"/>
              <a:t>Peer Critique Expectations and Directions </a:t>
            </a:r>
            <a:r>
              <a:rPr lang="en-US" sz="1200" dirty="0"/>
              <a:t>(one to display)</a:t>
            </a:r>
            <a:endParaRPr sz="1200" dirty="0"/>
          </a:p>
          <a:p>
            <a:pPr marL="457200" lvl="0" indent="-304800" rtl="0">
              <a:lnSpc>
                <a:spcPct val="100000"/>
              </a:lnSpc>
              <a:spcBef>
                <a:spcPts val="0"/>
              </a:spcBef>
              <a:spcAft>
                <a:spcPts val="0"/>
              </a:spcAft>
              <a:buSzPts val="1200"/>
              <a:buChar char="●"/>
            </a:pPr>
            <a:r>
              <a:rPr lang="en-US" sz="1200" b="1" dirty="0"/>
              <a:t>Peer Critique recording form </a:t>
            </a:r>
            <a:r>
              <a:rPr lang="en-US" sz="1200" dirty="0"/>
              <a:t>(one per student</a:t>
            </a:r>
            <a:endParaRPr sz="1200" dirty="0"/>
          </a:p>
          <a:p>
            <a:pPr marL="457200" lvl="0" indent="-304800" rtl="0">
              <a:lnSpc>
                <a:spcPct val="100000"/>
              </a:lnSpc>
              <a:spcBef>
                <a:spcPts val="0"/>
              </a:spcBef>
              <a:spcAft>
                <a:spcPts val="0"/>
              </a:spcAft>
              <a:buSzPts val="1200"/>
              <a:buChar char="●"/>
            </a:pPr>
            <a:r>
              <a:rPr lang="en-US" sz="1200" dirty="0"/>
              <a:t>Sample poem for revision  (one to display) or student sample</a:t>
            </a:r>
            <a:endParaRPr sz="1200" dirty="0"/>
          </a:p>
          <a:p>
            <a:pPr marL="457200" lvl="0" indent="-304800" rtl="0">
              <a:lnSpc>
                <a:spcPct val="100000"/>
              </a:lnSpc>
              <a:spcBef>
                <a:spcPts val="0"/>
              </a:spcBef>
              <a:spcAft>
                <a:spcPts val="0"/>
              </a:spcAft>
              <a:buSzPts val="1200"/>
              <a:buChar char="●"/>
            </a:pPr>
            <a:r>
              <a:rPr lang="en-US" sz="1200" b="1" dirty="0"/>
              <a:t>Peer Critique recording form</a:t>
            </a:r>
            <a:r>
              <a:rPr lang="en-US" sz="1200" dirty="0"/>
              <a:t>. This peer critique protocol is similar to the Praise-Question-Suggest protocol. That is used intentionally to build student capacity. Students will engage in a similar protocol in Module 2.</a:t>
            </a:r>
            <a:endParaRPr sz="1200" dirty="0"/>
          </a:p>
          <a:p>
            <a:pPr marL="457200" lvl="0" indent="0" rtl="0">
              <a:lnSpc>
                <a:spcPct val="100000"/>
              </a:lnSpc>
              <a:spcBef>
                <a:spcPts val="0"/>
              </a:spcBef>
              <a:spcAft>
                <a:spcPts val="0"/>
              </a:spcAft>
              <a:buNone/>
            </a:pPr>
            <a:endParaRPr sz="1200" dirty="0"/>
          </a:p>
          <a:p>
            <a:pPr marL="0" lvl="0" indent="0" rtl="0">
              <a:lnSpc>
                <a:spcPct val="100000"/>
              </a:lnSpc>
              <a:spcBef>
                <a:spcPts val="0"/>
              </a:spcBef>
              <a:spcAft>
                <a:spcPts val="0"/>
              </a:spcAft>
              <a:buNone/>
            </a:pPr>
            <a:r>
              <a:rPr lang="en-US" sz="1200" dirty="0"/>
              <a:t>Materials to Gather from Previous Lessons:</a:t>
            </a:r>
            <a:endParaRPr sz="1200" dirty="0"/>
          </a:p>
          <a:p>
            <a:pPr marL="457200" lvl="0" indent="-304800" rtl="0">
              <a:lnSpc>
                <a:spcPct val="100000"/>
              </a:lnSpc>
              <a:spcBef>
                <a:spcPts val="0"/>
              </a:spcBef>
              <a:spcAft>
                <a:spcPts val="0"/>
              </a:spcAft>
              <a:buSzPts val="1200"/>
              <a:buChar char="●"/>
            </a:pPr>
            <a:r>
              <a:rPr lang="en-US" sz="1200" dirty="0"/>
              <a:t>Document camera, if available</a:t>
            </a:r>
            <a:endParaRPr sz="1200" dirty="0"/>
          </a:p>
          <a:p>
            <a:pPr marL="457200" lvl="0" indent="-304800" rtl="0">
              <a:lnSpc>
                <a:spcPct val="100000"/>
              </a:lnSpc>
              <a:spcBef>
                <a:spcPts val="0"/>
              </a:spcBef>
              <a:spcAft>
                <a:spcPts val="0"/>
              </a:spcAft>
              <a:buClr>
                <a:schemeClr val="dk1"/>
              </a:buClr>
              <a:buSzPts val="1200"/>
              <a:buChar char="●"/>
            </a:pPr>
            <a:r>
              <a:rPr lang="en-US" sz="1200" i="1" dirty="0"/>
              <a:t>A Long Walk to Water </a:t>
            </a:r>
            <a:r>
              <a:rPr lang="en-US" sz="1200" dirty="0"/>
              <a:t>(book; one per student)</a:t>
            </a:r>
            <a:endParaRPr sz="1200" dirty="0"/>
          </a:p>
          <a:p>
            <a:pPr marL="457200" lvl="0" indent="-304800" rtl="0">
              <a:lnSpc>
                <a:spcPct val="100000"/>
              </a:lnSpc>
              <a:spcBef>
                <a:spcPts val="0"/>
              </a:spcBef>
              <a:spcAft>
                <a:spcPts val="0"/>
              </a:spcAft>
              <a:buSzPts val="1200"/>
              <a:buChar char="●"/>
            </a:pPr>
            <a:r>
              <a:rPr lang="en-US" sz="1200" dirty="0"/>
              <a:t>Discussion Appointments in </a:t>
            </a:r>
            <a:r>
              <a:rPr lang="en-US" sz="1200" dirty="0" err="1"/>
              <a:t>Salva’s</a:t>
            </a:r>
            <a:r>
              <a:rPr lang="en-US" sz="1200" dirty="0"/>
              <a:t> Africa (from Lesson 1)</a:t>
            </a:r>
            <a:endParaRPr sz="1200" dirty="0"/>
          </a:p>
          <a:p>
            <a:pPr marL="457200" lvl="0" indent="-304800" rtl="0">
              <a:lnSpc>
                <a:spcPct val="100000"/>
              </a:lnSpc>
              <a:spcBef>
                <a:spcPts val="0"/>
              </a:spcBef>
              <a:spcAft>
                <a:spcPts val="0"/>
              </a:spcAft>
              <a:buSzPts val="1200"/>
              <a:buChar char="●"/>
            </a:pPr>
            <a:r>
              <a:rPr lang="en-US" sz="1200" b="1" dirty="0"/>
              <a:t>Reading Closely: Guiding Questions handout </a:t>
            </a:r>
            <a:r>
              <a:rPr lang="en-US" sz="1200" dirty="0"/>
              <a:t>(from Lesson 2)</a:t>
            </a:r>
            <a:endParaRPr sz="1200" dirty="0"/>
          </a:p>
          <a:p>
            <a:pPr marL="457200" lvl="0" indent="0" rtl="0">
              <a:lnSpc>
                <a:spcPct val="100000"/>
              </a:lnSpc>
              <a:spcBef>
                <a:spcPts val="0"/>
              </a:spcBef>
              <a:spcAft>
                <a:spcPts val="0"/>
              </a:spcAft>
              <a:buNone/>
            </a:pPr>
            <a:endParaRPr sz="1200" dirty="0"/>
          </a:p>
          <a:p>
            <a:pPr marL="0" marR="0" lvl="0" indent="0" algn="l" rtl="0">
              <a:lnSpc>
                <a:spcPct val="100000"/>
              </a:lnSpc>
              <a:spcBef>
                <a:spcPts val="0"/>
              </a:spcBef>
              <a:spcAft>
                <a:spcPts val="0"/>
              </a:spcAft>
              <a:buNone/>
            </a:pPr>
            <a:r>
              <a:rPr lang="en-US" sz="1200" dirty="0"/>
              <a:t>Protocols to review:  Seat Partners</a:t>
            </a:r>
            <a:endParaRPr sz="1200" dirty="0"/>
          </a:p>
          <a:p>
            <a:pPr marL="457200" marR="0" lvl="0" indent="0" algn="l" rtl="0">
              <a:lnSpc>
                <a:spcPct val="100000"/>
              </a:lnSpc>
              <a:spcBef>
                <a:spcPts val="0"/>
              </a:spcBef>
              <a:spcAft>
                <a:spcPts val="0"/>
              </a:spcAft>
              <a:buNone/>
            </a:pPr>
            <a:endParaRPr sz="1200" dirty="0"/>
          </a:p>
          <a:p>
            <a:pPr marL="0" marR="0" lvl="0" indent="0" algn="l" rtl="0">
              <a:lnSpc>
                <a:spcPct val="100000"/>
              </a:lnSpc>
              <a:spcBef>
                <a:spcPts val="0"/>
              </a:spcBef>
              <a:spcAft>
                <a:spcPts val="0"/>
              </a:spcAft>
              <a:buNone/>
            </a:pPr>
            <a:r>
              <a:rPr lang="en-US" sz="1200" i="0" u="none" strike="noStrike" cap="none" dirty="0">
                <a:solidFill>
                  <a:schemeClr val="dk1"/>
                </a:solidFill>
              </a:rPr>
              <a:t>Prepare classroom systems for active learning:</a:t>
            </a:r>
            <a:endParaRPr sz="1200" i="0" u="none" strike="noStrike" cap="none" dirty="0">
              <a:solidFill>
                <a:schemeClr val="dk1"/>
              </a:solidFill>
            </a:endParaRPr>
          </a:p>
          <a:p>
            <a:pPr marL="457200" lvl="0" indent="-304800" rtl="0">
              <a:lnSpc>
                <a:spcPct val="100000"/>
              </a:lnSpc>
              <a:spcBef>
                <a:spcPts val="0"/>
              </a:spcBef>
              <a:spcAft>
                <a:spcPts val="0"/>
              </a:spcAft>
              <a:buClr>
                <a:schemeClr val="dk1"/>
              </a:buClr>
              <a:buSzPts val="1200"/>
              <a:buFont typeface="Calibri"/>
              <a:buChar char="●"/>
            </a:pPr>
            <a:r>
              <a:rPr lang="en-US" sz="1200" dirty="0"/>
              <a:t>Classroom divided into three sections, with each having enough room for one-third of the class to sit at tables in small groups of three (triads)</a:t>
            </a:r>
            <a:endParaRPr sz="1200" dirty="0"/>
          </a:p>
          <a:p>
            <a:pPr marL="457200" lvl="0" indent="-304800" rtl="0">
              <a:lnSpc>
                <a:spcPct val="100000"/>
              </a:lnSpc>
              <a:spcBef>
                <a:spcPts val="0"/>
              </a:spcBef>
              <a:spcAft>
                <a:spcPts val="0"/>
              </a:spcAft>
              <a:buClr>
                <a:schemeClr val="dk1"/>
              </a:buClr>
              <a:buSzPts val="1200"/>
              <a:buFont typeface="Calibri"/>
              <a:buChar char="●"/>
            </a:pPr>
            <a:r>
              <a:rPr lang="en-US" sz="1200" dirty="0"/>
              <a:t>Table card prompts (with tables in each section having the same question and each section having a different question)</a:t>
            </a:r>
            <a:endParaRPr sz="1200" dirty="0"/>
          </a:p>
          <a:p>
            <a:pPr marL="457200" lvl="0" indent="-304800" rtl="0">
              <a:lnSpc>
                <a:spcPct val="100000"/>
              </a:lnSpc>
              <a:spcBef>
                <a:spcPts val="0"/>
              </a:spcBef>
              <a:spcAft>
                <a:spcPts val="0"/>
              </a:spcAft>
              <a:buClr>
                <a:schemeClr val="dk1"/>
              </a:buClr>
              <a:buSzPts val="1200"/>
              <a:buFont typeface="Calibri"/>
              <a:buChar char="●"/>
            </a:pPr>
            <a:r>
              <a:rPr lang="en-US" sz="1200" dirty="0"/>
              <a:t>One recording chart and marker for each triad</a:t>
            </a:r>
            <a:endParaRPr sz="1200" dirty="0">
              <a:latin typeface="Century Gothic"/>
              <a:ea typeface="Century Gothic"/>
              <a:cs typeface="Century Gothic"/>
              <a:sym typeface="Century Gothic"/>
            </a:endParaRPr>
          </a:p>
          <a:p>
            <a:pPr marL="457200" lvl="0" indent="0" rtl="0">
              <a:lnSpc>
                <a:spcPct val="100000"/>
              </a:lnSpc>
              <a:spcBef>
                <a:spcPts val="0"/>
              </a:spcBef>
              <a:spcAft>
                <a:spcPts val="0"/>
              </a:spcAft>
              <a:buNone/>
            </a:pPr>
            <a:endParaRPr sz="1200" dirty="0"/>
          </a:p>
        </p:txBody>
      </p:sp>
      <p:sp>
        <p:nvSpPr>
          <p:cNvPr id="138" name="Google Shape;13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29243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3ca0aac43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4" name="Google Shape;144;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45" name="Google Shape;145;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4019686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51" name="Google Shape;15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50248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3d06a5354b_0_1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 name="Google Shape;158;g3d06a5354b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5-7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Group/seat partner</a:t>
            </a: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b="1" dirty="0"/>
              <a:t>Entry Task</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Use this slide as students follow directions on their own entry task copy.</a:t>
            </a:r>
            <a:endParaRPr dirty="0"/>
          </a:p>
          <a:p>
            <a:pPr marL="457200" marR="0" lvl="0" indent="-304800" algn="l" rtl="0">
              <a:lnSpc>
                <a:spcPct val="100000"/>
              </a:lnSpc>
              <a:spcBef>
                <a:spcPts val="0"/>
              </a:spcBef>
              <a:spcAft>
                <a:spcPts val="0"/>
              </a:spcAft>
              <a:buSzPts val="1200"/>
              <a:buChar char="●"/>
            </a:pPr>
            <a:r>
              <a:rPr lang="en-US" dirty="0"/>
              <a:t>Asking students to provide feedback to their peers based on explicit criteria benefits both students in clarifying the meaning of the learning target.</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As students enter, give them the </a:t>
            </a:r>
            <a:r>
              <a:rPr lang="en-US" b="1" dirty="0"/>
              <a:t>entry task.</a:t>
            </a:r>
            <a:endParaRPr dirty="0"/>
          </a:p>
          <a:p>
            <a:pPr marL="457200" marR="0" lvl="0" indent="-304800" algn="l" rtl="0">
              <a:lnSpc>
                <a:spcPct val="100000"/>
              </a:lnSpc>
              <a:spcBef>
                <a:spcPts val="0"/>
              </a:spcBef>
              <a:spcAft>
                <a:spcPts val="0"/>
              </a:spcAft>
              <a:buSzPts val="1200"/>
              <a:buFont typeface="Calibri"/>
              <a:buAutoNum type="arabicPeriod"/>
            </a:pPr>
            <a:r>
              <a:rPr lang="en-US" dirty="0"/>
              <a:t>Give students about 3 minutes to complete it individually. </a:t>
            </a:r>
            <a:endParaRPr dirty="0"/>
          </a:p>
          <a:p>
            <a:pPr marL="457200" marR="0" lvl="0" indent="-304800" algn="l" rtl="0">
              <a:lnSpc>
                <a:spcPct val="100000"/>
              </a:lnSpc>
              <a:spcBef>
                <a:spcPts val="0"/>
              </a:spcBef>
              <a:spcAft>
                <a:spcPts val="0"/>
              </a:spcAft>
              <a:buSzPts val="1200"/>
              <a:buFont typeface="Calibri"/>
              <a:buAutoNum type="arabicPeriod"/>
            </a:pPr>
            <a:r>
              <a:rPr lang="en-US" dirty="0"/>
              <a:t>Invite students to share their thinking with their seat partner.</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a pair to explain what </a:t>
            </a:r>
            <a:r>
              <a:rPr lang="en-US" i="1" dirty="0"/>
              <a:t>critique </a:t>
            </a:r>
            <a:r>
              <a:rPr lang="en-US" dirty="0"/>
              <a:t>means. </a:t>
            </a:r>
            <a:endParaRPr dirty="0"/>
          </a:p>
          <a:p>
            <a:pPr marL="457200" marR="0" lvl="0" indent="-304800" algn="l" rtl="0">
              <a:lnSpc>
                <a:spcPct val="100000"/>
              </a:lnSpc>
              <a:spcBef>
                <a:spcPts val="0"/>
              </a:spcBef>
              <a:spcAft>
                <a:spcPts val="0"/>
              </a:spcAft>
              <a:buSzPts val="1200"/>
              <a:buFont typeface="Calibri"/>
              <a:buAutoNum type="arabicPeriod"/>
            </a:pPr>
            <a:r>
              <a:rPr lang="en-US" dirty="0"/>
              <a:t>Add that, as a part of giving feedback, it is often helpful to ask the author questions. For instance: “Can you explain why you are having the character say that?” or “What does the character mean by that?”</a:t>
            </a:r>
            <a:endParaRPr dirty="0"/>
          </a:p>
          <a:p>
            <a:pPr marL="457200" marR="0" lvl="0" indent="-304800" algn="l" rtl="0">
              <a:lnSpc>
                <a:spcPct val="100000"/>
              </a:lnSpc>
              <a:spcBef>
                <a:spcPts val="0"/>
              </a:spcBef>
              <a:spcAft>
                <a:spcPts val="0"/>
              </a:spcAft>
              <a:buSzPts val="1200"/>
              <a:buFont typeface="Calibri"/>
              <a:buAutoNum type="arabicPeriod"/>
            </a:pPr>
            <a:r>
              <a:rPr lang="en-US" dirty="0"/>
              <a:t>Repeat with </a:t>
            </a:r>
            <a:r>
              <a:rPr lang="en-US" i="1" dirty="0"/>
              <a:t>incorporate feedback</a:t>
            </a:r>
            <a:r>
              <a:rPr lang="en-US" dirty="0"/>
              <a:t>. Explain to students that today they will work with a partner to critique each other’s poems, and then incorporate the feedback to improve their own poem.</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i="0" u="none" strike="noStrike" cap="none" dirty="0">
                <a:solidFill>
                  <a:schemeClr val="dk1"/>
                </a:solidFill>
              </a:rPr>
              <a:t>: </a:t>
            </a:r>
            <a:endParaRPr i="0" u="none" strike="noStrike" cap="none" dirty="0">
              <a:solidFill>
                <a:schemeClr val="dk1"/>
              </a:solidFill>
            </a:endParaRPr>
          </a:p>
          <a:p>
            <a:pPr marL="457200" lvl="0" indent="-304800" rtl="0">
              <a:spcBef>
                <a:spcPts val="0"/>
              </a:spcBef>
              <a:spcAft>
                <a:spcPts val="0"/>
              </a:spcAft>
              <a:buSzPts val="1200"/>
              <a:buChar char="●"/>
            </a:pPr>
            <a:r>
              <a:rPr lang="en-US" dirty="0"/>
              <a:t>Listen for: “Critique means to give feedback” or “Critique means to say what’s good and what needs to be improved.” Clarify if necessary.</a:t>
            </a:r>
            <a:endParaRPr dirty="0"/>
          </a:p>
          <a:p>
            <a:pPr marL="457200" lvl="0" indent="-304800" rtl="0">
              <a:spcBef>
                <a:spcPts val="0"/>
              </a:spcBef>
              <a:spcAft>
                <a:spcPts val="0"/>
              </a:spcAft>
              <a:buClr>
                <a:schemeClr val="dk1"/>
              </a:buClr>
              <a:buSzPts val="1200"/>
              <a:buFont typeface="Calibri"/>
              <a:buChar char="●"/>
            </a:pPr>
            <a:r>
              <a:rPr lang="en-US" dirty="0"/>
              <a:t>Listen for students to say: “use suggestions to make our poems better.”</a:t>
            </a:r>
            <a:endParaRPr dirty="0"/>
          </a:p>
          <a:p>
            <a:pPr marL="457200" lvl="0" indent="0" rtl="0">
              <a:spcBef>
                <a:spcPts val="0"/>
              </a:spcBef>
              <a:spcAft>
                <a:spcPts val="0"/>
              </a:spcAft>
              <a:buNone/>
            </a:pPr>
            <a:r>
              <a:rPr lang="en-US" dirty="0"/>
              <a:t> </a:t>
            </a: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SzPts val="1200"/>
              <a:buChar char="●"/>
            </a:pPr>
            <a:r>
              <a:rPr lang="en-US" dirty="0"/>
              <a:t>Consider pairing students who need extra support together. Then, during peer critique time, spend time working with those pairs.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59" name="Google Shape;159;g3d06a5354b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2353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e20dc1cb9_0_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g3e20dc1cb9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2-3 </a:t>
            </a:r>
            <a:r>
              <a:rPr lang="en-US" b="1" i="0" u="none" strike="noStrike" cap="none" dirty="0">
                <a:solidFill>
                  <a:schemeClr val="dk1"/>
                </a:solidFill>
              </a:rPr>
              <a:t>minutes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Group/seat partner</a:t>
            </a: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b="1" dirty="0"/>
              <a:t>Setting expectations:</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None</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Tell students that they will engage in a peer critique protocol today to get feedback to help improve their two-voice poem.</a:t>
            </a:r>
            <a:endParaRPr dirty="0"/>
          </a:p>
          <a:p>
            <a:pPr marL="457200" marR="0" lvl="0" indent="-304800" algn="l" rtl="0">
              <a:lnSpc>
                <a:spcPct val="100000"/>
              </a:lnSpc>
              <a:spcBef>
                <a:spcPts val="0"/>
              </a:spcBef>
              <a:spcAft>
                <a:spcPts val="0"/>
              </a:spcAft>
              <a:buSzPts val="1200"/>
              <a:buFont typeface="Calibri"/>
              <a:buAutoNum type="arabicPeriod"/>
            </a:pPr>
            <a:r>
              <a:rPr lang="en-US" dirty="0"/>
              <a:t>Invite students to look at the </a:t>
            </a:r>
            <a:r>
              <a:rPr lang="en-US" b="1" dirty="0"/>
              <a:t>Peer Critique Expectations and Directions.</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expectations on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Go to next slide for directions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i="0" u="none" strike="noStrike" cap="none" dirty="0">
                <a:solidFill>
                  <a:schemeClr val="dk1"/>
                </a:solidFill>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Look for evidence of understanding.</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Font typeface="Calibri"/>
              <a:buChar char="●"/>
            </a:pPr>
            <a:r>
              <a:rPr lang="en-US" dirty="0"/>
              <a:t>If students seem confused, consider giving oral examples of each of these.</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67" name="Google Shape;167;g3e20dc1cb9_0_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51709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e24b0ef78_0_24: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Google Shape;174;g3e24b0ef78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2-3  </a:t>
            </a:r>
            <a:r>
              <a:rPr lang="en-US" b="1" i="0" u="none" strike="noStrike" cap="none" dirty="0">
                <a:solidFill>
                  <a:schemeClr val="dk1"/>
                </a:solidFill>
              </a:rPr>
              <a:t>minutes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Group/seat partner</a:t>
            </a: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b="1" dirty="0"/>
              <a:t>Critique directions:</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None</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Explain the steps for the peer critique. Emphasize that this is focused only on the </a:t>
            </a:r>
            <a:r>
              <a:rPr lang="en-US" i="1" dirty="0"/>
              <a:t>Command of Evidence </a:t>
            </a:r>
            <a:r>
              <a:rPr lang="en-US" dirty="0"/>
              <a:t>row of the rubric. (see next slide)</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give you a thumbs-up if they understand the directions or a thumbs-down if they aren’t sure.</a:t>
            </a:r>
            <a:endParaRPr dirty="0"/>
          </a:p>
          <a:p>
            <a:pPr marL="457200" lvl="0" indent="0"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Look for evidence of  student understanding</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SzPts val="1200"/>
              <a:buFont typeface="Calibri"/>
              <a:buChar char="●"/>
            </a:pPr>
            <a:r>
              <a:rPr lang="en-US" dirty="0"/>
              <a:t>If there is any confusion, clarify for the class.</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75" name="Google Shape;175;g3e24b0ef78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13189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e24b0ef78_0_4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g3e24b0ef78_0_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2-3 </a:t>
            </a:r>
            <a:r>
              <a:rPr lang="en-US" b="1" i="0" u="none" strike="noStrike" cap="none" dirty="0">
                <a:solidFill>
                  <a:schemeClr val="dk1"/>
                </a:solidFill>
              </a:rPr>
              <a:t>minutes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b="1" dirty="0"/>
              <a:t>Work Time A</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None</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a:t>
            </a:r>
            <a:r>
              <a:rPr lang="en-US" b="1" dirty="0"/>
              <a:t>Peer Critique Recording Form.</a:t>
            </a:r>
            <a:endParaRPr b="1" dirty="0"/>
          </a:p>
          <a:p>
            <a:pPr marL="457200" marR="0" lvl="0" indent="-304800" algn="l" rtl="0">
              <a:lnSpc>
                <a:spcPct val="100000"/>
              </a:lnSpc>
              <a:spcBef>
                <a:spcPts val="0"/>
              </a:spcBef>
              <a:spcAft>
                <a:spcPts val="0"/>
              </a:spcAft>
              <a:buSzPts val="1200"/>
              <a:buFont typeface="Calibri"/>
              <a:buAutoNum type="arabicPeriod"/>
            </a:pPr>
            <a:r>
              <a:rPr lang="en-US" dirty="0"/>
              <a:t>Share slide and tell students that they will focus their feedback using the </a:t>
            </a:r>
            <a:r>
              <a:rPr lang="en-US" i="1" dirty="0"/>
              <a:t>Command of Evidence </a:t>
            </a:r>
            <a:r>
              <a:rPr lang="en-US" dirty="0"/>
              <a:t>row on the </a:t>
            </a:r>
            <a:r>
              <a:rPr lang="en-US" b="1" dirty="0"/>
              <a:t>two-voice poem rubric</a:t>
            </a:r>
            <a:r>
              <a:rPr lang="en-US" dirty="0"/>
              <a:t>. Review the criteria in the </a:t>
            </a:r>
            <a:r>
              <a:rPr lang="en-US" i="1" dirty="0"/>
              <a:t>Command of Evidence </a:t>
            </a:r>
            <a:r>
              <a:rPr lang="en-US" dirty="0"/>
              <a:t>row. </a:t>
            </a:r>
            <a:endParaRPr dirty="0"/>
          </a:p>
          <a:p>
            <a:pPr marL="457200" marR="0" lvl="0" indent="-304800" algn="l" rtl="0">
              <a:lnSpc>
                <a:spcPct val="100000"/>
              </a:lnSpc>
              <a:spcBef>
                <a:spcPts val="0"/>
              </a:spcBef>
              <a:spcAft>
                <a:spcPts val="0"/>
              </a:spcAft>
              <a:buSzPts val="1200"/>
              <a:buFont typeface="Calibri"/>
              <a:buAutoNum type="arabicPeriod"/>
            </a:pPr>
            <a:r>
              <a:rPr lang="en-US" dirty="0"/>
              <a:t>Remind students that, for this feedback to be helpful, they should focus only on this specific area and should give lots of feedback. Pointing out misspelled words or incorrect punctuation will not be helpful at this point in the writing process.</a:t>
            </a:r>
            <a:endParaRPr dirty="0"/>
          </a:p>
          <a:p>
            <a:pPr marL="457200" marR="0" lvl="0" indent="-304800" algn="l" rtl="0">
              <a:lnSpc>
                <a:spcPct val="100000"/>
              </a:lnSpc>
              <a:spcBef>
                <a:spcPts val="0"/>
              </a:spcBef>
              <a:spcAft>
                <a:spcPts val="0"/>
              </a:spcAft>
              <a:buSzPts val="1200"/>
              <a:buFont typeface="Calibri"/>
              <a:buAutoNum type="arabicPeriod"/>
            </a:pPr>
            <a:r>
              <a:rPr lang="en-US" dirty="0"/>
              <a:t>Let students know that the partner with whom they are working today will be the same as the person who will hear their two-voice poem in Lesson 6. This gives them a chance to become familiar with their partner’s poem.</a:t>
            </a:r>
            <a:endParaRPr dirty="0"/>
          </a:p>
          <a:p>
            <a:pPr marL="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None</a:t>
            </a:r>
            <a:endParaRPr dirty="0"/>
          </a:p>
          <a:p>
            <a:pPr marL="457200" lvl="0" indent="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83" name="Google Shape;183;g3e24b0ef78_0_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1253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e24b0ef78_0_4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Google Shape;190;g3e24b0ef78_0_4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18-</a:t>
            </a:r>
            <a:r>
              <a:rPr lang="en-US" b="1" dirty="0"/>
              <a:t>20 minutes work time</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a:t>
            </a:r>
            <a:r>
              <a:rPr lang="en-US" b="1" dirty="0"/>
              <a:t> seat partner</a:t>
            </a: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b="1" dirty="0"/>
              <a:t>Work Time B: </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None</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slide as students follow along </a:t>
            </a:r>
            <a:endParaRPr dirty="0"/>
          </a:p>
          <a:p>
            <a:pPr marL="457200" marR="0" lvl="0" indent="-304800" algn="l" rtl="0">
              <a:lnSpc>
                <a:spcPct val="100000"/>
              </a:lnSpc>
              <a:spcBef>
                <a:spcPts val="0"/>
              </a:spcBef>
              <a:spcAft>
                <a:spcPts val="0"/>
              </a:spcAft>
              <a:buSzPts val="1200"/>
              <a:buFont typeface="Calibri"/>
              <a:buAutoNum type="arabicPeriod"/>
            </a:pPr>
            <a:r>
              <a:rPr lang="en-US" dirty="0"/>
              <a:t>Invite students to sit with their partner and begin the protocol.</a:t>
            </a:r>
            <a:endParaRPr dirty="0"/>
          </a:p>
          <a:p>
            <a:pPr marL="457200" marR="0" lvl="0" indent="-304800" algn="l" rtl="0">
              <a:lnSpc>
                <a:spcPct val="100000"/>
              </a:lnSpc>
              <a:spcBef>
                <a:spcPts val="0"/>
              </a:spcBef>
              <a:spcAft>
                <a:spcPts val="0"/>
              </a:spcAft>
              <a:buSzPts val="1200"/>
              <a:buFont typeface="Calibri"/>
              <a:buAutoNum type="arabicPeriod"/>
            </a:pPr>
            <a:r>
              <a:rPr lang="en-US" dirty="0"/>
              <a:t>As students are giving each other feedback, circulate around the room. Make sure they are focused on the </a:t>
            </a:r>
            <a:r>
              <a:rPr lang="en-US" i="1" dirty="0"/>
              <a:t>Command of Evidence </a:t>
            </a:r>
            <a:r>
              <a:rPr lang="en-US" dirty="0"/>
              <a:t>criteria of the rubric. Also during this time, privately ask for a student volunteer to share her/his poem and </a:t>
            </a:r>
            <a:r>
              <a:rPr lang="en-US" b="1" dirty="0"/>
              <a:t>Peer Critique recording form </a:t>
            </a:r>
            <a:r>
              <a:rPr lang="en-US" dirty="0"/>
              <a:t>for you to model how to incorporate feedback. Or use the sample critique idea from teaching notes in introduction.</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Listen for good feedback and that expectations are being followed.</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Consider using this time to address questions or support students who need it.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91" name="Google Shape;191;g3e24b0ef78_0_4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14720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8"/>
        <p:cNvGrpSpPr/>
        <p:nvPr/>
      </p:nvGrpSpPr>
      <p:grpSpPr>
        <a:xfrm>
          <a:off x="0" y="0"/>
          <a:ext cx="0" cy="0"/>
          <a:chOff x="0" y="0"/>
          <a:chExt cx="0" cy="0"/>
        </a:xfrm>
      </p:grpSpPr>
      <p:sp>
        <p:nvSpPr>
          <p:cNvPr id="89" name="Google Shape;89;p14"/>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90" name="Google Shape;90;p14"/>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91" name="Google Shape;91;p14"/>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2"/>
        <p:cNvGrpSpPr/>
        <p:nvPr/>
      </p:nvGrpSpPr>
      <p:grpSpPr>
        <a:xfrm>
          <a:off x="0" y="0"/>
          <a:ext cx="0" cy="0"/>
          <a:chOff x="0" y="0"/>
          <a:chExt cx="0" cy="0"/>
        </a:xfrm>
      </p:grpSpPr>
      <p:sp>
        <p:nvSpPr>
          <p:cNvPr id="93" name="Google Shape;93;p15"/>
          <p:cNvSpPr txBox="1">
            <a:spLocks noGrp="1"/>
          </p:cNvSpPr>
          <p:nvPr>
            <p:ph type="ctrTitle"/>
          </p:nvPr>
        </p:nvSpPr>
        <p:spPr>
          <a:xfrm>
            <a:off x="415611" y="992767"/>
            <a:ext cx="11360700" cy="2736900"/>
          </a:xfrm>
          <a:prstGeom prst="rect">
            <a:avLst/>
          </a:prstGeom>
          <a:noFill/>
          <a:ln>
            <a:noFill/>
          </a:ln>
        </p:spPr>
        <p:txBody>
          <a:bodyPr spcFirstLastPara="1" wrap="square" lIns="121900" tIns="121900" rIns="121900" bIns="121900" anchor="b" anchorCtr="0"/>
          <a:lstStyle>
            <a:lvl1pPr marR="0" lvl="0" algn="ctr" rtl="0">
              <a:lnSpc>
                <a:spcPct val="100000"/>
              </a:lnSpc>
              <a:spcBef>
                <a:spcPts val="0"/>
              </a:spcBef>
              <a:spcAft>
                <a:spcPts val="0"/>
              </a:spcAft>
              <a:buClr>
                <a:schemeClr val="dk1"/>
              </a:buClr>
              <a:buSzPts val="6900"/>
              <a:buFont typeface="Century Gothic"/>
              <a:buNone/>
              <a:defRPr sz="69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9pPr>
          </a:lstStyle>
          <a:p>
            <a:endParaRPr/>
          </a:p>
        </p:txBody>
      </p:sp>
      <p:sp>
        <p:nvSpPr>
          <p:cNvPr id="94" name="Google Shape;94;p15"/>
          <p:cNvSpPr txBox="1">
            <a:spLocks noGrp="1"/>
          </p:cNvSpPr>
          <p:nvPr>
            <p:ph type="subTitle" idx="1"/>
          </p:nvPr>
        </p:nvSpPr>
        <p:spPr>
          <a:xfrm>
            <a:off x="415600" y="3778833"/>
            <a:ext cx="11360700" cy="1056900"/>
          </a:xfrm>
          <a:prstGeom prst="rect">
            <a:avLst/>
          </a:prstGeom>
          <a:noFill/>
          <a:ln>
            <a:noFill/>
          </a:ln>
        </p:spPr>
        <p:txBody>
          <a:bodyPr spcFirstLastPara="1" wrap="square" lIns="121900" tIns="121900" rIns="121900" bIns="121900" anchor="t" anchorCtr="0"/>
          <a:lstStyle>
            <a:lvl1pPr marR="0" lvl="0"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9pPr>
          </a:lstStyle>
          <a:p>
            <a:endParaRPr/>
          </a:p>
        </p:txBody>
      </p:sp>
      <p:sp>
        <p:nvSpPr>
          <p:cNvPr id="95" name="Google Shape;95;p1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6"/>
        <p:cNvGrpSpPr/>
        <p:nvPr/>
      </p:nvGrpSpPr>
      <p:grpSpPr>
        <a:xfrm>
          <a:off x="0" y="0"/>
          <a:ext cx="0" cy="0"/>
          <a:chOff x="0" y="0"/>
          <a:chExt cx="0" cy="0"/>
        </a:xfrm>
      </p:grpSpPr>
      <p:sp>
        <p:nvSpPr>
          <p:cNvPr id="97" name="Google Shape;97;p16"/>
          <p:cNvSpPr txBox="1">
            <a:spLocks noGrp="1"/>
          </p:cNvSpPr>
          <p:nvPr>
            <p:ph type="title"/>
          </p:nvPr>
        </p:nvSpPr>
        <p:spPr>
          <a:xfrm>
            <a:off x="415600" y="2867800"/>
            <a:ext cx="11360700" cy="1122300"/>
          </a:xfrm>
          <a:prstGeom prst="rect">
            <a:avLst/>
          </a:prstGeom>
          <a:noFill/>
          <a:ln>
            <a:noFill/>
          </a:ln>
        </p:spPr>
        <p:txBody>
          <a:bodyPr spcFirstLastPara="1" wrap="square" lIns="121900" tIns="121900" rIns="121900" bIns="121900" anchor="ctr" anchorCtr="0"/>
          <a:lstStyle>
            <a:lvl1pPr marR="0" lvl="0" algn="ctr"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98" name="Google Shape;98;p1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9"/>
        <p:cNvGrpSpPr/>
        <p:nvPr/>
      </p:nvGrpSpPr>
      <p:grpSpPr>
        <a:xfrm>
          <a:off x="0" y="0"/>
          <a:ext cx="0" cy="0"/>
          <a:chOff x="0" y="0"/>
          <a:chExt cx="0" cy="0"/>
        </a:xfrm>
      </p:grpSpPr>
      <p:sp>
        <p:nvSpPr>
          <p:cNvPr id="100" name="Google Shape;100;p17"/>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01" name="Google Shape;101;p17"/>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02" name="Google Shape;102;p17"/>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03" name="Google Shape;103;p17"/>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4"/>
        <p:cNvGrpSpPr/>
        <p:nvPr/>
      </p:nvGrpSpPr>
      <p:grpSpPr>
        <a:xfrm>
          <a:off x="0" y="0"/>
          <a:ext cx="0" cy="0"/>
          <a:chOff x="0" y="0"/>
          <a:chExt cx="0" cy="0"/>
        </a:xfrm>
      </p:grpSpPr>
      <p:sp>
        <p:nvSpPr>
          <p:cNvPr id="105" name="Google Shape;105;p18"/>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06" name="Google Shape;106;p18"/>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07"/>
        <p:cNvGrpSpPr/>
        <p:nvPr/>
      </p:nvGrpSpPr>
      <p:grpSpPr>
        <a:xfrm>
          <a:off x="0" y="0"/>
          <a:ext cx="0" cy="0"/>
          <a:chOff x="0" y="0"/>
          <a:chExt cx="0" cy="0"/>
        </a:xfrm>
      </p:grpSpPr>
      <p:sp>
        <p:nvSpPr>
          <p:cNvPr id="108" name="Google Shape;108;p19"/>
          <p:cNvSpPr txBox="1">
            <a:spLocks noGrp="1"/>
          </p:cNvSpPr>
          <p:nvPr>
            <p:ph type="title"/>
          </p:nvPr>
        </p:nvSpPr>
        <p:spPr>
          <a:xfrm>
            <a:off x="415600" y="740800"/>
            <a:ext cx="3744000" cy="1007700"/>
          </a:xfrm>
          <a:prstGeom prst="rect">
            <a:avLst/>
          </a:prstGeom>
          <a:noFill/>
          <a:ln>
            <a:noFill/>
          </a:ln>
        </p:spPr>
        <p:txBody>
          <a:bodyPr spcFirstLastPara="1" wrap="square" lIns="121900" tIns="121900" rIns="121900" bIns="121900" anchor="b" anchorCtr="0"/>
          <a:lstStyle>
            <a:lvl1pPr marR="0" lvl="0" algn="l" rtl="0">
              <a:lnSpc>
                <a:spcPct val="10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9pPr>
          </a:lstStyle>
          <a:p>
            <a:endParaRPr/>
          </a:p>
        </p:txBody>
      </p:sp>
      <p:sp>
        <p:nvSpPr>
          <p:cNvPr id="109" name="Google Shape;109;p19"/>
          <p:cNvSpPr txBox="1">
            <a:spLocks noGrp="1"/>
          </p:cNvSpPr>
          <p:nvPr>
            <p:ph type="body" idx="1"/>
          </p:nvPr>
        </p:nvSpPr>
        <p:spPr>
          <a:xfrm>
            <a:off x="415600" y="1852800"/>
            <a:ext cx="3744000" cy="4239300"/>
          </a:xfrm>
          <a:prstGeom prst="rect">
            <a:avLst/>
          </a:prstGeom>
          <a:noFill/>
          <a:ln>
            <a:noFill/>
          </a:ln>
        </p:spPr>
        <p:txBody>
          <a:bodyPr spcFirstLastPara="1" wrap="square" lIns="121900" tIns="121900" rIns="121900" bIns="121900" anchor="t" anchorCtr="0"/>
          <a:lstStyle>
            <a:lvl1pPr marL="457200" marR="0" lvl="0" indent="-330200" algn="l" rtl="0">
              <a:lnSpc>
                <a:spcPct val="115000"/>
              </a:lnSpc>
              <a:spcBef>
                <a:spcPts val="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10" name="Google Shape;110;p19"/>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1"/>
        <p:cNvGrpSpPr/>
        <p:nvPr/>
      </p:nvGrpSpPr>
      <p:grpSpPr>
        <a:xfrm>
          <a:off x="0" y="0"/>
          <a:ext cx="0" cy="0"/>
          <a:chOff x="0" y="0"/>
          <a:chExt cx="0" cy="0"/>
        </a:xfrm>
      </p:grpSpPr>
      <p:sp>
        <p:nvSpPr>
          <p:cNvPr id="112" name="Google Shape;112;p20"/>
          <p:cNvSpPr txBox="1">
            <a:spLocks noGrp="1"/>
          </p:cNvSpPr>
          <p:nvPr>
            <p:ph type="title"/>
          </p:nvPr>
        </p:nvSpPr>
        <p:spPr>
          <a:xfrm>
            <a:off x="653667" y="600200"/>
            <a:ext cx="8490300" cy="5454300"/>
          </a:xfrm>
          <a:prstGeom prst="rect">
            <a:avLst/>
          </a:prstGeom>
          <a:noFill/>
          <a:ln>
            <a:noFill/>
          </a:ln>
        </p:spPr>
        <p:txBody>
          <a:bodyPr spcFirstLastPara="1" wrap="square" lIns="121900" tIns="121900" rIns="121900" bIns="121900" anchor="ctr" anchorCtr="0"/>
          <a:lstStyle>
            <a:lvl1pPr marR="0" lvl="0" algn="l" rtl="0">
              <a:lnSpc>
                <a:spcPct val="100000"/>
              </a:lnSpc>
              <a:spcBef>
                <a:spcPts val="0"/>
              </a:spcBef>
              <a:spcAft>
                <a:spcPts val="0"/>
              </a:spcAft>
              <a:buClr>
                <a:schemeClr val="dk1"/>
              </a:buClr>
              <a:buSzPts val="6400"/>
              <a:buFont typeface="Century Gothic"/>
              <a:buNone/>
              <a:defRPr sz="6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9pPr>
          </a:lstStyle>
          <a:p>
            <a:endParaRPr/>
          </a:p>
        </p:txBody>
      </p:sp>
      <p:sp>
        <p:nvSpPr>
          <p:cNvPr id="113" name="Google Shape;113;p20"/>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14"/>
        <p:cNvGrpSpPr/>
        <p:nvPr/>
      </p:nvGrpSpPr>
      <p:grpSpPr>
        <a:xfrm>
          <a:off x="0" y="0"/>
          <a:ext cx="0" cy="0"/>
          <a:chOff x="0" y="0"/>
          <a:chExt cx="0" cy="0"/>
        </a:xfrm>
      </p:grpSpPr>
      <p:sp>
        <p:nvSpPr>
          <p:cNvPr id="115" name="Google Shape;115;p21"/>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116" name="Google Shape;116;p21"/>
          <p:cNvSpPr txBox="1">
            <a:spLocks noGrp="1"/>
          </p:cNvSpPr>
          <p:nvPr>
            <p:ph type="title"/>
          </p:nvPr>
        </p:nvSpPr>
        <p:spPr>
          <a:xfrm>
            <a:off x="354000" y="1644233"/>
            <a:ext cx="5393700" cy="1976400"/>
          </a:xfrm>
          <a:prstGeom prst="rect">
            <a:avLst/>
          </a:prstGeom>
          <a:noFill/>
          <a:ln>
            <a:noFill/>
          </a:ln>
        </p:spPr>
        <p:txBody>
          <a:bodyPr spcFirstLastPara="1" wrap="square" lIns="121900" tIns="121900" rIns="121900" bIns="121900" anchor="b" anchorCtr="0"/>
          <a:lstStyle>
            <a:lvl1pPr marR="0" lvl="0" algn="ctr" rtl="0">
              <a:lnSpc>
                <a:spcPct val="100000"/>
              </a:lnSpc>
              <a:spcBef>
                <a:spcPts val="0"/>
              </a:spcBef>
              <a:spcAft>
                <a:spcPts val="0"/>
              </a:spcAft>
              <a:buClr>
                <a:schemeClr val="dk1"/>
              </a:buClr>
              <a:buSzPts val="5600"/>
              <a:buFont typeface="Century Gothic"/>
              <a:buNone/>
              <a:defRPr sz="5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9pPr>
          </a:lstStyle>
          <a:p>
            <a:endParaRPr/>
          </a:p>
        </p:txBody>
      </p:sp>
      <p:sp>
        <p:nvSpPr>
          <p:cNvPr id="117" name="Google Shape;117;p21"/>
          <p:cNvSpPr txBox="1">
            <a:spLocks noGrp="1"/>
          </p:cNvSpPr>
          <p:nvPr>
            <p:ph type="subTitle" idx="1"/>
          </p:nvPr>
        </p:nvSpPr>
        <p:spPr>
          <a:xfrm>
            <a:off x="354000" y="3737433"/>
            <a:ext cx="5393700" cy="1646700"/>
          </a:xfrm>
          <a:prstGeom prst="rect">
            <a:avLst/>
          </a:prstGeom>
          <a:noFill/>
          <a:ln>
            <a:noFill/>
          </a:ln>
        </p:spPr>
        <p:txBody>
          <a:bodyPr spcFirstLastPara="1" wrap="square" lIns="121900" tIns="121900" rIns="121900" bIns="121900"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118" name="Google Shape;118;p21"/>
          <p:cNvSpPr txBox="1">
            <a:spLocks noGrp="1"/>
          </p:cNvSpPr>
          <p:nvPr>
            <p:ph type="body" idx="2"/>
          </p:nvPr>
        </p:nvSpPr>
        <p:spPr>
          <a:xfrm>
            <a:off x="6586000" y="965433"/>
            <a:ext cx="5115900" cy="4926900"/>
          </a:xfrm>
          <a:prstGeom prst="rect">
            <a:avLst/>
          </a:prstGeom>
          <a:noFill/>
          <a:ln>
            <a:noFill/>
          </a:ln>
        </p:spPr>
        <p:txBody>
          <a:bodyPr spcFirstLastPara="1" wrap="square" lIns="121900" tIns="121900" rIns="121900" bIns="121900" anchor="ctr" anchorCtr="0"/>
          <a:lstStyle>
            <a:lvl1pPr marL="457200" marR="0" lvl="0" indent="-381000" algn="l" rtl="0">
              <a:lnSpc>
                <a:spcPct val="115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15000"/>
              </a:lnSpc>
              <a:spcBef>
                <a:spcPts val="2100"/>
              </a:spcBef>
              <a:spcAft>
                <a:spcPts val="210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19" name="Google Shape;119;p21"/>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0"/>
        <p:cNvGrpSpPr/>
        <p:nvPr/>
      </p:nvGrpSpPr>
      <p:grpSpPr>
        <a:xfrm>
          <a:off x="0" y="0"/>
          <a:ext cx="0" cy="0"/>
          <a:chOff x="0" y="0"/>
          <a:chExt cx="0" cy="0"/>
        </a:xfrm>
      </p:grpSpPr>
      <p:sp>
        <p:nvSpPr>
          <p:cNvPr id="121" name="Google Shape;121;p22"/>
          <p:cNvSpPr txBox="1">
            <a:spLocks noGrp="1"/>
          </p:cNvSpPr>
          <p:nvPr>
            <p:ph type="body" idx="1"/>
          </p:nvPr>
        </p:nvSpPr>
        <p:spPr>
          <a:xfrm>
            <a:off x="415600" y="5640767"/>
            <a:ext cx="7998300" cy="806700"/>
          </a:xfrm>
          <a:prstGeom prst="rect">
            <a:avLst/>
          </a:prstGeom>
          <a:noFill/>
          <a:ln>
            <a:noFill/>
          </a:ln>
        </p:spPr>
        <p:txBody>
          <a:bodyPr spcFirstLastPara="1" wrap="square" lIns="121900" tIns="121900" rIns="121900" bIns="121900" anchor="ctr" anchorCtr="0"/>
          <a:lstStyle>
            <a:lvl1pPr marL="457200" marR="0" lvl="0" indent="-228600" algn="l" rtl="0">
              <a:lnSpc>
                <a:spcPct val="100000"/>
              </a:lnSpc>
              <a:spcBef>
                <a:spcPts val="0"/>
              </a:spcBef>
              <a:spcAft>
                <a:spcPts val="0"/>
              </a:spcAft>
              <a:buClr>
                <a:srgbClr val="000000"/>
              </a:buClr>
              <a:buSzPts val="2400"/>
              <a:buFont typeface="Century Gothic"/>
              <a:buNone/>
              <a:defRPr sz="2400" b="0" i="0" u="none" strike="noStrike" cap="none">
                <a:solidFill>
                  <a:srgbClr val="000000"/>
                </a:solidFill>
                <a:latin typeface="Century Gothic"/>
                <a:ea typeface="Century Gothic"/>
                <a:cs typeface="Century Gothic"/>
                <a:sym typeface="Century Gothic"/>
              </a:defRPr>
            </a:lvl1pPr>
          </a:lstStyle>
          <a:p>
            <a:endParaRPr/>
          </a:p>
        </p:txBody>
      </p:sp>
      <p:sp>
        <p:nvSpPr>
          <p:cNvPr id="122" name="Google Shape;122;p22"/>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3"/>
        <p:cNvGrpSpPr/>
        <p:nvPr/>
      </p:nvGrpSpPr>
      <p:grpSpPr>
        <a:xfrm>
          <a:off x="0" y="0"/>
          <a:ext cx="0" cy="0"/>
          <a:chOff x="0" y="0"/>
          <a:chExt cx="0" cy="0"/>
        </a:xfrm>
      </p:grpSpPr>
      <p:sp>
        <p:nvSpPr>
          <p:cNvPr id="124" name="Google Shape;124;p23"/>
          <p:cNvSpPr txBox="1">
            <a:spLocks noGrp="1"/>
          </p:cNvSpPr>
          <p:nvPr>
            <p:ph type="title" hasCustomPrompt="1"/>
          </p:nvPr>
        </p:nvSpPr>
        <p:spPr>
          <a:xfrm>
            <a:off x="415600" y="1474833"/>
            <a:ext cx="11360700" cy="2618100"/>
          </a:xfrm>
          <a:prstGeom prst="rect">
            <a:avLst/>
          </a:prstGeom>
          <a:noFill/>
          <a:ln>
            <a:noFill/>
          </a:ln>
        </p:spPr>
        <p:txBody>
          <a:bodyPr spcFirstLastPara="1" wrap="square" lIns="121900" tIns="121900" rIns="121900" bIns="121900" anchor="b" anchorCtr="0"/>
          <a:lstStyle>
            <a:lvl1pPr marR="0" lvl="0" algn="ctr" rtl="0">
              <a:lnSpc>
                <a:spcPct val="100000"/>
              </a:lnSpc>
              <a:spcBef>
                <a:spcPts val="0"/>
              </a:spcBef>
              <a:spcAft>
                <a:spcPts val="0"/>
              </a:spcAft>
              <a:buClr>
                <a:schemeClr val="dk1"/>
              </a:buClr>
              <a:buSzPts val="16000"/>
              <a:buFont typeface="Century Gothic"/>
              <a:buNone/>
              <a:defRPr sz="16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9pPr>
          </a:lstStyle>
          <a:p>
            <a:r>
              <a:t>xx%</a:t>
            </a:r>
          </a:p>
        </p:txBody>
      </p:sp>
      <p:sp>
        <p:nvSpPr>
          <p:cNvPr id="125" name="Google Shape;125;p23"/>
          <p:cNvSpPr txBox="1">
            <a:spLocks noGrp="1"/>
          </p:cNvSpPr>
          <p:nvPr>
            <p:ph type="body" idx="1"/>
          </p:nvPr>
        </p:nvSpPr>
        <p:spPr>
          <a:xfrm>
            <a:off x="415600" y="4202967"/>
            <a:ext cx="11360700" cy="1734300"/>
          </a:xfrm>
          <a:prstGeom prst="rect">
            <a:avLst/>
          </a:prstGeom>
          <a:noFill/>
          <a:ln>
            <a:noFill/>
          </a:ln>
        </p:spPr>
        <p:txBody>
          <a:bodyPr spcFirstLastPara="1" wrap="square" lIns="121900" tIns="121900" rIns="121900" bIns="121900" anchor="t" anchorCtr="0"/>
          <a:lstStyle>
            <a:lvl1pPr marL="457200" marR="0" lvl="0" indent="-381000" algn="ctr" rtl="0">
              <a:lnSpc>
                <a:spcPct val="115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ctr" rtl="0">
              <a:lnSpc>
                <a:spcPct val="115000"/>
              </a:lnSpc>
              <a:spcBef>
                <a:spcPts val="2100"/>
              </a:spcBef>
              <a:spcAft>
                <a:spcPts val="210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26" name="Google Shape;126;p23"/>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7"/>
        <p:cNvGrpSpPr/>
        <p:nvPr/>
      </p:nvGrpSpPr>
      <p:grpSpPr>
        <a:xfrm>
          <a:off x="0" y="0"/>
          <a:ext cx="0" cy="0"/>
          <a:chOff x="0" y="0"/>
          <a:chExt cx="0" cy="0"/>
        </a:xfrm>
      </p:grpSpPr>
      <p:sp>
        <p:nvSpPr>
          <p:cNvPr id="128" name="Google Shape;128;p24"/>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2A3169CB-C3E2-4673-AD55-0BA176CCEF35}"/>
              </a:ext>
            </a:extLst>
          </p:cNvPr>
          <p:cNvPicPr>
            <a:picLocks noChangeAspect="1"/>
          </p:cNvPicPr>
          <p:nvPr userDrawn="1"/>
        </p:nvPicPr>
        <p:blipFill>
          <a:blip r:embed="rId13"/>
          <a:stretch>
            <a:fillRect/>
          </a:stretch>
        </p:blipFill>
        <p:spPr>
          <a:xfrm>
            <a:off x="10715368" y="6578600"/>
            <a:ext cx="762000" cy="142875"/>
          </a:xfrm>
          <a:prstGeom prst="rect">
            <a:avLst/>
          </a:prstGeom>
        </p:spPr>
      </p:pic>
      <p:pic>
        <p:nvPicPr>
          <p:cNvPr id="5" name="Picture 4">
            <a:extLst>
              <a:ext uri="{FF2B5EF4-FFF2-40B4-BE49-F238E27FC236}">
                <a16:creationId xmlns:a16="http://schemas.microsoft.com/office/drawing/2014/main" id="{DFD8A76A-7182-4F46-A0B1-636BFE5D95AE}"/>
              </a:ext>
            </a:extLst>
          </p:cNvPr>
          <p:cNvPicPr>
            <a:picLocks noChangeAspect="1"/>
          </p:cNvPicPr>
          <p:nvPr userDrawn="1"/>
        </p:nvPicPr>
        <p:blipFill>
          <a:blip r:embed="rId14"/>
          <a:stretch>
            <a:fillRect/>
          </a:stretch>
        </p:blipFill>
        <p:spPr>
          <a:xfrm>
            <a:off x="5771017" y="6307781"/>
            <a:ext cx="649966" cy="541638"/>
          </a:xfrm>
          <a:prstGeom prst="rect">
            <a:avLst/>
          </a:prstGeom>
        </p:spPr>
      </p:pic>
      <p:pic>
        <p:nvPicPr>
          <p:cNvPr id="7" name="Picture 6">
            <a:extLst>
              <a:ext uri="{FF2B5EF4-FFF2-40B4-BE49-F238E27FC236}">
                <a16:creationId xmlns:a16="http://schemas.microsoft.com/office/drawing/2014/main" id="{9D0CC743-F97D-4880-BD97-E470711EE515}"/>
              </a:ext>
            </a:extLst>
          </p:cNvPr>
          <p:cNvPicPr>
            <a:picLocks noChangeAspect="1"/>
          </p:cNvPicPr>
          <p:nvPr userDrawn="1"/>
        </p:nvPicPr>
        <p:blipFill>
          <a:blip r:embed="rId15"/>
          <a:stretch>
            <a:fillRect/>
          </a:stretch>
        </p:blipFill>
        <p:spPr>
          <a:xfrm>
            <a:off x="0" y="6261520"/>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84"/>
        <p:cNvGrpSpPr/>
        <p:nvPr/>
      </p:nvGrpSpPr>
      <p:grpSpPr>
        <a:xfrm>
          <a:off x="0" y="0"/>
          <a:ext cx="0" cy="0"/>
          <a:chOff x="0" y="0"/>
          <a:chExt cx="0" cy="0"/>
        </a:xfrm>
      </p:grpSpPr>
      <p:sp>
        <p:nvSpPr>
          <p:cNvPr id="85" name="Google Shape;85;p13"/>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86" name="Google Shape;86;p13"/>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15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15000"/>
              </a:lnSpc>
              <a:spcBef>
                <a:spcPts val="2100"/>
              </a:spcBef>
              <a:spcAft>
                <a:spcPts val="210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dirty="0"/>
          </a:p>
        </p:txBody>
      </p:sp>
      <p:sp>
        <p:nvSpPr>
          <p:cNvPr id="87" name="Google Shape;87;p13"/>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9E0FB4E0-33FF-43AE-811F-75EAB4614DAB}"/>
              </a:ext>
            </a:extLst>
          </p:cNvPr>
          <p:cNvPicPr>
            <a:picLocks noChangeAspect="1"/>
          </p:cNvPicPr>
          <p:nvPr userDrawn="1"/>
        </p:nvPicPr>
        <p:blipFill>
          <a:blip r:embed="rId13"/>
          <a:stretch>
            <a:fillRect/>
          </a:stretch>
        </p:blipFill>
        <p:spPr>
          <a:xfrm>
            <a:off x="11281460" y="6585032"/>
            <a:ext cx="762000" cy="142875"/>
          </a:xfrm>
          <a:prstGeom prst="rect">
            <a:avLst/>
          </a:prstGeom>
        </p:spPr>
      </p:pic>
      <p:pic>
        <p:nvPicPr>
          <p:cNvPr id="5" name="Picture 4">
            <a:extLst>
              <a:ext uri="{FF2B5EF4-FFF2-40B4-BE49-F238E27FC236}">
                <a16:creationId xmlns:a16="http://schemas.microsoft.com/office/drawing/2014/main" id="{640C7958-E963-4A32-9EB2-558EC13E192D}"/>
              </a:ext>
            </a:extLst>
          </p:cNvPr>
          <p:cNvPicPr>
            <a:picLocks noChangeAspect="1"/>
          </p:cNvPicPr>
          <p:nvPr userDrawn="1"/>
        </p:nvPicPr>
        <p:blipFill>
          <a:blip r:embed="rId14"/>
          <a:stretch>
            <a:fillRect/>
          </a:stretch>
        </p:blipFill>
        <p:spPr>
          <a:xfrm>
            <a:off x="5803507" y="6370595"/>
            <a:ext cx="584886" cy="487405"/>
          </a:xfrm>
          <a:prstGeom prst="rect">
            <a:avLst/>
          </a:prstGeom>
        </p:spPr>
      </p:pic>
      <p:pic>
        <p:nvPicPr>
          <p:cNvPr id="7" name="Picture 6">
            <a:extLst>
              <a:ext uri="{FF2B5EF4-FFF2-40B4-BE49-F238E27FC236}">
                <a16:creationId xmlns:a16="http://schemas.microsoft.com/office/drawing/2014/main" id="{5341279A-4AFD-40A7-8F7B-8CA29CDDD3B2}"/>
              </a:ext>
            </a:extLst>
          </p:cNvPr>
          <p:cNvPicPr>
            <a:picLocks noChangeAspect="1"/>
          </p:cNvPicPr>
          <p:nvPr userDrawn="1"/>
        </p:nvPicPr>
        <p:blipFill>
          <a:blip r:embed="rId15"/>
          <a:stretch>
            <a:fillRect/>
          </a:stretch>
        </p:blipFill>
        <p:spPr>
          <a:xfrm>
            <a:off x="0" y="6280562"/>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25"/>
          <p:cNvSpPr txBox="1">
            <a:spLocks noGrp="1"/>
          </p:cNvSpPr>
          <p:nvPr>
            <p:ph type="title"/>
          </p:nvPr>
        </p:nvSpPr>
        <p:spPr>
          <a:xfrm>
            <a:off x="706850" y="34062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3: Lesson 4</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34" name="Google Shape;134;p25"/>
          <p:cNvSpPr txBox="1">
            <a:spLocks noGrp="1"/>
          </p:cNvSpPr>
          <p:nvPr>
            <p:ph type="body" idx="1"/>
          </p:nvPr>
        </p:nvSpPr>
        <p:spPr>
          <a:xfrm>
            <a:off x="706850" y="1760875"/>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dirty="0">
                <a:latin typeface="Century Gothic"/>
                <a:ea typeface="Century Gothic"/>
                <a:cs typeface="Century Gothic"/>
                <a:sym typeface="Century Gothic"/>
              </a:rPr>
              <a:t>45-50</a:t>
            </a:r>
            <a:r>
              <a:rPr lang="en-US" sz="2600" i="0" u="none" strike="noStrike" cap="none" dirty="0">
                <a:solidFill>
                  <a:schemeClr val="dk1"/>
                </a:solidFill>
                <a:latin typeface="Century Gothic"/>
                <a:ea typeface="Century Gothic"/>
                <a:cs typeface="Century Gothic"/>
                <a:sym typeface="Century Gothic"/>
              </a:rPr>
              <a:t> 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The purpose of today’s lesson to have students c</a:t>
            </a:r>
            <a:r>
              <a:rPr lang="en-US" sz="2600" dirty="0">
                <a:latin typeface="Century Gothic"/>
                <a:ea typeface="Century Gothic"/>
                <a:cs typeface="Century Gothic"/>
                <a:sym typeface="Century Gothic"/>
              </a:rPr>
              <a:t>ritique each other’s poems and revise using that feedback. </a:t>
            </a:r>
            <a:endParaRPr sz="2600" dirty="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i="0" u="none" strike="noStrike" cap="none" dirty="0">
                <a:solidFill>
                  <a:schemeClr val="dk1"/>
                </a:solidFill>
                <a:latin typeface="Century Gothic"/>
                <a:ea typeface="Century Gothic"/>
                <a:cs typeface="Century Gothic"/>
                <a:sym typeface="Century Gothic"/>
              </a:rPr>
              <a:t>The Learning Targets</a:t>
            </a:r>
            <a:r>
              <a:rPr lang="en-US" sz="2600" b="1" dirty="0">
                <a:latin typeface="Century Gothic"/>
                <a:ea typeface="Century Gothic"/>
                <a:cs typeface="Century Gothic"/>
                <a:sym typeface="Century Gothic"/>
              </a:rPr>
              <a:t> </a:t>
            </a:r>
            <a:r>
              <a:rPr lang="en-US" sz="2600" b="1" i="0" u="none" strike="noStrike" cap="none" dirty="0">
                <a:solidFill>
                  <a:schemeClr val="dk1"/>
                </a:solidFill>
                <a:latin typeface="Century Gothic"/>
                <a:ea typeface="Century Gothic"/>
                <a:cs typeface="Century Gothic"/>
                <a:sym typeface="Century Gothic"/>
              </a:rPr>
              <a:t>for students today </a:t>
            </a:r>
            <a:r>
              <a:rPr lang="en-US" sz="2600" b="1" dirty="0">
                <a:latin typeface="Century Gothic"/>
                <a:ea typeface="Century Gothic"/>
                <a:cs typeface="Century Gothic"/>
                <a:sym typeface="Century Gothic"/>
              </a:rPr>
              <a:t>are</a:t>
            </a:r>
            <a:r>
              <a:rPr lang="en-US" sz="2600" b="1" i="0" u="none" strike="noStrike" cap="none" dirty="0">
                <a:solidFill>
                  <a:schemeClr val="dk1"/>
                </a:solidFill>
                <a:latin typeface="Century Gothic"/>
                <a:ea typeface="Century Gothic"/>
                <a:cs typeface="Century Gothic"/>
                <a:sym typeface="Century Gothic"/>
              </a:rPr>
              <a:t>:</a:t>
            </a:r>
            <a:endParaRPr sz="2600" b="1" dirty="0">
              <a:latin typeface="Century Gothic"/>
              <a:ea typeface="Century Gothic"/>
              <a:cs typeface="Century Gothic"/>
              <a:sym typeface="Century Gothic"/>
            </a:endParaRPr>
          </a:p>
          <a:p>
            <a:pPr marL="457200" marR="0" lvl="0" indent="-393700" algn="l" rtl="0">
              <a:lnSpc>
                <a:spcPct val="90000"/>
              </a:lnSpc>
              <a:spcBef>
                <a:spcPts val="1000"/>
              </a:spcBef>
              <a:spcAft>
                <a:spcPts val="0"/>
              </a:spcAft>
              <a:buSzPts val="2600"/>
              <a:buFont typeface="Century Gothic"/>
              <a:buChar char="•"/>
            </a:pPr>
            <a:r>
              <a:rPr lang="en-US" sz="2600" dirty="0">
                <a:latin typeface="Century Gothic"/>
                <a:ea typeface="Century Gothic"/>
                <a:cs typeface="Century Gothic"/>
                <a:sym typeface="Century Gothic"/>
              </a:rPr>
              <a:t>I can critique my partner’s Two-Voice poem using the rubric.</a:t>
            </a:r>
            <a:endParaRPr sz="2600" dirty="0">
              <a:latin typeface="Century Gothic"/>
              <a:ea typeface="Century Gothic"/>
              <a:cs typeface="Century Gothic"/>
              <a:sym typeface="Century Gothic"/>
            </a:endParaRPr>
          </a:p>
          <a:p>
            <a:pPr marL="457200" marR="0" lvl="0" indent="-393700" algn="l" rtl="0">
              <a:lnSpc>
                <a:spcPct val="90000"/>
              </a:lnSpc>
              <a:spcBef>
                <a:spcPts val="0"/>
              </a:spcBef>
              <a:spcAft>
                <a:spcPts val="0"/>
              </a:spcAft>
              <a:buSzPts val="2600"/>
              <a:buFont typeface="Century Gothic"/>
              <a:buChar char="•"/>
            </a:pPr>
            <a:r>
              <a:rPr lang="en-US" sz="2600" dirty="0">
                <a:latin typeface="Century Gothic"/>
                <a:ea typeface="Century Gothic"/>
                <a:cs typeface="Century Gothic"/>
                <a:sym typeface="Century Gothic"/>
              </a:rPr>
              <a:t>I can revise my work by incorporating feedback from my partner. </a:t>
            </a:r>
            <a:endParaRPr sz="2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4"/>
          <p:cNvSpPr txBox="1">
            <a:spLocks noGrp="1"/>
          </p:cNvSpPr>
          <p:nvPr>
            <p:ph type="title"/>
          </p:nvPr>
        </p:nvSpPr>
        <p:spPr>
          <a:xfrm>
            <a:off x="465150" y="4408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Let’s get directions on how to revise our poems!</a:t>
            </a:r>
            <a:endParaRPr sz="3600" i="0" u="none" strike="noStrike" cap="none">
              <a:solidFill>
                <a:schemeClr val="dk1"/>
              </a:solidFill>
              <a:latin typeface="Century Gothic"/>
              <a:ea typeface="Century Gothic"/>
              <a:cs typeface="Century Gothic"/>
              <a:sym typeface="Century Gothic"/>
            </a:endParaRPr>
          </a:p>
        </p:txBody>
      </p:sp>
      <p:sp>
        <p:nvSpPr>
          <p:cNvPr id="203" name="Google Shape;203;p34"/>
          <p:cNvSpPr txBox="1">
            <a:spLocks noGrp="1"/>
          </p:cNvSpPr>
          <p:nvPr>
            <p:ph type="body" idx="1"/>
          </p:nvPr>
        </p:nvSpPr>
        <p:spPr>
          <a:xfrm>
            <a:off x="353025" y="1758875"/>
            <a:ext cx="11195100" cy="48102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None/>
            </a:pPr>
            <a:r>
              <a:rPr lang="en-US" sz="2600" dirty="0">
                <a:latin typeface="Century Gothic"/>
                <a:ea typeface="Century Gothic"/>
                <a:cs typeface="Century Gothic"/>
                <a:sym typeface="Century Gothic"/>
              </a:rPr>
              <a:t>Directions for revising your poem:</a:t>
            </a:r>
            <a:endParaRPr sz="2600" dirty="0">
              <a:latin typeface="Century Gothic"/>
              <a:ea typeface="Century Gothic"/>
              <a:cs typeface="Century Gothic"/>
              <a:sym typeface="Century Gothic"/>
            </a:endParaRPr>
          </a:p>
          <a:p>
            <a:pPr marL="457200" lvl="0" indent="-393700" rtl="0">
              <a:lnSpc>
                <a:spcPct val="145454"/>
              </a:lnSpc>
              <a:spcBef>
                <a:spcPts val="0"/>
              </a:spcBef>
              <a:spcAft>
                <a:spcPts val="0"/>
              </a:spcAft>
              <a:buSzPts val="2600"/>
              <a:buFont typeface="Century Gothic"/>
              <a:buAutoNum type="arabicPeriod"/>
            </a:pPr>
            <a:r>
              <a:rPr lang="en-US" sz="2600" dirty="0">
                <a:latin typeface="Century Gothic"/>
                <a:ea typeface="Century Gothic"/>
                <a:cs typeface="Century Gothic"/>
                <a:sym typeface="Century Gothic"/>
              </a:rPr>
              <a:t>Decide where you are going to add a revision note based on feedback. </a:t>
            </a:r>
            <a:endParaRPr sz="2600" dirty="0">
              <a:latin typeface="Century Gothic"/>
              <a:ea typeface="Century Gothic"/>
              <a:cs typeface="Century Gothic"/>
              <a:sym typeface="Century Gothic"/>
            </a:endParaRPr>
          </a:p>
          <a:p>
            <a:pPr marL="457200" lvl="0" indent="-393700" rtl="0">
              <a:lnSpc>
                <a:spcPct val="145454"/>
              </a:lnSpc>
              <a:spcBef>
                <a:spcPts val="0"/>
              </a:spcBef>
              <a:spcAft>
                <a:spcPts val="0"/>
              </a:spcAft>
              <a:buSzPts val="2600"/>
              <a:buFont typeface="Century Gothic"/>
              <a:buAutoNum type="arabicPeriod"/>
            </a:pPr>
            <a:r>
              <a:rPr lang="en-US" sz="2600" dirty="0">
                <a:latin typeface="Century Gothic"/>
                <a:ea typeface="Century Gothic"/>
                <a:cs typeface="Century Gothic"/>
                <a:sym typeface="Century Gothic"/>
              </a:rPr>
              <a:t>Write your revision note in the space above the sentence you want to change.</a:t>
            </a:r>
            <a:endParaRPr sz="2600" dirty="0">
              <a:latin typeface="Century Gothic"/>
              <a:ea typeface="Century Gothic"/>
              <a:cs typeface="Century Gothic"/>
              <a:sym typeface="Century Gothic"/>
            </a:endParaRPr>
          </a:p>
          <a:p>
            <a:pPr marL="457200" lvl="0" indent="-393700" rtl="0">
              <a:lnSpc>
                <a:spcPct val="145454"/>
              </a:lnSpc>
              <a:spcBef>
                <a:spcPts val="0"/>
              </a:spcBef>
              <a:spcAft>
                <a:spcPts val="0"/>
              </a:spcAft>
              <a:buSzPts val="2600"/>
              <a:buFont typeface="Century Gothic"/>
              <a:buAutoNum type="arabicPeriod"/>
            </a:pPr>
            <a:r>
              <a:rPr lang="en-US" sz="2600" dirty="0">
                <a:latin typeface="Century Gothic"/>
                <a:ea typeface="Century Gothic"/>
                <a:cs typeface="Century Gothic"/>
                <a:sym typeface="Century Gothic"/>
              </a:rPr>
              <a:t>Read through your entire narrative and continue to record your revision notes.</a:t>
            </a:r>
            <a:endParaRPr sz="2600" dirty="0">
              <a:latin typeface="Century Gothic"/>
              <a:ea typeface="Century Gothic"/>
              <a:cs typeface="Century Gothic"/>
              <a:sym typeface="Century Gothic"/>
            </a:endParaRPr>
          </a:p>
          <a:p>
            <a:pPr marL="457200" lvl="0" indent="-393700" rtl="0">
              <a:lnSpc>
                <a:spcPct val="145454"/>
              </a:lnSpc>
              <a:spcBef>
                <a:spcPts val="0"/>
              </a:spcBef>
              <a:spcAft>
                <a:spcPts val="0"/>
              </a:spcAft>
              <a:buSzPts val="2600"/>
              <a:buFont typeface="Century Gothic"/>
              <a:buAutoNum type="arabicPeriod"/>
            </a:pPr>
            <a:r>
              <a:rPr lang="en-US" sz="2600" b="1" dirty="0">
                <a:latin typeface="Century Gothic"/>
                <a:ea typeface="Century Gothic"/>
                <a:cs typeface="Century Gothic"/>
                <a:sym typeface="Century Gothic"/>
              </a:rPr>
              <a:t>Review your revision notes to be sure they make sense.</a:t>
            </a:r>
            <a:endParaRPr sz="2600" dirty="0">
              <a:latin typeface="Century Gothic"/>
              <a:ea typeface="Century Gothic"/>
              <a:cs typeface="Century Gothic"/>
              <a:sym typeface="Century Gothic"/>
            </a:endParaRPr>
          </a:p>
        </p:txBody>
      </p:sp>
      <p:pic>
        <p:nvPicPr>
          <p:cNvPr id="204" name="Google Shape;204;p34"/>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5"/>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Let’s revisit our learning targets!</a:t>
            </a:r>
            <a:endParaRPr sz="3600" i="0" u="none" strike="noStrike" cap="none">
              <a:solidFill>
                <a:schemeClr val="dk1"/>
              </a:solidFill>
              <a:latin typeface="Century Gothic"/>
              <a:ea typeface="Century Gothic"/>
              <a:cs typeface="Century Gothic"/>
              <a:sym typeface="Century Gothic"/>
            </a:endParaRPr>
          </a:p>
        </p:txBody>
      </p:sp>
      <p:sp>
        <p:nvSpPr>
          <p:cNvPr id="211" name="Google Shape;211;p35"/>
          <p:cNvSpPr txBox="1">
            <a:spLocks noGrp="1"/>
          </p:cNvSpPr>
          <p:nvPr>
            <p:ph type="body" idx="4294967295"/>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565150" lvl="0" indent="-514350" rtl="0">
              <a:spcBef>
                <a:spcPts val="0"/>
              </a:spcBef>
              <a:spcAft>
                <a:spcPts val="0"/>
              </a:spcAft>
              <a:buSzPts val="2800"/>
              <a:buFont typeface="+mj-lt"/>
              <a:buAutoNum type="arabicPeriod"/>
            </a:pPr>
            <a:r>
              <a:rPr lang="en-US" sz="3000" dirty="0">
                <a:latin typeface="Century Gothic"/>
                <a:ea typeface="Century Gothic"/>
                <a:cs typeface="Century Gothic"/>
                <a:sym typeface="Century Gothic"/>
              </a:rPr>
              <a:t>I can critique my partner’s two-voice poem using the rubric.</a:t>
            </a:r>
          </a:p>
          <a:p>
            <a:pPr marL="565150" lvl="0" indent="-514350" rtl="0">
              <a:spcBef>
                <a:spcPts val="0"/>
              </a:spcBef>
              <a:spcAft>
                <a:spcPts val="0"/>
              </a:spcAft>
              <a:buSzPts val="2800"/>
              <a:buFont typeface="+mj-lt"/>
              <a:buAutoNum type="arabicPeriod"/>
            </a:pPr>
            <a:endParaRPr lang="en-US" sz="3000" dirty="0">
              <a:latin typeface="Century Gothic"/>
              <a:ea typeface="Century Gothic"/>
              <a:cs typeface="Century Gothic"/>
              <a:sym typeface="Century Gothic"/>
            </a:endParaRPr>
          </a:p>
          <a:p>
            <a:pPr marL="565150" lvl="0" indent="-514350" rtl="0">
              <a:spcBef>
                <a:spcPts val="0"/>
              </a:spcBef>
              <a:spcAft>
                <a:spcPts val="0"/>
              </a:spcAft>
              <a:buSzPts val="2800"/>
              <a:buFont typeface="+mj-lt"/>
              <a:buAutoNum type="arabicPeriod"/>
            </a:pPr>
            <a:r>
              <a:rPr lang="en-US" sz="3000" dirty="0">
                <a:latin typeface="Century Gothic"/>
                <a:ea typeface="Century Gothic"/>
                <a:cs typeface="Century Gothic"/>
                <a:sym typeface="Century Gothic"/>
              </a:rPr>
              <a:t>I can revise my work by incorporating feedback from my partner. </a:t>
            </a:r>
            <a:endParaRPr sz="3000" dirty="0">
              <a:latin typeface="Century Gothic"/>
              <a:ea typeface="Century Gothic"/>
              <a:cs typeface="Century Gothic"/>
              <a:sym typeface="Century Gothic"/>
            </a:endParaRPr>
          </a:p>
        </p:txBody>
      </p:sp>
      <p:pic>
        <p:nvPicPr>
          <p:cNvPr id="212" name="Google Shape;212;p35"/>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6"/>
          <p:cNvSpPr txBox="1">
            <a:spLocks noGrp="1"/>
          </p:cNvSpPr>
          <p:nvPr>
            <p:ph type="title"/>
          </p:nvPr>
        </p:nvSpPr>
        <p:spPr>
          <a:xfrm>
            <a:off x="415650" y="562342"/>
            <a:ext cx="11360700" cy="763500"/>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Clr>
                <a:schemeClr val="dk1"/>
              </a:buClr>
              <a:buSzPts val="4500"/>
              <a:buFont typeface="Century Gothic"/>
              <a:buNone/>
            </a:pPr>
            <a:r>
              <a:rPr lang="en-US" sz="4500" b="0" i="0" u="none" strike="noStrike" cap="none">
                <a:solidFill>
                  <a:schemeClr val="dk1"/>
                </a:solidFill>
                <a:latin typeface="Century Gothic"/>
                <a:ea typeface="Century Gothic"/>
                <a:cs typeface="Century Gothic"/>
                <a:sym typeface="Century Gothic"/>
              </a:rPr>
              <a:t>Exit Ticket</a:t>
            </a:r>
            <a:endParaRPr sz="4500" b="0" i="0" u="none" strike="noStrike" cap="none">
              <a:solidFill>
                <a:schemeClr val="dk1"/>
              </a:solidFill>
              <a:latin typeface="Century Gothic"/>
              <a:ea typeface="Century Gothic"/>
              <a:cs typeface="Century Gothic"/>
              <a:sym typeface="Century Gothic"/>
            </a:endParaRPr>
          </a:p>
        </p:txBody>
      </p:sp>
      <p:pic>
        <p:nvPicPr>
          <p:cNvPr id="218" name="Google Shape;218;p36" descr="elated image"/>
          <p:cNvPicPr preferRelativeResize="0"/>
          <p:nvPr/>
        </p:nvPicPr>
        <p:blipFill rotWithShape="1">
          <a:blip r:embed="rId3">
            <a:alphaModFix/>
          </a:blip>
          <a:srcRect/>
          <a:stretch/>
        </p:blipFill>
        <p:spPr>
          <a:xfrm>
            <a:off x="8299875" y="233802"/>
            <a:ext cx="3169925" cy="1420600"/>
          </a:xfrm>
          <a:prstGeom prst="rect">
            <a:avLst/>
          </a:prstGeom>
          <a:noFill/>
          <a:ln>
            <a:noFill/>
          </a:ln>
        </p:spPr>
      </p:pic>
      <p:sp>
        <p:nvSpPr>
          <p:cNvPr id="219" name="Google Shape;219;p36"/>
          <p:cNvSpPr txBox="1"/>
          <p:nvPr/>
        </p:nvSpPr>
        <p:spPr>
          <a:xfrm>
            <a:off x="415650" y="1824782"/>
            <a:ext cx="11360700" cy="4440900"/>
          </a:xfrm>
          <a:prstGeom prst="rect">
            <a:avLst/>
          </a:prstGeom>
          <a:noFill/>
          <a:ln>
            <a:noFill/>
          </a:ln>
        </p:spPr>
        <p:txBody>
          <a:bodyPr spcFirstLastPara="1" wrap="square" lIns="121900" tIns="60925" rIns="121900" bIns="60925" anchor="t" anchorCtr="0">
            <a:noAutofit/>
          </a:bodyPr>
          <a:lstStyle/>
          <a:p>
            <a:pPr marL="457200" marR="0" lvl="0" indent="-419100" algn="l" rtl="0">
              <a:lnSpc>
                <a:spcPct val="100000"/>
              </a:lnSpc>
              <a:spcBef>
                <a:spcPts val="0"/>
              </a:spcBef>
              <a:spcAft>
                <a:spcPts val="0"/>
              </a:spcAft>
              <a:buClr>
                <a:schemeClr val="dk1"/>
              </a:buClr>
              <a:buSzPts val="3000"/>
              <a:buFont typeface="Century Gothic"/>
              <a:buAutoNum type="arabicPeriod"/>
            </a:pPr>
            <a:r>
              <a:rPr lang="en-US" sz="3000" dirty="0">
                <a:solidFill>
                  <a:schemeClr val="dk1"/>
                </a:solidFill>
                <a:latin typeface="Century Gothic"/>
                <a:ea typeface="Century Gothic"/>
                <a:cs typeface="Century Gothic"/>
                <a:sym typeface="Century Gothic"/>
              </a:rPr>
              <a:t>What does it mean to cite your sources?</a:t>
            </a:r>
          </a:p>
          <a:p>
            <a:pPr marL="457200" marR="0" lvl="0" indent="-419100" algn="l" rtl="0">
              <a:lnSpc>
                <a:spcPct val="100000"/>
              </a:lnSpc>
              <a:spcBef>
                <a:spcPts val="0"/>
              </a:spcBef>
              <a:spcAft>
                <a:spcPts val="0"/>
              </a:spcAft>
              <a:buClr>
                <a:schemeClr val="dk1"/>
              </a:buClr>
              <a:buSzPts val="3000"/>
              <a:buFont typeface="Century Gothic"/>
              <a:buAutoNum type="arabicPeriod"/>
            </a:pPr>
            <a:endParaRPr lang="en-US" sz="3000" dirty="0">
              <a:solidFill>
                <a:schemeClr val="dk1"/>
              </a:solidFill>
              <a:latin typeface="Century Gothic"/>
              <a:ea typeface="Century Gothic"/>
              <a:cs typeface="Century Gothic"/>
              <a:sym typeface="Century Gothic"/>
            </a:endParaRPr>
          </a:p>
          <a:p>
            <a:pPr marL="457200" marR="0" lvl="0" indent="-419100" algn="l" rtl="0">
              <a:lnSpc>
                <a:spcPct val="100000"/>
              </a:lnSpc>
              <a:spcBef>
                <a:spcPts val="0"/>
              </a:spcBef>
              <a:spcAft>
                <a:spcPts val="0"/>
              </a:spcAft>
              <a:buClr>
                <a:schemeClr val="dk1"/>
              </a:buClr>
              <a:buSzPts val="3000"/>
              <a:buFont typeface="Century Gothic"/>
              <a:buAutoNum type="arabicPeriod"/>
            </a:pPr>
            <a:r>
              <a:rPr lang="en-US" sz="3000" dirty="0">
                <a:solidFill>
                  <a:schemeClr val="dk1"/>
                </a:solidFill>
                <a:latin typeface="Century Gothic"/>
                <a:ea typeface="Century Gothic"/>
                <a:cs typeface="Century Gothic"/>
                <a:sym typeface="Century Gothic"/>
              </a:rPr>
              <a:t>Why is it important to cite your sources?</a:t>
            </a:r>
          </a:p>
          <a:p>
            <a:pPr marL="457200" marR="0" lvl="0" indent="-419100" algn="l" rtl="0">
              <a:lnSpc>
                <a:spcPct val="100000"/>
              </a:lnSpc>
              <a:spcBef>
                <a:spcPts val="0"/>
              </a:spcBef>
              <a:spcAft>
                <a:spcPts val="0"/>
              </a:spcAft>
              <a:buClr>
                <a:schemeClr val="dk1"/>
              </a:buClr>
              <a:buSzPts val="3000"/>
              <a:buFont typeface="Century Gothic"/>
              <a:buAutoNum type="arabicPeriod"/>
            </a:pPr>
            <a:endParaRPr lang="en-US" sz="3000" dirty="0">
              <a:solidFill>
                <a:schemeClr val="dk1"/>
              </a:solidFill>
              <a:latin typeface="Century Gothic"/>
              <a:ea typeface="Century Gothic"/>
              <a:cs typeface="Century Gothic"/>
              <a:sym typeface="Century Gothic"/>
            </a:endParaRPr>
          </a:p>
          <a:p>
            <a:pPr marL="457200" marR="0" lvl="0" indent="-419100" algn="l" rtl="0">
              <a:lnSpc>
                <a:spcPct val="100000"/>
              </a:lnSpc>
              <a:spcBef>
                <a:spcPts val="0"/>
              </a:spcBef>
              <a:spcAft>
                <a:spcPts val="0"/>
              </a:spcAft>
              <a:buClr>
                <a:schemeClr val="dk1"/>
              </a:buClr>
              <a:buSzPts val="3000"/>
              <a:buFont typeface="Century Gothic"/>
              <a:buAutoNum type="arabicPeriod"/>
            </a:pPr>
            <a:r>
              <a:rPr lang="en-US" sz="3000" dirty="0">
                <a:solidFill>
                  <a:schemeClr val="dk1"/>
                </a:solidFill>
                <a:latin typeface="Century Gothic"/>
                <a:ea typeface="Century Gothic"/>
                <a:cs typeface="Century Gothic"/>
                <a:sym typeface="Century Gothic"/>
              </a:rPr>
              <a:t>What two things do you need to do to cite your sources correctly?</a:t>
            </a:r>
            <a:endParaRPr sz="3000"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3000"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US" sz="3000" b="1" dirty="0">
                <a:solidFill>
                  <a:schemeClr val="dk1"/>
                </a:solidFill>
                <a:latin typeface="Century Gothic"/>
                <a:ea typeface="Century Gothic"/>
                <a:cs typeface="Century Gothic"/>
                <a:sym typeface="Century Gothic"/>
              </a:rPr>
              <a:t>Answer the above questions on your ticket and hand in to your teacher!</a:t>
            </a:r>
            <a:endParaRPr sz="3000" b="1" dirty="0">
              <a:solidFill>
                <a:schemeClr val="dk1"/>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pic>
        <p:nvPicPr>
          <p:cNvPr id="225" name="Google Shape;225;p37"/>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226" name="Google Shape;226;p3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Homework</a:t>
            </a:r>
            <a:endParaRPr sz="3600" i="0" u="none" strike="noStrike" cap="none">
              <a:solidFill>
                <a:schemeClr val="dk1"/>
              </a:solidFill>
              <a:latin typeface="Century Gothic"/>
              <a:ea typeface="Century Gothic"/>
              <a:cs typeface="Century Gothic"/>
              <a:sym typeface="Century Gothic"/>
            </a:endParaRPr>
          </a:p>
        </p:txBody>
      </p:sp>
      <p:sp>
        <p:nvSpPr>
          <p:cNvPr id="227" name="Google Shape;227;p37"/>
          <p:cNvSpPr txBox="1"/>
          <p:nvPr/>
        </p:nvSpPr>
        <p:spPr>
          <a:xfrm>
            <a:off x="693225" y="1766850"/>
            <a:ext cx="11076900" cy="3324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3400">
                <a:solidFill>
                  <a:schemeClr val="dk1"/>
                </a:solidFill>
                <a:latin typeface="Century Gothic"/>
                <a:ea typeface="Century Gothic"/>
                <a:cs typeface="Century Gothic"/>
                <a:sym typeface="Century Gothic"/>
              </a:rPr>
              <a:t>Make all revisions to your Two-Voice poem. </a:t>
            </a:r>
            <a:endParaRPr sz="3400">
              <a:solidFill>
                <a:schemeClr val="dk1"/>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1752599"/>
            <a:ext cx="10515600" cy="885825"/>
          </a:xfrm>
          <a:prstGeom prst="rect">
            <a:avLst/>
          </a:prstGeom>
          <a:noFill/>
          <a:ln>
            <a:noFill/>
          </a:ln>
        </p:spPr>
        <p:txBody>
          <a:bodyPr spcFirstLastPara="1" wrap="square" lIns="91433" tIns="45700" rIns="91433" bIns="45700" anchor="b" anchorCtr="0">
            <a:noAutofit/>
          </a:bodyPr>
          <a:lstStyle/>
          <a:p>
            <a:pPr algn="ctr">
              <a:buSzPts val="4500"/>
            </a:pP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428999"/>
            <a:ext cx="10515600" cy="1609725"/>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Fluency, Reading Ahead and Independent Reading</a:t>
            </a:r>
            <a:endParaRPr sz="4267" b="1"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C35C8CA3-EFED-4A88-ACFF-59B1022089FB}"/>
              </a:ext>
            </a:extLst>
          </p:cNvPr>
          <p:cNvPicPr>
            <a:picLocks noChangeAspect="1"/>
          </p:cNvPicPr>
          <p:nvPr/>
        </p:nvPicPr>
        <p:blipFill>
          <a:blip r:embed="rId3"/>
          <a:stretch>
            <a:fillRect/>
          </a:stretch>
        </p:blipFill>
        <p:spPr>
          <a:xfrm>
            <a:off x="5098896" y="235995"/>
            <a:ext cx="1994207" cy="916529"/>
          </a:xfrm>
          <a:prstGeom prst="rect">
            <a:avLst/>
          </a:prstGeom>
        </p:spPr>
      </p:pic>
    </p:spTree>
    <p:extLst>
      <p:ext uri="{BB962C8B-B14F-4D97-AF65-F5344CB8AC3E}">
        <p14:creationId xmlns:p14="http://schemas.microsoft.com/office/powerpoint/2010/main" val="23002047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838200" y="1825633"/>
            <a:ext cx="10770400" cy="4351200"/>
          </a:xfrm>
          <a:prstGeom prst="rect">
            <a:avLst/>
          </a:prstGeom>
        </p:spPr>
        <p:txBody>
          <a:bodyPr spcFirstLastPara="1" wrap="square" lIns="91433" tIns="45700" rIns="91433" bIns="45700" anchor="t" anchorCtr="0">
            <a:noAutofit/>
          </a:bodyPr>
          <a:lstStyle/>
          <a:p>
            <a:pPr marL="0" indent="0">
              <a:spcBef>
                <a:spcPts val="1067"/>
              </a:spcBef>
              <a:buNone/>
            </a:pPr>
            <a:r>
              <a:rPr lang="en" sz="2667" dirty="0">
                <a:latin typeface="Century Gothic"/>
                <a:ea typeface="Century Gothic"/>
                <a:cs typeface="Century Gothic"/>
                <a:sym typeface="Century Gothic"/>
              </a:rPr>
              <a:t>Your teacher is going to be placing you into smaller, rotating groups. </a:t>
            </a:r>
            <a:endParaRPr sz="2667" dirty="0">
              <a:latin typeface="Century Gothic"/>
              <a:ea typeface="Century Gothic"/>
              <a:cs typeface="Century Gothic"/>
              <a:sym typeface="Century Gothic"/>
            </a:endParaRPr>
          </a:p>
          <a:p>
            <a:pPr indent="-474121">
              <a:spcBef>
                <a:spcPts val="1067"/>
              </a:spcBef>
              <a:buSzPts val="2000"/>
              <a:buFont typeface="Century Gothic"/>
              <a:buAutoNum type="arabicPeriod"/>
            </a:pPr>
            <a:r>
              <a:rPr lang="en" sz="2667" dirty="0">
                <a:latin typeface="Century Gothic"/>
                <a:ea typeface="Century Gothic"/>
                <a:cs typeface="Century Gothic"/>
                <a:sym typeface="Century Gothic"/>
              </a:rPr>
              <a:t>One group will still be working on fluency for much of the small group time. </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Another group will read the selection for the next class to yourselves.</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Another group will be choosing and reading the Scholastic Library books connected to what you’ve been studying.</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Groups will start to rotate through two of these activities daily.</a:t>
            </a:r>
            <a:endParaRPr sz="2667" dirty="0">
              <a:latin typeface="Century Gothic"/>
              <a:ea typeface="Century Gothic"/>
              <a:cs typeface="Century Gothic"/>
              <a:sym typeface="Century Gothic"/>
            </a:endParaRPr>
          </a:p>
        </p:txBody>
      </p:sp>
    </p:spTree>
    <p:extLst>
      <p:ext uri="{BB962C8B-B14F-4D97-AF65-F5344CB8AC3E}">
        <p14:creationId xmlns:p14="http://schemas.microsoft.com/office/powerpoint/2010/main" val="26939502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667">
                <a:latin typeface="Century Gothic"/>
                <a:ea typeface="Century Gothic"/>
                <a:cs typeface="Century Gothic"/>
                <a:sym typeface="Century Gothic"/>
              </a:rPr>
              <a:t>Here’s what we’ll do:</a:t>
            </a:r>
            <a:endParaRPr sz="2667">
              <a:latin typeface="Century Gothic"/>
              <a:ea typeface="Century Gothic"/>
              <a:cs typeface="Century Gothic"/>
              <a:sym typeface="Century Gothic"/>
            </a:endParaRPr>
          </a:p>
          <a:p>
            <a:pPr marL="0" indent="0">
              <a:spcBef>
                <a:spcPts val="0"/>
              </a:spcBef>
              <a:buSzPts val="2200"/>
              <a:buNone/>
            </a:pPr>
            <a:endParaRPr sz="2667">
              <a:latin typeface="Century Gothic"/>
              <a:ea typeface="Century Gothic"/>
              <a:cs typeface="Century Gothic"/>
              <a:sym typeface="Century Gothic"/>
            </a:endParaRPr>
          </a:p>
          <a:p>
            <a:pPr marL="457189" indent="-474121">
              <a:spcBef>
                <a:spcPts val="0"/>
              </a:spcBef>
              <a:buSzPts val="2000"/>
              <a:buFont typeface="Century Gothic"/>
              <a:buChar char="●"/>
            </a:pPr>
            <a:r>
              <a:rPr lang="en" sz="2667">
                <a:latin typeface="Century Gothic"/>
                <a:ea typeface="Century Gothic"/>
                <a:cs typeface="Century Gothic"/>
                <a:sym typeface="Century Gothic"/>
              </a:rPr>
              <a:t>I’m going to read aloud a section of the text we’ll be focusing on in our next class.</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You will read in your head while I read, following along with a pencil in your hand.</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I’ll continue reading aloud; I’m going to stop and check you’re following once in awhile!</a:t>
            </a:r>
            <a:endParaRPr sz="2667">
              <a:latin typeface="Century Gothic"/>
              <a:ea typeface="Century Gothic"/>
              <a:cs typeface="Century Gothic"/>
              <a:sym typeface="Century Gothic"/>
            </a:endParaRPr>
          </a:p>
          <a:p>
            <a:pPr marL="0" indent="0">
              <a:lnSpc>
                <a:spcPct val="80000"/>
              </a:lnSpc>
              <a:spcBef>
                <a:spcPts val="1333"/>
              </a:spcBef>
              <a:buSzPts val="1900"/>
              <a:buNone/>
            </a:pPr>
            <a:endParaRPr sz="2400">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22948595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838200" y="1825636"/>
            <a:ext cx="10515600" cy="45796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What’s the gist?</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Turn and talk with your partner about what the gist of this section seems to be.</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Then, let’s talk as a group about that gist of the passage.</a:t>
            </a: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We’ll get as much of the reading done for next class as we can.</a:t>
            </a:r>
            <a:endParaRPr sz="2667">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5C4FAB0C-72AA-4E08-962C-79CA97ECDF38}"/>
              </a:ext>
            </a:extLst>
          </p:cNvPr>
          <p:cNvPicPr>
            <a:picLocks noChangeAspect="1"/>
          </p:cNvPicPr>
          <p:nvPr/>
        </p:nvPicPr>
        <p:blipFill>
          <a:blip r:embed="rId3"/>
          <a:stretch>
            <a:fillRect/>
          </a:stretch>
        </p:blipFill>
        <p:spPr>
          <a:xfrm>
            <a:off x="11066444" y="5855678"/>
            <a:ext cx="831651" cy="821003"/>
          </a:xfrm>
          <a:prstGeom prst="rect">
            <a:avLst/>
          </a:prstGeom>
        </p:spPr>
      </p:pic>
    </p:spTree>
    <p:extLst>
      <p:ext uri="{BB962C8B-B14F-4D97-AF65-F5344CB8AC3E}">
        <p14:creationId xmlns:p14="http://schemas.microsoft.com/office/powerpoint/2010/main" val="14278302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838200" y="1690833"/>
            <a:ext cx="107368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0" indent="0">
              <a:spcBef>
                <a:spcPts val="0"/>
              </a:spcBef>
              <a:buNone/>
            </a:pPr>
            <a:endParaRPr sz="2533" b="1">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32697420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646836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6"/>
          <p:cNvSpPr txBox="1">
            <a:spLocks noGrp="1"/>
          </p:cNvSpPr>
          <p:nvPr>
            <p:ph type="subTitle" idx="1"/>
          </p:nvPr>
        </p:nvSpPr>
        <p:spPr>
          <a:xfrm>
            <a:off x="623450" y="1578050"/>
            <a:ext cx="11331300" cy="4489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endParaRPr b="1"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 Unit</a:t>
            </a:r>
            <a:r>
              <a:rPr lang="en-US" b="1" dirty="0">
                <a:latin typeface="Century Gothic"/>
                <a:ea typeface="Century Gothic"/>
                <a:cs typeface="Century Gothic"/>
                <a:sym typeface="Century Gothic"/>
              </a:rPr>
              <a:t> 3:</a:t>
            </a:r>
            <a:r>
              <a:rPr lang="en-US" b="1" i="0" u="none" strike="noStrike" cap="none" dirty="0">
                <a:solidFill>
                  <a:schemeClr val="dk1"/>
                </a:solidFill>
                <a:latin typeface="Century Gothic"/>
                <a:ea typeface="Century Gothic"/>
                <a:cs typeface="Century Gothic"/>
                <a:sym typeface="Century Gothic"/>
              </a:rPr>
              <a:t> Lesson </a:t>
            </a:r>
            <a:r>
              <a:rPr lang="en-US" b="1" dirty="0">
                <a:latin typeface="Century Gothic"/>
                <a:ea typeface="Century Gothic"/>
                <a:cs typeface="Century Gothic"/>
                <a:sym typeface="Century Gothic"/>
              </a:rPr>
              <a:t>4</a:t>
            </a:r>
            <a:r>
              <a:rPr lang="en-US" b="1" i="0" u="none" strike="noStrike" cap="none" dirty="0">
                <a:solidFill>
                  <a:schemeClr val="dk1"/>
                </a:solidFill>
                <a:latin typeface="Century Gothic"/>
                <a:ea typeface="Century Gothic"/>
                <a:cs typeface="Century Gothic"/>
                <a:sym typeface="Century Gothic"/>
              </a:rPr>
              <a:t>: </a:t>
            </a:r>
            <a:r>
              <a:rPr lang="en-US" i="1" u="none" strike="noStrike" cap="none" dirty="0">
                <a:solidFill>
                  <a:schemeClr val="dk1"/>
                </a:solidFill>
                <a:latin typeface="Century Gothic"/>
                <a:ea typeface="Century Gothic"/>
                <a:cs typeface="Century Gothic"/>
                <a:sym typeface="Century Gothic"/>
              </a:rPr>
              <a:t>Materials and Student Pairings</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US" b="1" dirty="0">
                <a:latin typeface="Century Gothic"/>
                <a:ea typeface="Century Gothic"/>
                <a:cs typeface="Century Gothic"/>
                <a:sym typeface="Century Gothic"/>
              </a:rPr>
              <a:t>Entry task </a:t>
            </a:r>
            <a:r>
              <a:rPr lang="en-US" dirty="0">
                <a:latin typeface="Century Gothic"/>
                <a:ea typeface="Century Gothic"/>
                <a:cs typeface="Century Gothic"/>
                <a:sym typeface="Century Gothic"/>
              </a:rPr>
              <a:t>(one per student)</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Peer Critique Expectations and Directions </a:t>
            </a:r>
            <a:r>
              <a:rPr lang="en-US" dirty="0">
                <a:latin typeface="Century Gothic"/>
                <a:ea typeface="Century Gothic"/>
                <a:cs typeface="Century Gothic"/>
                <a:sym typeface="Century Gothic"/>
              </a:rPr>
              <a:t>(one to display)</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Peer Critique recording form </a:t>
            </a:r>
            <a:r>
              <a:rPr lang="en-US" dirty="0">
                <a:latin typeface="Century Gothic"/>
                <a:ea typeface="Century Gothic"/>
                <a:cs typeface="Century Gothic"/>
                <a:sym typeface="Century Gothic"/>
              </a:rPr>
              <a:t>(one per student)</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dirty="0">
                <a:latin typeface="Century Gothic"/>
                <a:ea typeface="Century Gothic"/>
                <a:cs typeface="Century Gothic"/>
                <a:sym typeface="Century Gothic"/>
              </a:rPr>
              <a:t>Document camera</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dirty="0">
                <a:latin typeface="Century Gothic"/>
                <a:ea typeface="Century Gothic"/>
                <a:cs typeface="Century Gothic"/>
                <a:sym typeface="Century Gothic"/>
              </a:rPr>
              <a:t>Sample poem for revision (one to display; see Teaching Note below)</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Peer Critique recording form for sample poem </a:t>
            </a:r>
            <a:r>
              <a:rPr lang="en-US" dirty="0">
                <a:latin typeface="Century Gothic"/>
                <a:ea typeface="Century Gothic"/>
                <a:cs typeface="Century Gothic"/>
                <a:sym typeface="Century Gothic"/>
              </a:rPr>
              <a:t>(for Teacher Reference) </a:t>
            </a:r>
            <a:endParaRPr dirty="0">
              <a:latin typeface="Century Gothic"/>
              <a:ea typeface="Century Gothic"/>
              <a:cs typeface="Century Gothic"/>
              <a:sym typeface="Century Gothic"/>
            </a:endParaRPr>
          </a:p>
        </p:txBody>
      </p:sp>
      <p:sp>
        <p:nvSpPr>
          <p:cNvPr id="141" name="Google Shape;141;p26"/>
          <p:cNvSpPr txBox="1">
            <a:spLocks noGrp="1"/>
          </p:cNvSpPr>
          <p:nvPr>
            <p:ph type="title" idx="4294967295"/>
          </p:nvPr>
        </p:nvSpPr>
        <p:spPr>
          <a:xfrm>
            <a:off x="623450" y="416950"/>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3: Lesson 4</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7"/>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3: Lesson 4</a:t>
            </a:r>
            <a:endParaRPr sz="5600" b="1"/>
          </a:p>
        </p:txBody>
      </p:sp>
      <p:pic>
        <p:nvPicPr>
          <p:cNvPr id="3" name="Picture 2">
            <a:extLst>
              <a:ext uri="{FF2B5EF4-FFF2-40B4-BE49-F238E27FC236}">
                <a16:creationId xmlns:a16="http://schemas.microsoft.com/office/drawing/2014/main" id="{5036FD59-8EFA-45E0-B371-C1C9A0DF3A0F}"/>
              </a:ext>
            </a:extLst>
          </p:cNvPr>
          <p:cNvPicPr>
            <a:picLocks noChangeAspect="1"/>
          </p:cNvPicPr>
          <p:nvPr/>
        </p:nvPicPr>
        <p:blipFill>
          <a:blip r:embed="rId3"/>
          <a:stretch>
            <a:fillRect/>
          </a:stretch>
        </p:blipFill>
        <p:spPr>
          <a:xfrm>
            <a:off x="5046509" y="198534"/>
            <a:ext cx="2098982" cy="96468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8"/>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Students!</a:t>
            </a:r>
            <a:endParaRPr sz="4200" b="1" i="0" u="none" strike="noStrike" cap="none" dirty="0">
              <a:solidFill>
                <a:schemeClr val="dk1"/>
              </a:solidFill>
              <a:latin typeface="Century Gothic"/>
              <a:ea typeface="Century Gothic"/>
              <a:cs typeface="Century Gothic"/>
              <a:sym typeface="Century Gothic"/>
            </a:endParaRPr>
          </a:p>
        </p:txBody>
      </p:sp>
      <p:sp>
        <p:nvSpPr>
          <p:cNvPr id="154" name="Google Shape;154;p28"/>
          <p:cNvSpPr txBox="1">
            <a:spLocks noGrp="1"/>
          </p:cNvSpPr>
          <p:nvPr>
            <p:ph type="subTitle" idx="1"/>
          </p:nvPr>
        </p:nvSpPr>
        <p:spPr>
          <a:xfrm>
            <a:off x="551475" y="1722425"/>
            <a:ext cx="11053500" cy="48105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sz="3000">
                <a:latin typeface="Century Gothic"/>
                <a:ea typeface="Century Gothic"/>
                <a:cs typeface="Century Gothic"/>
                <a:sym typeface="Century Gothic"/>
              </a:rPr>
              <a:t>Today you will have the opportunity to critique each other’s poems and use that feedback to revise your own poems.</a:t>
            </a:r>
            <a:endParaRPr sz="300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sz="3000">
              <a:latin typeface="Century Gothic"/>
              <a:ea typeface="Century Gothic"/>
              <a:cs typeface="Century Gothic"/>
              <a:sym typeface="Century Gothic"/>
            </a:endParaRPr>
          </a:p>
          <a:p>
            <a:pPr marL="457200" marR="0" lvl="0" indent="-419100" algn="l" rtl="0">
              <a:lnSpc>
                <a:spcPct val="80000"/>
              </a:lnSpc>
              <a:spcBef>
                <a:spcPts val="1000"/>
              </a:spcBef>
              <a:spcAft>
                <a:spcPts val="0"/>
              </a:spcAft>
              <a:buClr>
                <a:schemeClr val="dk1"/>
              </a:buClr>
              <a:buSzPts val="3000"/>
              <a:buFont typeface="Century Gothic"/>
              <a:buChar char="●"/>
            </a:pPr>
            <a:r>
              <a:rPr lang="en-US" sz="3000">
                <a:latin typeface="Century Gothic"/>
                <a:ea typeface="Century Gothic"/>
                <a:cs typeface="Century Gothic"/>
                <a:sym typeface="Century Gothic"/>
              </a:rPr>
              <a:t>Entry Task- Reviewing Targets</a:t>
            </a:r>
            <a:endParaRPr sz="3000">
              <a:latin typeface="Century Gothic"/>
              <a:ea typeface="Century Gothic"/>
              <a:cs typeface="Century Gothic"/>
              <a:sym typeface="Century Gothic"/>
            </a:endParaRPr>
          </a:p>
          <a:p>
            <a:pPr marL="457200" marR="0" lvl="0" indent="-419100" algn="l" rtl="0">
              <a:lnSpc>
                <a:spcPct val="80000"/>
              </a:lnSpc>
              <a:spcBef>
                <a:spcPts val="1000"/>
              </a:spcBef>
              <a:spcAft>
                <a:spcPts val="0"/>
              </a:spcAft>
              <a:buClr>
                <a:schemeClr val="dk1"/>
              </a:buClr>
              <a:buSzPts val="3000"/>
              <a:buFont typeface="Century Gothic"/>
              <a:buChar char="●"/>
            </a:pPr>
            <a:r>
              <a:rPr lang="en-US" sz="3000">
                <a:latin typeface="Century Gothic"/>
                <a:ea typeface="Century Gothic"/>
                <a:cs typeface="Century Gothic"/>
                <a:sym typeface="Century Gothic"/>
              </a:rPr>
              <a:t>Peer Critique</a:t>
            </a:r>
            <a:endParaRPr sz="3000">
              <a:latin typeface="Century Gothic"/>
              <a:ea typeface="Century Gothic"/>
              <a:cs typeface="Century Gothic"/>
              <a:sym typeface="Century Gothic"/>
            </a:endParaRPr>
          </a:p>
          <a:p>
            <a:pPr marL="457200" marR="0" lvl="0" indent="-419100" algn="l" rtl="0">
              <a:lnSpc>
                <a:spcPct val="80000"/>
              </a:lnSpc>
              <a:spcBef>
                <a:spcPts val="1000"/>
              </a:spcBef>
              <a:spcAft>
                <a:spcPts val="0"/>
              </a:spcAft>
              <a:buSzPts val="3000"/>
              <a:buFont typeface="Century Gothic"/>
              <a:buChar char="●"/>
            </a:pPr>
            <a:r>
              <a:rPr lang="en-US" sz="3000">
                <a:latin typeface="Century Gothic"/>
                <a:ea typeface="Century Gothic"/>
                <a:cs typeface="Century Gothic"/>
                <a:sym typeface="Century Gothic"/>
              </a:rPr>
              <a:t>Feedback to Revise </a:t>
            </a:r>
            <a:endParaRPr sz="300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sz="300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55" name="Google Shape;155;p28"/>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2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Let’s connect with our Entry Task! </a:t>
            </a:r>
            <a:endParaRPr sz="3600" i="0" u="none" strike="noStrike" cap="none">
              <a:solidFill>
                <a:schemeClr val="dk1"/>
              </a:solidFill>
              <a:latin typeface="Century Gothic"/>
              <a:ea typeface="Century Gothic"/>
              <a:cs typeface="Century Gothic"/>
              <a:sym typeface="Century Gothic"/>
            </a:endParaRPr>
          </a:p>
        </p:txBody>
      </p:sp>
      <p:sp>
        <p:nvSpPr>
          <p:cNvPr id="162" name="Google Shape;162;p29"/>
          <p:cNvSpPr txBox="1">
            <a:spLocks noGrp="1"/>
          </p:cNvSpPr>
          <p:nvPr>
            <p:ph type="body" idx="1"/>
          </p:nvPr>
        </p:nvSpPr>
        <p:spPr>
          <a:xfrm>
            <a:off x="693225" y="1484725"/>
            <a:ext cx="11195100" cy="5191500"/>
          </a:xfrm>
          <a:prstGeom prst="rect">
            <a:avLst/>
          </a:prstGeom>
          <a:noFill/>
          <a:ln>
            <a:noFill/>
          </a:ln>
        </p:spPr>
        <p:txBody>
          <a:bodyPr spcFirstLastPara="1" wrap="square" lIns="91425" tIns="45700" rIns="91425" bIns="45700" anchor="t" anchorCtr="0">
            <a:noAutofit/>
          </a:bodyPr>
          <a:lstStyle/>
          <a:p>
            <a:pPr marL="0" lvl="0" indent="0">
              <a:spcBef>
                <a:spcPts val="1000"/>
              </a:spcBef>
              <a:spcAft>
                <a:spcPts val="0"/>
              </a:spcAft>
              <a:buNone/>
            </a:pPr>
            <a:r>
              <a:rPr lang="en-US" sz="2400" dirty="0">
                <a:latin typeface="Century Gothic"/>
                <a:ea typeface="Century Gothic"/>
                <a:cs typeface="Century Gothic"/>
                <a:sym typeface="Century Gothic"/>
              </a:rPr>
              <a:t>Turn and talk to your partner about the questions below:</a:t>
            </a:r>
            <a:endParaRPr sz="2400" dirty="0">
              <a:latin typeface="Century Gothic"/>
              <a:ea typeface="Century Gothic"/>
              <a:cs typeface="Century Gothic"/>
              <a:sym typeface="Century Gothic"/>
            </a:endParaRPr>
          </a:p>
          <a:p>
            <a:pPr marL="0" lvl="0" indent="0">
              <a:spcBef>
                <a:spcPts val="1000"/>
              </a:spcBef>
              <a:spcAft>
                <a:spcPts val="0"/>
              </a:spcAft>
              <a:buNone/>
            </a:pPr>
            <a:r>
              <a:rPr lang="en-US" sz="2400" dirty="0">
                <a:latin typeface="Century Gothic"/>
                <a:ea typeface="Century Gothic"/>
                <a:cs typeface="Century Gothic"/>
                <a:sym typeface="Century Gothic"/>
              </a:rPr>
              <a:t>Read these learning targets:</a:t>
            </a:r>
            <a:endParaRPr sz="2400" dirty="0">
              <a:latin typeface="Century Gothic"/>
              <a:ea typeface="Century Gothic"/>
              <a:cs typeface="Century Gothic"/>
              <a:sym typeface="Century Gothic"/>
            </a:endParaRPr>
          </a:p>
          <a:p>
            <a:pPr marL="0" lvl="0" indent="0">
              <a:spcBef>
                <a:spcPts val="1000"/>
              </a:spcBef>
              <a:spcAft>
                <a:spcPts val="0"/>
              </a:spcAft>
              <a:buNone/>
            </a:pPr>
            <a:endParaRPr sz="2400" dirty="0">
              <a:latin typeface="Century Gothic"/>
              <a:ea typeface="Century Gothic"/>
              <a:cs typeface="Century Gothic"/>
              <a:sym typeface="Century Gothic"/>
            </a:endParaRPr>
          </a:p>
          <a:p>
            <a:pPr marL="0" lvl="0" indent="0" rtl="0">
              <a:lnSpc>
                <a:spcPct val="145454"/>
              </a:lnSpc>
              <a:spcBef>
                <a:spcPts val="0"/>
              </a:spcBef>
              <a:spcAft>
                <a:spcPts val="0"/>
              </a:spcAft>
              <a:buClr>
                <a:schemeClr val="dk1"/>
              </a:buClr>
              <a:buSzPts val="1100"/>
              <a:buFont typeface="Arial"/>
              <a:buNone/>
            </a:pPr>
            <a:r>
              <a:rPr lang="en-US" sz="2400" b="1" dirty="0">
                <a:latin typeface="Century Gothic"/>
                <a:ea typeface="Century Gothic"/>
                <a:cs typeface="Century Gothic"/>
                <a:sym typeface="Century Gothic"/>
              </a:rPr>
              <a:t>  	I can critique my partner’s two voice poem using the rubric.</a:t>
            </a:r>
            <a:endParaRPr sz="2400" b="1" dirty="0">
              <a:latin typeface="Century Gothic"/>
              <a:ea typeface="Century Gothic"/>
              <a:cs typeface="Century Gothic"/>
              <a:sym typeface="Century Gothic"/>
            </a:endParaRPr>
          </a:p>
          <a:p>
            <a:pPr marL="0" lvl="0" indent="0" rtl="0">
              <a:lnSpc>
                <a:spcPct val="145454"/>
              </a:lnSpc>
              <a:spcBef>
                <a:spcPts val="0"/>
              </a:spcBef>
              <a:spcAft>
                <a:spcPts val="0"/>
              </a:spcAft>
              <a:buClr>
                <a:schemeClr val="dk1"/>
              </a:buClr>
              <a:buSzPts val="1100"/>
              <a:buFont typeface="Arial"/>
              <a:buNone/>
            </a:pPr>
            <a:r>
              <a:rPr lang="en-US" sz="2400" b="1" dirty="0">
                <a:latin typeface="Century Gothic"/>
                <a:ea typeface="Century Gothic"/>
                <a:cs typeface="Century Gothic"/>
                <a:sym typeface="Century Gothic"/>
              </a:rPr>
              <a:t>  	I can revise my work by incorporating feedback from my partner.</a:t>
            </a:r>
            <a:endParaRPr sz="2400" b="1" dirty="0">
              <a:latin typeface="Century Gothic"/>
              <a:ea typeface="Century Gothic"/>
              <a:cs typeface="Century Gothic"/>
              <a:sym typeface="Century Gothic"/>
            </a:endParaRPr>
          </a:p>
          <a:p>
            <a:pPr marL="0" lvl="0" indent="0" rtl="0">
              <a:lnSpc>
                <a:spcPct val="145454"/>
              </a:lnSpc>
              <a:spcBef>
                <a:spcPts val="0"/>
              </a:spcBef>
              <a:spcAft>
                <a:spcPts val="0"/>
              </a:spcAft>
              <a:buClr>
                <a:schemeClr val="dk1"/>
              </a:buClr>
              <a:buSzPts val="1100"/>
              <a:buFont typeface="Arial"/>
              <a:buNone/>
            </a:pPr>
            <a:r>
              <a:rPr lang="en-US" sz="2400" dirty="0">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a:p>
            <a:pPr marL="457200" lvl="0" indent="-381000" rtl="0">
              <a:lnSpc>
                <a:spcPct val="145454"/>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Look at the first learning target.  What do you think </a:t>
            </a:r>
            <a:r>
              <a:rPr lang="en-US" sz="2400" i="1" dirty="0">
                <a:latin typeface="Century Gothic"/>
                <a:ea typeface="Century Gothic"/>
                <a:cs typeface="Century Gothic"/>
                <a:sym typeface="Century Gothic"/>
              </a:rPr>
              <a:t>critique</a:t>
            </a:r>
            <a:r>
              <a:rPr lang="en-US" sz="2400" dirty="0">
                <a:latin typeface="Century Gothic"/>
                <a:ea typeface="Century Gothic"/>
                <a:cs typeface="Century Gothic"/>
                <a:sym typeface="Century Gothic"/>
              </a:rPr>
              <a:t> means?</a:t>
            </a:r>
            <a:endParaRPr sz="2400" dirty="0">
              <a:latin typeface="Century Gothic"/>
              <a:ea typeface="Century Gothic"/>
              <a:cs typeface="Century Gothic"/>
              <a:sym typeface="Century Gothic"/>
            </a:endParaRPr>
          </a:p>
          <a:p>
            <a:pPr marL="457200" lvl="0" indent="-381000" rtl="0">
              <a:lnSpc>
                <a:spcPct val="145454"/>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Look at the second target.  What do you think it means to </a:t>
            </a:r>
            <a:r>
              <a:rPr lang="en-US" sz="2400" i="1" dirty="0">
                <a:latin typeface="Century Gothic"/>
                <a:ea typeface="Century Gothic"/>
                <a:cs typeface="Century Gothic"/>
                <a:sym typeface="Century Gothic"/>
              </a:rPr>
              <a:t>incorporate feedback</a:t>
            </a:r>
            <a:r>
              <a:rPr lang="en-US"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lvl="0" indent="-381000" rtl="0">
              <a:lnSpc>
                <a:spcPct val="145454"/>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Make a prediction.  What will you being doing in class today?</a:t>
            </a:r>
            <a:endParaRPr sz="2400" dirty="0">
              <a:latin typeface="Century Gothic"/>
              <a:ea typeface="Century Gothic"/>
              <a:cs typeface="Century Gothic"/>
              <a:sym typeface="Century Gothic"/>
            </a:endParaRPr>
          </a:p>
          <a:p>
            <a:pPr marL="0" lvl="0" indent="0" rtl="0">
              <a:spcBef>
                <a:spcPts val="1000"/>
              </a:spcBef>
              <a:spcAft>
                <a:spcPts val="0"/>
              </a:spcAft>
              <a:buNone/>
            </a:pPr>
            <a:endParaRPr sz="2400" dirty="0">
              <a:latin typeface="Century Gothic"/>
              <a:ea typeface="Century Gothic"/>
              <a:cs typeface="Century Gothic"/>
              <a:sym typeface="Century Gothic"/>
            </a:endParaRPr>
          </a:p>
          <a:p>
            <a:pPr marL="0" lvl="0" indent="0" rtl="0">
              <a:spcBef>
                <a:spcPts val="1000"/>
              </a:spcBef>
              <a:spcAft>
                <a:spcPts val="0"/>
              </a:spcAft>
              <a:buNone/>
            </a:pPr>
            <a:endParaRPr sz="3000" dirty="0">
              <a:latin typeface="Century Gothic"/>
              <a:ea typeface="Century Gothic"/>
              <a:cs typeface="Century Gothic"/>
              <a:sym typeface="Century Gothic"/>
            </a:endParaRPr>
          </a:p>
          <a:p>
            <a:pPr marL="0" lvl="0" indent="0" rtl="0">
              <a:spcBef>
                <a:spcPts val="1000"/>
              </a:spcBef>
              <a:spcAft>
                <a:spcPts val="0"/>
              </a:spcAft>
              <a:buNone/>
            </a:pPr>
            <a:endParaRPr sz="3000" dirty="0">
              <a:latin typeface="Century Gothic"/>
              <a:ea typeface="Century Gothic"/>
              <a:cs typeface="Century Gothic"/>
              <a:sym typeface="Century Gothic"/>
            </a:endParaRPr>
          </a:p>
          <a:p>
            <a:pPr marL="0" lvl="0" indent="0" rtl="0">
              <a:spcBef>
                <a:spcPts val="1000"/>
              </a:spcBef>
              <a:spcAft>
                <a:spcPts val="0"/>
              </a:spcAft>
              <a:buNone/>
            </a:pPr>
            <a:r>
              <a:rPr lang="en-US" sz="3000" dirty="0">
                <a:latin typeface="Century Gothic"/>
                <a:ea typeface="Century Gothic"/>
                <a:cs typeface="Century Gothic"/>
                <a:sym typeface="Century Gothic"/>
              </a:rPr>
              <a:t> </a:t>
            </a:r>
            <a:endParaRPr sz="3000" dirty="0">
              <a:latin typeface="Century Gothic"/>
              <a:ea typeface="Century Gothic"/>
              <a:cs typeface="Century Gothic"/>
              <a:sym typeface="Century Gothic"/>
            </a:endParaRPr>
          </a:p>
          <a:p>
            <a:pPr marL="0" lvl="0" indent="0" rtl="0">
              <a:spcBef>
                <a:spcPts val="1000"/>
              </a:spcBef>
              <a:spcAft>
                <a:spcPts val="0"/>
              </a:spcAft>
              <a:buNone/>
            </a:pPr>
            <a:endParaRPr sz="3000" dirty="0">
              <a:latin typeface="Century Gothic"/>
              <a:ea typeface="Century Gothic"/>
              <a:cs typeface="Century Gothic"/>
              <a:sym typeface="Century Gothic"/>
            </a:endParaRPr>
          </a:p>
          <a:p>
            <a:pPr marL="0" lvl="0" indent="0" rtl="0">
              <a:spcBef>
                <a:spcPts val="1000"/>
              </a:spcBef>
              <a:spcAft>
                <a:spcPts val="0"/>
              </a:spcAft>
              <a:buNone/>
            </a:pPr>
            <a:endParaRPr sz="3000" dirty="0">
              <a:latin typeface="Century Gothic"/>
              <a:ea typeface="Century Gothic"/>
              <a:cs typeface="Century Gothic"/>
              <a:sym typeface="Century Gothic"/>
            </a:endParaRPr>
          </a:p>
          <a:p>
            <a:pPr marL="0" lvl="0" indent="0" rtl="0">
              <a:spcBef>
                <a:spcPts val="1000"/>
              </a:spcBef>
              <a:spcAft>
                <a:spcPts val="0"/>
              </a:spcAft>
              <a:buNone/>
            </a:pPr>
            <a:endParaRPr sz="3000" dirty="0">
              <a:latin typeface="Century Gothic"/>
              <a:ea typeface="Century Gothic"/>
              <a:cs typeface="Century Gothic"/>
              <a:sym typeface="Century Gothic"/>
            </a:endParaRPr>
          </a:p>
          <a:p>
            <a:pPr marL="0" lvl="0" indent="0" rtl="0">
              <a:spcBef>
                <a:spcPts val="1000"/>
              </a:spcBef>
              <a:spcAft>
                <a:spcPts val="0"/>
              </a:spcAft>
              <a:buNone/>
            </a:pPr>
            <a:endParaRPr sz="1100" dirty="0">
              <a:latin typeface="Arial"/>
              <a:ea typeface="Arial"/>
              <a:cs typeface="Arial"/>
              <a:sym typeface="Arial"/>
            </a:endParaRPr>
          </a:p>
          <a:p>
            <a:pPr marL="0" lvl="0" indent="0" rtl="0">
              <a:spcBef>
                <a:spcPts val="1000"/>
              </a:spcBef>
              <a:spcAft>
                <a:spcPts val="0"/>
              </a:spcAft>
              <a:buNone/>
            </a:pPr>
            <a:endParaRPr sz="1100" b="1" dirty="0">
              <a:latin typeface="Arial"/>
              <a:ea typeface="Arial"/>
              <a:cs typeface="Arial"/>
              <a:sym typeface="Arial"/>
            </a:endParaRPr>
          </a:p>
          <a:p>
            <a:pPr marL="0" marR="0" lvl="0" indent="0" algn="l" rtl="0">
              <a:lnSpc>
                <a:spcPct val="90000"/>
              </a:lnSpc>
              <a:spcBef>
                <a:spcPts val="1000"/>
              </a:spcBef>
              <a:spcAft>
                <a:spcPts val="0"/>
              </a:spcAft>
              <a:buNone/>
            </a:pPr>
            <a:endParaRPr sz="2600" dirty="0">
              <a:latin typeface="Century Gothic"/>
              <a:ea typeface="Century Gothic"/>
              <a:cs typeface="Century Gothic"/>
              <a:sym typeface="Century Gothic"/>
            </a:endParaRPr>
          </a:p>
        </p:txBody>
      </p:sp>
      <p:pic>
        <p:nvPicPr>
          <p:cNvPr id="163" name="Google Shape;163;p29"/>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6" name="Picture 2" descr="A close up of a logo&#10;&#10;Description generated with very high confidence">
            <a:extLst>
              <a:ext uri="{FF2B5EF4-FFF2-40B4-BE49-F238E27FC236}">
                <a16:creationId xmlns:a16="http://schemas.microsoft.com/office/drawing/2014/main" id="{5C4FAB0C-72AA-4E08-962C-79CA97ECDF38}"/>
              </a:ext>
            </a:extLst>
          </p:cNvPr>
          <p:cNvPicPr>
            <a:picLocks noChangeAspect="1"/>
          </p:cNvPicPr>
          <p:nvPr/>
        </p:nvPicPr>
        <p:blipFill>
          <a:blip r:embed="rId4"/>
          <a:stretch>
            <a:fillRect/>
          </a:stretch>
        </p:blipFill>
        <p:spPr>
          <a:xfrm>
            <a:off x="11066444" y="5855678"/>
            <a:ext cx="831651" cy="82100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30"/>
          <p:cNvSpPr txBox="1">
            <a:spLocks noGrp="1"/>
          </p:cNvSpPr>
          <p:nvPr>
            <p:ph type="title"/>
          </p:nvPr>
        </p:nvSpPr>
        <p:spPr>
          <a:xfrm>
            <a:off x="586800" y="547313"/>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Let’s set some expectations to critique each other!</a:t>
            </a:r>
            <a:endParaRPr sz="3600" i="0" u="none" strike="noStrike" cap="none">
              <a:solidFill>
                <a:schemeClr val="dk1"/>
              </a:solidFill>
              <a:latin typeface="Century Gothic"/>
              <a:ea typeface="Century Gothic"/>
              <a:cs typeface="Century Gothic"/>
              <a:sym typeface="Century Gothic"/>
            </a:endParaRPr>
          </a:p>
        </p:txBody>
      </p:sp>
      <p:sp>
        <p:nvSpPr>
          <p:cNvPr id="170" name="Google Shape;170;p30"/>
          <p:cNvSpPr txBox="1">
            <a:spLocks noGrp="1"/>
          </p:cNvSpPr>
          <p:nvPr>
            <p:ph type="body" idx="1"/>
          </p:nvPr>
        </p:nvSpPr>
        <p:spPr>
          <a:xfrm>
            <a:off x="498450" y="1779350"/>
            <a:ext cx="11195100" cy="4879800"/>
          </a:xfrm>
          <a:prstGeom prst="rect">
            <a:avLst/>
          </a:prstGeom>
          <a:noFill/>
          <a:ln>
            <a:noFill/>
          </a:ln>
        </p:spPr>
        <p:txBody>
          <a:bodyPr spcFirstLastPara="1" wrap="square" lIns="91425" tIns="45700" rIns="91425" bIns="45700" anchor="t" anchorCtr="0">
            <a:noAutofit/>
          </a:bodyPr>
          <a:lstStyle/>
          <a:p>
            <a:pPr marL="457200" lvl="0" indent="-387350" rtl="0">
              <a:spcBef>
                <a:spcPts val="1000"/>
              </a:spcBef>
              <a:spcAft>
                <a:spcPts val="0"/>
              </a:spcAft>
              <a:buSzPts val="2500"/>
              <a:buFont typeface="Century Gothic"/>
              <a:buChar char="•"/>
            </a:pPr>
            <a:r>
              <a:rPr lang="en-US" sz="2500" u="sng">
                <a:latin typeface="Century Gothic"/>
                <a:ea typeface="Century Gothic"/>
                <a:cs typeface="Century Gothic"/>
                <a:sym typeface="Century Gothic"/>
              </a:rPr>
              <a:t>Be kind</a:t>
            </a:r>
            <a:r>
              <a:rPr lang="en-US" sz="2500">
                <a:latin typeface="Century Gothic"/>
                <a:ea typeface="Century Gothic"/>
                <a:cs typeface="Century Gothic"/>
                <a:sym typeface="Century Gothic"/>
              </a:rPr>
              <a:t>: Always treat others with dignity and respect. This means we never use words that are hurtful, including sarcasm.</a:t>
            </a:r>
            <a:endParaRPr sz="2500">
              <a:latin typeface="Century Gothic"/>
              <a:ea typeface="Century Gothic"/>
              <a:cs typeface="Century Gothic"/>
              <a:sym typeface="Century Gothic"/>
            </a:endParaRPr>
          </a:p>
          <a:p>
            <a:pPr marL="457200" lvl="0" indent="-387350" rtl="0">
              <a:spcBef>
                <a:spcPts val="0"/>
              </a:spcBef>
              <a:spcAft>
                <a:spcPts val="0"/>
              </a:spcAft>
              <a:buSzPts val="2500"/>
              <a:buFont typeface="Century Gothic"/>
              <a:buChar char="•"/>
            </a:pPr>
            <a:r>
              <a:rPr lang="en-US" sz="2500" u="sng">
                <a:latin typeface="Century Gothic"/>
                <a:ea typeface="Century Gothic"/>
                <a:cs typeface="Century Gothic"/>
                <a:sym typeface="Century Gothic"/>
              </a:rPr>
              <a:t>Be specific</a:t>
            </a:r>
            <a:r>
              <a:rPr lang="en-US" sz="2500">
                <a:latin typeface="Century Gothic"/>
                <a:ea typeface="Century Gothic"/>
                <a:cs typeface="Century Gothic"/>
                <a:sym typeface="Century Gothic"/>
              </a:rPr>
              <a:t>: Focus on particular strengths and weaknesses, rather than making general comments such as “It’s good” or “I like it.” Provide insight into why it is good or what, specifically, you like about it.</a:t>
            </a:r>
            <a:endParaRPr sz="2500">
              <a:latin typeface="Century Gothic"/>
              <a:ea typeface="Century Gothic"/>
              <a:cs typeface="Century Gothic"/>
              <a:sym typeface="Century Gothic"/>
            </a:endParaRPr>
          </a:p>
          <a:p>
            <a:pPr marL="457200" lvl="0" indent="-387350" rtl="0">
              <a:spcBef>
                <a:spcPts val="0"/>
              </a:spcBef>
              <a:spcAft>
                <a:spcPts val="0"/>
              </a:spcAft>
              <a:buSzPts val="2500"/>
              <a:buFont typeface="Century Gothic"/>
              <a:buChar char="•"/>
            </a:pPr>
            <a:r>
              <a:rPr lang="en-US" sz="2500" u="sng">
                <a:latin typeface="Century Gothic"/>
                <a:ea typeface="Century Gothic"/>
                <a:cs typeface="Century Gothic"/>
                <a:sym typeface="Century Gothic"/>
              </a:rPr>
              <a:t>Be helpful</a:t>
            </a:r>
            <a:r>
              <a:rPr lang="en-US" sz="2500">
                <a:latin typeface="Century Gothic"/>
                <a:ea typeface="Century Gothic"/>
                <a:cs typeface="Century Gothic"/>
                <a:sym typeface="Century Gothic"/>
              </a:rPr>
              <a:t>: The goal is to contribute positively to the individual, not simply to be heard. Be sure your comments contribute to improving your partner’s poem before you say them. </a:t>
            </a:r>
            <a:endParaRPr sz="2500">
              <a:latin typeface="Century Gothic"/>
              <a:ea typeface="Century Gothic"/>
              <a:cs typeface="Century Gothic"/>
              <a:sym typeface="Century Gothic"/>
            </a:endParaRPr>
          </a:p>
          <a:p>
            <a:pPr marL="457200" lvl="0" indent="-387350" rtl="0">
              <a:spcBef>
                <a:spcPts val="0"/>
              </a:spcBef>
              <a:spcAft>
                <a:spcPts val="0"/>
              </a:spcAft>
              <a:buSzPts val="2500"/>
              <a:buFont typeface="Century Gothic"/>
              <a:buChar char="•"/>
            </a:pPr>
            <a:r>
              <a:rPr lang="en-US" sz="2500" u="sng">
                <a:latin typeface="Century Gothic"/>
                <a:ea typeface="Century Gothic"/>
                <a:cs typeface="Century Gothic"/>
                <a:sym typeface="Century Gothic"/>
              </a:rPr>
              <a:t>Participate</a:t>
            </a:r>
            <a:r>
              <a:rPr lang="en-US" sz="2500">
                <a:latin typeface="Century Gothic"/>
                <a:ea typeface="Century Gothic"/>
                <a:cs typeface="Century Gothic"/>
                <a:sym typeface="Century Gothic"/>
              </a:rPr>
              <a:t>: Peer critique is a process to support each other, and your feedback is valued!</a:t>
            </a:r>
            <a:endParaRPr sz="2500">
              <a:latin typeface="Century Gothic"/>
              <a:ea typeface="Century Gothic"/>
              <a:cs typeface="Century Gothic"/>
              <a:sym typeface="Century Gothic"/>
            </a:endParaRPr>
          </a:p>
        </p:txBody>
      </p:sp>
      <p:pic>
        <p:nvPicPr>
          <p:cNvPr id="171" name="Google Shape;171;p30"/>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31"/>
          <p:cNvSpPr txBox="1">
            <a:spLocks noGrp="1"/>
          </p:cNvSpPr>
          <p:nvPr>
            <p:ph type="title"/>
          </p:nvPr>
        </p:nvSpPr>
        <p:spPr>
          <a:xfrm>
            <a:off x="565900" y="440863"/>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Let’s look at the Peer Critique directions</a:t>
            </a:r>
            <a:endParaRPr sz="3600" i="0" u="none" strike="noStrike" cap="none">
              <a:solidFill>
                <a:schemeClr val="dk1"/>
              </a:solidFill>
              <a:latin typeface="Century Gothic"/>
              <a:ea typeface="Century Gothic"/>
              <a:cs typeface="Century Gothic"/>
              <a:sym typeface="Century Gothic"/>
            </a:endParaRPr>
          </a:p>
        </p:txBody>
      </p:sp>
      <p:sp>
        <p:nvSpPr>
          <p:cNvPr id="178" name="Google Shape;178;p31"/>
          <p:cNvSpPr txBox="1">
            <a:spLocks noGrp="1"/>
          </p:cNvSpPr>
          <p:nvPr>
            <p:ph type="body" idx="1"/>
          </p:nvPr>
        </p:nvSpPr>
        <p:spPr>
          <a:xfrm>
            <a:off x="565900" y="1581675"/>
            <a:ext cx="11195100" cy="48798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None/>
            </a:pPr>
            <a:r>
              <a:rPr lang="en-US" sz="2100" b="1" dirty="0">
                <a:latin typeface="Century Gothic"/>
                <a:ea typeface="Century Gothic"/>
                <a:cs typeface="Century Gothic"/>
                <a:sym typeface="Century Gothic"/>
              </a:rPr>
              <a:t>Directions:</a:t>
            </a:r>
            <a:endParaRPr sz="2100" b="1" dirty="0">
              <a:latin typeface="Century Gothic"/>
              <a:ea typeface="Century Gothic"/>
              <a:cs typeface="Century Gothic"/>
              <a:sym typeface="Century Gothic"/>
            </a:endParaRPr>
          </a:p>
          <a:p>
            <a:pPr marL="457200" lvl="0" indent="-361950" rtl="0">
              <a:lnSpc>
                <a:spcPct val="145454"/>
              </a:lnSpc>
              <a:spcBef>
                <a:spcPts val="0"/>
              </a:spcBef>
              <a:spcAft>
                <a:spcPts val="0"/>
              </a:spcAft>
              <a:buSzPts val="2100"/>
              <a:buFont typeface="Century Gothic"/>
              <a:buAutoNum type="arabicPeriod"/>
            </a:pPr>
            <a:r>
              <a:rPr lang="en-US" sz="2100" dirty="0">
                <a:latin typeface="Century Gothic"/>
                <a:ea typeface="Century Gothic"/>
                <a:cs typeface="Century Gothic"/>
                <a:sym typeface="Century Gothic"/>
              </a:rPr>
              <a:t>Author and Partner: Review </a:t>
            </a:r>
            <a:r>
              <a:rPr lang="en-US" sz="2100" i="1" dirty="0">
                <a:latin typeface="Century Gothic"/>
                <a:ea typeface="Century Gothic"/>
                <a:cs typeface="Century Gothic"/>
                <a:sym typeface="Century Gothic"/>
              </a:rPr>
              <a:t>Command of Evidence </a:t>
            </a:r>
            <a:r>
              <a:rPr lang="en-US" sz="2100" dirty="0">
                <a:latin typeface="Century Gothic"/>
                <a:ea typeface="Century Gothic"/>
                <a:cs typeface="Century Gothic"/>
                <a:sym typeface="Century Gothic"/>
              </a:rPr>
              <a:t>row of the </a:t>
            </a:r>
            <a:r>
              <a:rPr lang="en-US" sz="2100" b="1" dirty="0">
                <a:latin typeface="Century Gothic"/>
                <a:ea typeface="Century Gothic"/>
                <a:cs typeface="Century Gothic"/>
                <a:sym typeface="Century Gothic"/>
              </a:rPr>
              <a:t>Two Voice Poem Rubric</a:t>
            </a:r>
            <a:r>
              <a:rPr lang="en-US" sz="2100" dirty="0">
                <a:latin typeface="Century Gothic"/>
                <a:ea typeface="Century Gothic"/>
                <a:cs typeface="Century Gothic"/>
                <a:sym typeface="Century Gothic"/>
              </a:rPr>
              <a:t>.</a:t>
            </a:r>
            <a:endParaRPr sz="2100" dirty="0">
              <a:latin typeface="Century Gothic"/>
              <a:ea typeface="Century Gothic"/>
              <a:cs typeface="Century Gothic"/>
              <a:sym typeface="Century Gothic"/>
            </a:endParaRPr>
          </a:p>
          <a:p>
            <a:pPr marL="457200" lvl="0" indent="-361950" rtl="0">
              <a:lnSpc>
                <a:spcPct val="145454"/>
              </a:lnSpc>
              <a:spcBef>
                <a:spcPts val="0"/>
              </a:spcBef>
              <a:spcAft>
                <a:spcPts val="0"/>
              </a:spcAft>
              <a:buSzPts val="2100"/>
              <a:buFont typeface="Century Gothic"/>
              <a:buAutoNum type="arabicPeriod"/>
            </a:pPr>
            <a:r>
              <a:rPr lang="en-US" sz="2100" dirty="0">
                <a:latin typeface="Century Gothic"/>
                <a:ea typeface="Century Gothic"/>
                <a:cs typeface="Century Gothic"/>
                <a:sym typeface="Century Gothic"/>
              </a:rPr>
              <a:t>Author asks partner to read one voice of the poem.  Partners read aloud together.</a:t>
            </a:r>
            <a:endParaRPr sz="2100" dirty="0">
              <a:latin typeface="Century Gothic"/>
              <a:ea typeface="Century Gothic"/>
              <a:cs typeface="Century Gothic"/>
              <a:sym typeface="Century Gothic"/>
            </a:endParaRPr>
          </a:p>
          <a:p>
            <a:pPr marL="457200" lvl="0" indent="-361950" rtl="0">
              <a:lnSpc>
                <a:spcPct val="145454"/>
              </a:lnSpc>
              <a:spcBef>
                <a:spcPts val="0"/>
              </a:spcBef>
              <a:spcAft>
                <a:spcPts val="0"/>
              </a:spcAft>
              <a:buSzPts val="2100"/>
              <a:buFont typeface="Century Gothic"/>
              <a:buAutoNum type="arabicPeriod"/>
            </a:pPr>
            <a:r>
              <a:rPr lang="en-US" sz="2100" dirty="0">
                <a:latin typeface="Century Gothic"/>
                <a:ea typeface="Century Gothic"/>
                <a:cs typeface="Century Gothic"/>
                <a:sym typeface="Century Gothic"/>
              </a:rPr>
              <a:t>Partner: Gives feedback based on rubric criteria: “I like how you____________. You might consider _______________.”</a:t>
            </a:r>
            <a:endParaRPr sz="2100" dirty="0">
              <a:latin typeface="Century Gothic"/>
              <a:ea typeface="Century Gothic"/>
              <a:cs typeface="Century Gothic"/>
              <a:sym typeface="Century Gothic"/>
            </a:endParaRPr>
          </a:p>
          <a:p>
            <a:pPr marL="457200" lvl="0" indent="-361950" rtl="0">
              <a:lnSpc>
                <a:spcPct val="145454"/>
              </a:lnSpc>
              <a:spcBef>
                <a:spcPts val="0"/>
              </a:spcBef>
              <a:spcAft>
                <a:spcPts val="0"/>
              </a:spcAft>
              <a:buSzPts val="2100"/>
              <a:buFont typeface="Century Gothic"/>
              <a:buAutoNum type="arabicPeriod"/>
            </a:pPr>
            <a:r>
              <a:rPr lang="en-US" sz="2100" dirty="0">
                <a:latin typeface="Century Gothic"/>
                <a:ea typeface="Century Gothic"/>
                <a:cs typeface="Century Gothic"/>
                <a:sym typeface="Century Gothic"/>
              </a:rPr>
              <a:t>Author: Records feedback.</a:t>
            </a:r>
            <a:endParaRPr sz="2100" dirty="0">
              <a:latin typeface="Century Gothic"/>
              <a:ea typeface="Century Gothic"/>
              <a:cs typeface="Century Gothic"/>
              <a:sym typeface="Century Gothic"/>
            </a:endParaRPr>
          </a:p>
          <a:p>
            <a:pPr marL="457200" lvl="0" indent="-361950" rtl="0">
              <a:lnSpc>
                <a:spcPct val="145454"/>
              </a:lnSpc>
              <a:spcBef>
                <a:spcPts val="0"/>
              </a:spcBef>
              <a:spcAft>
                <a:spcPts val="0"/>
              </a:spcAft>
              <a:buSzPts val="2100"/>
              <a:buFont typeface="Century Gothic"/>
              <a:buAutoNum type="arabicPeriod"/>
            </a:pPr>
            <a:r>
              <a:rPr lang="en-US" sz="2100" dirty="0">
                <a:latin typeface="Century Gothic"/>
                <a:ea typeface="Century Gothic"/>
                <a:cs typeface="Century Gothic"/>
                <a:sym typeface="Century Gothic"/>
              </a:rPr>
              <a:t>Author: Says, “Thank you for _______________. My next step will be ____________.”</a:t>
            </a:r>
            <a:endParaRPr sz="2100" dirty="0">
              <a:latin typeface="Century Gothic"/>
              <a:ea typeface="Century Gothic"/>
              <a:cs typeface="Century Gothic"/>
              <a:sym typeface="Century Gothic"/>
            </a:endParaRPr>
          </a:p>
          <a:p>
            <a:pPr marL="457200" lvl="0" indent="-361950" rtl="0">
              <a:lnSpc>
                <a:spcPct val="145454"/>
              </a:lnSpc>
              <a:spcBef>
                <a:spcPts val="0"/>
              </a:spcBef>
              <a:spcAft>
                <a:spcPts val="0"/>
              </a:spcAft>
              <a:buSzPts val="2100"/>
              <a:buFont typeface="Century Gothic"/>
              <a:buAutoNum type="arabicPeriod"/>
            </a:pPr>
            <a:r>
              <a:rPr lang="en-US" sz="2100" dirty="0">
                <a:latin typeface="Century Gothic"/>
                <a:ea typeface="Century Gothic"/>
                <a:cs typeface="Century Gothic"/>
                <a:sym typeface="Century Gothic"/>
              </a:rPr>
              <a:t>Switch roles and repeat.</a:t>
            </a:r>
            <a:endParaRPr sz="2100" dirty="0">
              <a:latin typeface="Century Gothic"/>
              <a:ea typeface="Century Gothic"/>
              <a:cs typeface="Century Gothic"/>
              <a:sym typeface="Century Gothic"/>
            </a:endParaRPr>
          </a:p>
          <a:p>
            <a:pPr marL="0" lvl="0" indent="0" rtl="0">
              <a:lnSpc>
                <a:spcPct val="145454"/>
              </a:lnSpc>
              <a:spcBef>
                <a:spcPts val="0"/>
              </a:spcBef>
              <a:spcAft>
                <a:spcPts val="0"/>
              </a:spcAft>
              <a:buClr>
                <a:schemeClr val="dk1"/>
              </a:buClr>
              <a:buSzPts val="1100"/>
              <a:buFont typeface="Arial"/>
              <a:buNone/>
            </a:pPr>
            <a:endParaRPr sz="2000" dirty="0">
              <a:latin typeface="Century Gothic"/>
              <a:ea typeface="Century Gothic"/>
              <a:cs typeface="Century Gothic"/>
              <a:sym typeface="Century Gothic"/>
            </a:endParaRPr>
          </a:p>
        </p:txBody>
      </p:sp>
      <p:pic>
        <p:nvPicPr>
          <p:cNvPr id="179" name="Google Shape;179;p31"/>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2"/>
          <p:cNvSpPr txBox="1">
            <a:spLocks noGrp="1"/>
          </p:cNvSpPr>
          <p:nvPr>
            <p:ph type="title"/>
          </p:nvPr>
        </p:nvSpPr>
        <p:spPr>
          <a:xfrm>
            <a:off x="693225" y="56610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Let’s look at the Command of Evidence Row!</a:t>
            </a:r>
            <a:endParaRPr sz="3600" i="0" u="none" strike="noStrike" cap="none">
              <a:solidFill>
                <a:schemeClr val="dk1"/>
              </a:solidFill>
              <a:latin typeface="Century Gothic"/>
              <a:ea typeface="Century Gothic"/>
              <a:cs typeface="Century Gothic"/>
              <a:sym typeface="Century Gothic"/>
            </a:endParaRPr>
          </a:p>
        </p:txBody>
      </p:sp>
      <p:pic>
        <p:nvPicPr>
          <p:cNvPr id="186" name="Google Shape;186;p32"/>
          <p:cNvPicPr preferRelativeResize="0"/>
          <p:nvPr/>
        </p:nvPicPr>
        <p:blipFill rotWithShape="1">
          <a:blip r:embed="rId3">
            <a:alphaModFix/>
          </a:blip>
          <a:srcRect/>
          <a:stretch/>
        </p:blipFill>
        <p:spPr>
          <a:xfrm>
            <a:off x="10798730" y="185949"/>
            <a:ext cx="1089660" cy="1395730"/>
          </a:xfrm>
          <a:prstGeom prst="rect">
            <a:avLst/>
          </a:prstGeom>
          <a:noFill/>
          <a:ln>
            <a:noFill/>
          </a:ln>
        </p:spPr>
      </p:pic>
      <p:graphicFrame>
        <p:nvGraphicFramePr>
          <p:cNvPr id="187" name="Google Shape;187;p32"/>
          <p:cNvGraphicFramePr/>
          <p:nvPr/>
        </p:nvGraphicFramePr>
        <p:xfrm>
          <a:off x="1056475" y="2215100"/>
          <a:ext cx="10079025" cy="4389090"/>
        </p:xfrm>
        <a:graphic>
          <a:graphicData uri="http://schemas.openxmlformats.org/drawingml/2006/table">
            <a:tbl>
              <a:tblPr>
                <a:noFill/>
                <a:tableStyleId>{033F5379-68BF-4659-B914-788D5B4C6E73}</a:tableStyleId>
              </a:tblPr>
              <a:tblGrid>
                <a:gridCol w="1849425">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28100">
                  <a:extLst>
                    <a:ext uri="{9D8B030D-6E8A-4147-A177-3AD203B41FA5}">
                      <a16:colId xmlns:a16="http://schemas.microsoft.com/office/drawing/2014/main" val="20002"/>
                    </a:ext>
                  </a:extLst>
                </a:gridCol>
                <a:gridCol w="2086700">
                  <a:extLst>
                    <a:ext uri="{9D8B030D-6E8A-4147-A177-3AD203B41FA5}">
                      <a16:colId xmlns:a16="http://schemas.microsoft.com/office/drawing/2014/main" val="20003"/>
                    </a:ext>
                  </a:extLst>
                </a:gridCol>
                <a:gridCol w="2057400">
                  <a:extLst>
                    <a:ext uri="{9D8B030D-6E8A-4147-A177-3AD203B41FA5}">
                      <a16:colId xmlns:a16="http://schemas.microsoft.com/office/drawing/2014/main" val="20004"/>
                    </a:ext>
                  </a:extLst>
                </a:gridCol>
              </a:tblGrid>
              <a:tr h="4354275">
                <a:tc>
                  <a:txBody>
                    <a:bodyPr/>
                    <a:lstStyle/>
                    <a:p>
                      <a:pPr marL="0" lvl="0" indent="0">
                        <a:spcBef>
                          <a:spcPts val="0"/>
                        </a:spcBef>
                        <a:spcAft>
                          <a:spcPts val="0"/>
                        </a:spcAft>
                        <a:buNone/>
                      </a:pPr>
                      <a:r>
                        <a:rPr lang="en-US" sz="3000" b="1">
                          <a:latin typeface="Century Gothic"/>
                          <a:ea typeface="Century Gothic"/>
                          <a:cs typeface="Century Gothic"/>
                          <a:sym typeface="Century Gothic"/>
                        </a:rPr>
                        <a:t>4</a:t>
                      </a:r>
                      <a:endParaRPr sz="3000" b="1">
                        <a:latin typeface="Century Gothic"/>
                        <a:ea typeface="Century Gothic"/>
                        <a:cs typeface="Century Gothic"/>
                        <a:sym typeface="Century Gothic"/>
                      </a:endParaRPr>
                    </a:p>
                    <a:p>
                      <a:pPr marL="0" lvl="0" indent="0">
                        <a:spcBef>
                          <a:spcPts val="0"/>
                        </a:spcBef>
                        <a:spcAft>
                          <a:spcPts val="0"/>
                        </a:spcAft>
                        <a:buNone/>
                      </a:pPr>
                      <a:endParaRPr sz="1200" b="1">
                        <a:latin typeface="Century Gothic"/>
                        <a:ea typeface="Century Gothic"/>
                        <a:cs typeface="Century Gothic"/>
                        <a:sym typeface="Century Gothic"/>
                      </a:endParaRPr>
                    </a:p>
                    <a:p>
                      <a:pPr marL="0" lvl="0" indent="0">
                        <a:spcBef>
                          <a:spcPts val="0"/>
                        </a:spcBef>
                        <a:spcAft>
                          <a:spcPts val="0"/>
                        </a:spcAft>
                        <a:buNone/>
                      </a:pPr>
                      <a:r>
                        <a:rPr lang="en-US" sz="1800">
                          <a:solidFill>
                            <a:schemeClr val="dk1"/>
                          </a:solidFill>
                          <a:latin typeface="Century Gothic"/>
                          <a:ea typeface="Century Gothic"/>
                          <a:cs typeface="Century Gothic"/>
                          <a:sym typeface="Century Gothic"/>
                        </a:rPr>
                        <a:t>The main idea of the poem and the comparison of Salva and Nya are developed with well-chosen and concrete evidence and quotes from the texts.</a:t>
                      </a:r>
                      <a:endParaRPr sz="1800">
                        <a:latin typeface="Century Gothic"/>
                        <a:ea typeface="Century Gothic"/>
                        <a:cs typeface="Century Gothic"/>
                        <a:sym typeface="Century Gothic"/>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spcBef>
                          <a:spcPts val="0"/>
                        </a:spcBef>
                        <a:spcAft>
                          <a:spcPts val="0"/>
                        </a:spcAft>
                        <a:buNone/>
                      </a:pPr>
                      <a:r>
                        <a:rPr lang="en-US" sz="3000" b="1">
                          <a:latin typeface="Century Gothic"/>
                          <a:ea typeface="Century Gothic"/>
                          <a:cs typeface="Century Gothic"/>
                          <a:sym typeface="Century Gothic"/>
                        </a:rPr>
                        <a:t>3</a:t>
                      </a:r>
                      <a:endParaRPr sz="3000" b="1">
                        <a:latin typeface="Century Gothic"/>
                        <a:ea typeface="Century Gothic"/>
                        <a:cs typeface="Century Gothic"/>
                        <a:sym typeface="Century Gothic"/>
                      </a:endParaRPr>
                    </a:p>
                    <a:p>
                      <a:pPr marL="0" lvl="0" indent="0">
                        <a:spcBef>
                          <a:spcPts val="0"/>
                        </a:spcBef>
                        <a:spcAft>
                          <a:spcPts val="0"/>
                        </a:spcAft>
                        <a:buNone/>
                      </a:pPr>
                      <a:endParaRPr sz="1200" b="1">
                        <a:latin typeface="Century Gothic"/>
                        <a:ea typeface="Century Gothic"/>
                        <a:cs typeface="Century Gothic"/>
                        <a:sym typeface="Century Gothic"/>
                      </a:endParaRPr>
                    </a:p>
                    <a:p>
                      <a:pPr marL="0" lvl="0" indent="0">
                        <a:spcBef>
                          <a:spcPts val="0"/>
                        </a:spcBef>
                        <a:spcAft>
                          <a:spcPts val="0"/>
                        </a:spcAft>
                        <a:buNone/>
                      </a:pPr>
                      <a:r>
                        <a:rPr lang="en-US" sz="1800">
                          <a:solidFill>
                            <a:schemeClr val="dk1"/>
                          </a:solidFill>
                          <a:latin typeface="Century Gothic"/>
                          <a:ea typeface="Century Gothic"/>
                          <a:cs typeface="Century Gothic"/>
                          <a:sym typeface="Century Gothic"/>
                        </a:rPr>
                        <a:t>The main idea of the poem and the comparison of Salva and Nya are developed with relevant evidence and quotes from the texts.  </a:t>
                      </a:r>
                      <a:endParaRPr sz="1800">
                        <a:latin typeface="Century Gothic"/>
                        <a:ea typeface="Century Gothic"/>
                        <a:cs typeface="Century Gothic"/>
                        <a:sym typeface="Century Gothic"/>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spcBef>
                          <a:spcPts val="0"/>
                        </a:spcBef>
                        <a:spcAft>
                          <a:spcPts val="0"/>
                        </a:spcAft>
                        <a:buNone/>
                      </a:pPr>
                      <a:r>
                        <a:rPr lang="en-US" sz="3000" b="1"/>
                        <a:t>2</a:t>
                      </a:r>
                      <a:endParaRPr sz="3000" b="1"/>
                    </a:p>
                    <a:p>
                      <a:pPr marL="0" lvl="0" indent="0">
                        <a:spcBef>
                          <a:spcPts val="0"/>
                        </a:spcBef>
                        <a:spcAft>
                          <a:spcPts val="0"/>
                        </a:spcAft>
                        <a:buNone/>
                      </a:pPr>
                      <a:endParaRPr sz="1200" b="1"/>
                    </a:p>
                    <a:p>
                      <a:pPr marL="0" lvl="0" indent="0">
                        <a:spcBef>
                          <a:spcPts val="0"/>
                        </a:spcBef>
                        <a:spcAft>
                          <a:spcPts val="0"/>
                        </a:spcAft>
                        <a:buNone/>
                      </a:pPr>
                      <a:r>
                        <a:rPr lang="en-US" sz="1800">
                          <a:solidFill>
                            <a:schemeClr val="dk1"/>
                          </a:solidFill>
                          <a:latin typeface="Century Gothic"/>
                          <a:ea typeface="Century Gothic"/>
                          <a:cs typeface="Century Gothic"/>
                          <a:sym typeface="Century Gothic"/>
                        </a:rPr>
                        <a:t>Some evidence and quotes from the texts help compare Salva and Nya and partially develop the main idea of the poem.</a:t>
                      </a:r>
                      <a:endParaRPr sz="1800" b="1">
                        <a:latin typeface="Century Gothic"/>
                        <a:ea typeface="Century Gothic"/>
                        <a:cs typeface="Century Gothic"/>
                        <a:sym typeface="Century Gothic"/>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spcBef>
                          <a:spcPts val="0"/>
                        </a:spcBef>
                        <a:spcAft>
                          <a:spcPts val="0"/>
                        </a:spcAft>
                        <a:buNone/>
                      </a:pPr>
                      <a:r>
                        <a:rPr lang="en-US" sz="3000" b="1"/>
                        <a:t>1</a:t>
                      </a:r>
                      <a:endParaRPr sz="3000" b="1"/>
                    </a:p>
                    <a:p>
                      <a:pPr marL="0" lvl="0" indent="0">
                        <a:spcBef>
                          <a:spcPts val="0"/>
                        </a:spcBef>
                        <a:spcAft>
                          <a:spcPts val="0"/>
                        </a:spcAft>
                        <a:buNone/>
                      </a:pPr>
                      <a:r>
                        <a:rPr lang="en-US" sz="1200">
                          <a:solidFill>
                            <a:schemeClr val="dk1"/>
                          </a:solidFill>
                          <a:latin typeface="Times New Roman"/>
                          <a:ea typeface="Times New Roman"/>
                          <a:cs typeface="Times New Roman"/>
                          <a:sym typeface="Times New Roman"/>
                        </a:rPr>
                        <a:t> </a:t>
                      </a:r>
                      <a:endParaRPr sz="1200">
                        <a:solidFill>
                          <a:schemeClr val="dk1"/>
                        </a:solidFill>
                        <a:latin typeface="Times New Roman"/>
                        <a:ea typeface="Times New Roman"/>
                        <a:cs typeface="Times New Roman"/>
                        <a:sym typeface="Times New Roman"/>
                      </a:endParaRPr>
                    </a:p>
                    <a:p>
                      <a:pPr marL="0" lvl="0" indent="0">
                        <a:spcBef>
                          <a:spcPts val="0"/>
                        </a:spcBef>
                        <a:spcAft>
                          <a:spcPts val="0"/>
                        </a:spcAft>
                        <a:buNone/>
                      </a:pPr>
                      <a:r>
                        <a:rPr lang="en-US" sz="1800">
                          <a:solidFill>
                            <a:schemeClr val="dk1"/>
                          </a:solidFill>
                          <a:latin typeface="Century Gothic"/>
                          <a:ea typeface="Century Gothic"/>
                          <a:cs typeface="Century Gothic"/>
                          <a:sym typeface="Century Gothic"/>
                        </a:rPr>
                        <a:t>There is an attempt to use evidence and quotes from the texts, but they are generally invalid or irrelevant.</a:t>
                      </a:r>
                      <a:endParaRPr sz="1800" b="1">
                        <a:latin typeface="Century Gothic"/>
                        <a:ea typeface="Century Gothic"/>
                        <a:cs typeface="Century Gothic"/>
                        <a:sym typeface="Century Gothic"/>
                      </a:endParaRPr>
                    </a:p>
                  </a:txBody>
                  <a:tcPr marL="91425" marR="91425" marT="91425" marB="91425">
                    <a:lnL w="9525" cap="flat" cmpd="sng">
                      <a:solidFill>
                        <a:srgbClr val="9E9E9E"/>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3000" b="1"/>
                        <a:t>0</a:t>
                      </a:r>
                      <a:endParaRPr sz="3000" b="1"/>
                    </a:p>
                    <a:p>
                      <a:pPr marL="0" lvl="0" indent="0" rtl="0">
                        <a:lnSpc>
                          <a:spcPct val="100000"/>
                        </a:lnSpc>
                        <a:spcBef>
                          <a:spcPts val="0"/>
                        </a:spcBef>
                        <a:spcAft>
                          <a:spcPts val="0"/>
                        </a:spcAft>
                        <a:buNone/>
                      </a:pPr>
                      <a:r>
                        <a:rPr lang="en-US" sz="1800">
                          <a:latin typeface="Century Gothic"/>
                          <a:ea typeface="Century Gothic"/>
                          <a:cs typeface="Century Gothic"/>
                          <a:sym typeface="Century Gothic"/>
                        </a:rPr>
                        <a:t>There are no quotes or evidence from the texts or they are completely irrelevant to the topic of the poem. </a:t>
                      </a:r>
                      <a:endParaRPr sz="1800">
                        <a:latin typeface="Century Gothic"/>
                        <a:ea typeface="Century Gothic"/>
                        <a:cs typeface="Century Gothic"/>
                        <a:sym typeface="Century Gothic"/>
                      </a:endParaRPr>
                    </a:p>
                  </a:txBody>
                  <a:tcPr marL="73025" marR="73025" marT="73025" marB="730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3"/>
          <p:cNvSpPr txBox="1">
            <a:spLocks noGrp="1"/>
          </p:cNvSpPr>
          <p:nvPr>
            <p:ph type="title"/>
          </p:nvPr>
        </p:nvSpPr>
        <p:spPr>
          <a:xfrm>
            <a:off x="693225" y="440863"/>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Let’s begin our Peer Critique!</a:t>
            </a:r>
            <a:endParaRPr sz="3600" i="0" u="none" strike="noStrike" cap="none">
              <a:solidFill>
                <a:schemeClr val="dk1"/>
              </a:solidFill>
              <a:latin typeface="Century Gothic"/>
              <a:ea typeface="Century Gothic"/>
              <a:cs typeface="Century Gothic"/>
              <a:sym typeface="Century Gothic"/>
            </a:endParaRPr>
          </a:p>
        </p:txBody>
      </p:sp>
      <p:pic>
        <p:nvPicPr>
          <p:cNvPr id="194" name="Google Shape;194;p33"/>
          <p:cNvPicPr preferRelativeResize="0"/>
          <p:nvPr/>
        </p:nvPicPr>
        <p:blipFill rotWithShape="1">
          <a:blip r:embed="rId3">
            <a:alphaModFix/>
          </a:blip>
          <a:srcRect/>
          <a:stretch/>
        </p:blipFill>
        <p:spPr>
          <a:xfrm>
            <a:off x="10798730" y="185949"/>
            <a:ext cx="1089660" cy="1395730"/>
          </a:xfrm>
          <a:prstGeom prst="rect">
            <a:avLst/>
          </a:prstGeom>
          <a:noFill/>
          <a:ln>
            <a:noFill/>
          </a:ln>
        </p:spPr>
      </p:pic>
      <p:graphicFrame>
        <p:nvGraphicFramePr>
          <p:cNvPr id="195" name="Google Shape;195;p33"/>
          <p:cNvGraphicFramePr/>
          <p:nvPr/>
        </p:nvGraphicFramePr>
        <p:xfrm>
          <a:off x="1006900" y="1694075"/>
          <a:ext cx="9478150" cy="4921189"/>
        </p:xfrm>
        <a:graphic>
          <a:graphicData uri="http://schemas.openxmlformats.org/drawingml/2006/table">
            <a:tbl>
              <a:tblPr>
                <a:noFill/>
                <a:tableStyleId>{3800D79C-3D37-4E4A-9924-27DB100E8B0E}</a:tableStyleId>
              </a:tblPr>
              <a:tblGrid>
                <a:gridCol w="4739075">
                  <a:extLst>
                    <a:ext uri="{9D8B030D-6E8A-4147-A177-3AD203B41FA5}">
                      <a16:colId xmlns:a16="http://schemas.microsoft.com/office/drawing/2014/main" val="20000"/>
                    </a:ext>
                  </a:extLst>
                </a:gridCol>
                <a:gridCol w="4739075">
                  <a:extLst>
                    <a:ext uri="{9D8B030D-6E8A-4147-A177-3AD203B41FA5}">
                      <a16:colId xmlns:a16="http://schemas.microsoft.com/office/drawing/2014/main" val="20001"/>
                    </a:ext>
                  </a:extLst>
                </a:gridCol>
              </a:tblGrid>
              <a:tr h="358150">
                <a:tc>
                  <a:txBody>
                    <a:bodyPr/>
                    <a:lstStyle/>
                    <a:p>
                      <a:pPr marL="0" lvl="0" indent="0" rtl="0">
                        <a:lnSpc>
                          <a:spcPct val="145454"/>
                        </a:lnSpc>
                        <a:spcBef>
                          <a:spcPts val="0"/>
                        </a:spcBef>
                        <a:spcAft>
                          <a:spcPts val="0"/>
                        </a:spcAft>
                        <a:buNone/>
                      </a:pPr>
                      <a:r>
                        <a:rPr lang="en-US" sz="1200">
                          <a:latin typeface="Century Gothic"/>
                          <a:ea typeface="Century Gothic"/>
                          <a:cs typeface="Century Gothic"/>
                          <a:sym typeface="Century Gothic"/>
                        </a:rPr>
                        <a:t>Date:</a:t>
                      </a:r>
                      <a:endParaRPr sz="12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200">
                          <a:latin typeface="Century Gothic"/>
                          <a:ea typeface="Century Gothic"/>
                          <a:cs typeface="Century Gothic"/>
                          <a:sym typeface="Century Gothic"/>
                        </a:rPr>
                        <a:t>Partner:</a:t>
                      </a:r>
                      <a:endParaRPr sz="12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58150">
                <a:tc gridSpan="2">
                  <a:txBody>
                    <a:bodyPr/>
                    <a:lstStyle/>
                    <a:p>
                      <a:pPr marL="0" lvl="0" indent="0" rtl="0">
                        <a:lnSpc>
                          <a:spcPct val="145454"/>
                        </a:lnSpc>
                        <a:spcBef>
                          <a:spcPts val="0"/>
                        </a:spcBef>
                        <a:spcAft>
                          <a:spcPts val="0"/>
                        </a:spcAft>
                        <a:buNone/>
                      </a:pPr>
                      <a:r>
                        <a:rPr lang="en-US" sz="1200">
                          <a:latin typeface="Century Gothic"/>
                          <a:ea typeface="Century Gothic"/>
                          <a:cs typeface="Century Gothic"/>
                          <a:sym typeface="Century Gothic"/>
                        </a:rPr>
                        <a:t>Focus of Critique: Use of Evidence in my Two Voice Poem</a:t>
                      </a:r>
                      <a:endParaRPr sz="12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extLst>
                  <a:ext uri="{0D108BD9-81ED-4DB2-BD59-A6C34878D82A}">
                    <a16:rowId xmlns:a16="http://schemas.microsoft.com/office/drawing/2014/main" val="10001"/>
                  </a:ext>
                </a:extLst>
              </a:tr>
              <a:tr h="619875">
                <a:tc gridSpan="2">
                  <a:txBody>
                    <a:bodyPr/>
                    <a:lstStyle/>
                    <a:p>
                      <a:pPr marL="0" lvl="0" indent="0" rtl="0">
                        <a:lnSpc>
                          <a:spcPct val="145454"/>
                        </a:lnSpc>
                        <a:spcBef>
                          <a:spcPts val="0"/>
                        </a:spcBef>
                        <a:spcAft>
                          <a:spcPts val="0"/>
                        </a:spcAft>
                        <a:buNone/>
                      </a:pPr>
                      <a:r>
                        <a:rPr lang="en-US" sz="1200">
                          <a:latin typeface="Century Gothic"/>
                          <a:ea typeface="Century Gothic"/>
                          <a:cs typeface="Century Gothic"/>
                          <a:sym typeface="Century Gothic"/>
                        </a:rPr>
                        <a:t>My partner liked …</a:t>
                      </a:r>
                      <a:endParaRPr sz="1200">
                        <a:latin typeface="Century Gothic"/>
                        <a:ea typeface="Century Gothic"/>
                        <a:cs typeface="Century Gothic"/>
                        <a:sym typeface="Century Gothic"/>
                      </a:endParaRPr>
                    </a:p>
                    <a:p>
                      <a:pPr marL="0" lvl="0" indent="0" rtl="0">
                        <a:lnSpc>
                          <a:spcPct val="145454"/>
                        </a:lnSpc>
                        <a:spcBef>
                          <a:spcPts val="0"/>
                        </a:spcBef>
                        <a:spcAft>
                          <a:spcPts val="0"/>
                        </a:spcAft>
                        <a:buNone/>
                      </a:pPr>
                      <a:r>
                        <a:rPr lang="en-US" sz="1200">
                          <a:latin typeface="Century Gothic"/>
                          <a:ea typeface="Century Gothic"/>
                          <a:cs typeface="Century Gothic"/>
                          <a:sym typeface="Century Gothic"/>
                        </a:rPr>
                        <a:t> </a:t>
                      </a:r>
                      <a:endParaRPr sz="12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2"/>
                  </a:ext>
                </a:extLst>
              </a:tr>
              <a:tr h="619875">
                <a:tc gridSpan="2">
                  <a:txBody>
                    <a:bodyPr/>
                    <a:lstStyle/>
                    <a:p>
                      <a:pPr marL="0" lvl="0" indent="0" rtl="0">
                        <a:lnSpc>
                          <a:spcPct val="145454"/>
                        </a:lnSpc>
                        <a:spcBef>
                          <a:spcPts val="0"/>
                        </a:spcBef>
                        <a:spcAft>
                          <a:spcPts val="0"/>
                        </a:spcAft>
                        <a:buNone/>
                      </a:pPr>
                      <a:r>
                        <a:rPr lang="en-US" sz="1200">
                          <a:latin typeface="Century Gothic"/>
                          <a:ea typeface="Century Gothic"/>
                          <a:cs typeface="Century Gothic"/>
                          <a:sym typeface="Century Gothic"/>
                        </a:rPr>
                        <a:t>My partner suggested …</a:t>
                      </a:r>
                      <a:endParaRPr sz="1200">
                        <a:latin typeface="Century Gothic"/>
                        <a:ea typeface="Century Gothic"/>
                        <a:cs typeface="Century Gothic"/>
                        <a:sym typeface="Century Gothic"/>
                      </a:endParaRPr>
                    </a:p>
                    <a:p>
                      <a:pPr marL="0" lvl="0" indent="0" rtl="0">
                        <a:lnSpc>
                          <a:spcPct val="145454"/>
                        </a:lnSpc>
                        <a:spcBef>
                          <a:spcPts val="0"/>
                        </a:spcBef>
                        <a:spcAft>
                          <a:spcPts val="0"/>
                        </a:spcAft>
                        <a:buNone/>
                      </a:pPr>
                      <a:r>
                        <a:rPr lang="en-US" sz="1200">
                          <a:latin typeface="Century Gothic"/>
                          <a:ea typeface="Century Gothic"/>
                          <a:cs typeface="Century Gothic"/>
                          <a:sym typeface="Century Gothic"/>
                        </a:rPr>
                        <a:t> </a:t>
                      </a:r>
                      <a:endParaRPr sz="12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3"/>
                  </a:ext>
                </a:extLst>
              </a:tr>
              <a:tr h="1239750">
                <a:tc gridSpan="2">
                  <a:txBody>
                    <a:bodyPr/>
                    <a:lstStyle/>
                    <a:p>
                      <a:pPr marL="0" lvl="0" indent="0" rtl="0">
                        <a:lnSpc>
                          <a:spcPct val="145454"/>
                        </a:lnSpc>
                        <a:spcBef>
                          <a:spcPts val="0"/>
                        </a:spcBef>
                        <a:spcAft>
                          <a:spcPts val="0"/>
                        </a:spcAft>
                        <a:buNone/>
                      </a:pPr>
                      <a:r>
                        <a:rPr lang="en-US" sz="1200">
                          <a:latin typeface="Century Gothic"/>
                          <a:ea typeface="Century Gothic"/>
                          <a:cs typeface="Century Gothic"/>
                          <a:sym typeface="Century Gothic"/>
                        </a:rPr>
                        <a:t>If this were my final draft, my partner thinks I would have earned a (circle one) on the rubric for Command of Evidence.</a:t>
                      </a:r>
                      <a:endParaRPr sz="1200">
                        <a:latin typeface="Century Gothic"/>
                        <a:ea typeface="Century Gothic"/>
                        <a:cs typeface="Century Gothic"/>
                        <a:sym typeface="Century Gothic"/>
                      </a:endParaRPr>
                    </a:p>
                    <a:p>
                      <a:pPr marL="0" lvl="0" indent="0" rtl="0">
                        <a:lnSpc>
                          <a:spcPct val="145454"/>
                        </a:lnSpc>
                        <a:spcBef>
                          <a:spcPts val="0"/>
                        </a:spcBef>
                        <a:spcAft>
                          <a:spcPts val="0"/>
                        </a:spcAft>
                        <a:buNone/>
                      </a:pPr>
                      <a:r>
                        <a:rPr lang="en-US" sz="1200">
                          <a:latin typeface="Century Gothic"/>
                          <a:ea typeface="Century Gothic"/>
                          <a:cs typeface="Century Gothic"/>
                          <a:sym typeface="Century Gothic"/>
                        </a:rPr>
                        <a:t>     4                      3                           2                    1                            0</a:t>
                      </a:r>
                      <a:endParaRPr sz="1200">
                        <a:latin typeface="Century Gothic"/>
                        <a:ea typeface="Century Gothic"/>
                        <a:cs typeface="Century Gothic"/>
                        <a:sym typeface="Century Gothic"/>
                      </a:endParaRPr>
                    </a:p>
                    <a:p>
                      <a:pPr marL="0" lvl="0" indent="0" rtl="0">
                        <a:lnSpc>
                          <a:spcPct val="145454"/>
                        </a:lnSpc>
                        <a:spcBef>
                          <a:spcPts val="0"/>
                        </a:spcBef>
                        <a:spcAft>
                          <a:spcPts val="0"/>
                        </a:spcAft>
                        <a:buNone/>
                      </a:pPr>
                      <a:r>
                        <a:rPr lang="en-US" sz="1200">
                          <a:latin typeface="Century Gothic"/>
                          <a:ea typeface="Century Gothic"/>
                          <a:cs typeface="Century Gothic"/>
                          <a:sym typeface="Century Gothic"/>
                        </a:rPr>
                        <a:t> </a:t>
                      </a:r>
                      <a:endParaRPr sz="12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4"/>
                  </a:ext>
                </a:extLst>
              </a:tr>
              <a:tr h="809300">
                <a:tc gridSpan="2">
                  <a:txBody>
                    <a:bodyPr/>
                    <a:lstStyle/>
                    <a:p>
                      <a:pPr marL="0" lvl="0" indent="0" rtl="0">
                        <a:lnSpc>
                          <a:spcPct val="145454"/>
                        </a:lnSpc>
                        <a:spcBef>
                          <a:spcPts val="0"/>
                        </a:spcBef>
                        <a:spcAft>
                          <a:spcPts val="0"/>
                        </a:spcAft>
                        <a:buNone/>
                      </a:pPr>
                      <a:r>
                        <a:rPr lang="en-US" sz="1200">
                          <a:latin typeface="Century Gothic"/>
                          <a:ea typeface="Century Gothic"/>
                          <a:cs typeface="Century Gothic"/>
                          <a:sym typeface="Century Gothic"/>
                        </a:rPr>
                        <a:t>My next step(s) …</a:t>
                      </a:r>
                      <a:endParaRPr sz="1200">
                        <a:latin typeface="Century Gothic"/>
                        <a:ea typeface="Century Gothic"/>
                        <a:cs typeface="Century Gothic"/>
                        <a:sym typeface="Century Gothic"/>
                      </a:endParaRPr>
                    </a:p>
                    <a:p>
                      <a:pPr marL="0" lvl="0" indent="0" rtl="0">
                        <a:lnSpc>
                          <a:spcPct val="145454"/>
                        </a:lnSpc>
                        <a:spcBef>
                          <a:spcPts val="0"/>
                        </a:spcBef>
                        <a:spcAft>
                          <a:spcPts val="0"/>
                        </a:spcAft>
                        <a:buNone/>
                      </a:pPr>
                      <a:r>
                        <a:rPr lang="en-US" sz="1200">
                          <a:latin typeface="Century Gothic"/>
                          <a:ea typeface="Century Gothic"/>
                          <a:cs typeface="Century Gothic"/>
                          <a:sym typeface="Century Gothic"/>
                        </a:rPr>
                        <a:t> </a:t>
                      </a:r>
                      <a:endParaRPr sz="12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5"/>
                  </a:ext>
                </a:extLst>
              </a:tr>
              <a:tr h="826675">
                <a:tc gridSpan="2">
                  <a:txBody>
                    <a:bodyPr/>
                    <a:lstStyle/>
                    <a:p>
                      <a:pPr marL="0" lvl="0" indent="0" rtl="0">
                        <a:lnSpc>
                          <a:spcPct val="145454"/>
                        </a:lnSpc>
                        <a:spcBef>
                          <a:spcPts val="0"/>
                        </a:spcBef>
                        <a:spcAft>
                          <a:spcPts val="0"/>
                        </a:spcAft>
                        <a:buNone/>
                      </a:pPr>
                      <a:endParaRPr sz="1200"/>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6"/>
                  </a:ext>
                </a:extLst>
              </a:tr>
            </a:tbl>
          </a:graphicData>
        </a:graphic>
      </p:graphicFrame>
      <p:pic>
        <p:nvPicPr>
          <p:cNvPr id="196" name="Google Shape;196;p33" descr="https://d30y9cdsu7xlg0.cloudfront.net/png/419920-200.png"/>
          <p:cNvPicPr preferRelativeResize="0"/>
          <p:nvPr/>
        </p:nvPicPr>
        <p:blipFill>
          <a:blip r:embed="rId4">
            <a:alphaModFix/>
          </a:blip>
          <a:stretch>
            <a:fillRect/>
          </a:stretch>
        </p:blipFill>
        <p:spPr>
          <a:xfrm>
            <a:off x="10953038" y="5878604"/>
            <a:ext cx="781050" cy="78105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F51ECC0-1901-4F7A-A846-06245F903B8C}">
  <ds:schemaRefs>
    <ds:schemaRef ds:uri="http://schemas.microsoft.com/sharepoint/v3/contenttype/forms"/>
  </ds:schemaRefs>
</ds:datastoreItem>
</file>

<file path=customXml/itemProps2.xml><?xml version="1.0" encoding="utf-8"?>
<ds:datastoreItem xmlns:ds="http://schemas.openxmlformats.org/officeDocument/2006/customXml" ds:itemID="{E8B49E10-6766-4106-8ABD-6AC02565E19F}">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s>
</ds:datastoreItem>
</file>

<file path=customXml/itemProps3.xml><?xml version="1.0" encoding="utf-8"?>
<ds:datastoreItem xmlns:ds="http://schemas.openxmlformats.org/officeDocument/2006/customXml" ds:itemID="{5EFC3A0D-81CA-4662-969A-60B2E57BE910}"/>
</file>

<file path=docProps/app.xml><?xml version="1.0" encoding="utf-8"?>
<Properties xmlns="http://schemas.openxmlformats.org/officeDocument/2006/extended-properties" xmlns:vt="http://schemas.openxmlformats.org/officeDocument/2006/docPropsVTypes">
  <TotalTime>14</TotalTime>
  <Words>3593</Words>
  <Application>Microsoft Office PowerPoint</Application>
  <PresentationFormat>Widescreen</PresentationFormat>
  <Paragraphs>390</Paragraphs>
  <Slides>19</Slides>
  <Notes>18</Notes>
  <HiddenSlides>0</HiddenSlides>
  <MMClips>0</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Office Theme</vt:lpstr>
      <vt:lpstr>Simple Light</vt:lpstr>
      <vt:lpstr>Grade 7: Module 1: Unit 3: Lesson 4 Teacher slide, before teaching.</vt:lpstr>
      <vt:lpstr>Grade 7: Module 1: Unit 3: Lesson 4 Teacher slide, before teaching.</vt:lpstr>
      <vt:lpstr>Grade 7: Module 1:  Unit 3: Lesson 4</vt:lpstr>
      <vt:lpstr>Hello, Students!</vt:lpstr>
      <vt:lpstr>Let’s connect with our Entry Task! </vt:lpstr>
      <vt:lpstr>Let’s set some expectations to critique each other!</vt:lpstr>
      <vt:lpstr>Let’s look at the Peer Critique directions</vt:lpstr>
      <vt:lpstr>Let’s look at the Command of Evidence Row!</vt:lpstr>
      <vt:lpstr>Let’s begin our Peer Critique!</vt:lpstr>
      <vt:lpstr>Let’s get directions on how to revise our poems!</vt:lpstr>
      <vt:lpstr>Let’s revisit our learning targets!</vt:lpstr>
      <vt:lpstr>Exit Ticket</vt:lpstr>
      <vt:lpstr>Homework</vt:lpstr>
      <vt:lpstr>Small Group Block</vt:lpstr>
      <vt:lpstr>Small Group Block - Doing the Work We Each Need to Do </vt:lpstr>
      <vt:lpstr>Fluent Reading Work</vt:lpstr>
      <vt:lpstr>Fluent Reading Work</vt:lpstr>
      <vt:lpstr>Fluent Reading 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3: Lesson 4 Teacher slide, before teaching.</dc:title>
  <dc:creator>nbravo</dc:creator>
  <cp:lastModifiedBy>Natalie Ivey</cp:lastModifiedBy>
  <cp:revision>14</cp:revision>
  <dcterms:modified xsi:type="dcterms:W3CDTF">2019-03-26T00:40:50Z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