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303F8B-A639-41FE-90D7-F5627730DDED}" v="7" dt="2018-09-20T17:13:04.500"/>
  </p1510:revLst>
</p1510:revInfo>
</file>

<file path=ppt/tableStyles.xml><?xml version="1.0" encoding="utf-8"?>
<a:tblStyleLst xmlns:a="http://schemas.openxmlformats.org/drawingml/2006/main" def="{310BEB34-D578-46B1-A542-EC6D2121A2D1}">
  <a:tblStyle styleId="{310BEB34-D578-46B1-A542-EC6D2121A2D1}"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FEC95FB-73C5-4BF7-8AB0-BBFC58AD79E9}"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AD9CAC3-F841-4C95-9C5D-B7536D1A9508}" styleName="Table_2">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719" autoAdjust="0"/>
  </p:normalViewPr>
  <p:slideViewPr>
    <p:cSldViewPr snapToGrid="0">
      <p:cViewPr varScale="1">
        <p:scale>
          <a:sx n="56" d="100"/>
          <a:sy n="56" d="100"/>
        </p:scale>
        <p:origin x="1044"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A1303F8B-A639-41FE-90D7-F5627730DDED}"/>
    <pc:docChg chg="modSld modMainMaster">
      <pc:chgData name="Steven Benson" userId="7888f041-e9c4-484d-a793-6a135ed92492" providerId="ADAL" clId="{A1303F8B-A639-41FE-90D7-F5627730DDED}" dt="2018-09-20T17:13:04.500" v="6" actId="14100"/>
      <pc:docMkLst>
        <pc:docMk/>
      </pc:docMkLst>
      <pc:sldChg chg="addSp modSp">
        <pc:chgData name="Steven Benson" userId="7888f041-e9c4-484d-a793-6a135ed92492" providerId="ADAL" clId="{A1303F8B-A639-41FE-90D7-F5627730DDED}" dt="2018-09-20T17:13:04.500" v="6" actId="14100"/>
        <pc:sldMkLst>
          <pc:docMk/>
          <pc:sldMk cId="0" sldId="258"/>
        </pc:sldMkLst>
        <pc:picChg chg="add mod">
          <ac:chgData name="Steven Benson" userId="7888f041-e9c4-484d-a793-6a135ed92492" providerId="ADAL" clId="{A1303F8B-A639-41FE-90D7-F5627730DDED}" dt="2018-09-20T17:13:04.500" v="6" actId="14100"/>
          <ac:picMkLst>
            <pc:docMk/>
            <pc:sldMk cId="0" sldId="258"/>
            <ac:picMk id="3" creationId="{445579A5-C9B1-4A0A-950E-CE69D65002F1}"/>
          </ac:picMkLst>
        </pc:picChg>
      </pc:sldChg>
      <pc:sldMasterChg chg="addSp modSp">
        <pc:chgData name="Steven Benson" userId="7888f041-e9c4-484d-a793-6a135ed92492" providerId="ADAL" clId="{A1303F8B-A639-41FE-90D7-F5627730DDED}" dt="2018-09-20T17:12:50.059" v="3" actId="1076"/>
        <pc:sldMasterMkLst>
          <pc:docMk/>
          <pc:sldMasterMk cId="0" sldId="2147483659"/>
        </pc:sldMasterMkLst>
        <pc:picChg chg="add mod">
          <ac:chgData name="Steven Benson" userId="7888f041-e9c4-484d-a793-6a135ed92492" providerId="ADAL" clId="{A1303F8B-A639-41FE-90D7-F5627730DDED}" dt="2018-09-20T17:12:50.059" v="3" actId="1076"/>
          <ac:picMkLst>
            <pc:docMk/>
            <pc:sldMasterMk cId="0" sldId="2147483659"/>
            <ac:picMk id="7" creationId="{3ED7309C-C1EA-4A74-A976-67FFCD21C9C9}"/>
          </ac:picMkLst>
        </pc:picChg>
        <pc:picChg chg="add mod">
          <ac:chgData name="Steven Benson" userId="7888f041-e9c4-484d-a793-6a135ed92492" providerId="ADAL" clId="{A1303F8B-A639-41FE-90D7-F5627730DDED}" dt="2018-09-20T17:12:50.059" v="3" actId="1076"/>
          <ac:picMkLst>
            <pc:docMk/>
            <pc:sldMasterMk cId="0" sldId="2147483659"/>
            <ac:picMk id="8" creationId="{2FA721F7-002C-4113-8BB8-736BA4E4F6E1}"/>
          </ac:picMkLst>
        </pc:picChg>
        <pc:picChg chg="add mod">
          <ac:chgData name="Steven Benson" userId="7888f041-e9c4-484d-a793-6a135ed92492" providerId="ADAL" clId="{A1303F8B-A639-41FE-90D7-F5627730DDED}" dt="2018-09-20T17:12:50.059" v="3"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69291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spcBef>
                <a:spcPts val="0"/>
              </a:spcBef>
              <a:spcAft>
                <a:spcPts val="0"/>
              </a:spcAft>
              <a:buSzPts val="1200"/>
              <a:buChar char="●"/>
            </a:pPr>
            <a:r>
              <a:rPr lang="en-US" dirty="0"/>
              <a:t>The purpose of the lesson is to introduce and discuss the question about which they will be writing their essay: Should </a:t>
            </a:r>
            <a:r>
              <a:rPr lang="en-US" dirty="0" err="1"/>
              <a:t>Lyddie</a:t>
            </a:r>
            <a:r>
              <a:rPr lang="en-US" dirty="0"/>
              <a:t> sign the petition? In Lessons 10, 11, and 12 students closely reread key passages that will help them understand the factors in her decision.</a:t>
            </a:r>
            <a:endParaRPr dirty="0"/>
          </a:p>
          <a:p>
            <a:pPr marL="457200" lvl="0" indent="-304800" rtl="0">
              <a:spcBef>
                <a:spcPts val="0"/>
              </a:spcBef>
              <a:spcAft>
                <a:spcPts val="0"/>
              </a:spcAft>
              <a:buSzPts val="1200"/>
              <a:buChar char="●"/>
            </a:pPr>
            <a:r>
              <a:rPr lang="en-US" dirty="0"/>
              <a:t>During these close readings, students gather and analyze evidence using an adapted version of the </a:t>
            </a:r>
            <a:r>
              <a:rPr lang="en-US" b="1" dirty="0"/>
              <a:t>Odell Forming Evidence-Based Claims handout </a:t>
            </a:r>
            <a:r>
              <a:rPr lang="en-US" dirty="0"/>
              <a:t>(in supporting materials; basic version also available as a stand-alone document on </a:t>
            </a:r>
            <a:r>
              <a:rPr lang="en-US" dirty="0" err="1"/>
              <a:t>EngageNY.org</a:t>
            </a:r>
            <a:r>
              <a:rPr lang="en-US" dirty="0"/>
              <a:t>).</a:t>
            </a:r>
            <a:endParaRPr dirty="0"/>
          </a:p>
          <a:p>
            <a:pPr marL="457200" lvl="0" indent="-304800" rtl="0">
              <a:spcBef>
                <a:spcPts val="0"/>
              </a:spcBef>
              <a:spcAft>
                <a:spcPts val="0"/>
              </a:spcAft>
              <a:buSzPts val="1200"/>
              <a:buChar char="●"/>
            </a:pPr>
            <a:r>
              <a:rPr lang="en-US" dirty="0"/>
              <a:t>Note that in this module and henceforth, these materials will be used more to guide reading than to plan writing. Students use the Odell resource primarily to gather and analyze textual evidence related to the writing prompt (rather than using it to come to a thesis for an essay). They will draw on their two </a:t>
            </a:r>
            <a:r>
              <a:rPr lang="en-US" b="1" dirty="0"/>
              <a:t>Forming Evidence-based Claims graphic organizers</a:t>
            </a:r>
            <a:r>
              <a:rPr lang="en-US" dirty="0"/>
              <a:t> as notes when they transition to more formally planning and writing their essays.</a:t>
            </a:r>
            <a:endParaRPr dirty="0"/>
          </a:p>
          <a:p>
            <a:pPr marL="457200" lvl="0" indent="-304800" rtl="0">
              <a:spcBef>
                <a:spcPts val="0"/>
              </a:spcBef>
              <a:spcAft>
                <a:spcPts val="0"/>
              </a:spcAft>
              <a:buSzPts val="1200"/>
              <a:buChar char="●"/>
            </a:pPr>
            <a:r>
              <a:rPr lang="en-US" dirty="0"/>
              <a:t>This lesson includes two copies of the </a:t>
            </a:r>
            <a:r>
              <a:rPr lang="en-US" b="1" dirty="0"/>
              <a:t>Forming Evidence-based Claims graphic organizer,</a:t>
            </a:r>
            <a:r>
              <a:rPr lang="en-US" dirty="0"/>
              <a:t> one for each argument. Be sure students use one copy of the graphic organizer (front and back) about why </a:t>
            </a:r>
            <a:r>
              <a:rPr lang="en-US" dirty="0" err="1"/>
              <a:t>Lyddie</a:t>
            </a:r>
            <a:r>
              <a:rPr lang="en-US" dirty="0"/>
              <a:t> should sign the petition. Then, they use the second copy of the graphic organizer (front and back) about why </a:t>
            </a:r>
            <a:r>
              <a:rPr lang="en-US" dirty="0" err="1"/>
              <a:t>Lyddie</a:t>
            </a:r>
            <a:r>
              <a:rPr lang="en-US" dirty="0"/>
              <a:t> should not sign the petition.</a:t>
            </a:r>
            <a:endParaRPr dirty="0"/>
          </a:p>
          <a:p>
            <a:pPr marL="457200" lvl="0" indent="-304800" rtl="0">
              <a:spcBef>
                <a:spcPts val="0"/>
              </a:spcBef>
              <a:spcAft>
                <a:spcPts val="0"/>
              </a:spcAft>
              <a:buSzPts val="1200"/>
              <a:buChar char="●"/>
            </a:pPr>
            <a:r>
              <a:rPr lang="en-US" i="0" dirty="0"/>
              <a:t>NOTE: there is a typo on the </a:t>
            </a:r>
            <a:r>
              <a:rPr lang="en-US" b="1" i="0" dirty="0"/>
              <a:t>Forming Evidence-based Claims graphic organizer</a:t>
            </a:r>
            <a:r>
              <a:rPr lang="en-US" i="0" dirty="0"/>
              <a:t> in the materials. One should say, “Why should </a:t>
            </a:r>
            <a:r>
              <a:rPr lang="en-US" i="0" dirty="0" err="1"/>
              <a:t>Lyddie</a:t>
            </a:r>
            <a:r>
              <a:rPr lang="en-US" i="0" dirty="0"/>
              <a:t>  not sign the petition” while the other should say “ Why should </a:t>
            </a:r>
            <a:r>
              <a:rPr lang="en-US" i="0" dirty="0" err="1"/>
              <a:t>Lyddie</a:t>
            </a:r>
            <a:r>
              <a:rPr lang="en-US" i="0" dirty="0"/>
              <a:t>  sign the petition.”</a:t>
            </a:r>
            <a:endParaRPr i="0" dirty="0"/>
          </a:p>
          <a:p>
            <a:pPr marL="457200" lvl="0" indent="-304800" rtl="0">
              <a:spcBef>
                <a:spcPts val="0"/>
              </a:spcBef>
              <a:spcAft>
                <a:spcPts val="0"/>
              </a:spcAft>
              <a:buSzPts val="1200"/>
              <a:buChar char="●"/>
            </a:pPr>
            <a:r>
              <a:rPr lang="en-US" dirty="0"/>
              <a:t>In this lesson, begin using the </a:t>
            </a:r>
            <a:r>
              <a:rPr lang="en-US" b="1" dirty="0" err="1"/>
              <a:t>Lyddie’s</a:t>
            </a:r>
            <a:r>
              <a:rPr lang="en-US" b="1" dirty="0"/>
              <a:t> Decision anchor chart.</a:t>
            </a:r>
            <a:r>
              <a:rPr lang="en-US" dirty="0"/>
              <a:t> This anchor chart will create a shared public record of the class’s understanding of </a:t>
            </a:r>
            <a:r>
              <a:rPr lang="en-US" dirty="0" err="1"/>
              <a:t>Lyddie’s</a:t>
            </a:r>
            <a:r>
              <a:rPr lang="en-US" dirty="0"/>
              <a:t> decision. It is particularly important to have strong supports for students’ writing as this is their first argument writing essay this year. Consider making copies for each student that he or she will fill in to mirror the class anchor chart. This will provide students with an easy reference as they write their essays.</a:t>
            </a:r>
            <a:endParaRPr dirty="0"/>
          </a:p>
          <a:p>
            <a:pPr marL="914400" lvl="0" indent="0" rtl="0">
              <a:lnSpc>
                <a:spcPct val="115000"/>
              </a:lnSpc>
              <a:spcBef>
                <a:spcPts val="0"/>
              </a:spcBef>
              <a:spcAft>
                <a:spcPts val="0"/>
              </a:spcAft>
              <a:buClr>
                <a:schemeClr val="dk1"/>
              </a:buClr>
              <a:buSzPts val="1100"/>
              <a:buFont typeface="Arial"/>
              <a:buNone/>
            </a:pPr>
            <a:endParaRPr dirty="0">
              <a:latin typeface="Arial"/>
              <a:ea typeface="Arial"/>
              <a:cs typeface="Arial"/>
              <a:sym typeface="Arial"/>
            </a:endParaRPr>
          </a:p>
        </p:txBody>
      </p:sp>
    </p:spTree>
    <p:extLst>
      <p:ext uri="{BB962C8B-B14F-4D97-AF65-F5344CB8AC3E}">
        <p14:creationId xmlns:p14="http://schemas.microsoft.com/office/powerpoint/2010/main" val="404024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01dd1e10b_0_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g401dd1e10b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 25-30 minutes</a:t>
            </a:r>
            <a:r>
              <a:rPr lang="en-US" b="1" i="0" u="none" strike="noStrike" cap="none" dirty="0">
                <a:solidFill>
                  <a:schemeClr val="dk1"/>
                </a:solidFill>
              </a:rPr>
              <a:t> (this slide, 10-12 minut</a:t>
            </a:r>
            <a:r>
              <a:rPr lang="en-US" b="1" dirty="0"/>
              <a: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Weaving Discussion Appointment </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4 of 5</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Close Read: </a:t>
            </a:r>
            <a:r>
              <a:rPr lang="en-US" b="1" dirty="0" err="1"/>
              <a:t>Lyddie’s</a:t>
            </a:r>
            <a:r>
              <a:rPr lang="en-US" b="1" dirty="0"/>
              <a:t> Decision</a:t>
            </a:r>
            <a:endParaRPr b="1" dirty="0"/>
          </a:p>
          <a:p>
            <a:pPr marL="0" lvl="0" indent="0" rtl="0">
              <a:lnSpc>
                <a:spcPct val="90000"/>
              </a:lnSpc>
              <a:spcBef>
                <a:spcPts val="1000"/>
              </a:spcBef>
              <a:spcAft>
                <a:spcPts val="0"/>
              </a:spcAft>
              <a:buClr>
                <a:schemeClr val="dk1"/>
              </a:buClr>
              <a:buSzPts val="1100"/>
              <a:buFont typeface="Arial"/>
              <a:buNone/>
            </a:pPr>
            <a:endParaRPr sz="1100"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Display the </a:t>
            </a:r>
            <a:r>
              <a:rPr lang="en-US" b="1" dirty="0"/>
              <a:t>Chapter 12 of </a:t>
            </a:r>
            <a:r>
              <a:rPr lang="en-US" b="1" dirty="0" err="1"/>
              <a:t>Lyddie</a:t>
            </a:r>
            <a:r>
              <a:rPr lang="en-US" b="1" dirty="0"/>
              <a:t> Text-Dependent Questions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Use the </a:t>
            </a:r>
            <a:r>
              <a:rPr lang="en-US" b="1" dirty="0"/>
              <a:t>Chapter 12 of </a:t>
            </a:r>
            <a:r>
              <a:rPr lang="en-US" b="1" dirty="0" err="1"/>
              <a:t>Lyddie</a:t>
            </a:r>
            <a:r>
              <a:rPr lang="en-US" b="1" dirty="0"/>
              <a:t> Close Reading Guide</a:t>
            </a:r>
            <a:r>
              <a:rPr lang="en-US" dirty="0"/>
              <a:t> (teaching guide; see supporting materials) to guide students through a series of text-dependent questions related to pp. 91–93 of </a:t>
            </a:r>
            <a:r>
              <a:rPr lang="en-US" i="1" dirty="0" err="1"/>
              <a:t>Lyddie</a:t>
            </a:r>
            <a:endParaRPr i="1" dirty="0"/>
          </a:p>
          <a:p>
            <a:pPr marL="457200" marR="0" lvl="0" indent="-304800" algn="l" rtl="0">
              <a:lnSpc>
                <a:spcPct val="100000"/>
              </a:lnSpc>
              <a:spcBef>
                <a:spcPts val="0"/>
              </a:spcBef>
              <a:spcAft>
                <a:spcPts val="0"/>
              </a:spcAft>
              <a:buSzPts val="1200"/>
              <a:buFont typeface="Calibri"/>
              <a:buAutoNum type="arabicPeriod"/>
            </a:pPr>
            <a:r>
              <a:rPr lang="en-US" dirty="0"/>
              <a:t>Students should discuss the questions with their discussion appointment partners and record their answers on the </a:t>
            </a:r>
            <a:r>
              <a:rPr lang="en-US" b="1" dirty="0"/>
              <a:t>Chapter 12 of </a:t>
            </a:r>
            <a:r>
              <a:rPr lang="en-US" b="1" dirty="0" err="1"/>
              <a:t>Lyddie</a:t>
            </a:r>
            <a:r>
              <a:rPr lang="en-US" b="1" dirty="0"/>
              <a:t> Text-Dependent Questions</a:t>
            </a:r>
            <a:r>
              <a:rPr lang="en-US" dirty="0"/>
              <a:t> </a:t>
            </a:r>
            <a:r>
              <a:rPr lang="en-US" b="1" dirty="0"/>
              <a:t>handout</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Pairs should work through these questions at their own pace. Some pairs may finish all three; others may finish only two.</a:t>
            </a:r>
            <a:endParaRPr dirty="0"/>
          </a:p>
          <a:p>
            <a:pPr marL="457200" marR="0" lvl="0" indent="-304800" algn="l" rtl="0">
              <a:lnSpc>
                <a:spcPct val="100000"/>
              </a:lnSpc>
              <a:spcBef>
                <a:spcPts val="0"/>
              </a:spcBef>
              <a:spcAft>
                <a:spcPts val="0"/>
              </a:spcAft>
              <a:buSzPts val="1200"/>
              <a:buFont typeface="Calibri"/>
              <a:buAutoNum type="arabicPeriod"/>
            </a:pPr>
            <a:r>
              <a:rPr lang="en-US" dirty="0"/>
              <a:t>When pairs are done, refocus them whole class and cold call on students to share their answers.</a:t>
            </a:r>
            <a:endParaRPr dirty="0"/>
          </a:p>
          <a:p>
            <a:pPr marL="457200" marR="0" lvl="0" indent="-304800" algn="l" rtl="0">
              <a:lnSpc>
                <a:spcPct val="100000"/>
              </a:lnSpc>
              <a:spcBef>
                <a:spcPts val="0"/>
              </a:spcBef>
              <a:spcAft>
                <a:spcPts val="0"/>
              </a:spcAft>
              <a:buSzPts val="1200"/>
              <a:buFont typeface="Calibri"/>
              <a:buAutoNum type="arabicPeriod"/>
            </a:pPr>
            <a:r>
              <a:rPr lang="en-US" dirty="0"/>
              <a:t>Prompt students to revise their work as necessary.</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SzPts val="1200"/>
              <a:buChar char="●"/>
            </a:pPr>
            <a:r>
              <a:rPr lang="en-US" dirty="0"/>
              <a:t>As pairs work, circulate to listen in on their conversations and to ask prompting and probing questions.</a:t>
            </a:r>
            <a:endParaRPr dirty="0"/>
          </a:p>
          <a:p>
            <a:pPr marL="457200" lvl="0" indent="-304800" rtl="0">
              <a:spcBef>
                <a:spcPts val="0"/>
              </a:spcBef>
              <a:spcAft>
                <a:spcPts val="0"/>
              </a:spcAft>
              <a:buSzPts val="1200"/>
              <a:buChar char="●"/>
            </a:pPr>
            <a:r>
              <a:rPr lang="en-US" dirty="0"/>
              <a:t>For question 1: Listen for students to say: </a:t>
            </a:r>
            <a:r>
              <a:rPr lang="en-US" b="0" dirty="0"/>
              <a:t>“Betsy talks about the recent speed-up and says that her real wages have gone down in recent years. This makes her tired. The company is getting a lot of money, but the workers are suffering. She led a strike as a child.”</a:t>
            </a:r>
            <a:endParaRPr b="0" dirty="0"/>
          </a:p>
          <a:p>
            <a:pPr marL="457200" lvl="0" indent="-304800" rtl="0">
              <a:spcBef>
                <a:spcPts val="0"/>
              </a:spcBef>
              <a:spcAft>
                <a:spcPts val="0"/>
              </a:spcAft>
              <a:buSzPts val="1200"/>
              <a:buChar char="●"/>
            </a:pPr>
            <a:r>
              <a:rPr lang="en-US" dirty="0"/>
              <a:t>Refer students to specific quotes from Betsy on pages 91 and 92. Ask them what a particular quote means.</a:t>
            </a:r>
            <a:endParaRPr dirty="0"/>
          </a:p>
          <a:p>
            <a:pPr marL="457200" lvl="0" indent="-304800" rtl="0">
              <a:spcBef>
                <a:spcPts val="0"/>
              </a:spcBef>
              <a:spcAft>
                <a:spcPts val="0"/>
              </a:spcAft>
              <a:buSzPts val="1200"/>
              <a:buChar char="●"/>
            </a:pPr>
            <a:r>
              <a:rPr lang="en-US" dirty="0"/>
              <a:t>For question 2, listen for</a:t>
            </a:r>
            <a:r>
              <a:rPr lang="en-US" b="0" dirty="0"/>
              <a:t>: “The petition calls for a 10-hour day, which is shorter than they work now. </a:t>
            </a:r>
            <a:r>
              <a:rPr lang="en-US" b="0" dirty="0" err="1"/>
              <a:t>Lyddie</a:t>
            </a:r>
            <a:r>
              <a:rPr lang="en-US" b="0" dirty="0"/>
              <a:t> is worried she will make less money in a 10-hour day.”</a:t>
            </a:r>
            <a:endParaRPr b="0" dirty="0"/>
          </a:p>
          <a:p>
            <a:pPr marL="457200" lvl="0" indent="-304800" rtl="0">
              <a:spcBef>
                <a:spcPts val="0"/>
              </a:spcBef>
              <a:spcAft>
                <a:spcPts val="0"/>
              </a:spcAft>
              <a:buSzPts val="1200"/>
              <a:buFont typeface="Calibri"/>
              <a:buChar char="●"/>
            </a:pPr>
            <a:r>
              <a:rPr lang="en-US" b="0" dirty="0"/>
              <a:t>For question 3, listen for: “Blacklisted means to put on a list of ‘people not to hire.’ It would mean that no mill would hire you.”</a:t>
            </a:r>
            <a:r>
              <a:rPr lang="en-US" b="0" i="1" dirty="0"/>
              <a:t> </a:t>
            </a:r>
            <a:endParaRPr b="0" i="1" dirty="0"/>
          </a:p>
          <a:p>
            <a:pPr marL="457200" lvl="0" indent="0" rtl="0">
              <a:spcBef>
                <a:spcPts val="0"/>
              </a:spcBef>
              <a:spcAft>
                <a:spcPts val="0"/>
              </a:spcAft>
              <a:buNone/>
            </a:pPr>
            <a:r>
              <a:rPr lang="en-US" b="0" dirty="0"/>
              <a:t>Prompting and probing questions: Remind students to read past the word to determine its meaning.</a:t>
            </a:r>
            <a:endParaRPr b="0" dirty="0"/>
          </a:p>
          <a:p>
            <a:pPr marL="457200" lvl="0" indent="-304800" rtl="0">
              <a:spcBef>
                <a:spcPts val="0"/>
              </a:spcBef>
              <a:spcAft>
                <a:spcPts val="0"/>
              </a:spcAft>
              <a:buSzPts val="1200"/>
              <a:buFont typeface="Calibri"/>
              <a:buChar char="●"/>
            </a:pPr>
            <a:r>
              <a:rPr lang="en-US" b="0" dirty="0"/>
              <a:t>For question 4, listen for: “</a:t>
            </a:r>
            <a:r>
              <a:rPr lang="en-US" b="0" dirty="0" err="1"/>
              <a:t>Lyddie</a:t>
            </a:r>
            <a:r>
              <a:rPr lang="en-US" b="0" dirty="0"/>
              <a:t> says hours are shorter and pay is better in the factory.” </a:t>
            </a:r>
            <a:endParaRPr b="0" dirty="0"/>
          </a:p>
          <a:p>
            <a:pPr marL="457200" lvl="0" indent="0" rtl="0">
              <a:spcBef>
                <a:spcPts val="0"/>
              </a:spcBef>
              <a:spcAft>
                <a:spcPts val="0"/>
              </a:spcAft>
              <a:buNone/>
            </a:pPr>
            <a:r>
              <a:rPr lang="en-US" b="0" dirty="0"/>
              <a:t>Prompting and probing questions: Refer students to the specific quote on page 93.</a:t>
            </a:r>
            <a:endParaRPr b="0" dirty="0"/>
          </a:p>
          <a:p>
            <a:pPr marL="457200" lvl="0" indent="-304800" rtl="0">
              <a:spcBef>
                <a:spcPts val="0"/>
              </a:spcBef>
              <a:spcAft>
                <a:spcPts val="0"/>
              </a:spcAft>
              <a:buSzPts val="1200"/>
              <a:buFont typeface="Calibri"/>
              <a:buChar char="●"/>
            </a:pPr>
            <a:r>
              <a:rPr lang="en-US" b="0" dirty="0"/>
              <a:t>For question 5, listen for: “</a:t>
            </a:r>
            <a:r>
              <a:rPr lang="en-US" b="0" dirty="0" err="1"/>
              <a:t>Lyddie</a:t>
            </a:r>
            <a:r>
              <a:rPr lang="en-US" b="0" dirty="0"/>
              <a:t> is saving up money to buy her farm and keep her family together.”</a:t>
            </a:r>
            <a:endParaRPr b="0" dirty="0"/>
          </a:p>
          <a:p>
            <a:pPr marL="457200" lvl="0" indent="0" rtl="0">
              <a:spcBef>
                <a:spcPts val="0"/>
              </a:spcBef>
              <a:spcAft>
                <a:spcPts val="0"/>
              </a:spcAft>
              <a:buNone/>
            </a:pPr>
            <a:endParaRPr b="1"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Consider modeling one or more of these responses for students who may need it (or even the full class if necessary).</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None/>
            </a:pPr>
            <a:endParaRPr dirty="0"/>
          </a:p>
          <a:p>
            <a:pPr marL="0" marR="0" lvl="0" indent="0" algn="l" rtl="0">
              <a:lnSpc>
                <a:spcPct val="100000"/>
              </a:lnSpc>
              <a:spcBef>
                <a:spcPts val="0"/>
              </a:spcBef>
              <a:spcAft>
                <a:spcPts val="0"/>
              </a:spcAft>
              <a:buNone/>
            </a:pPr>
            <a:endParaRPr u="none" strike="noStrike" cap="none" dirty="0">
              <a:solidFill>
                <a:schemeClr val="dk1"/>
              </a:solidFill>
            </a:endParaRPr>
          </a:p>
        </p:txBody>
      </p:sp>
      <p:sp>
        <p:nvSpPr>
          <p:cNvPr id="163" name="Google Shape;163;g401dd1e10b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8251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401dd1e10b_0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g401dd1e10b_0_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25-30 minutes</a:t>
            </a:r>
            <a:r>
              <a:rPr lang="en-US" b="1" i="0" u="none" strike="noStrike" cap="none" dirty="0">
                <a:solidFill>
                  <a:schemeClr val="dk1"/>
                </a:solidFill>
              </a:rPr>
              <a:t> </a:t>
            </a:r>
            <a:r>
              <a:rPr lang="en-US" b="1" dirty="0"/>
              <a:t>(this slide, 5-8 ,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 Weaving Discussion Appointment (slide 11)</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5 of 5</a:t>
            </a:r>
            <a:endParaRPr b="1" dirty="0"/>
          </a:p>
          <a:p>
            <a:pPr marL="0" lvl="0" indent="0" rtl="0">
              <a:lnSpc>
                <a:spcPct val="90000"/>
              </a:lnSpc>
              <a:spcBef>
                <a:spcPts val="1000"/>
              </a:spcBef>
              <a:spcAft>
                <a:spcPts val="0"/>
              </a:spcAft>
              <a:buClr>
                <a:schemeClr val="dk1"/>
              </a:buClr>
              <a:buSzPts val="1100"/>
              <a:buFont typeface="Arial"/>
              <a:buNone/>
            </a:pPr>
            <a:r>
              <a:rPr lang="en-US" b="1" dirty="0"/>
              <a:t>Work Time A:</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sz="1100" dirty="0"/>
          </a:p>
          <a:p>
            <a:pPr marL="0" marR="0" lvl="0" indent="0" algn="l" rtl="0">
              <a:lnSpc>
                <a:spcPct val="100000"/>
              </a:lnSpc>
              <a:spcBef>
                <a:spcPts val="0"/>
              </a:spcBef>
              <a:spcAft>
                <a:spcPts val="0"/>
              </a:spcAft>
              <a:buClr>
                <a:schemeClr val="dk1"/>
              </a:buClr>
              <a:buSzPts val="1200"/>
              <a:buFont typeface="Calibri"/>
              <a:buNone/>
            </a:pPr>
            <a:r>
              <a:rPr lang="en-US" sz="1100" dirty="0"/>
              <a:t>T</a:t>
            </a:r>
            <a:r>
              <a:rPr lang="en-US" dirty="0"/>
              <a:t>eaching Notes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SzPts val="1200"/>
              <a:buChar char="●"/>
            </a:pPr>
            <a:r>
              <a:rPr lang="en-US" dirty="0"/>
              <a:t>You may wish to have each student maintain a copy of the </a:t>
            </a:r>
            <a:r>
              <a:rPr lang="en-US" b="1" dirty="0" err="1"/>
              <a:t>Lyddie’s</a:t>
            </a:r>
            <a:r>
              <a:rPr lang="en-US" b="1" dirty="0"/>
              <a:t> Decision anchor chart </a:t>
            </a:r>
            <a:r>
              <a:rPr lang="en-US" dirty="0"/>
              <a:t>in his/her notes. If so, photocopy enough to distribute. However, also make sure to keep a class anchor chart.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sz="1100" i="0" u="none" strike="noStrike" cap="none" dirty="0">
                <a:solidFill>
                  <a:schemeClr val="dk1"/>
                </a:solidFill>
              </a:rPr>
              <a:t>T</a:t>
            </a:r>
            <a:r>
              <a:rPr lang="en-US" i="0" u="none" strike="noStrike" cap="none" dirty="0">
                <a:solidFill>
                  <a:schemeClr val="dk1"/>
                </a:solidFill>
              </a:rPr>
              <a: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Display the </a:t>
            </a:r>
            <a:r>
              <a:rPr lang="en-US" b="1" dirty="0" err="1"/>
              <a:t>Lyddie’s</a:t>
            </a:r>
            <a:r>
              <a:rPr lang="en-US" b="1" dirty="0"/>
              <a:t> Decision Anchor Chart.</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they will use this chart to hold their thinking about </a:t>
            </a:r>
            <a:r>
              <a:rPr lang="en-US" dirty="0" err="1"/>
              <a:t>Lyddie’s</a:t>
            </a:r>
            <a:r>
              <a:rPr lang="en-US" dirty="0"/>
              <a:t> decision. </a:t>
            </a:r>
            <a:endParaRPr dirty="0"/>
          </a:p>
          <a:p>
            <a:pPr marL="457200" marR="0" lvl="0" indent="-304800" algn="l" rtl="0">
              <a:lnSpc>
                <a:spcPct val="100000"/>
              </a:lnSpc>
              <a:spcBef>
                <a:spcPts val="0"/>
              </a:spcBef>
              <a:spcAft>
                <a:spcPts val="0"/>
              </a:spcAft>
              <a:buSzPts val="1200"/>
              <a:buFont typeface="Calibri"/>
              <a:buAutoNum type="arabicPeriod"/>
            </a:pPr>
            <a:r>
              <a:rPr lang="en-US" dirty="0"/>
              <a:t>Show them that you have started the chart with a few notes about the framing of this decision: the context in which she makes it.</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 </a:t>
            </a:r>
            <a:endParaRPr dirty="0"/>
          </a:p>
          <a:p>
            <a:pPr marL="457200" marR="0" lvl="0" indent="-304800" algn="l" rtl="0">
              <a:lnSpc>
                <a:spcPct val="100000"/>
              </a:lnSpc>
              <a:spcBef>
                <a:spcPts val="0"/>
              </a:spcBef>
              <a:spcAft>
                <a:spcPts val="0"/>
              </a:spcAft>
              <a:buSzPts val="1200"/>
              <a:buFont typeface="Calibri"/>
              <a:buAutoNum type="arabicPeriod"/>
            </a:pPr>
            <a:r>
              <a:rPr lang="en-US" dirty="0"/>
              <a:t>Guide the students to help you complete the framing notes. The </a:t>
            </a:r>
            <a:r>
              <a:rPr lang="en-US" b="1" dirty="0" err="1"/>
              <a:t>Lyddie’s</a:t>
            </a:r>
            <a:r>
              <a:rPr lang="en-US" b="1" dirty="0"/>
              <a:t> Decision anchor chart, Teacher’s Edition</a:t>
            </a:r>
            <a:r>
              <a:rPr lang="en-US" dirty="0"/>
              <a:t> may be helpful to you. </a:t>
            </a:r>
            <a:endParaRPr dirty="0"/>
          </a:p>
          <a:p>
            <a:pPr marL="457200" marR="0" lvl="0" indent="-304800" algn="l" rtl="0">
              <a:lnSpc>
                <a:spcPct val="100000"/>
              </a:lnSpc>
              <a:spcBef>
                <a:spcPts val="0"/>
              </a:spcBef>
              <a:spcAft>
                <a:spcPts val="0"/>
              </a:spcAft>
              <a:buSzPts val="1200"/>
              <a:buFont typeface="Calibri"/>
              <a:buAutoNum type="arabicPeriod"/>
            </a:pPr>
            <a:r>
              <a:rPr lang="en-US" dirty="0"/>
              <a:t>Tell them that they will add to the anchor chart as they work over the next lessons, and that it will be an important reference for them as they read, discuss, and write.</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SzPts val="1200"/>
              <a:buChar char="●"/>
            </a:pPr>
            <a:r>
              <a:rPr lang="en-US" dirty="0"/>
              <a:t>Under reasons to sign petition, listen for :</a:t>
            </a:r>
            <a:r>
              <a:rPr lang="en-US" dirty="0">
                <a:latin typeface="Times New Roman"/>
                <a:ea typeface="Times New Roman"/>
                <a:cs typeface="Times New Roman"/>
                <a:sym typeface="Times New Roman"/>
              </a:rPr>
              <a:t>  </a:t>
            </a:r>
            <a:r>
              <a:rPr lang="en-US" b="0" dirty="0"/>
              <a:t>Work has speeded up,  Workers get sick – cough,</a:t>
            </a:r>
            <a:r>
              <a:rPr lang="en-US" b="0" baseline="0" dirty="0"/>
              <a:t> </a:t>
            </a:r>
            <a:r>
              <a:rPr lang="en-US" b="0" dirty="0"/>
              <a:t>Danger – shuttle injury.</a:t>
            </a:r>
            <a:endParaRPr b="0" dirty="0"/>
          </a:p>
          <a:p>
            <a:pPr marL="457200" lvl="0" indent="-304800" rtl="0">
              <a:spcBef>
                <a:spcPts val="0"/>
              </a:spcBef>
              <a:spcAft>
                <a:spcPts val="0"/>
              </a:spcAft>
              <a:buSzPts val="1200"/>
              <a:buChar char="●"/>
            </a:pPr>
            <a:r>
              <a:rPr lang="en-US" b="0" dirty="0"/>
              <a:t>Under reasons NOT to sign petition, listen for: She would be blacklisted, Support Rachel.</a:t>
            </a:r>
            <a:endParaRPr b="0" dirty="0"/>
          </a:p>
          <a:p>
            <a:pPr marL="0" lvl="0" indent="0" rtl="0">
              <a:spcBef>
                <a:spcPts val="0"/>
              </a:spcBef>
              <a:spcAft>
                <a:spcPts val="0"/>
              </a:spcAft>
              <a:buNone/>
            </a:pPr>
            <a:endParaRPr b="1"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Char char="●"/>
            </a:pPr>
            <a:r>
              <a:rPr lang="en-US" dirty="0"/>
              <a:t>If it is helpful, model one reason for each decision.</a:t>
            </a:r>
            <a:endParaRPr dirty="0"/>
          </a:p>
          <a:p>
            <a:pPr marL="0" marR="0" lvl="0" indent="0" algn="l" rtl="0">
              <a:lnSpc>
                <a:spcPct val="100000"/>
              </a:lnSpc>
              <a:spcBef>
                <a:spcPts val="0"/>
              </a:spcBef>
              <a:spcAft>
                <a:spcPts val="0"/>
              </a:spcAft>
              <a:buNone/>
            </a:pPr>
            <a:endParaRPr u="none" strike="noStrike" cap="none" dirty="0">
              <a:solidFill>
                <a:schemeClr val="dk1"/>
              </a:solidFill>
            </a:endParaRPr>
          </a:p>
        </p:txBody>
      </p:sp>
      <p:sp>
        <p:nvSpPr>
          <p:cNvPr id="172" name="Google Shape;172;g401dd1e10b_0_7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6323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01dd1e10b_0_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g401dd1e10b_0_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15 - 20 minutes</a:t>
            </a:r>
            <a:r>
              <a:rPr lang="en-US" b="1" i="0" u="none" strike="noStrike" cap="none" dirty="0">
                <a:solidFill>
                  <a:schemeClr val="dk1"/>
                </a:solidFill>
              </a:rPr>
              <a:t>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a:t>
            </a:r>
            <a:r>
              <a:rPr lang="en-US" b="1" dirty="0"/>
              <a:t> Weaving partner</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100000"/>
              </a:lnSpc>
              <a:spcBef>
                <a:spcPts val="0"/>
              </a:spcBef>
              <a:spcAft>
                <a:spcPts val="0"/>
              </a:spcAft>
              <a:buClr>
                <a:schemeClr val="dk1"/>
              </a:buClr>
              <a:buSzPts val="1100"/>
              <a:buFont typeface="Arial"/>
              <a:buNone/>
            </a:pPr>
            <a:r>
              <a:rPr lang="en-US" b="1" dirty="0"/>
              <a:t>Work Time B: Forming Evidence-Based Claims: </a:t>
            </a:r>
            <a:r>
              <a:rPr lang="en-US" b="1" dirty="0" err="1"/>
              <a:t>Lyddie’s</a:t>
            </a:r>
            <a:r>
              <a:rPr lang="en-US" b="1" dirty="0"/>
              <a:t> Decision</a:t>
            </a:r>
            <a:endParaRPr b="1"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100"/>
              <a:buFont typeface="Arial"/>
              <a:buNone/>
            </a:pPr>
            <a:r>
              <a:rPr lang="en-US" dirty="0"/>
              <a:t>Teaching Notes</a:t>
            </a:r>
            <a:r>
              <a:rPr lang="en-US" i="0" u="none" strike="noStrike" cap="none" dirty="0">
                <a:solidFill>
                  <a:schemeClr val="dk1"/>
                </a:solidFill>
              </a:rPr>
              <a:t>: </a:t>
            </a:r>
            <a:endParaRPr dirty="0"/>
          </a:p>
          <a:p>
            <a:pPr marL="457200" lvl="0" indent="-304800" rtl="0">
              <a:lnSpc>
                <a:spcPct val="100000"/>
              </a:lnSpc>
              <a:spcBef>
                <a:spcPts val="0"/>
              </a:spcBef>
              <a:spcAft>
                <a:spcPts val="0"/>
              </a:spcAft>
              <a:buSzPts val="1200"/>
              <a:buFont typeface="Calibri"/>
              <a:buChar char="●"/>
            </a:pPr>
            <a:r>
              <a:rPr lang="en-US" dirty="0"/>
              <a:t>It’s important for students to understand that they are exploring this question, which is why they are gathering evidence for both sides. When they do make up their minds before they write the essay, they will have thought about both sides of the question.</a:t>
            </a:r>
            <a:endParaRPr dirty="0"/>
          </a:p>
          <a:p>
            <a:pPr marL="457200" lvl="0" indent="-304800" rtl="0">
              <a:lnSpc>
                <a:spcPct val="100000"/>
              </a:lnSpc>
              <a:spcBef>
                <a:spcPts val="0"/>
              </a:spcBef>
              <a:spcAft>
                <a:spcPts val="0"/>
              </a:spcAft>
              <a:buSzPts val="1200"/>
              <a:buFont typeface="Calibri"/>
              <a:buChar char="●"/>
            </a:pPr>
            <a:r>
              <a:rPr lang="en-US" dirty="0"/>
              <a:t>This will also serve as the exit ticket today. Be sure to see “Passages to read” page 15 in supporting documents to help probe students to direct quotes from the novel. </a:t>
            </a:r>
            <a:endParaRPr dirty="0"/>
          </a:p>
          <a:p>
            <a:pPr marL="457200" lvl="0" indent="-304800" rtl="0">
              <a:lnSpc>
                <a:spcPct val="100000"/>
              </a:lnSpc>
              <a:spcBef>
                <a:spcPts val="0"/>
              </a:spcBef>
              <a:spcAft>
                <a:spcPts val="0"/>
              </a:spcAft>
              <a:buSzPts val="1200"/>
              <a:buFont typeface="Calibri"/>
              <a:buChar char="●"/>
            </a:pPr>
            <a:r>
              <a:rPr lang="en-US" dirty="0"/>
              <a:t>Remember there is a typo on this handout - one side should say “Why should </a:t>
            </a:r>
            <a:r>
              <a:rPr lang="en-US" dirty="0" err="1"/>
              <a:t>Lyddie</a:t>
            </a:r>
            <a:r>
              <a:rPr lang="en-US" dirty="0"/>
              <a:t> NOT sign the petition?”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endParaRPr b="1"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Tell students that now they will start gathering textual evidence about whether or not </a:t>
            </a:r>
            <a:r>
              <a:rPr lang="en-US" dirty="0" err="1">
                <a:solidFill>
                  <a:srgbClr val="000000"/>
                </a:solidFill>
              </a:rPr>
              <a:t>Lyddie</a:t>
            </a:r>
            <a:r>
              <a:rPr lang="en-US" dirty="0">
                <a:solidFill>
                  <a:srgbClr val="000000"/>
                </a:solidFill>
              </a:rPr>
              <a:t> should sign the petition. They shouldn’t decide right now what they think; the best way to come to a strong claim is to carefully examine both sides of an issue, review the evidence, and reflect.</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Display and distribute the two </a:t>
            </a:r>
            <a:r>
              <a:rPr lang="en-US" b="1" dirty="0">
                <a:solidFill>
                  <a:srgbClr val="000000"/>
                </a:solidFill>
              </a:rPr>
              <a:t>Forming Evidence-Based Claims graphic organizers</a:t>
            </a:r>
            <a:r>
              <a:rPr lang="en-US" dirty="0">
                <a:solidFill>
                  <a:srgbClr val="000000"/>
                </a:solidFill>
              </a:rPr>
              <a:t> to students, and direct their attention to the task at the top. </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Prompt them to notice that one graphic organizer focuses on reasons </a:t>
            </a:r>
            <a:r>
              <a:rPr lang="en-US" dirty="0" err="1">
                <a:solidFill>
                  <a:srgbClr val="000000"/>
                </a:solidFill>
              </a:rPr>
              <a:t>Lyddie</a:t>
            </a:r>
            <a:r>
              <a:rPr lang="en-US" dirty="0">
                <a:solidFill>
                  <a:srgbClr val="000000"/>
                </a:solidFill>
              </a:rPr>
              <a:t> should not sign the petition; the other focuses on reasons she should.</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Return to the excerpt on pages 91–93 and model for students how they might fill out the graphic organizer. Display the graphic organizer on a </a:t>
            </a:r>
            <a:r>
              <a:rPr lang="en-US" b="0" dirty="0">
                <a:solidFill>
                  <a:srgbClr val="000000"/>
                </a:solidFill>
              </a:rPr>
              <a:t>document camera </a:t>
            </a:r>
            <a:r>
              <a:rPr lang="en-US" dirty="0">
                <a:solidFill>
                  <a:srgbClr val="000000"/>
                </a:solidFill>
              </a:rPr>
              <a:t>and script your modeling as you explain.</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For example, consider using Betsy’s quote on page 91 for your modeling: “But in those days I had a hundred thirty spindles to tend. Now I’ve twice that many at a speed that would make the devil curse (91).” </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Ask students how Betsy is feeling when she says this, and tell them you want them to practice reading it so that listeners can hear how Betsy was feeling. </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Give partners a minute to practice and then ask a few students to read the line to the class, soliciting positive feedback from other students.</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Explain to students that you found this quote by skimming and looking for ideas that relate to working conditions and whether or not </a:t>
            </a:r>
            <a:r>
              <a:rPr lang="en-US" dirty="0" err="1">
                <a:solidFill>
                  <a:srgbClr val="000000"/>
                </a:solidFill>
              </a:rPr>
              <a:t>Lyddie</a:t>
            </a:r>
            <a:r>
              <a:rPr lang="en-US" dirty="0">
                <a:solidFill>
                  <a:srgbClr val="000000"/>
                </a:solidFill>
              </a:rPr>
              <a:t> should sign the petition. You might say something like: </a:t>
            </a:r>
            <a:r>
              <a:rPr lang="en-US" i="1" dirty="0">
                <a:solidFill>
                  <a:srgbClr val="000000"/>
                </a:solidFill>
              </a:rPr>
              <a:t>“I noticed this one because it relates to the speed-up, and so I decided it was related to our focusing question at the top (‘What are reasons </a:t>
            </a:r>
            <a:r>
              <a:rPr lang="en-US" i="1" dirty="0" err="1">
                <a:solidFill>
                  <a:srgbClr val="000000"/>
                </a:solidFill>
              </a:rPr>
              <a:t>Lyddie</a:t>
            </a:r>
            <a:r>
              <a:rPr lang="en-US" i="1" dirty="0">
                <a:solidFill>
                  <a:srgbClr val="000000"/>
                </a:solidFill>
              </a:rPr>
              <a:t> should sign the petition?’). First, I will write it in the top row. Then, in the second row, I explain what I think about this quote. This is my chance to both explain and analyze the quote, as you did on the </a:t>
            </a:r>
            <a:r>
              <a:rPr lang="en-US" b="1" i="1" dirty="0">
                <a:solidFill>
                  <a:srgbClr val="000000"/>
                </a:solidFill>
              </a:rPr>
              <a:t>Working Conditions in </a:t>
            </a:r>
            <a:r>
              <a:rPr lang="en-US" b="1" i="1" dirty="0" err="1">
                <a:solidFill>
                  <a:srgbClr val="000000"/>
                </a:solidFill>
              </a:rPr>
              <a:t>Lyddie</a:t>
            </a:r>
            <a:r>
              <a:rPr lang="en-US" b="1" i="1" dirty="0">
                <a:solidFill>
                  <a:srgbClr val="000000"/>
                </a:solidFill>
              </a:rPr>
              <a:t>: Textual Evidence graphic organizer</a:t>
            </a:r>
            <a:r>
              <a:rPr lang="en-US" i="1" dirty="0">
                <a:solidFill>
                  <a:srgbClr val="000000"/>
                </a:solidFill>
              </a:rPr>
              <a:t>. So first I will explain the quote: Betsy is complaining that the work has speeded up a lot. Next I will analyze it and connect it to working conditions and the petition: the speed-up has made work much more difficult and tiring for workers, which is a reason to sign the petition. There is no reason to expect that working conditions will get better on their own.”</a:t>
            </a:r>
            <a:endParaRPr i="1"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Ask students to work with a partner to find one more quote from the same excerpt that is related to the question of signing the petition. Cold call on several students to share their work, providing specific positive feedback for relevant quotes, clear explanation, and analysis that connects the quote to the questions of working conditions and the petition. If possible, find pairs that have used the same evidence in different ways, and highlight for students that it is possible to use a given fact to support either argument. Note that this will be their exit ticket.</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Ask students to turn in their </a:t>
            </a:r>
            <a:r>
              <a:rPr lang="en-US" b="1" dirty="0">
                <a:solidFill>
                  <a:srgbClr val="000000"/>
                </a:solidFill>
              </a:rPr>
              <a:t>Forming Evidence-Based Claims graphic organizers </a:t>
            </a:r>
            <a:r>
              <a:rPr lang="en-US" dirty="0">
                <a:solidFill>
                  <a:srgbClr val="000000"/>
                </a:solidFill>
              </a:rPr>
              <a:t>as they leave.</a:t>
            </a:r>
            <a:endParaRPr dirty="0">
              <a:solidFill>
                <a:srgbClr val="000000"/>
              </a:solidFill>
            </a:endParaRPr>
          </a:p>
          <a:p>
            <a:pPr marL="457200" lvl="0" indent="0" rtl="0">
              <a:lnSpc>
                <a:spcPct val="100000"/>
              </a:lnSpc>
              <a:spcBef>
                <a:spcPts val="0"/>
              </a:spcBef>
              <a:spcAft>
                <a:spcPts val="0"/>
              </a:spcAft>
              <a:buNone/>
            </a:pPr>
            <a:endParaRPr dirty="0">
              <a:solidFill>
                <a:srgbClr val="000000"/>
              </a:solidFill>
            </a:endParaRPr>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a:t>
            </a:r>
            <a:r>
              <a:rPr lang="en-US" dirty="0">
                <a:solidFill>
                  <a:srgbClr val="000000"/>
                </a:solidFill>
              </a:rPr>
              <a:t>  </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Look for students to be adding text details and page numbers as well as answering the thinking questions about their details correctly.</a:t>
            </a:r>
            <a:endParaRPr dirty="0">
              <a:solidFill>
                <a:srgbClr val="000000"/>
              </a:solidFill>
            </a:endParaRPr>
          </a:p>
          <a:p>
            <a:pPr marL="0" lvl="0" indent="0" rtl="0">
              <a:lnSpc>
                <a:spcPct val="100000"/>
              </a:lnSpc>
              <a:spcBef>
                <a:spcPts val="0"/>
              </a:spcBef>
              <a:spcAft>
                <a:spcPts val="0"/>
              </a:spcAft>
              <a:buNone/>
            </a:pPr>
            <a:endParaRPr dirty="0">
              <a:solidFill>
                <a:srgbClr val="000000"/>
              </a:solidFill>
            </a:endParaRPr>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p>
          <a:p>
            <a:pPr marL="457200" lvl="0" indent="-304800" rtl="0">
              <a:lnSpc>
                <a:spcPct val="100000"/>
              </a:lnSpc>
              <a:spcBef>
                <a:spcPts val="0"/>
              </a:spcBef>
              <a:spcAft>
                <a:spcPts val="0"/>
              </a:spcAft>
              <a:buClr>
                <a:srgbClr val="000000"/>
              </a:buClr>
              <a:buSzPts val="1200"/>
              <a:buChar char="●"/>
            </a:pPr>
            <a:r>
              <a:rPr lang="en-US" dirty="0"/>
              <a:t>As noted above in the Teaching Notes,  be sure to see “Passages to read” page 15 in supporting documents to help probe students to direct quotes from novel. </a:t>
            </a:r>
            <a:endParaRPr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81" name="Google Shape;181;g401dd1e10b_0_4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001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As students read tonight, they should continue to pay close attention to evidence that relates to the question of whether or not </a:t>
            </a:r>
            <a:r>
              <a:rPr lang="en-US" dirty="0" err="1"/>
              <a:t>Lyddie</a:t>
            </a:r>
            <a:r>
              <a:rPr lang="en-US" dirty="0"/>
              <a:t> should sign the petition.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15000"/>
              </a:lnSpc>
              <a:spcBef>
                <a:spcPts val="0"/>
              </a:spcBef>
              <a:spcAft>
                <a:spcPts val="0"/>
              </a:spcAft>
              <a:buClr>
                <a:srgbClr val="000000"/>
              </a:buClr>
              <a:buSzPts val="1100"/>
              <a:buFont typeface="Arial"/>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and answer student questions.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students to be engaged and paying attention.</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89" name="Google Shape;189;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5229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fcb2432f6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fcb2432f6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Pacing: will vary, but 30-35 minutes </a:t>
            </a:r>
            <a:endParaRPr dirty="0"/>
          </a:p>
          <a:p>
            <a:pPr marL="0" lvl="0" indent="0" rtl="0">
              <a:spcBef>
                <a:spcPts val="0"/>
              </a:spcBef>
              <a:spcAft>
                <a:spcPts val="0"/>
              </a:spcAft>
              <a:buClr>
                <a:schemeClr val="dk1"/>
              </a:buClr>
              <a:buSzPts val="1100"/>
              <a:buFont typeface="Arial"/>
              <a:buNone/>
            </a:pPr>
            <a:r>
              <a:rPr lang="en-US" b="1" dirty="0"/>
              <a:t>Grouping: Small Groups</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dirty="0"/>
          </a:p>
          <a:p>
            <a:pPr marL="457200" lvl="0" indent="-304800" rtl="0">
              <a:spcBef>
                <a:spcPts val="0"/>
              </a:spcBef>
              <a:spcAft>
                <a:spcPts val="0"/>
              </a:spcAft>
              <a:buClr>
                <a:schemeClr val="dk1"/>
              </a:buClr>
              <a:buSzPts val="1200"/>
              <a:buFont typeface="Calibri"/>
              <a:buAutoNum type="arabicPeriod"/>
            </a:pPr>
            <a:r>
              <a:rPr lang="en-US" dirty="0"/>
              <a:t>Place your students into flexible small groups based on their needs or allow them to work independently. </a:t>
            </a:r>
            <a:endParaRPr dirty="0"/>
          </a:p>
          <a:p>
            <a:pPr marL="457200" lvl="0" indent="-304800" rtl="0">
              <a:spcBef>
                <a:spcPts val="0"/>
              </a:spcBef>
              <a:spcAft>
                <a:spcPts val="0"/>
              </a:spcAft>
              <a:buClr>
                <a:schemeClr val="dk1"/>
              </a:buClr>
              <a:buSzPts val="1200"/>
              <a:buFont typeface="Calibri"/>
              <a:buAutoNum type="arabicPeriod"/>
            </a:pPr>
            <a:r>
              <a:rPr lang="en-US" dirty="0"/>
              <a:t>Decide which activities each group should do daily. </a:t>
            </a:r>
            <a:endParaRPr dirty="0"/>
          </a:p>
          <a:p>
            <a:pPr marL="457200" lvl="0" indent="-304800" rtl="0">
              <a:spcBef>
                <a:spcPts val="0"/>
              </a:spcBef>
              <a:spcAft>
                <a:spcPts val="0"/>
              </a:spcAft>
              <a:buClr>
                <a:schemeClr val="dk1"/>
              </a:buClr>
              <a:buSzPts val="1200"/>
              <a:buFont typeface="Calibri"/>
              <a:buAutoNum type="arabicPeriod"/>
            </a:pPr>
            <a:r>
              <a:rPr lang="en-US" dirty="0"/>
              <a:t>Fill out the chart ahead of time so students have direction.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None/>
            </a:pPr>
            <a:endParaRPr dirty="0"/>
          </a:p>
        </p:txBody>
      </p:sp>
      <p:sp>
        <p:nvSpPr>
          <p:cNvPr id="199" name="Google Shape;199;g3fcb2432f6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847983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SzPts val="1200"/>
              <a:buFont typeface="Calibri"/>
              <a:buChar char="●"/>
            </a:pPr>
            <a:r>
              <a:rPr lang="en-US" b="1" dirty="0"/>
              <a:t>Checking for understanding Chapters 14 entry task</a:t>
            </a:r>
            <a:endParaRPr b="1" dirty="0"/>
          </a:p>
          <a:p>
            <a:pPr marL="457200" lvl="0" indent="-304800" rtl="0">
              <a:lnSpc>
                <a:spcPct val="100000"/>
              </a:lnSpc>
              <a:spcBef>
                <a:spcPts val="0"/>
              </a:spcBef>
              <a:spcAft>
                <a:spcPts val="0"/>
              </a:spcAft>
              <a:buSzPts val="1200"/>
              <a:buFont typeface="Calibri"/>
              <a:buChar char="●"/>
            </a:pPr>
            <a:r>
              <a:rPr lang="en-US" b="1" dirty="0"/>
              <a:t>Reader’s notes for Chapter 15 and 16</a:t>
            </a:r>
            <a:endParaRPr b="1" dirty="0"/>
          </a:p>
          <a:p>
            <a:pPr marL="457200" lvl="0" indent="-304800" rtl="0">
              <a:lnSpc>
                <a:spcPct val="100000"/>
              </a:lnSpc>
              <a:spcBef>
                <a:spcPts val="0"/>
              </a:spcBef>
              <a:spcAft>
                <a:spcPts val="0"/>
              </a:spcAft>
              <a:buSzPts val="1200"/>
              <a:buFont typeface="Calibri"/>
              <a:buChar char="●"/>
            </a:pPr>
            <a:r>
              <a:rPr lang="en-US" b="1" dirty="0"/>
              <a:t>Teacher’s Edition of Reader’s notes for Chapter 15 and 16</a:t>
            </a:r>
            <a:endParaRPr b="1" dirty="0"/>
          </a:p>
          <a:p>
            <a:pPr marL="457200" lvl="0" indent="-304800" rtl="0">
              <a:lnSpc>
                <a:spcPct val="100000"/>
              </a:lnSpc>
              <a:spcBef>
                <a:spcPts val="0"/>
              </a:spcBef>
              <a:spcAft>
                <a:spcPts val="0"/>
              </a:spcAft>
              <a:buSzPts val="1200"/>
              <a:buFont typeface="Calibri"/>
              <a:buChar char="●"/>
            </a:pPr>
            <a:r>
              <a:rPr lang="en-US" b="1" dirty="0"/>
              <a:t>Chapter 12 Close Reading guide questions</a:t>
            </a:r>
            <a:r>
              <a:rPr lang="en-US" dirty="0"/>
              <a:t> (for teacher reference)</a:t>
            </a:r>
            <a:endParaRPr dirty="0"/>
          </a:p>
          <a:p>
            <a:pPr marL="457200" lvl="0" indent="-304800" rtl="0">
              <a:lnSpc>
                <a:spcPct val="100000"/>
              </a:lnSpc>
              <a:spcBef>
                <a:spcPts val="0"/>
              </a:spcBef>
              <a:spcAft>
                <a:spcPts val="0"/>
              </a:spcAft>
              <a:buSzPts val="1200"/>
              <a:buFont typeface="Calibri"/>
              <a:buChar char="●"/>
            </a:pPr>
            <a:r>
              <a:rPr lang="en-US" b="1" dirty="0"/>
              <a:t>Chapter 12 Text Dependent Questions </a:t>
            </a:r>
            <a:r>
              <a:rPr lang="en-US" dirty="0"/>
              <a:t>(one per student)</a:t>
            </a:r>
            <a:endParaRPr dirty="0"/>
          </a:p>
          <a:p>
            <a:pPr marL="457200" lvl="0" indent="-304800" rtl="0">
              <a:lnSpc>
                <a:spcPct val="100000"/>
              </a:lnSpc>
              <a:spcBef>
                <a:spcPts val="0"/>
              </a:spcBef>
              <a:spcAft>
                <a:spcPts val="0"/>
              </a:spcAft>
              <a:buSzPts val="1200"/>
              <a:buChar char="●"/>
            </a:pPr>
            <a:r>
              <a:rPr lang="en-US" b="1" dirty="0" err="1"/>
              <a:t>Lyddie’s</a:t>
            </a:r>
            <a:r>
              <a:rPr lang="en-US" b="1" dirty="0"/>
              <a:t> Decision Anchor chart </a:t>
            </a:r>
            <a:r>
              <a:rPr lang="en-US" dirty="0"/>
              <a:t>(one per student)</a:t>
            </a:r>
            <a:endParaRPr dirty="0"/>
          </a:p>
          <a:p>
            <a:pPr marL="457200" lvl="0" indent="-304800" rtl="0">
              <a:lnSpc>
                <a:spcPct val="100000"/>
              </a:lnSpc>
              <a:spcBef>
                <a:spcPts val="0"/>
              </a:spcBef>
              <a:spcAft>
                <a:spcPts val="0"/>
              </a:spcAft>
              <a:buSzPts val="1200"/>
              <a:buChar char="●"/>
            </a:pPr>
            <a:r>
              <a:rPr lang="en-US" b="1" dirty="0" err="1"/>
              <a:t>Lyddie’s</a:t>
            </a:r>
            <a:r>
              <a:rPr lang="en-US" b="1" dirty="0"/>
              <a:t> Decision Anchor chart, teacher edition</a:t>
            </a:r>
            <a:endParaRPr b="1" dirty="0"/>
          </a:p>
          <a:p>
            <a:pPr marL="457200" lvl="0" indent="-304800" rtl="0">
              <a:lnSpc>
                <a:spcPct val="100000"/>
              </a:lnSpc>
              <a:spcBef>
                <a:spcPts val="0"/>
              </a:spcBef>
              <a:spcAft>
                <a:spcPts val="0"/>
              </a:spcAft>
              <a:buSzPts val="1200"/>
              <a:buChar char="●"/>
            </a:pPr>
            <a:r>
              <a:rPr lang="en-US" b="1" dirty="0"/>
              <a:t>Forming Evidence Based Claims graphic organizer</a:t>
            </a:r>
            <a:r>
              <a:rPr lang="en-US" dirty="0"/>
              <a:t>- two different ones</a:t>
            </a:r>
            <a:endParaRPr dirty="0"/>
          </a:p>
          <a:p>
            <a:pPr marL="457200" lvl="0" indent="-304800" rtl="0">
              <a:lnSpc>
                <a:spcPct val="100000"/>
              </a:lnSpc>
              <a:spcBef>
                <a:spcPts val="0"/>
              </a:spcBef>
              <a:spcAft>
                <a:spcPts val="0"/>
              </a:spcAft>
              <a:buSzPts val="1200"/>
              <a:buChar char="●"/>
            </a:pPr>
            <a:r>
              <a:rPr lang="en-US" dirty="0"/>
              <a:t>Also, in advance: Set up the </a:t>
            </a:r>
            <a:r>
              <a:rPr lang="en-US" b="1" dirty="0" err="1"/>
              <a:t>Lyddie’s</a:t>
            </a:r>
            <a:r>
              <a:rPr lang="en-US" b="1" dirty="0"/>
              <a:t> Decision anchor chart </a:t>
            </a:r>
            <a:r>
              <a:rPr lang="en-US" dirty="0"/>
              <a:t>(see supporting materials).</a:t>
            </a:r>
            <a:endParaRPr dirty="0"/>
          </a:p>
          <a:p>
            <a:pPr marL="457200" lvl="0" indent="-304800" rtl="0">
              <a:lnSpc>
                <a:spcPct val="100000"/>
              </a:lnSpc>
              <a:spcBef>
                <a:spcPts val="0"/>
              </a:spcBef>
              <a:spcAft>
                <a:spcPts val="0"/>
              </a:spcAft>
              <a:buSzPts val="1200"/>
              <a:buChar char="●"/>
            </a:pPr>
            <a:r>
              <a:rPr lang="en-US" dirty="0"/>
              <a:t>Review the excerpts listed on the </a:t>
            </a:r>
            <a:r>
              <a:rPr lang="en-US" b="1" dirty="0" err="1"/>
              <a:t>Lyddie’s</a:t>
            </a:r>
            <a:r>
              <a:rPr lang="en-US" b="1" dirty="0"/>
              <a:t> Decision: Passages to Reread handout </a:t>
            </a:r>
            <a:r>
              <a:rPr lang="en-US" dirty="0"/>
              <a:t>(in supporting materials). Students will need access to these excerpts throughout Lessons 10-12; figure out the best way to help students work with these excerpts, possibly having students put sticky notes on these pages.</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Font typeface="Calibri"/>
              <a:buChar char="●"/>
            </a:pPr>
            <a:r>
              <a:rPr lang="en-US" i="1" dirty="0" err="1"/>
              <a:t>Lyddie</a:t>
            </a:r>
            <a:r>
              <a:rPr lang="en-US" dirty="0"/>
              <a:t> novel</a:t>
            </a:r>
            <a:endParaRPr dirty="0"/>
          </a:p>
          <a:p>
            <a:pPr marL="457200" lvl="0" indent="-304800" rtl="0">
              <a:lnSpc>
                <a:spcPct val="100000"/>
              </a:lnSpc>
              <a:spcBef>
                <a:spcPts val="0"/>
              </a:spcBef>
              <a:spcAft>
                <a:spcPts val="0"/>
              </a:spcAft>
              <a:buSzPts val="1200"/>
              <a:buChar char="●"/>
            </a:pPr>
            <a:r>
              <a:rPr lang="en-US" dirty="0"/>
              <a:t>Weaving Room Discussion appointments (Lesson 3)</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 </a:t>
            </a:r>
            <a:endParaRPr dirty="0"/>
          </a:p>
          <a:p>
            <a:pPr marL="457200" marR="0" lvl="0" indent="-304800" algn="l" rtl="0">
              <a:lnSpc>
                <a:spcPct val="100000"/>
              </a:lnSpc>
              <a:spcBef>
                <a:spcPts val="0"/>
              </a:spcBef>
              <a:spcAft>
                <a:spcPts val="0"/>
              </a:spcAft>
              <a:buSzPts val="1200"/>
              <a:buFont typeface="Calibri"/>
              <a:buChar char="●"/>
            </a:pPr>
            <a:r>
              <a:rPr lang="en-US" dirty="0"/>
              <a:t>Weaving Room Discussion Appointments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Have document camera set up and copies ready for distribution.</a:t>
            </a:r>
            <a:endParaRPr dirty="0"/>
          </a:p>
          <a:p>
            <a:pPr marL="0" lvl="0" indent="0" rtl="0">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4202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286391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a:t>
            </a:r>
            <a:r>
              <a:rPr lang="en-US" b="1" dirty="0"/>
              <a:t>p</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 None</a:t>
            </a:r>
            <a:endParaRPr dirty="0"/>
          </a:p>
          <a:p>
            <a:pPr marL="0" lvl="0" indent="0" rtl="0">
              <a:spcBef>
                <a:spcPts val="0"/>
              </a:spcBef>
              <a:spcAft>
                <a:spcPts val="0"/>
              </a:spcAft>
              <a:buClr>
                <a:schemeClr val="dk1"/>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5713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9-12  </a:t>
            </a:r>
            <a:r>
              <a:rPr lang="en-US" b="1" i="0" u="none" strike="noStrike" cap="none" dirty="0">
                <a:solidFill>
                  <a:schemeClr val="dk1"/>
                </a:solidFill>
              </a:rPr>
              <a:t>minutes</a:t>
            </a:r>
            <a:r>
              <a:rPr lang="en-US" b="1" dirty="0"/>
              <a:t> (this slide, 5-8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endParaRPr b="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Checking for Understanding, Chapter 14 entry task</a:t>
            </a:r>
            <a:r>
              <a:rPr lang="en-US" dirty="0"/>
              <a:t> to students as they enter. </a:t>
            </a:r>
            <a:endParaRPr dirty="0"/>
          </a:p>
          <a:p>
            <a:pPr marL="457200" lvl="0" indent="-304800" rtl="0">
              <a:spcBef>
                <a:spcPts val="0"/>
              </a:spcBef>
              <a:spcAft>
                <a:spcPts val="0"/>
              </a:spcAft>
              <a:buClr>
                <a:schemeClr val="dk1"/>
              </a:buClr>
              <a:buSzPts val="1200"/>
              <a:buFont typeface="Calibri"/>
              <a:buAutoNum type="arabicPeriod"/>
            </a:pPr>
            <a:r>
              <a:rPr lang="en-US" dirty="0"/>
              <a:t>Direct students to complete the entry task individually. As they do so, circulate to check the </a:t>
            </a:r>
            <a:r>
              <a:rPr lang="en-US" b="1" i="1" dirty="0" err="1"/>
              <a:t>Lyddie</a:t>
            </a:r>
            <a:r>
              <a:rPr lang="en-US" b="1" dirty="0"/>
              <a:t> Reader’s Notes, Chapter 14</a:t>
            </a:r>
            <a:r>
              <a:rPr lang="en-US" dirty="0"/>
              <a:t> for completion.</a:t>
            </a:r>
            <a:endParaRPr dirty="0"/>
          </a:p>
          <a:p>
            <a:pPr marL="457200" lvl="0" indent="-304800" rtl="0">
              <a:spcBef>
                <a:spcPts val="0"/>
              </a:spcBef>
              <a:spcAft>
                <a:spcPts val="0"/>
              </a:spcAft>
              <a:buClr>
                <a:schemeClr val="dk1"/>
              </a:buClr>
              <a:buSzPts val="1200"/>
              <a:buFont typeface="Calibri"/>
              <a:buAutoNum type="arabicPeriod"/>
            </a:pPr>
            <a:r>
              <a:rPr lang="en-US" dirty="0"/>
              <a:t>When students are done, call on several to share their answers to the entry task.</a:t>
            </a:r>
            <a:endParaRPr dirty="0"/>
          </a:p>
          <a:p>
            <a:pPr marL="457200" lvl="0" indent="-304800" rtl="0">
              <a:spcBef>
                <a:spcPts val="0"/>
              </a:spcBef>
              <a:spcAft>
                <a:spcPts val="0"/>
              </a:spcAft>
              <a:buClr>
                <a:schemeClr val="dk1"/>
              </a:buClr>
              <a:buSzPts val="1200"/>
              <a:buFont typeface="Calibri"/>
              <a:buAutoNum type="arabicPeriod"/>
            </a:pPr>
            <a:r>
              <a:rPr lang="en-US" dirty="0"/>
              <a:t>As a follow-up to Question 1, ask students why author Patterson has </a:t>
            </a:r>
            <a:r>
              <a:rPr lang="en-US" dirty="0" err="1"/>
              <a:t>Lyddie</a:t>
            </a:r>
            <a:r>
              <a:rPr lang="en-US" dirty="0"/>
              <a:t> refer to Betsy as a “cast-off husk.” Why didn’t she just say she was sick and leave? What additional understanding of </a:t>
            </a:r>
            <a:r>
              <a:rPr lang="en-US" dirty="0" err="1"/>
              <a:t>Lyddie’s</a:t>
            </a:r>
            <a:r>
              <a:rPr lang="en-US" dirty="0"/>
              <a:t> working conditions does that phrase give the reader? (Note: This follows closely on students’ work from Lesson 6)</a:t>
            </a:r>
            <a:endParaRPr dirty="0"/>
          </a:p>
          <a:p>
            <a:pPr marL="0" lvl="0" indent="0">
              <a:spcBef>
                <a:spcPts val="0"/>
              </a:spcBef>
              <a:spcAft>
                <a:spcPts val="0"/>
              </a:spcAft>
              <a:buNone/>
            </a:pPr>
            <a:endParaRPr b="1"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04800">
              <a:spcBef>
                <a:spcPts val="0"/>
              </a:spcBef>
              <a:spcAft>
                <a:spcPts val="0"/>
              </a:spcAft>
              <a:buSzPts val="1200"/>
              <a:buChar char="●"/>
            </a:pPr>
            <a:r>
              <a:rPr lang="en-US" dirty="0"/>
              <a:t>Listen for students to notice that Patterson’s language is more interesting, gives a better idea of how the mills treat their workers. </a:t>
            </a:r>
            <a:endParaRPr dirty="0"/>
          </a:p>
          <a:p>
            <a:pPr marL="0" lvl="0" indent="0">
              <a:spcBef>
                <a:spcPts val="0"/>
              </a:spcBef>
              <a:spcAft>
                <a:spcPts val="0"/>
              </a:spcAft>
              <a:buNone/>
            </a:pPr>
            <a:endParaRPr dirty="0"/>
          </a:p>
          <a:p>
            <a:pPr marL="0" lvl="0" indent="0">
              <a:spcBef>
                <a:spcPts val="0"/>
              </a:spcBef>
              <a:spcAft>
                <a:spcPts val="0"/>
              </a:spcAft>
              <a:buNone/>
            </a:pPr>
            <a:r>
              <a:rPr lang="en-US" dirty="0"/>
              <a:t>Support for Any Students Who Need It: None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1371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401dd1e10b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g401dd1e10b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9-12 </a:t>
            </a:r>
            <a:r>
              <a:rPr lang="en-US" b="1" i="0" u="none" strike="noStrike" cap="none" dirty="0">
                <a:solidFill>
                  <a:schemeClr val="dk1"/>
                </a:solidFill>
              </a:rPr>
              <a:t>minutes (this slide, 3-5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endParaRPr b="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This slide will allow students to check their ho</a:t>
            </a:r>
            <a:r>
              <a:rPr lang="en-US" dirty="0"/>
              <a:t>mework definitions.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Post the correct definitions of the words in the </a:t>
            </a:r>
            <a:r>
              <a:rPr lang="en-US" b="1" dirty="0"/>
              <a:t>Reader’s Dictionary</a:t>
            </a:r>
            <a:r>
              <a:rPr lang="en-US" dirty="0"/>
              <a:t> and prompt students to correct their </a:t>
            </a:r>
            <a:r>
              <a:rPr lang="en-US" b="1" dirty="0"/>
              <a:t>Reader’s Notes</a:t>
            </a:r>
            <a:r>
              <a:rPr lang="en-US" dirty="0"/>
              <a:t> as necessary. Ask students if there are words about which they are confused, and clarify as necessary.</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that students are making the correct definitions.</a:t>
            </a:r>
            <a:endParaRPr dirty="0"/>
          </a:p>
          <a:p>
            <a:pPr marL="457200" marR="0" lvl="0" indent="-304800" algn="l" rtl="0">
              <a:lnSpc>
                <a:spcPct val="100000"/>
              </a:lnSpc>
              <a:spcBef>
                <a:spcPts val="0"/>
              </a:spcBef>
              <a:spcAft>
                <a:spcPts val="0"/>
              </a:spcAft>
              <a:buSzPts val="1200"/>
              <a:buChar char="●"/>
            </a:pPr>
            <a:r>
              <a:rPr lang="en-US" dirty="0"/>
              <a:t>Listen for an understanding of the words.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23" name="Google Shape;123;g401dd1e10b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5342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Work time A slide pacing</a:t>
            </a:r>
            <a:r>
              <a:rPr lang="en-US" b="1" i="0" u="none" strike="noStrike" cap="none" dirty="0">
                <a:solidFill>
                  <a:schemeClr val="dk1"/>
                </a:solidFill>
              </a:rPr>
              <a:t>: </a:t>
            </a:r>
            <a:r>
              <a:rPr lang="en-US" b="1" dirty="0"/>
              <a:t>25-30 (this slide, 3-5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5</a:t>
            </a:r>
            <a:endParaRPr b="1" dirty="0"/>
          </a:p>
          <a:p>
            <a:pPr marL="0" lvl="0" indent="0" rtl="0">
              <a:lnSpc>
                <a:spcPct val="100000"/>
              </a:lnSpc>
              <a:spcBef>
                <a:spcPts val="1000"/>
              </a:spcBef>
              <a:spcAft>
                <a:spcPts val="0"/>
              </a:spcAft>
              <a:buClr>
                <a:schemeClr val="dk1"/>
              </a:buClr>
              <a:buSzPts val="1100"/>
              <a:buFont typeface="Arial"/>
              <a:buNone/>
            </a:pPr>
            <a:r>
              <a:rPr lang="en-US" b="1" dirty="0"/>
              <a:t>Work time A: Close Read: </a:t>
            </a:r>
            <a:r>
              <a:rPr lang="en-US" b="1" dirty="0" err="1"/>
              <a:t>Lyddie’s</a:t>
            </a:r>
            <a:r>
              <a:rPr lang="en-US" b="1" dirty="0"/>
              <a:t> Decision</a:t>
            </a:r>
            <a:endParaRPr sz="1100"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SzPts val="1200"/>
              <a:buChar char="●"/>
            </a:pPr>
            <a:r>
              <a:rPr lang="en-US" dirty="0"/>
              <a:t>In this lesson and the next one, students will reread and discuss specific excerpts from the text that will help them think more deeply about this question.</a:t>
            </a:r>
            <a:endParaRPr dirty="0"/>
          </a:p>
          <a:p>
            <a:pPr marL="457200" lvl="0" indent="-304800" rtl="0">
              <a:spcBef>
                <a:spcPts val="0"/>
              </a:spcBef>
              <a:spcAft>
                <a:spcPts val="0"/>
              </a:spcAft>
              <a:buSzPts val="1200"/>
              <a:buChar char="●"/>
            </a:pPr>
            <a:r>
              <a:rPr lang="en-US" dirty="0"/>
              <a:t>It’s important that students consider both sides to a question in argument writing before they make a claim, and these lessons will help them do that.</a:t>
            </a:r>
            <a:endParaRPr dirty="0"/>
          </a:p>
          <a:p>
            <a:pPr marL="457200" lvl="0" indent="-304800" rtl="0">
              <a:spcBef>
                <a:spcPts val="0"/>
              </a:spcBef>
              <a:spcAft>
                <a:spcPts val="0"/>
              </a:spcAft>
              <a:buSzPts val="1200"/>
              <a:buChar char="●"/>
            </a:pPr>
            <a:r>
              <a:rPr lang="en-US" dirty="0"/>
              <a:t>You can help students to explain their thinking as they come up with possible reasons for both decisions.</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Tell students that later in the unit, they will have the opportunity to develop a claim about one of the important questions in </a:t>
            </a:r>
            <a:r>
              <a:rPr lang="en-US" i="1" dirty="0" err="1"/>
              <a:t>Lyddie</a:t>
            </a:r>
            <a:r>
              <a:rPr lang="en-US" dirty="0"/>
              <a:t>: Should she should sign the petition or not? </a:t>
            </a:r>
            <a:endParaRPr dirty="0"/>
          </a:p>
          <a:p>
            <a:pPr marL="457200" lvl="0" indent="-304800" rtl="0">
              <a:spcBef>
                <a:spcPts val="0"/>
              </a:spcBef>
              <a:spcAft>
                <a:spcPts val="0"/>
              </a:spcAft>
              <a:buSzPts val="1200"/>
              <a:buFont typeface="Calibri"/>
              <a:buAutoNum type="arabicPeriod"/>
            </a:pPr>
            <a:r>
              <a:rPr lang="en-US" dirty="0"/>
              <a:t>Read this question on the slide to give students a point of reference for the rest of the lesson.</a:t>
            </a:r>
            <a:endParaRPr dirty="0"/>
          </a:p>
          <a:p>
            <a:pPr marL="457200" lvl="0" indent="-304800" rtl="0">
              <a:spcBef>
                <a:spcPts val="0"/>
              </a:spcBef>
              <a:spcAft>
                <a:spcPts val="0"/>
              </a:spcAft>
              <a:buSzPts val="1200"/>
              <a:buFont typeface="Calibri"/>
              <a:buAutoNum type="arabicPeriod"/>
            </a:pPr>
            <a:r>
              <a:rPr lang="en-US" dirty="0"/>
              <a:t>Stress to students that there is not one right answer to the question; their job is not to come to a specific conclusion but to think carefully and support their ideas with evidence from the text. Consider doing a quick show of hands to help students understand this.</a:t>
            </a:r>
            <a:endParaRPr dirty="0"/>
          </a:p>
          <a:p>
            <a:pPr marL="457200" lvl="0" indent="-304800" rtl="0">
              <a:spcBef>
                <a:spcPts val="0"/>
              </a:spcBef>
              <a:spcAft>
                <a:spcPts val="0"/>
              </a:spcAft>
              <a:buSzPts val="1200"/>
              <a:buFont typeface="Calibri"/>
              <a:buAutoNum type="arabicPeriod"/>
            </a:pPr>
            <a:r>
              <a:rPr lang="en-US" dirty="0"/>
              <a:t> Ask:</a:t>
            </a:r>
            <a:endParaRPr dirty="0"/>
          </a:p>
          <a:p>
            <a:pPr marL="914400" lvl="1" indent="-304800" rtl="0">
              <a:spcBef>
                <a:spcPts val="0"/>
              </a:spcBef>
              <a:spcAft>
                <a:spcPts val="0"/>
              </a:spcAft>
              <a:buSzPts val="1200"/>
              <a:buChar char="○"/>
            </a:pPr>
            <a:r>
              <a:rPr lang="en-US" i="1" dirty="0"/>
              <a:t>“Who can think of a good reason for </a:t>
            </a:r>
            <a:r>
              <a:rPr lang="en-US" i="1" dirty="0" err="1"/>
              <a:t>Lyddie</a:t>
            </a:r>
            <a:r>
              <a:rPr lang="en-US" i="1" dirty="0"/>
              <a:t> to sign the petition?”</a:t>
            </a:r>
            <a:endParaRPr i="1" dirty="0"/>
          </a:p>
          <a:p>
            <a:pPr marL="914400" lvl="1" indent="-304800" rtl="0">
              <a:spcBef>
                <a:spcPts val="0"/>
              </a:spcBef>
              <a:spcAft>
                <a:spcPts val="0"/>
              </a:spcAft>
              <a:buSzPts val="1200"/>
              <a:buChar char="○"/>
            </a:pPr>
            <a:r>
              <a:rPr lang="en-US" i="1" dirty="0"/>
              <a:t>“Who can think of a good reason for </a:t>
            </a:r>
            <a:r>
              <a:rPr lang="en-US" i="1" dirty="0" err="1"/>
              <a:t>Lyddie</a:t>
            </a:r>
            <a:r>
              <a:rPr lang="en-US" i="1" dirty="0"/>
              <a:t> not to sign the petition?”</a:t>
            </a:r>
            <a:endParaRPr i="1" dirty="0"/>
          </a:p>
          <a:p>
            <a:pPr marL="457200" lvl="0" indent="-304800" rtl="0">
              <a:spcBef>
                <a:spcPts val="0"/>
              </a:spcBef>
              <a:spcAft>
                <a:spcPts val="0"/>
              </a:spcAft>
              <a:buSzPts val="1200"/>
              <a:buFont typeface="Calibri"/>
              <a:buAutoNum type="arabicPeriod"/>
            </a:pPr>
            <a:r>
              <a:rPr lang="en-US" dirty="0"/>
              <a:t>Tell students that in coming days, they will explore both arguments and that you value their ability not to come to a decision quickly, but to weigh evidence carefully and think about both sides.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Listen for brief discussion of their possible  reasons.</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i="0" u="none" strike="noStrike" cap="none" dirty="0">
              <a:solidFill>
                <a:schemeClr val="dk1"/>
              </a:solidFill>
            </a:endParaRPr>
          </a:p>
        </p:txBody>
      </p:sp>
      <p:sp>
        <p:nvSpPr>
          <p:cNvPr id="132" name="Google Shape;132;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6508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401dd1e10b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401dd1e10b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25-30 minutes (this slide, 8-10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Weaving Discussion Appointment </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5</a:t>
            </a:r>
            <a:endParaRPr b="1" dirty="0"/>
          </a:p>
          <a:p>
            <a:pPr marL="0" lvl="0" indent="0" rtl="0">
              <a:lnSpc>
                <a:spcPct val="90000"/>
              </a:lnSpc>
              <a:spcBef>
                <a:spcPts val="1000"/>
              </a:spcBef>
              <a:spcAft>
                <a:spcPts val="0"/>
              </a:spcAft>
              <a:buClr>
                <a:schemeClr val="dk1"/>
              </a:buClr>
              <a:buSzPts val="1100"/>
              <a:buFont typeface="Arial"/>
              <a:buNone/>
            </a:pPr>
            <a:r>
              <a:rPr lang="en-US" b="1" dirty="0"/>
              <a:t> Work Time A: Close Read: </a:t>
            </a:r>
            <a:r>
              <a:rPr lang="en-US" b="1" dirty="0" err="1"/>
              <a:t>Lyddie’s</a:t>
            </a:r>
            <a:r>
              <a:rPr lang="en-US" b="1" dirty="0"/>
              <a:t> Decision</a:t>
            </a:r>
            <a:endParaRPr sz="1100"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sz="1100"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dirty="0"/>
          </a:p>
          <a:p>
            <a:pPr marL="457200" lvl="0" indent="-304800" rtl="0">
              <a:spcBef>
                <a:spcPts val="0"/>
              </a:spcBef>
              <a:spcAft>
                <a:spcPts val="0"/>
              </a:spcAft>
              <a:buSzPts val="1200"/>
              <a:buChar char="●"/>
            </a:pPr>
            <a:r>
              <a:rPr lang="en-US" dirty="0"/>
              <a:t>Note: You may need to explain the expression “black slave.” White workers during this time often contrasted the idea of wage slaves with the idea of black slaves. Students may be unaware that this is before the Civil War and that many African Americans were enslaved.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 </a:t>
            </a:r>
            <a:endParaRPr dirty="0"/>
          </a:p>
          <a:p>
            <a:pPr marL="457200" marR="0" lvl="0" indent="-304800" algn="l" rtl="0">
              <a:lnSpc>
                <a:spcPct val="100000"/>
              </a:lnSpc>
              <a:spcBef>
                <a:spcPts val="0"/>
              </a:spcBef>
              <a:spcAft>
                <a:spcPts val="0"/>
              </a:spcAft>
              <a:buSzPts val="1200"/>
              <a:buFont typeface="Calibri"/>
              <a:buAutoNum type="arabicPeriod"/>
            </a:pPr>
            <a:r>
              <a:rPr lang="en-US" dirty="0"/>
              <a:t>Display and read above slide.</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to start, the class will together reread one part of the text where the decision is clearly outlined. Direct students to pages 91-93 of </a:t>
            </a:r>
            <a:r>
              <a:rPr lang="en-US" b="0" i="1" dirty="0" err="1"/>
              <a:t>Lyddie</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refer to their </a:t>
            </a:r>
            <a:r>
              <a:rPr lang="en-US" b="1" dirty="0"/>
              <a:t>Reader’s Notes</a:t>
            </a:r>
            <a:r>
              <a:rPr lang="en-US" dirty="0"/>
              <a:t> to remember the setting and context of this scene. Call on several students to share out.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excerpt aloud fluently and with expression (start at on page 91 at “We’re all working like black slaves …” and finish at the end of page 93).  Direct students to sit with their At the Closed Window appointment on the </a:t>
            </a:r>
            <a:r>
              <a:rPr lang="en-US" b="1" dirty="0"/>
              <a:t>Weaving Room Discussion Appointment sheet.</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Listen for students to notice that </a:t>
            </a:r>
            <a:r>
              <a:rPr lang="en-US" dirty="0" err="1"/>
              <a:t>Lyddie</a:t>
            </a:r>
            <a:r>
              <a:rPr lang="en-US" dirty="0"/>
              <a:t>, Betsy, and Amelia are talking in their room and that the machinery at the mill has been steadily speeding up.</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i="0" u="none" strike="noStrike" cap="none" dirty="0">
              <a:solidFill>
                <a:schemeClr val="dk1"/>
              </a:solidFill>
            </a:endParaRPr>
          </a:p>
        </p:txBody>
      </p:sp>
      <p:sp>
        <p:nvSpPr>
          <p:cNvPr id="142" name="Google Shape;142;g401dd1e10b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207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df7e7cff9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g3df7e7cff9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 25 - 30 minutes</a:t>
            </a:r>
            <a:r>
              <a:rPr lang="en-US" b="1" i="0" u="none" strike="noStrike" cap="none" dirty="0">
                <a:solidFill>
                  <a:schemeClr val="dk1"/>
                </a:solidFill>
              </a:rPr>
              <a:t> (thi</a:t>
            </a:r>
            <a:r>
              <a:rPr lang="en-US" b="1" dirty="0"/>
              <a:t>s slide, 1-2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Weaving Discussion Appointment </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5</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Close Read: </a:t>
            </a:r>
            <a:r>
              <a:rPr lang="en-US" b="1" dirty="0" err="1"/>
              <a:t>Lyddie’s</a:t>
            </a:r>
            <a:r>
              <a:rPr lang="en-US" b="1" dirty="0"/>
              <a:t> Decision</a:t>
            </a:r>
            <a:endParaRPr b="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This slide will allow students to </a:t>
            </a:r>
            <a:r>
              <a:rPr lang="en-US" dirty="0"/>
              <a:t>see their discussion appointments.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Have them move their seats to sit with appointment partner.</a:t>
            </a:r>
            <a:endParaRPr dirty="0"/>
          </a:p>
          <a:p>
            <a:pPr marL="45720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lvl="0" indent="0" rtl="0">
              <a:spcBef>
                <a:spcPts val="0"/>
              </a:spcBef>
              <a:spcAft>
                <a:spcPts val="0"/>
              </a:spcAft>
              <a:buNone/>
            </a:pP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52" name="Google Shape;152;g3df7e7cff9_0_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5908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8678"/>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6963"/>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676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10</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613200" y="1657500"/>
            <a:ext cx="10965600" cy="48795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0"/>
              </a:spcBef>
              <a:spcAft>
                <a:spcPts val="0"/>
              </a:spcAft>
              <a:buClr>
                <a:schemeClr val="dk1"/>
              </a:buClr>
              <a:buSzPts val="3000"/>
              <a:buFont typeface="Century Gothic"/>
              <a:buChar char="•"/>
            </a:pPr>
            <a:r>
              <a:rPr lang="en-US" sz="3000" i="0" u="none" strike="noStrike" cap="none" dirty="0">
                <a:solidFill>
                  <a:schemeClr val="dk1"/>
                </a:solidFill>
                <a:latin typeface="Century Gothic"/>
                <a:ea typeface="Century Gothic"/>
                <a:cs typeface="Century Gothic"/>
                <a:sym typeface="Century Gothic"/>
              </a:rPr>
              <a:t>This lesson will take approximately </a:t>
            </a:r>
            <a:r>
              <a:rPr lang="en-US" sz="3000" dirty="0">
                <a:latin typeface="Century Gothic"/>
                <a:ea typeface="Century Gothic"/>
                <a:cs typeface="Century Gothic"/>
                <a:sym typeface="Century Gothic"/>
              </a:rPr>
              <a:t>65-70 </a:t>
            </a:r>
            <a:r>
              <a:rPr lang="en-US" sz="3000" i="0" u="none" strike="noStrike" cap="none" dirty="0">
                <a:solidFill>
                  <a:schemeClr val="dk1"/>
                </a:solidFill>
                <a:latin typeface="Century Gothic"/>
                <a:ea typeface="Century Gothic"/>
                <a:cs typeface="Century Gothic"/>
                <a:sym typeface="Century Gothic"/>
              </a:rPr>
              <a:t>minutes to complete. </a:t>
            </a:r>
            <a:endParaRPr sz="30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400" b="1" dirty="0">
              <a:latin typeface="Century Gothic"/>
              <a:ea typeface="Century Gothic"/>
              <a:cs typeface="Century Gothic"/>
              <a:sym typeface="Century Gothic"/>
            </a:endParaRPr>
          </a:p>
          <a:p>
            <a:pPr marL="342900" indent="-342900">
              <a:lnSpc>
                <a:spcPct val="115000"/>
              </a:lnSpc>
            </a:pPr>
            <a:r>
              <a:rPr lang="en-US" sz="2400" dirty="0">
                <a:latin typeface="Century Gothic"/>
                <a:ea typeface="Century Gothic"/>
                <a:cs typeface="Century Gothic"/>
                <a:sym typeface="Century Gothic"/>
              </a:rPr>
              <a:t>I can cite specific textual evidence to describe the decision </a:t>
            </a:r>
            <a:r>
              <a:rPr lang="en-US" sz="2400"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has to make about whether to sign the petition.</a:t>
            </a:r>
          </a:p>
          <a:p>
            <a:pPr marL="342900" indent="-342900">
              <a:lnSpc>
                <a:spcPct val="115000"/>
              </a:lnSpc>
            </a:pPr>
            <a:endParaRPr lang="en-US" sz="2400" dirty="0">
              <a:latin typeface="Century Gothic"/>
              <a:ea typeface="Century Gothic"/>
              <a:cs typeface="Century Gothic"/>
              <a:sym typeface="Century Gothic"/>
            </a:endParaRPr>
          </a:p>
          <a:p>
            <a:pPr marL="342900" indent="-342900">
              <a:lnSpc>
                <a:spcPct val="115000"/>
              </a:lnSpc>
            </a:pPr>
            <a:r>
              <a:rPr lang="en-US" sz="2400" dirty="0">
                <a:latin typeface="Century Gothic"/>
                <a:ea typeface="Century Gothic"/>
                <a:cs typeface="Century Gothic"/>
                <a:sym typeface="Century Gothic"/>
              </a:rPr>
              <a:t>By engaging in a discussion with my partner, I can analyze one section of </a:t>
            </a:r>
            <a:r>
              <a:rPr lang="en-US" sz="2400" i="1" dirty="0" err="1">
                <a:latin typeface="Century Gothic"/>
                <a:ea typeface="Century Gothic"/>
                <a:cs typeface="Century Gothic"/>
                <a:sym typeface="Century Gothic"/>
              </a:rPr>
              <a:t>Lyddie</a:t>
            </a:r>
            <a:r>
              <a:rPr lang="en-US" sz="2400" i="1" dirty="0">
                <a:latin typeface="Century Gothic"/>
                <a:ea typeface="Century Gothic"/>
                <a:cs typeface="Century Gothic"/>
                <a:sym typeface="Century Gothic"/>
              </a:rPr>
              <a:t> </a:t>
            </a:r>
            <a:r>
              <a:rPr lang="en-US" sz="2400" dirty="0">
                <a:latin typeface="Century Gothic"/>
                <a:ea typeface="Century Gothic"/>
                <a:cs typeface="Century Gothic"/>
                <a:sym typeface="Century Gothic"/>
              </a:rPr>
              <a:t>in order to deepen my understanding of </a:t>
            </a:r>
            <a:r>
              <a:rPr lang="en-US" sz="2400" dirty="0" err="1">
                <a:latin typeface="Century Gothic"/>
                <a:ea typeface="Century Gothic"/>
                <a:cs typeface="Century Gothic"/>
                <a:sym typeface="Century Gothic"/>
              </a:rPr>
              <a:t>Lyddie’s</a:t>
            </a:r>
            <a:r>
              <a:rPr lang="en-US" sz="2400" dirty="0">
                <a:latin typeface="Century Gothic"/>
                <a:ea typeface="Century Gothic"/>
                <a:cs typeface="Century Gothic"/>
                <a:sym typeface="Century Gothic"/>
              </a:rPr>
              <a:t> decision.</a:t>
            </a: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2"/>
          <p:cNvSpPr txBox="1">
            <a:spLocks noGrp="1"/>
          </p:cNvSpPr>
          <p:nvPr>
            <p:ph type="title"/>
          </p:nvPr>
        </p:nvSpPr>
        <p:spPr>
          <a:xfrm>
            <a:off x="602475" y="24137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do some close reading</a:t>
            </a:r>
            <a:endParaRPr sz="3400">
              <a:latin typeface="Century Gothic"/>
              <a:ea typeface="Century Gothic"/>
              <a:cs typeface="Century Gothic"/>
              <a:sym typeface="Century Gothic"/>
            </a:endParaRPr>
          </a:p>
        </p:txBody>
      </p:sp>
      <p:sp>
        <p:nvSpPr>
          <p:cNvPr id="166" name="Google Shape;166;p22"/>
          <p:cNvSpPr txBox="1">
            <a:spLocks noGrp="1"/>
          </p:cNvSpPr>
          <p:nvPr>
            <p:ph type="body" idx="1"/>
          </p:nvPr>
        </p:nvSpPr>
        <p:spPr>
          <a:xfrm>
            <a:off x="-26775" y="2033663"/>
            <a:ext cx="11545500" cy="407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68" name="Google Shape;168;p22"/>
          <p:cNvGraphicFramePr/>
          <p:nvPr>
            <p:extLst>
              <p:ext uri="{D42A27DB-BD31-4B8C-83A1-F6EECF244321}">
                <p14:modId xmlns:p14="http://schemas.microsoft.com/office/powerpoint/2010/main" val="1624078723"/>
              </p:ext>
            </p:extLst>
          </p:nvPr>
        </p:nvGraphicFramePr>
        <p:xfrm>
          <a:off x="602475" y="1469413"/>
          <a:ext cx="10287000" cy="5179397"/>
        </p:xfrm>
        <a:graphic>
          <a:graphicData uri="http://schemas.openxmlformats.org/drawingml/2006/table">
            <a:tbl>
              <a:tblPr>
                <a:noFill/>
                <a:tableStyleId>{2FEC95FB-73C5-4BF7-8AB0-BBFC58AD79E9}</a:tableStyleId>
              </a:tblPr>
              <a:tblGrid>
                <a:gridCol w="5667150">
                  <a:extLst>
                    <a:ext uri="{9D8B030D-6E8A-4147-A177-3AD203B41FA5}">
                      <a16:colId xmlns:a16="http://schemas.microsoft.com/office/drawing/2014/main" val="20000"/>
                    </a:ext>
                  </a:extLst>
                </a:gridCol>
                <a:gridCol w="4619850">
                  <a:extLst>
                    <a:ext uri="{9D8B030D-6E8A-4147-A177-3AD203B41FA5}">
                      <a16:colId xmlns:a16="http://schemas.microsoft.com/office/drawing/2014/main" val="20001"/>
                    </a:ext>
                  </a:extLst>
                </a:gridCol>
              </a:tblGrid>
              <a:tr h="381000">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Questions</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Answers</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457200" lvl="0" indent="-34290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What about the working conditions makes Betsy think she should sign the petition?</a:t>
                      </a:r>
                      <a:endParaRPr sz="1800">
                        <a:latin typeface="Century Gothic"/>
                        <a:ea typeface="Century Gothic"/>
                        <a:cs typeface="Century Gothic"/>
                        <a:sym typeface="Century Gothic"/>
                      </a:endParaRPr>
                    </a:p>
                  </a:txBody>
                  <a:tcPr marL="91425" marR="91425" marT="91425" marB="91425">
                    <a:lnT w="12700" cap="flat" cmpd="sng">
                      <a:solidFill>
                        <a:srgbClr val="C0C0C0"/>
                      </a:solidFill>
                      <a:prstDash val="solid"/>
                      <a:round/>
                      <a:headEnd type="none" w="sm" len="sm"/>
                      <a:tailEnd type="none" w="sm" len="sm"/>
                    </a:lnT>
                  </a:tcPr>
                </a:tc>
                <a:tc>
                  <a:txBody>
                    <a:bodyPr/>
                    <a:lstStyle/>
                    <a:p>
                      <a:pPr marL="0" lvl="0" indent="0">
                        <a:spcBef>
                          <a:spcPts val="0"/>
                        </a:spcBef>
                        <a:spcAft>
                          <a:spcPts val="0"/>
                        </a:spcAft>
                        <a:buNone/>
                      </a:pPr>
                      <a:endParaRPr/>
                    </a:p>
                  </a:txBody>
                  <a:tcPr marL="91425" marR="91425" marT="91425" marB="91425">
                    <a:lnT w="12700" cap="flat" cmpd="sng">
                      <a:solidFill>
                        <a:srgbClr val="C0C0C0"/>
                      </a:solidFill>
                      <a:prstDash val="solid"/>
                      <a:round/>
                      <a:headEnd type="none" w="sm" len="sm"/>
                      <a:tailEnd type="none" w="sm" len="sm"/>
                    </a:lnT>
                  </a:tcPr>
                </a:tc>
                <a:extLst>
                  <a:ext uri="{0D108BD9-81ED-4DB2-BD59-A6C34878D82A}">
                    <a16:rowId xmlns:a16="http://schemas.microsoft.com/office/drawing/2014/main" val="10001"/>
                  </a:ext>
                </a:extLst>
              </a:tr>
              <a:tr h="381000">
                <a:tc>
                  <a:txBody>
                    <a:bodyPr/>
                    <a:lstStyle/>
                    <a:p>
                      <a:pPr marL="457200" lvl="0" indent="-342900">
                        <a:spcBef>
                          <a:spcPts val="0"/>
                        </a:spcBef>
                        <a:spcAft>
                          <a:spcPts val="0"/>
                        </a:spcAft>
                        <a:buClr>
                          <a:schemeClr val="dk1"/>
                        </a:buClr>
                        <a:buSzPts val="1800"/>
                        <a:buFont typeface="Century Gothic"/>
                        <a:buAutoNum type="arabicPeriod" startAt="2"/>
                      </a:pPr>
                      <a:r>
                        <a:rPr lang="en-US" sz="1800" dirty="0" err="1">
                          <a:solidFill>
                            <a:schemeClr val="dk1"/>
                          </a:solidFill>
                          <a:latin typeface="Century Gothic"/>
                          <a:ea typeface="Century Gothic"/>
                          <a:cs typeface="Century Gothic"/>
                          <a:sym typeface="Century Gothic"/>
                        </a:rPr>
                        <a:t>Lyddie</a:t>
                      </a:r>
                      <a:r>
                        <a:rPr lang="en-US" sz="1800" dirty="0">
                          <a:solidFill>
                            <a:schemeClr val="dk1"/>
                          </a:solidFill>
                          <a:latin typeface="Century Gothic"/>
                          <a:ea typeface="Century Gothic"/>
                          <a:cs typeface="Century Gothic"/>
                          <a:sym typeface="Century Gothic"/>
                        </a:rPr>
                        <a:t> says, “If we just work ten hours, we’d be paid much less (91).” What can you infer that the petition is calling for? What does </a:t>
                      </a:r>
                      <a:r>
                        <a:rPr lang="en-US" sz="1800" dirty="0" err="1">
                          <a:solidFill>
                            <a:schemeClr val="dk1"/>
                          </a:solidFill>
                          <a:latin typeface="Century Gothic"/>
                          <a:ea typeface="Century Gothic"/>
                          <a:cs typeface="Century Gothic"/>
                          <a:sym typeface="Century Gothic"/>
                        </a:rPr>
                        <a:t>Lyddie</a:t>
                      </a:r>
                      <a:r>
                        <a:rPr lang="en-US" sz="1800" dirty="0">
                          <a:solidFill>
                            <a:schemeClr val="dk1"/>
                          </a:solidFill>
                          <a:latin typeface="Century Gothic"/>
                          <a:ea typeface="Century Gothic"/>
                          <a:cs typeface="Century Gothic"/>
                          <a:sym typeface="Century Gothic"/>
                        </a:rPr>
                        <a:t> think will happen to her wages if the mill owners listen to the petition?</a:t>
                      </a:r>
                      <a:endParaRPr sz="1800" dirty="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381000">
                <a:tc>
                  <a:txBody>
                    <a:bodyPr/>
                    <a:lstStyle/>
                    <a:p>
                      <a:pPr marL="457200" lvl="0" indent="-342900">
                        <a:spcBef>
                          <a:spcPts val="0"/>
                        </a:spcBef>
                        <a:spcAft>
                          <a:spcPts val="0"/>
                        </a:spcAft>
                        <a:buClr>
                          <a:schemeClr val="dk1"/>
                        </a:buClr>
                        <a:buSzPts val="1800"/>
                        <a:buFont typeface="Century Gothic"/>
                        <a:buAutoNum type="arabicPeriod" startAt="3"/>
                      </a:pPr>
                      <a:r>
                        <a:rPr lang="en-US" sz="1800">
                          <a:solidFill>
                            <a:schemeClr val="dk1"/>
                          </a:solidFill>
                          <a:latin typeface="Century Gothic"/>
                          <a:ea typeface="Century Gothic"/>
                          <a:cs typeface="Century Gothic"/>
                          <a:sym typeface="Century Gothic"/>
                        </a:rPr>
                        <a:t>Workers who signed the petition might be </a:t>
                      </a:r>
                      <a:r>
                        <a:rPr lang="en-US" sz="1800" i="1">
                          <a:solidFill>
                            <a:schemeClr val="dk1"/>
                          </a:solidFill>
                          <a:latin typeface="Century Gothic"/>
                          <a:ea typeface="Century Gothic"/>
                          <a:cs typeface="Century Gothic"/>
                          <a:sym typeface="Century Gothic"/>
                        </a:rPr>
                        <a:t>blacklisted </a:t>
                      </a:r>
                      <a:r>
                        <a:rPr lang="en-US" sz="1800">
                          <a:solidFill>
                            <a:schemeClr val="dk1"/>
                          </a:solidFill>
                          <a:latin typeface="Century Gothic"/>
                          <a:ea typeface="Century Gothic"/>
                          <a:cs typeface="Century Gothic"/>
                          <a:sym typeface="Century Gothic"/>
                        </a:rPr>
                        <a:t>(92). What does this mean?</a:t>
                      </a:r>
                      <a:endParaRPr sz="18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381000">
                <a:tc>
                  <a:txBody>
                    <a:bodyPr/>
                    <a:lstStyle/>
                    <a:p>
                      <a:pPr marL="457200" lvl="0" indent="-342900">
                        <a:spcBef>
                          <a:spcPts val="0"/>
                        </a:spcBef>
                        <a:spcAft>
                          <a:spcPts val="0"/>
                        </a:spcAft>
                        <a:buClr>
                          <a:schemeClr val="dk1"/>
                        </a:buClr>
                        <a:buSzPts val="1800"/>
                        <a:buFont typeface="Century Gothic"/>
                        <a:buAutoNum type="arabicPeriod" startAt="4"/>
                      </a:pPr>
                      <a:r>
                        <a:rPr lang="en-US" sz="1800">
                          <a:solidFill>
                            <a:schemeClr val="dk1"/>
                          </a:solidFill>
                          <a:latin typeface="Century Gothic"/>
                          <a:ea typeface="Century Gothic"/>
                          <a:cs typeface="Century Gothic"/>
                          <a:sym typeface="Century Gothic"/>
                        </a:rPr>
                        <a:t>How does Lyddie compare the factory work to her life in the tavern?</a:t>
                      </a:r>
                      <a:endParaRPr sz="18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r h="381000">
                <a:tc>
                  <a:txBody>
                    <a:bodyPr/>
                    <a:lstStyle/>
                    <a:p>
                      <a:pPr marL="457200" lvl="0" indent="-342900">
                        <a:spcBef>
                          <a:spcPts val="0"/>
                        </a:spcBef>
                        <a:spcAft>
                          <a:spcPts val="0"/>
                        </a:spcAft>
                        <a:buClr>
                          <a:schemeClr val="dk1"/>
                        </a:buClr>
                        <a:buSzPts val="1800"/>
                        <a:buFont typeface="Century Gothic"/>
                        <a:buAutoNum type="arabicPeriod" startAt="5"/>
                      </a:pPr>
                      <a:r>
                        <a:rPr lang="en-US" sz="1800" dirty="0" err="1">
                          <a:solidFill>
                            <a:schemeClr val="dk1"/>
                          </a:solidFill>
                          <a:latin typeface="Century Gothic"/>
                          <a:ea typeface="Century Gothic"/>
                          <a:cs typeface="Century Gothic"/>
                          <a:sym typeface="Century Gothic"/>
                        </a:rPr>
                        <a:t>Lyddie</a:t>
                      </a:r>
                      <a:r>
                        <a:rPr lang="en-US" sz="1800" dirty="0">
                          <a:solidFill>
                            <a:schemeClr val="dk1"/>
                          </a:solidFill>
                          <a:latin typeface="Century Gothic"/>
                          <a:ea typeface="Century Gothic"/>
                          <a:cs typeface="Century Gothic"/>
                          <a:sym typeface="Century Gothic"/>
                        </a:rPr>
                        <a:t> says, “I got to have the money. I got to pay the debts before – (92).” What does she mean?</a:t>
                      </a:r>
                      <a:endParaRPr sz="1800" dirty="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extLst>
                  <a:ext uri="{0D108BD9-81ED-4DB2-BD59-A6C34878D82A}">
                    <a16:rowId xmlns:a16="http://schemas.microsoft.com/office/drawing/2014/main" val="10005"/>
                  </a:ext>
                </a:extLst>
              </a:tr>
            </a:tbl>
          </a:graphicData>
        </a:graphic>
      </p:graphicFrame>
      <p:pic>
        <p:nvPicPr>
          <p:cNvPr id="6" name="Google Shape;110;p16"/>
          <p:cNvPicPr preferRelativeResize="0"/>
          <p:nvPr/>
        </p:nvPicPr>
        <p:blipFill>
          <a:blip r:embed="rId3">
            <a:alphaModFix/>
          </a:blip>
          <a:stretch>
            <a:fillRect/>
          </a:stretch>
        </p:blipFill>
        <p:spPr>
          <a:xfrm>
            <a:off x="10872788" y="144225"/>
            <a:ext cx="1006012" cy="149883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put our thinking on Lyddie’s Decision Anchor Chart</a:t>
            </a:r>
            <a:endParaRPr sz="3400">
              <a:latin typeface="Century Gothic"/>
              <a:ea typeface="Century Gothic"/>
              <a:cs typeface="Century Gothic"/>
              <a:sym typeface="Century Gothic"/>
            </a:endParaRPr>
          </a:p>
        </p:txBody>
      </p:sp>
      <p:sp>
        <p:nvSpPr>
          <p:cNvPr id="175" name="Google Shape;175;p23"/>
          <p:cNvSpPr txBox="1">
            <a:spLocks noGrp="1"/>
          </p:cNvSpPr>
          <p:nvPr>
            <p:ph type="body" idx="1"/>
          </p:nvPr>
        </p:nvSpPr>
        <p:spPr>
          <a:xfrm>
            <a:off x="-26775" y="2033663"/>
            <a:ext cx="11545500" cy="407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77" name="Google Shape;177;p23"/>
          <p:cNvGraphicFramePr/>
          <p:nvPr/>
        </p:nvGraphicFramePr>
        <p:xfrm>
          <a:off x="683225" y="2185175"/>
          <a:ext cx="10825550" cy="4488618"/>
        </p:xfrm>
        <a:graphic>
          <a:graphicData uri="http://schemas.openxmlformats.org/drawingml/2006/table">
            <a:tbl>
              <a:tblPr>
                <a:noFill/>
                <a:tableStyleId>{2FEC95FB-73C5-4BF7-8AB0-BBFC58AD79E9}</a:tableStyleId>
              </a:tblPr>
              <a:tblGrid>
                <a:gridCol w="5412775">
                  <a:extLst>
                    <a:ext uri="{9D8B030D-6E8A-4147-A177-3AD203B41FA5}">
                      <a16:colId xmlns:a16="http://schemas.microsoft.com/office/drawing/2014/main" val="20000"/>
                    </a:ext>
                  </a:extLst>
                </a:gridCol>
                <a:gridCol w="5412775">
                  <a:extLst>
                    <a:ext uri="{9D8B030D-6E8A-4147-A177-3AD203B41FA5}">
                      <a16:colId xmlns:a16="http://schemas.microsoft.com/office/drawing/2014/main" val="20001"/>
                    </a:ext>
                  </a:extLst>
                </a:gridCol>
              </a:tblGrid>
              <a:tr h="381000">
                <a:tc>
                  <a:txBody>
                    <a:bodyPr/>
                    <a:lstStyle/>
                    <a:p>
                      <a:pPr marL="0" lvl="0" indent="0">
                        <a:spcBef>
                          <a:spcPts val="0"/>
                        </a:spcBef>
                        <a:spcAft>
                          <a:spcPts val="0"/>
                        </a:spcAft>
                        <a:buClr>
                          <a:schemeClr val="dk1"/>
                        </a:buClr>
                        <a:buSzPts val="1100"/>
                        <a:buFont typeface="Arial"/>
                        <a:buNone/>
                      </a:pPr>
                      <a:r>
                        <a:rPr lang="en-US" sz="1800">
                          <a:solidFill>
                            <a:schemeClr val="dk1"/>
                          </a:solidFill>
                          <a:latin typeface="Century Gothic"/>
                          <a:ea typeface="Century Gothic"/>
                          <a:cs typeface="Century Gothic"/>
                          <a:sym typeface="Century Gothic"/>
                        </a:rPr>
                        <a:t>Context of Lyddie’s decision</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Lyddie is a factory worker at the mills in Lowell, which make cloth using power looms</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Workers typically worked a ______ hour day</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Some workers are trying to bring about change by circulating a petition that would limit the work day to ____ hours</a:t>
                      </a:r>
                      <a:endParaRPr sz="1800">
                        <a:latin typeface="Century Gothic"/>
                        <a:ea typeface="Century Gothic"/>
                        <a:cs typeface="Century Gothic"/>
                        <a:sym typeface="Century Gothic"/>
                      </a:endParaRPr>
                    </a:p>
                  </a:txBody>
                  <a:tcPr marL="91425" marR="91425" marT="91425" marB="91425">
                    <a:lnB w="12700" cap="flat" cmpd="sng">
                      <a:solidFill>
                        <a:srgbClr val="C0C0C0"/>
                      </a:solidFill>
                      <a:prstDash val="solid"/>
                      <a:round/>
                      <a:headEnd type="none" w="sm" len="sm"/>
                      <a:tailEnd type="none" w="sm" len="sm"/>
                    </a:lnB>
                  </a:tcPr>
                </a:tc>
                <a:tc>
                  <a:txBody>
                    <a:bodyPr/>
                    <a:lstStyle/>
                    <a:p>
                      <a:pPr marL="457200" lvl="0" indent="-342900" rtl="0">
                        <a:spcBef>
                          <a:spcPts val="0"/>
                        </a:spcBef>
                        <a:spcAft>
                          <a:spcPts val="0"/>
                        </a:spcAft>
                        <a:buSzPts val="1800"/>
                        <a:buFont typeface="Century Gothic"/>
                        <a:buChar char="●"/>
                      </a:pPr>
                      <a:r>
                        <a:rPr lang="en-US" sz="1800">
                          <a:latin typeface="Century Gothic"/>
                          <a:ea typeface="Century Gothic"/>
                          <a:cs typeface="Century Gothic"/>
                          <a:sym typeface="Century Gothic"/>
                        </a:rPr>
                        <a:t>Workers who sign the petition were sometimes blacklisted, which meant that …</a:t>
                      </a: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US" sz="1800">
                          <a:latin typeface="Century Gothic"/>
                          <a:ea typeface="Century Gothic"/>
                          <a:cs typeface="Century Gothic"/>
                          <a:sym typeface="Century Gothic"/>
                        </a:rPr>
                        <a:t>Recently, working conditions have changed …</a:t>
                      </a: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US" sz="1800">
                          <a:latin typeface="Century Gothic"/>
                          <a:ea typeface="Century Gothic"/>
                          <a:cs typeface="Century Gothic"/>
                          <a:sym typeface="Century Gothic"/>
                        </a:rPr>
                        <a:t>Lyddie is trying to save money in order to …</a:t>
                      </a: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Reasons to sign the petition</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Reasons NOT to sign the petition</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80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80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80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i="1">
                          <a:latin typeface="Century Gothic"/>
                          <a:ea typeface="Century Gothic"/>
                          <a:cs typeface="Century Gothic"/>
                          <a:sym typeface="Century Gothic"/>
                        </a:rPr>
                        <a:t> </a:t>
                      </a:r>
                      <a:endParaRPr sz="1800" i="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6" name="Google Shape;110;p16"/>
          <p:cNvPicPr preferRelativeResize="0"/>
          <p:nvPr/>
        </p:nvPicPr>
        <p:blipFill>
          <a:blip r:embed="rId3">
            <a:alphaModFix/>
          </a:blip>
          <a:stretch>
            <a:fillRect/>
          </a:stretch>
        </p:blipFill>
        <p:spPr>
          <a:xfrm>
            <a:off x="10872788" y="144225"/>
            <a:ext cx="1006012" cy="149883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4"/>
          <p:cNvSpPr txBox="1">
            <a:spLocks noGrp="1"/>
          </p:cNvSpPr>
          <p:nvPr>
            <p:ph type="title"/>
          </p:nvPr>
        </p:nvSpPr>
        <p:spPr>
          <a:xfrm>
            <a:off x="693225" y="10622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gather some evidence for both sides</a:t>
            </a:r>
            <a:endParaRPr sz="3400" b="1">
              <a:latin typeface="Century Gothic"/>
              <a:ea typeface="Century Gothic"/>
              <a:cs typeface="Century Gothic"/>
              <a:sym typeface="Century Gothic"/>
            </a:endParaRPr>
          </a:p>
        </p:txBody>
      </p:sp>
      <p:sp>
        <p:nvSpPr>
          <p:cNvPr id="184" name="Google Shape;184;p24"/>
          <p:cNvSpPr txBox="1">
            <a:spLocks noGrp="1"/>
          </p:cNvSpPr>
          <p:nvPr>
            <p:ph type="body" idx="1"/>
          </p:nvPr>
        </p:nvSpPr>
        <p:spPr>
          <a:xfrm>
            <a:off x="323250" y="2313050"/>
            <a:ext cx="11545500" cy="407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85" name="Google Shape;185;p24"/>
          <p:cNvPicPr preferRelativeResize="0"/>
          <p:nvPr/>
        </p:nvPicPr>
        <p:blipFill>
          <a:blip r:embed="rId3">
            <a:alphaModFix/>
          </a:blip>
          <a:stretch>
            <a:fillRect/>
          </a:stretch>
        </p:blipFill>
        <p:spPr>
          <a:xfrm>
            <a:off x="323250" y="992125"/>
            <a:ext cx="11545498" cy="58658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Homework</a:t>
            </a:r>
            <a:endParaRPr sz="3400" b="1" i="0" u="none" strike="noStrike" cap="none">
              <a:solidFill>
                <a:schemeClr val="dk1"/>
              </a:solidFill>
              <a:latin typeface="Century Gothic"/>
              <a:ea typeface="Century Gothic"/>
              <a:cs typeface="Century Gothic"/>
              <a:sym typeface="Century Gothic"/>
            </a:endParaRPr>
          </a:p>
        </p:txBody>
      </p:sp>
      <p:sp>
        <p:nvSpPr>
          <p:cNvPr id="192" name="Google Shape;192;p25"/>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95" name="Google Shape;195;p25"/>
          <p:cNvSpPr txBox="1"/>
          <p:nvPr/>
        </p:nvSpPr>
        <p:spPr>
          <a:xfrm>
            <a:off x="412800" y="1393650"/>
            <a:ext cx="11475600" cy="4070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US" sz="3600">
                <a:solidFill>
                  <a:schemeClr val="dk1"/>
                </a:solidFill>
                <a:latin typeface="Century Gothic"/>
                <a:ea typeface="Century Gothic"/>
                <a:cs typeface="Century Gothic"/>
                <a:sym typeface="Century Gothic"/>
              </a:rPr>
              <a:t>Read Chapters 15-16 of </a:t>
            </a:r>
            <a:r>
              <a:rPr lang="en-US" sz="3600" i="1">
                <a:solidFill>
                  <a:schemeClr val="dk1"/>
                </a:solidFill>
                <a:latin typeface="Century Gothic"/>
                <a:ea typeface="Century Gothic"/>
                <a:cs typeface="Century Gothic"/>
                <a:sym typeface="Century Gothic"/>
              </a:rPr>
              <a:t>Lyddie</a:t>
            </a:r>
            <a:r>
              <a:rPr lang="en-US" sz="3600">
                <a:solidFill>
                  <a:schemeClr val="dk1"/>
                </a:solidFill>
                <a:latin typeface="Century Gothic"/>
                <a:ea typeface="Century Gothic"/>
                <a:cs typeface="Century Gothic"/>
                <a:sym typeface="Century Gothic"/>
              </a:rPr>
              <a:t> and complete </a:t>
            </a:r>
            <a:r>
              <a:rPr lang="en-US" sz="3600" b="1">
                <a:solidFill>
                  <a:schemeClr val="dk1"/>
                </a:solidFill>
                <a:latin typeface="Century Gothic"/>
                <a:ea typeface="Century Gothic"/>
                <a:cs typeface="Century Gothic"/>
                <a:sym typeface="Century Gothic"/>
              </a:rPr>
              <a:t>Reader’s Notes for Chapters 15 and 16</a:t>
            </a:r>
            <a:r>
              <a:rPr lang="en-US" sz="3600">
                <a:solidFill>
                  <a:schemeClr val="dk1"/>
                </a:solidFill>
                <a:latin typeface="Century Gothic"/>
                <a:ea typeface="Century Gothic"/>
                <a:cs typeface="Century Gothic"/>
                <a:sym typeface="Century Gothic"/>
              </a:rPr>
              <a:t>.</a:t>
            </a:r>
            <a:endParaRPr sz="3600">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72788" y="144225"/>
            <a:ext cx="1006012" cy="14988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6"/>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02" name="Google Shape;202;p26"/>
          <p:cNvGraphicFramePr/>
          <p:nvPr/>
        </p:nvGraphicFramePr>
        <p:xfrm>
          <a:off x="825816" y="1479012"/>
          <a:ext cx="9569025" cy="4204775"/>
        </p:xfrm>
        <a:graphic>
          <a:graphicData uri="http://schemas.openxmlformats.org/drawingml/2006/table">
            <a:tbl>
              <a:tblPr firstRow="1" bandRow="1">
                <a:noFill/>
                <a:tableStyleId>{EAD9CAC3-F841-4C95-9C5D-B7536D1A9508}</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618950" y="1435200"/>
            <a:ext cx="106914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Checking for Understanding, Chapter 14 entry task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i="1"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(book; one per student) (students will focus closely on pages 91-93)</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Weaving Room Discussion Appointments handout </a:t>
            </a:r>
            <a:r>
              <a:rPr lang="en-US" sz="1800" dirty="0">
                <a:latin typeface="Century Gothic"/>
                <a:ea typeface="Century Gothic"/>
                <a:cs typeface="Century Gothic"/>
                <a:sym typeface="Century Gothic"/>
              </a:rPr>
              <a:t>(from Lesson 3)</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Document camera</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Chapter 12 of </a:t>
            </a: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Close Reading Guide </a:t>
            </a:r>
            <a:r>
              <a:rPr lang="en-US" sz="1800" dirty="0">
                <a:latin typeface="Century Gothic"/>
                <a:ea typeface="Century Gothic"/>
                <a:cs typeface="Century Gothic"/>
                <a:sym typeface="Century Gothic"/>
              </a:rPr>
              <a:t>(for teacher reference)</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Chapter 12 of </a:t>
            </a: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Text Dependent Questions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err="1">
                <a:latin typeface="Century Gothic"/>
                <a:ea typeface="Century Gothic"/>
                <a:cs typeface="Century Gothic"/>
                <a:sym typeface="Century Gothic"/>
              </a:rPr>
              <a:t>Lyddie’s</a:t>
            </a:r>
            <a:r>
              <a:rPr lang="en-US" sz="1800" b="1" dirty="0">
                <a:latin typeface="Century Gothic"/>
                <a:ea typeface="Century Gothic"/>
                <a:cs typeface="Century Gothic"/>
                <a:sym typeface="Century Gothic"/>
              </a:rPr>
              <a:t> Decision anchor chart </a:t>
            </a:r>
            <a:r>
              <a:rPr lang="en-US" sz="1800" dirty="0">
                <a:latin typeface="Century Gothic"/>
                <a:ea typeface="Century Gothic"/>
                <a:cs typeface="Century Gothic"/>
                <a:sym typeface="Century Gothic"/>
              </a:rPr>
              <a:t>(new; teacher-created, see supporting materials)</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err="1">
                <a:latin typeface="Century Gothic"/>
                <a:ea typeface="Century Gothic"/>
                <a:cs typeface="Century Gothic"/>
                <a:sym typeface="Century Gothic"/>
              </a:rPr>
              <a:t>Lyddie’s</a:t>
            </a:r>
            <a:r>
              <a:rPr lang="en-US" sz="1800" b="1" dirty="0">
                <a:latin typeface="Century Gothic"/>
                <a:ea typeface="Century Gothic"/>
                <a:cs typeface="Century Gothic"/>
                <a:sym typeface="Century Gothic"/>
              </a:rPr>
              <a:t> Decision anchor chart, Teacher’s Edition </a:t>
            </a:r>
            <a:r>
              <a:rPr lang="en-US" sz="1800" dirty="0">
                <a:latin typeface="Century Gothic"/>
                <a:ea typeface="Century Gothic"/>
                <a:cs typeface="Century Gothic"/>
                <a:sym typeface="Century Gothic"/>
              </a:rPr>
              <a:t>(for Teacher Reference)</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Forming Evidence Based Claims graphic organizers </a:t>
            </a:r>
            <a:r>
              <a:rPr lang="en-US" sz="1800" dirty="0">
                <a:latin typeface="Century Gothic"/>
                <a:ea typeface="Century Gothic"/>
                <a:cs typeface="Century Gothic"/>
                <a:sym typeface="Century Gothic"/>
              </a:rPr>
              <a:t>(note there are two different organizers; each student will need both; see Teaching Note)</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Reader’s Notes, Chapter 15 and Chapter 16 </a:t>
            </a:r>
            <a:r>
              <a:rPr lang="en-US" sz="1800" dirty="0">
                <a:latin typeface="Century Gothic"/>
                <a:ea typeface="Century Gothic"/>
                <a:cs typeface="Century Gothic"/>
                <a:sym typeface="Century Gothic"/>
              </a:rPr>
              <a:t>(two separate supporting materials; one each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Reader’s Notes, Chapter 15 and Chapter 16, Teacher’s Edition </a:t>
            </a:r>
            <a:r>
              <a:rPr lang="en-US" sz="1800" dirty="0">
                <a:latin typeface="Century Gothic"/>
                <a:ea typeface="Century Gothic"/>
                <a:cs typeface="Century Gothic"/>
                <a:sym typeface="Century Gothic"/>
              </a:rPr>
              <a:t>(for teacher reference)</a:t>
            </a:r>
            <a:endParaRPr sz="18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10</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10</a:t>
            </a:r>
            <a:endParaRPr sz="5600" b="1"/>
          </a:p>
        </p:txBody>
      </p:sp>
      <p:pic>
        <p:nvPicPr>
          <p:cNvPr id="3" name="Picture 2">
            <a:extLst>
              <a:ext uri="{FF2B5EF4-FFF2-40B4-BE49-F238E27FC236}">
                <a16:creationId xmlns:a16="http://schemas.microsoft.com/office/drawing/2014/main" id="{445579A5-C9B1-4A0A-950E-CE69D65002F1}"/>
              </a:ext>
            </a:extLst>
          </p:cNvPr>
          <p:cNvPicPr>
            <a:picLocks noChangeAspect="1"/>
          </p:cNvPicPr>
          <p:nvPr/>
        </p:nvPicPr>
        <p:blipFill>
          <a:blip r:embed="rId3"/>
          <a:stretch>
            <a:fillRect/>
          </a:stretch>
        </p:blipFill>
        <p:spPr>
          <a:xfrm>
            <a:off x="4770395" y="982981"/>
            <a:ext cx="2651210" cy="143561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In this lesson you will begin to explore </a:t>
            </a:r>
            <a:r>
              <a:rPr lang="en-US" dirty="0" err="1">
                <a:solidFill>
                  <a:srgbClr val="333333"/>
                </a:solidFill>
                <a:highlight>
                  <a:srgbClr val="FFFFFF"/>
                </a:highlight>
                <a:latin typeface="Century Gothic"/>
                <a:ea typeface="Century Gothic"/>
                <a:cs typeface="Century Gothic"/>
                <a:sym typeface="Century Gothic"/>
              </a:rPr>
              <a:t>Lyddie’s</a:t>
            </a:r>
            <a:r>
              <a:rPr lang="en-US" dirty="0">
                <a:solidFill>
                  <a:srgbClr val="333333"/>
                </a:solidFill>
                <a:highlight>
                  <a:srgbClr val="FFFFFF"/>
                </a:highlight>
                <a:latin typeface="Century Gothic"/>
                <a:ea typeface="Century Gothic"/>
                <a:cs typeface="Century Gothic"/>
                <a:sym typeface="Century Gothic"/>
              </a:rPr>
              <a:t> choices about whether to sign the petition or not.</a:t>
            </a: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a:t>
            </a:r>
            <a:r>
              <a:rPr lang="en-US" dirty="0">
                <a:latin typeface="Century Gothic"/>
                <a:ea typeface="Century Gothic"/>
                <a:cs typeface="Century Gothic"/>
                <a:sym typeface="Century Gothic"/>
              </a:rPr>
              <a:t>we will </a:t>
            </a:r>
            <a:r>
              <a:rPr lang="en-US" i="0" u="none" strike="noStrike" cap="none" dirty="0">
                <a:solidFill>
                  <a:schemeClr val="dk1"/>
                </a:solidFill>
                <a:latin typeface="Century Gothic"/>
                <a:ea typeface="Century Gothic"/>
                <a:cs typeface="Century Gothic"/>
                <a:sym typeface="Century Gothic"/>
              </a:rPr>
              <a:t>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Entry task and review homework</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Reread some passages to help us look at </a:t>
            </a:r>
            <a:r>
              <a:rPr lang="en-US" dirty="0" err="1">
                <a:latin typeface="Century Gothic"/>
                <a:ea typeface="Century Gothic"/>
                <a:cs typeface="Century Gothic"/>
                <a:sym typeface="Century Gothic"/>
              </a:rPr>
              <a:t>Lyddie’s</a:t>
            </a:r>
            <a:r>
              <a:rPr lang="en-US" dirty="0">
                <a:latin typeface="Century Gothic"/>
                <a:ea typeface="Century Gothic"/>
                <a:cs typeface="Century Gothic"/>
                <a:sym typeface="Century Gothic"/>
              </a:rPr>
              <a:t> choices about signing the petition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Begin a new anchor chart to track our learning</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872788" y="144225"/>
            <a:ext cx="1006012" cy="149883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502700" y="3933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our Entry Task</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323250" y="1279200"/>
            <a:ext cx="11545500" cy="50721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Clr>
                <a:schemeClr val="dk1"/>
              </a:buClr>
              <a:buSzPts val="1100"/>
              <a:buFont typeface="Arial"/>
              <a:buNone/>
            </a:pPr>
            <a:r>
              <a:rPr lang="en-US" sz="3000" b="1">
                <a:latin typeface="Century Gothic"/>
                <a:ea typeface="Century Gothic"/>
                <a:cs typeface="Century Gothic"/>
                <a:sym typeface="Century Gothic"/>
              </a:rPr>
              <a:t>Use your Reader’s Notes from Chapter 14 of </a:t>
            </a:r>
            <a:r>
              <a:rPr lang="en-US" sz="3000" b="1" i="1">
                <a:latin typeface="Century Gothic"/>
                <a:ea typeface="Century Gothic"/>
                <a:cs typeface="Century Gothic"/>
                <a:sym typeface="Century Gothic"/>
              </a:rPr>
              <a:t>Lyddie</a:t>
            </a:r>
            <a:endParaRPr sz="3000" b="1" i="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3000" b="1">
                <a:latin typeface="Century Gothic"/>
                <a:ea typeface="Century Gothic"/>
                <a:cs typeface="Century Gothic"/>
                <a:sym typeface="Century Gothic"/>
              </a:rPr>
              <a:t> to answer the questions below:</a:t>
            </a:r>
            <a:endParaRPr sz="1800">
              <a:latin typeface="Century Gothic"/>
              <a:ea typeface="Century Gothic"/>
              <a:cs typeface="Century Gothic"/>
              <a:sym typeface="Century Gothic"/>
            </a:endParaRPr>
          </a:p>
        </p:txBody>
      </p:sp>
      <p:graphicFrame>
        <p:nvGraphicFramePr>
          <p:cNvPr id="119" name="Google Shape;119;p17"/>
          <p:cNvGraphicFramePr/>
          <p:nvPr>
            <p:extLst>
              <p:ext uri="{D42A27DB-BD31-4B8C-83A1-F6EECF244321}">
                <p14:modId xmlns:p14="http://schemas.microsoft.com/office/powerpoint/2010/main" val="3402369739"/>
              </p:ext>
            </p:extLst>
          </p:nvPr>
        </p:nvGraphicFramePr>
        <p:xfrm>
          <a:off x="502700" y="3018163"/>
          <a:ext cx="10825500" cy="3298210"/>
        </p:xfrm>
        <a:graphic>
          <a:graphicData uri="http://schemas.openxmlformats.org/drawingml/2006/table">
            <a:tbl>
              <a:tblPr>
                <a:noFill/>
                <a:tableStyleId>{310BEB34-D578-46B1-A542-EC6D2121A2D1}</a:tableStyleId>
              </a:tblPr>
              <a:tblGrid>
                <a:gridCol w="10825500">
                  <a:extLst>
                    <a:ext uri="{9D8B030D-6E8A-4147-A177-3AD203B41FA5}">
                      <a16:colId xmlns:a16="http://schemas.microsoft.com/office/drawing/2014/main" val="20000"/>
                    </a:ext>
                  </a:extLst>
                </a:gridCol>
              </a:tblGrid>
              <a:tr h="2765025">
                <a:tc>
                  <a:txBody>
                    <a:bodyPr/>
                    <a:lstStyle/>
                    <a:p>
                      <a:pPr marL="0" lvl="0" indent="0" rtl="0">
                        <a:spcBef>
                          <a:spcPts val="0"/>
                        </a:spcBef>
                        <a:spcAft>
                          <a:spcPts val="0"/>
                        </a:spcAft>
                        <a:buNone/>
                      </a:pPr>
                      <a:r>
                        <a:rPr lang="en-US" sz="2000" dirty="0">
                          <a:latin typeface="Century Gothic"/>
                          <a:ea typeface="Century Gothic"/>
                          <a:cs typeface="Century Gothic"/>
                          <a:sym typeface="Century Gothic"/>
                        </a:rPr>
                        <a:t>“She’ll never come back, </a:t>
                      </a:r>
                      <a:r>
                        <a:rPr lang="en-US" sz="2000" dirty="0" err="1">
                          <a:latin typeface="Century Gothic"/>
                          <a:ea typeface="Century Gothic"/>
                          <a:cs typeface="Century Gothic"/>
                          <a:sym typeface="Century Gothic"/>
                        </a:rPr>
                        <a:t>Lyddie</a:t>
                      </a:r>
                      <a:r>
                        <a:rPr lang="en-US" sz="2000" dirty="0">
                          <a:latin typeface="Century Gothic"/>
                          <a:ea typeface="Century Gothic"/>
                          <a:cs typeface="Century Gothic"/>
                          <a:sym typeface="Century Gothic"/>
                        </a:rPr>
                        <a:t> thought sadly as she watched the buggy disappear around the corner . . . She’ll never be strong enough again to work in a mill thirteen, fourteen hours a day. When I’m ready to go, she thought, maybe I could sign that cussed petition. Not for me. I don’t need it, but for Betsy and the others. It </a:t>
                      </a:r>
                      <a:r>
                        <a:rPr lang="en-US" sz="2000" dirty="0" err="1">
                          <a:latin typeface="Century Gothic"/>
                          <a:ea typeface="Century Gothic"/>
                          <a:cs typeface="Century Gothic"/>
                          <a:sym typeface="Century Gothic"/>
                        </a:rPr>
                        <a:t>ain’t</a:t>
                      </a:r>
                      <a:r>
                        <a:rPr lang="en-US" sz="2000" dirty="0">
                          <a:latin typeface="Century Gothic"/>
                          <a:ea typeface="Century Gothic"/>
                          <a:cs typeface="Century Gothic"/>
                          <a:sym typeface="Century Gothic"/>
                        </a:rPr>
                        <a:t> right for this place to suck the strength of their youth, then cast them off like dry husks to the wind.” (113)</a:t>
                      </a:r>
                      <a:endParaRPr sz="2000" dirty="0">
                        <a:latin typeface="Century Gothic"/>
                        <a:ea typeface="Century Gothic"/>
                        <a:cs typeface="Century Gothic"/>
                        <a:sym typeface="Century Gothic"/>
                      </a:endParaRPr>
                    </a:p>
                    <a:p>
                      <a:pPr marL="0" lvl="0" indent="0">
                        <a:spcBef>
                          <a:spcPts val="0"/>
                        </a:spcBef>
                        <a:spcAft>
                          <a:spcPts val="0"/>
                        </a:spcAft>
                        <a:buNone/>
                      </a:pPr>
                      <a:endParaRPr sz="2000" dirty="0">
                        <a:latin typeface="Century Gothic"/>
                        <a:ea typeface="Century Gothic"/>
                        <a:cs typeface="Century Gothic"/>
                        <a:sym typeface="Century Gothic"/>
                      </a:endParaRPr>
                    </a:p>
                    <a:p>
                      <a:pPr marL="0" lvl="0" indent="0" rtl="0">
                        <a:spcBef>
                          <a:spcPts val="0"/>
                        </a:spcBef>
                        <a:spcAft>
                          <a:spcPts val="0"/>
                        </a:spcAft>
                        <a:buNone/>
                      </a:pPr>
                      <a:r>
                        <a:rPr lang="en-US" sz="2000" dirty="0">
                          <a:latin typeface="Century Gothic"/>
                          <a:ea typeface="Century Gothic"/>
                          <a:cs typeface="Century Gothic"/>
                          <a:sym typeface="Century Gothic"/>
                        </a:rPr>
                        <a:t>Explain this quote. Why is Betsy leaving? Why does </a:t>
                      </a:r>
                      <a:r>
                        <a:rPr lang="en-US" sz="2000" dirty="0" err="1">
                          <a:latin typeface="Century Gothic"/>
                          <a:ea typeface="Century Gothic"/>
                          <a:cs typeface="Century Gothic"/>
                          <a:sym typeface="Century Gothic"/>
                        </a:rPr>
                        <a:t>Lyddie</a:t>
                      </a:r>
                      <a:r>
                        <a:rPr lang="en-US" sz="2000" dirty="0">
                          <a:latin typeface="Century Gothic"/>
                          <a:ea typeface="Century Gothic"/>
                          <a:cs typeface="Century Gothic"/>
                          <a:sym typeface="Century Gothic"/>
                        </a:rPr>
                        <a:t> think she has been “cast off like dry husks to wind?”</a:t>
                      </a:r>
                      <a:endParaRPr sz="2000" dirty="0">
                        <a:latin typeface="Century Gothic"/>
                        <a:ea typeface="Century Gothic"/>
                        <a:cs typeface="Century Gothic"/>
                        <a:sym typeface="Century Gothic"/>
                      </a:endParaRPr>
                    </a:p>
                    <a:p>
                      <a:pPr marL="0" lvl="0" indent="0" rtl="0">
                        <a:spcBef>
                          <a:spcPts val="0"/>
                        </a:spcBef>
                        <a:spcAft>
                          <a:spcPts val="0"/>
                        </a:spcAft>
                        <a:buNone/>
                      </a:pPr>
                      <a:r>
                        <a:rPr lang="en-US" sz="2000" dirty="0">
                          <a:latin typeface="Century Gothic"/>
                          <a:ea typeface="Century Gothic"/>
                          <a:cs typeface="Century Gothic"/>
                          <a:sym typeface="Century Gothic"/>
                        </a:rPr>
                        <a:t> </a:t>
                      </a:r>
                      <a:endParaRPr sz="2000" dirty="0">
                        <a:latin typeface="Century Gothic"/>
                        <a:ea typeface="Century Gothic"/>
                        <a:cs typeface="Century Gothic"/>
                        <a:sym typeface="Century Gothic"/>
                      </a:endParaRPr>
                    </a:p>
                    <a:p>
                      <a:pPr marL="0" lvl="0" indent="0" rtl="0">
                        <a:spcBef>
                          <a:spcPts val="0"/>
                        </a:spcBef>
                        <a:spcAft>
                          <a:spcPts val="0"/>
                        </a:spcAft>
                        <a:buNone/>
                      </a:pPr>
                      <a:r>
                        <a:rPr lang="en-US" dirty="0"/>
                        <a:t> </a:t>
                      </a:r>
                      <a:endParaRPr dirty="0"/>
                    </a:p>
                  </a:txBody>
                  <a:tcPr marL="91425" marR="91425" marT="18425" marB="18425">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 name="Google Shape;110;p16"/>
          <p:cNvPicPr preferRelativeResize="0"/>
          <p:nvPr/>
        </p:nvPicPr>
        <p:blipFill>
          <a:blip r:embed="rId3">
            <a:alphaModFix/>
          </a:blip>
          <a:stretch>
            <a:fillRect/>
          </a:stretch>
        </p:blipFill>
        <p:spPr>
          <a:xfrm>
            <a:off x="10872788" y="144225"/>
            <a:ext cx="1006012" cy="149883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Reader’s Dictionary definitions</a:t>
            </a:r>
            <a:endParaRPr sz="34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Chapter 14</a:t>
            </a:r>
            <a:endParaRPr sz="3400">
              <a:latin typeface="Century Gothic"/>
              <a:ea typeface="Century Gothic"/>
              <a:cs typeface="Century Gothic"/>
              <a:sym typeface="Century Gothic"/>
            </a:endParaRPr>
          </a:p>
        </p:txBody>
      </p:sp>
      <p:sp>
        <p:nvSpPr>
          <p:cNvPr id="126" name="Google Shape;126;p18"/>
          <p:cNvSpPr txBox="1">
            <a:spLocks noGrp="1"/>
          </p:cNvSpPr>
          <p:nvPr>
            <p:ph type="body" idx="1"/>
          </p:nvPr>
        </p:nvSpPr>
        <p:spPr>
          <a:xfrm>
            <a:off x="323250" y="1436600"/>
            <a:ext cx="115455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28" name="Google Shape;128;p18"/>
          <p:cNvGraphicFramePr/>
          <p:nvPr/>
        </p:nvGraphicFramePr>
        <p:xfrm>
          <a:off x="602475" y="2238250"/>
          <a:ext cx="10287000" cy="4247978"/>
        </p:xfrm>
        <a:graphic>
          <a:graphicData uri="http://schemas.openxmlformats.org/drawingml/2006/table">
            <a:tbl>
              <a:tblPr>
                <a:noFill/>
                <a:tableStyleId>{2FEC95FB-73C5-4BF7-8AB0-BBFC58AD79E9}</a:tableStyleId>
              </a:tblPr>
              <a:tblGrid>
                <a:gridCol w="1714500">
                  <a:extLst>
                    <a:ext uri="{9D8B030D-6E8A-4147-A177-3AD203B41FA5}">
                      <a16:colId xmlns:a16="http://schemas.microsoft.com/office/drawing/2014/main" val="20000"/>
                    </a:ext>
                  </a:extLst>
                </a:gridCol>
                <a:gridCol w="937475">
                  <a:extLst>
                    <a:ext uri="{9D8B030D-6E8A-4147-A177-3AD203B41FA5}">
                      <a16:colId xmlns:a16="http://schemas.microsoft.com/office/drawing/2014/main" val="20001"/>
                    </a:ext>
                  </a:extLst>
                </a:gridCol>
                <a:gridCol w="2491525">
                  <a:extLst>
                    <a:ext uri="{9D8B030D-6E8A-4147-A177-3AD203B41FA5}">
                      <a16:colId xmlns:a16="http://schemas.microsoft.com/office/drawing/2014/main" val="20002"/>
                    </a:ext>
                  </a:extLst>
                </a:gridCol>
                <a:gridCol w="1714500">
                  <a:extLst>
                    <a:ext uri="{9D8B030D-6E8A-4147-A177-3AD203B41FA5}">
                      <a16:colId xmlns:a16="http://schemas.microsoft.com/office/drawing/2014/main" val="20003"/>
                    </a:ext>
                  </a:extLst>
                </a:gridCol>
                <a:gridCol w="1140200">
                  <a:extLst>
                    <a:ext uri="{9D8B030D-6E8A-4147-A177-3AD203B41FA5}">
                      <a16:colId xmlns:a16="http://schemas.microsoft.com/office/drawing/2014/main" val="20004"/>
                    </a:ext>
                  </a:extLst>
                </a:gridCol>
                <a:gridCol w="2288800">
                  <a:extLst>
                    <a:ext uri="{9D8B030D-6E8A-4147-A177-3AD203B41FA5}">
                      <a16:colId xmlns:a16="http://schemas.microsoft.com/office/drawing/2014/main" val="20005"/>
                    </a:ext>
                  </a:extLst>
                </a:gridCol>
              </a:tblGrid>
              <a:tr h="73117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pact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108</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agreement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infirmary</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112</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a place for medical treatment; a clinic</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hinder</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109</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slow down progress or work</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cast off</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113</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thrown away</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stilled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110</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stopped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husk</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113</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the useless outer shell of a plant that remains once the useful inner part is gone or used up</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ornery</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111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stubborn, often doing the opposite of what other people want you to do</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draft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115</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check</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4"/>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Other new words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pic>
        <p:nvPicPr>
          <p:cNvPr id="6" name="Google Shape;110;p16"/>
          <p:cNvPicPr preferRelativeResize="0"/>
          <p:nvPr/>
        </p:nvPicPr>
        <p:blipFill>
          <a:blip r:embed="rId3">
            <a:alphaModFix/>
          </a:blip>
          <a:stretch>
            <a:fillRect/>
          </a:stretch>
        </p:blipFill>
        <p:spPr>
          <a:xfrm>
            <a:off x="10872788" y="144225"/>
            <a:ext cx="1006012" cy="149883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9"/>
          <p:cNvSpPr txBox="1">
            <a:spLocks noGrp="1"/>
          </p:cNvSpPr>
          <p:nvPr>
            <p:ph type="title"/>
          </p:nvPr>
        </p:nvSpPr>
        <p:spPr>
          <a:xfrm>
            <a:off x="693225" y="440863"/>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consider Lyddie’s choices</a:t>
            </a:r>
            <a:endParaRPr sz="3400" i="0" u="none" strike="noStrike" cap="none">
              <a:solidFill>
                <a:schemeClr val="dk1"/>
              </a:solidFill>
              <a:latin typeface="Century Gothic"/>
              <a:ea typeface="Century Gothic"/>
              <a:cs typeface="Century Gothic"/>
              <a:sym typeface="Century Gothic"/>
            </a:endParaRPr>
          </a:p>
        </p:txBody>
      </p:sp>
      <p:sp>
        <p:nvSpPr>
          <p:cNvPr id="135" name="Google Shape;135;p19"/>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38" name="Google Shape;138;p19"/>
          <p:cNvSpPr txBox="1"/>
          <p:nvPr/>
        </p:nvSpPr>
        <p:spPr>
          <a:xfrm>
            <a:off x="693225" y="1853850"/>
            <a:ext cx="10572900" cy="42270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2800" b="1">
                <a:solidFill>
                  <a:schemeClr val="dk1"/>
                </a:solidFill>
                <a:latin typeface="Century Gothic"/>
                <a:ea typeface="Century Gothic"/>
                <a:cs typeface="Century Gothic"/>
                <a:sym typeface="Century Gothic"/>
              </a:rPr>
              <a:t>Should Lyddie should sign the petition or not?</a:t>
            </a:r>
            <a:endParaRPr sz="2800" b="1">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8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800">
                <a:solidFill>
                  <a:schemeClr val="dk1"/>
                </a:solidFill>
                <a:latin typeface="Century Gothic"/>
                <a:ea typeface="Century Gothic"/>
                <a:cs typeface="Century Gothic"/>
                <a:sym typeface="Century Gothic"/>
              </a:rPr>
              <a:t>*   Who can think of a good reason for Lyddie to sign the petition?</a:t>
            </a:r>
            <a:endParaRPr sz="28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800">
                <a:solidFill>
                  <a:schemeClr val="dk1"/>
                </a:solidFill>
                <a:latin typeface="Century Gothic"/>
                <a:ea typeface="Century Gothic"/>
                <a:cs typeface="Century Gothic"/>
                <a:sym typeface="Century Gothic"/>
              </a:rPr>
              <a:t>*   Who can think of a good reason for Lyddie </a:t>
            </a:r>
            <a:r>
              <a:rPr lang="en-US" sz="2800" b="1">
                <a:solidFill>
                  <a:schemeClr val="dk1"/>
                </a:solidFill>
                <a:latin typeface="Century Gothic"/>
                <a:ea typeface="Century Gothic"/>
                <a:cs typeface="Century Gothic"/>
                <a:sym typeface="Century Gothic"/>
              </a:rPr>
              <a:t>not</a:t>
            </a:r>
            <a:r>
              <a:rPr lang="en-US" sz="2800">
                <a:solidFill>
                  <a:schemeClr val="dk1"/>
                </a:solidFill>
                <a:latin typeface="Century Gothic"/>
                <a:ea typeface="Century Gothic"/>
                <a:cs typeface="Century Gothic"/>
                <a:sym typeface="Century Gothic"/>
              </a:rPr>
              <a:t> to sign the petition?</a:t>
            </a:r>
            <a:endParaRPr sz="28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300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72788" y="144225"/>
            <a:ext cx="1006012" cy="14988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0"/>
          <p:cNvSpPr txBox="1">
            <a:spLocks noGrp="1"/>
          </p:cNvSpPr>
          <p:nvPr>
            <p:ph type="title"/>
          </p:nvPr>
        </p:nvSpPr>
        <p:spPr>
          <a:xfrm>
            <a:off x="607575" y="440863"/>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reread about </a:t>
            </a:r>
            <a:r>
              <a:rPr lang="en-US" sz="3400" dirty="0" err="1">
                <a:latin typeface="Century Gothic"/>
                <a:ea typeface="Century Gothic"/>
                <a:cs typeface="Century Gothic"/>
                <a:sym typeface="Century Gothic"/>
              </a:rPr>
              <a:t>Lyddie’s</a:t>
            </a:r>
            <a:r>
              <a:rPr lang="en-US" sz="3400" dirty="0">
                <a:latin typeface="Century Gothic"/>
                <a:ea typeface="Century Gothic"/>
                <a:cs typeface="Century Gothic"/>
                <a:sym typeface="Century Gothic"/>
              </a:rPr>
              <a:t> decision</a:t>
            </a:r>
            <a:endParaRPr sz="3400" i="0" u="none" strike="noStrike" cap="none" dirty="0">
              <a:solidFill>
                <a:schemeClr val="dk1"/>
              </a:solidFill>
              <a:latin typeface="Century Gothic"/>
              <a:ea typeface="Century Gothic"/>
              <a:cs typeface="Century Gothic"/>
              <a:sym typeface="Century Gothic"/>
            </a:endParaRPr>
          </a:p>
        </p:txBody>
      </p:sp>
      <p:sp>
        <p:nvSpPr>
          <p:cNvPr id="145" name="Google Shape;145;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8" name="Google Shape;148;p20"/>
          <p:cNvSpPr txBox="1"/>
          <p:nvPr/>
        </p:nvSpPr>
        <p:spPr>
          <a:xfrm>
            <a:off x="693225" y="1581675"/>
            <a:ext cx="10572900" cy="5071800"/>
          </a:xfrm>
          <a:prstGeom prst="rect">
            <a:avLst/>
          </a:prstGeom>
          <a:noFill/>
          <a:ln>
            <a:noFill/>
          </a:ln>
        </p:spPr>
        <p:txBody>
          <a:bodyPr spcFirstLastPara="1" wrap="square" lIns="91425" tIns="91425" rIns="91425" bIns="91425" anchor="t" anchorCtr="0">
            <a:noAutofit/>
          </a:bodyPr>
          <a:lstStyle/>
          <a:p>
            <a:pPr marL="457200" lvl="0" indent="-406400" rtl="0">
              <a:lnSpc>
                <a:spcPct val="90000"/>
              </a:lnSpc>
              <a:spcBef>
                <a:spcPts val="0"/>
              </a:spcBef>
              <a:spcAft>
                <a:spcPts val="0"/>
              </a:spcAft>
              <a:buClr>
                <a:schemeClr val="dk1"/>
              </a:buClr>
              <a:buSzPts val="2800"/>
              <a:buFont typeface="Century Gothic"/>
              <a:buAutoNum type="arabicPeriod"/>
            </a:pPr>
            <a:r>
              <a:rPr lang="en-US" sz="2800" dirty="0">
                <a:solidFill>
                  <a:schemeClr val="dk1"/>
                </a:solidFill>
                <a:latin typeface="Century Gothic"/>
                <a:ea typeface="Century Gothic"/>
                <a:cs typeface="Century Gothic"/>
                <a:sym typeface="Century Gothic"/>
              </a:rPr>
              <a:t>In </a:t>
            </a:r>
            <a:r>
              <a:rPr lang="en-US" sz="2800" i="1" dirty="0" err="1">
                <a:solidFill>
                  <a:schemeClr val="dk1"/>
                </a:solidFill>
                <a:latin typeface="Century Gothic"/>
                <a:ea typeface="Century Gothic"/>
                <a:cs typeface="Century Gothic"/>
                <a:sym typeface="Century Gothic"/>
              </a:rPr>
              <a:t>Lyddie</a:t>
            </a:r>
            <a:r>
              <a:rPr lang="en-US" sz="2800" dirty="0">
                <a:solidFill>
                  <a:schemeClr val="dk1"/>
                </a:solidFill>
                <a:latin typeface="Century Gothic"/>
                <a:ea typeface="Century Gothic"/>
                <a:cs typeface="Century Gothic"/>
                <a:sym typeface="Century Gothic"/>
              </a:rPr>
              <a:t>, turn to page 91.</a:t>
            </a:r>
          </a:p>
          <a:p>
            <a:pPr marL="457200" lvl="0" indent="-406400" rtl="0">
              <a:lnSpc>
                <a:spcPct val="90000"/>
              </a:lnSpc>
              <a:spcBef>
                <a:spcPts val="0"/>
              </a:spcBef>
              <a:spcAft>
                <a:spcPts val="0"/>
              </a:spcAft>
              <a:buClr>
                <a:schemeClr val="dk1"/>
              </a:buClr>
              <a:buSzPts val="2800"/>
              <a:buFont typeface="Century Gothic"/>
              <a:buAutoNum type="arabicPeriod"/>
            </a:pPr>
            <a:endParaRPr lang="en-US" sz="2800" dirty="0">
              <a:solidFill>
                <a:schemeClr val="dk1"/>
              </a:solidFill>
              <a:latin typeface="Century Gothic"/>
              <a:ea typeface="Century Gothic"/>
              <a:cs typeface="Century Gothic"/>
              <a:sym typeface="Century Gothic"/>
            </a:endParaRPr>
          </a:p>
          <a:p>
            <a:pPr marL="457200" lvl="0" indent="-406400" rtl="0">
              <a:lnSpc>
                <a:spcPct val="90000"/>
              </a:lnSpc>
              <a:spcBef>
                <a:spcPts val="0"/>
              </a:spcBef>
              <a:spcAft>
                <a:spcPts val="0"/>
              </a:spcAft>
              <a:buClr>
                <a:schemeClr val="dk1"/>
              </a:buClr>
              <a:buSzPts val="2800"/>
              <a:buFont typeface="Century Gothic"/>
              <a:buAutoNum type="arabicPeriod"/>
            </a:pPr>
            <a:r>
              <a:rPr lang="en-US" sz="2800" dirty="0">
                <a:solidFill>
                  <a:schemeClr val="dk1"/>
                </a:solidFill>
                <a:latin typeface="Century Gothic"/>
                <a:ea typeface="Century Gothic"/>
                <a:cs typeface="Century Gothic"/>
                <a:sym typeface="Century Gothic"/>
              </a:rPr>
              <a:t>Listen as I read aloud from page 91 </a:t>
            </a:r>
            <a:r>
              <a:rPr lang="en-US" sz="2800" b="1" dirty="0">
                <a:solidFill>
                  <a:schemeClr val="dk1"/>
                </a:solidFill>
                <a:latin typeface="Century Gothic"/>
                <a:ea typeface="Century Gothic"/>
                <a:cs typeface="Century Gothic"/>
                <a:sym typeface="Century Gothic"/>
              </a:rPr>
              <a:t>“We’re all working like black slaves…”</a:t>
            </a:r>
          </a:p>
          <a:p>
            <a:pPr marL="457200" lvl="0" indent="-406400" rtl="0">
              <a:lnSpc>
                <a:spcPct val="90000"/>
              </a:lnSpc>
              <a:spcBef>
                <a:spcPts val="0"/>
              </a:spcBef>
              <a:spcAft>
                <a:spcPts val="0"/>
              </a:spcAft>
              <a:buClr>
                <a:schemeClr val="dk1"/>
              </a:buClr>
              <a:buSzPts val="2800"/>
              <a:buFont typeface="Century Gothic"/>
              <a:buAutoNum type="arabicPeriod"/>
            </a:pPr>
            <a:endParaRPr lang="en-US" sz="2800" b="1" dirty="0">
              <a:solidFill>
                <a:schemeClr val="dk1"/>
              </a:solidFill>
              <a:latin typeface="Century Gothic"/>
              <a:ea typeface="Century Gothic"/>
              <a:cs typeface="Century Gothic"/>
              <a:sym typeface="Century Gothic"/>
            </a:endParaRPr>
          </a:p>
          <a:p>
            <a:pPr marL="457200" lvl="0" indent="-406400" rtl="0">
              <a:lnSpc>
                <a:spcPct val="90000"/>
              </a:lnSpc>
              <a:spcBef>
                <a:spcPts val="0"/>
              </a:spcBef>
              <a:spcAft>
                <a:spcPts val="0"/>
              </a:spcAft>
              <a:buClr>
                <a:schemeClr val="dk1"/>
              </a:buClr>
              <a:buSzPts val="2800"/>
              <a:buFont typeface="Century Gothic"/>
              <a:buAutoNum type="arabicPeriod"/>
            </a:pPr>
            <a:r>
              <a:rPr lang="en-US" sz="2800" dirty="0">
                <a:solidFill>
                  <a:schemeClr val="dk1"/>
                </a:solidFill>
                <a:latin typeface="Century Gothic"/>
                <a:ea typeface="Century Gothic"/>
                <a:cs typeface="Century Gothic"/>
                <a:sym typeface="Century Gothic"/>
              </a:rPr>
              <a:t>Remember to look at your </a:t>
            </a:r>
            <a:r>
              <a:rPr lang="en-US" sz="2800" b="1" dirty="0">
                <a:solidFill>
                  <a:schemeClr val="dk1"/>
                </a:solidFill>
                <a:latin typeface="Century Gothic"/>
                <a:ea typeface="Century Gothic"/>
                <a:cs typeface="Century Gothic"/>
                <a:sym typeface="Century Gothic"/>
              </a:rPr>
              <a:t>Reader’s Notes </a:t>
            </a:r>
            <a:r>
              <a:rPr lang="en-US" sz="2800" dirty="0">
                <a:solidFill>
                  <a:schemeClr val="dk1"/>
                </a:solidFill>
                <a:latin typeface="Century Gothic"/>
                <a:ea typeface="Century Gothic"/>
                <a:cs typeface="Century Gothic"/>
                <a:sym typeface="Century Gothic"/>
              </a:rPr>
              <a:t>to review what the girls are talking about and the setting.</a:t>
            </a:r>
          </a:p>
          <a:p>
            <a:pPr marL="457200" lvl="0" indent="-406400" rtl="0">
              <a:lnSpc>
                <a:spcPct val="90000"/>
              </a:lnSpc>
              <a:spcBef>
                <a:spcPts val="0"/>
              </a:spcBef>
              <a:spcAft>
                <a:spcPts val="0"/>
              </a:spcAft>
              <a:buClr>
                <a:schemeClr val="dk1"/>
              </a:buClr>
              <a:buSzPts val="2800"/>
              <a:buFont typeface="Century Gothic"/>
              <a:buAutoNum type="arabicPeriod"/>
            </a:pPr>
            <a:endParaRPr lang="en-US" sz="2800" dirty="0">
              <a:solidFill>
                <a:schemeClr val="dk1"/>
              </a:solidFill>
              <a:latin typeface="Century Gothic"/>
              <a:ea typeface="Century Gothic"/>
              <a:cs typeface="Century Gothic"/>
              <a:sym typeface="Century Gothic"/>
            </a:endParaRPr>
          </a:p>
          <a:p>
            <a:pPr marL="457200" lvl="0" indent="-406400" rtl="0">
              <a:lnSpc>
                <a:spcPct val="90000"/>
              </a:lnSpc>
              <a:spcBef>
                <a:spcPts val="0"/>
              </a:spcBef>
              <a:spcAft>
                <a:spcPts val="0"/>
              </a:spcAft>
              <a:buClr>
                <a:schemeClr val="dk1"/>
              </a:buClr>
              <a:buSzPts val="2800"/>
              <a:buFont typeface="Century Gothic"/>
              <a:buAutoNum type="arabicPeriod"/>
            </a:pPr>
            <a:r>
              <a:rPr lang="en-US" sz="2800" dirty="0">
                <a:solidFill>
                  <a:schemeClr val="dk1"/>
                </a:solidFill>
                <a:latin typeface="Century Gothic"/>
                <a:ea typeface="Century Gothic"/>
                <a:cs typeface="Century Gothic"/>
                <a:sym typeface="Century Gothic"/>
              </a:rPr>
              <a:t>Now, go sit with your “At Closed Window appointment”</a:t>
            </a:r>
            <a:endParaRPr sz="2800" dirty="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72788" y="144225"/>
            <a:ext cx="1006012" cy="14988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1"/>
          <p:cNvSpPr txBox="1">
            <a:spLocks noGrp="1"/>
          </p:cNvSpPr>
          <p:nvPr>
            <p:ph type="title"/>
          </p:nvPr>
        </p:nvSpPr>
        <p:spPr>
          <a:xfrm>
            <a:off x="6763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find our </a:t>
            </a:r>
            <a:r>
              <a:rPr lang="en-US" sz="3400" i="1">
                <a:latin typeface="Century Gothic"/>
                <a:ea typeface="Century Gothic"/>
                <a:cs typeface="Century Gothic"/>
                <a:sym typeface="Century Gothic"/>
              </a:rPr>
              <a:t>At Closed Window</a:t>
            </a:r>
            <a:r>
              <a:rPr lang="en-US" sz="3400">
                <a:latin typeface="Century Gothic"/>
                <a:ea typeface="Century Gothic"/>
                <a:cs typeface="Century Gothic"/>
                <a:sym typeface="Century Gothic"/>
              </a:rPr>
              <a:t> Appointment</a:t>
            </a:r>
            <a:endParaRPr sz="3400">
              <a:latin typeface="Century Gothic"/>
              <a:ea typeface="Century Gothic"/>
              <a:cs typeface="Century Gothic"/>
              <a:sym typeface="Century Gothic"/>
            </a:endParaRPr>
          </a:p>
        </p:txBody>
      </p:sp>
      <p:sp>
        <p:nvSpPr>
          <p:cNvPr id="155" name="Google Shape;155;p21"/>
          <p:cNvSpPr txBox="1">
            <a:spLocks noGrp="1"/>
          </p:cNvSpPr>
          <p:nvPr>
            <p:ph type="body" idx="1"/>
          </p:nvPr>
        </p:nvSpPr>
        <p:spPr>
          <a:xfrm>
            <a:off x="323250" y="2313050"/>
            <a:ext cx="11545500" cy="407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57" name="Google Shape;157;p21"/>
          <p:cNvGraphicFramePr/>
          <p:nvPr/>
        </p:nvGraphicFramePr>
        <p:xfrm>
          <a:off x="952500" y="2197125"/>
          <a:ext cx="10287000" cy="4433295"/>
        </p:xfrm>
        <a:graphic>
          <a:graphicData uri="http://schemas.openxmlformats.org/drawingml/2006/table">
            <a:tbl>
              <a:tblPr>
                <a:noFill/>
                <a:tableStyleId>{2FEC95FB-73C5-4BF7-8AB0-BBFC58AD79E9}</a:tableStyleId>
              </a:tblPr>
              <a:tblGrid>
                <a:gridCol w="514350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381000">
                <a:tc>
                  <a:txBody>
                    <a:bodyPr/>
                    <a:lstStyle/>
                    <a:p>
                      <a:pPr marL="76200" lvl="0" indent="0" rtl="0">
                        <a:lnSpc>
                          <a:spcPct val="115000"/>
                        </a:lnSpc>
                        <a:spcBef>
                          <a:spcPts val="0"/>
                        </a:spcBef>
                        <a:spcAft>
                          <a:spcPts val="0"/>
                        </a:spcAft>
                        <a:buClr>
                          <a:schemeClr val="dk1"/>
                        </a:buClr>
                        <a:buSzPts val="1100"/>
                        <a:buFont typeface="Arial"/>
                        <a:buNone/>
                      </a:pPr>
                      <a:r>
                        <a:rPr lang="en-US" sz="1800">
                          <a:solidFill>
                            <a:schemeClr val="dk1"/>
                          </a:solidFill>
                          <a:latin typeface="Century Gothic"/>
                          <a:ea typeface="Century Gothic"/>
                          <a:cs typeface="Century Gothic"/>
                          <a:sym typeface="Century Gothic"/>
                        </a:rPr>
                        <a:t>At the </a:t>
                      </a:r>
                      <a:r>
                        <a:rPr lang="en-US" sz="1800" b="1">
                          <a:solidFill>
                            <a:schemeClr val="dk1"/>
                          </a:solidFill>
                          <a:latin typeface="Century Gothic"/>
                          <a:ea typeface="Century Gothic"/>
                          <a:cs typeface="Century Gothic"/>
                          <a:sym typeface="Century Gothic"/>
                        </a:rPr>
                        <a:t>loom</a:t>
                      </a:r>
                      <a:endParaRPr sz="1800">
                        <a:solidFill>
                          <a:schemeClr val="dk1"/>
                        </a:solidFill>
                        <a:latin typeface="Century Gothic"/>
                        <a:ea typeface="Century Gothic"/>
                        <a:cs typeface="Century Gothic"/>
                        <a:sym typeface="Century Gothic"/>
                      </a:endParaRPr>
                    </a:p>
                    <a:p>
                      <a:pPr marL="76200" lvl="0" indent="0" rtl="0">
                        <a:lnSpc>
                          <a:spcPct val="115000"/>
                        </a:lnSpc>
                        <a:spcBef>
                          <a:spcPts val="0"/>
                        </a:spcBef>
                        <a:spcAft>
                          <a:spcPts val="0"/>
                        </a:spcAft>
                        <a:buClr>
                          <a:schemeClr val="dk1"/>
                        </a:buClr>
                        <a:buSzPts val="1100"/>
                        <a:buFont typeface="Arial"/>
                        <a:buNone/>
                      </a:pPr>
                      <a:r>
                        <a:rPr lang="en-US" sz="1800">
                          <a:solidFill>
                            <a:schemeClr val="dk1"/>
                          </a:solidFill>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r>
                        <a:rPr lang="en-US" sz="1800">
                          <a:latin typeface="Century Gothic"/>
                          <a:ea typeface="Century Gothic"/>
                          <a:cs typeface="Century Gothic"/>
                          <a:sym typeface="Century Gothic"/>
                        </a:rPr>
                        <a:t>At the weft threads</a:t>
                      </a: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spcBef>
                          <a:spcPts val="0"/>
                        </a:spcBef>
                        <a:spcAft>
                          <a:spcPts val="0"/>
                        </a:spcAft>
                        <a:buNone/>
                      </a:pPr>
                      <a:r>
                        <a:rPr lang="en-US" sz="1800">
                          <a:latin typeface="Century Gothic"/>
                          <a:ea typeface="Century Gothic"/>
                          <a:cs typeface="Century Gothic"/>
                          <a:sym typeface="Century Gothic"/>
                        </a:rPr>
                        <a:t>At the warp threads</a:t>
                      </a: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876400">
                <a:tc>
                  <a:txBody>
                    <a:bodyPr/>
                    <a:lstStyle/>
                    <a:p>
                      <a:pPr marL="0" lvl="0" indent="0">
                        <a:spcBef>
                          <a:spcPts val="0"/>
                        </a:spcBef>
                        <a:spcAft>
                          <a:spcPts val="0"/>
                        </a:spcAft>
                        <a:buNone/>
                      </a:pPr>
                      <a:r>
                        <a:rPr lang="en-US" sz="1800">
                          <a:latin typeface="Century Gothic"/>
                          <a:ea typeface="Century Gothic"/>
                          <a:cs typeface="Century Gothic"/>
                          <a:sym typeface="Century Gothic"/>
                        </a:rPr>
                        <a:t>Next to the shuttle</a:t>
                      </a: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spcBef>
                          <a:spcPts val="0"/>
                        </a:spcBef>
                        <a:spcAft>
                          <a:spcPts val="0"/>
                        </a:spcAft>
                        <a:buNone/>
                      </a:pPr>
                      <a:r>
                        <a:rPr lang="en-US" sz="1800">
                          <a:latin typeface="Century Gothic"/>
                          <a:ea typeface="Century Gothic"/>
                          <a:cs typeface="Century Gothic"/>
                          <a:sym typeface="Century Gothic"/>
                        </a:rPr>
                        <a:t>By the closed window</a:t>
                      </a: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r>
                        <a:rPr lang="en-US" sz="1800">
                          <a:latin typeface="Century Gothic"/>
                          <a:ea typeface="Century Gothic"/>
                          <a:cs typeface="Century Gothic"/>
                          <a:sym typeface="Century Gothic"/>
                        </a:rPr>
                        <a:t>Name of partner?</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sp>
        <p:nvSpPr>
          <p:cNvPr id="158" name="Google Shape;158;p21"/>
          <p:cNvSpPr txBox="1"/>
          <p:nvPr/>
        </p:nvSpPr>
        <p:spPr>
          <a:xfrm>
            <a:off x="952500" y="1670625"/>
            <a:ext cx="10287000" cy="526500"/>
          </a:xfrm>
          <a:prstGeom prst="rect">
            <a:avLst/>
          </a:prstGeom>
          <a:noFill/>
          <a:ln>
            <a:noFill/>
          </a:ln>
        </p:spPr>
        <p:txBody>
          <a:bodyPr spcFirstLastPara="1" wrap="square" lIns="91425" tIns="91425" rIns="91425" bIns="91425" anchor="t" anchorCtr="0">
            <a:noAutofit/>
          </a:bodyPr>
          <a:lstStyle/>
          <a:p>
            <a:pPr marL="3200400" lvl="0" indent="457200">
              <a:spcBef>
                <a:spcPts val="0"/>
              </a:spcBef>
              <a:spcAft>
                <a:spcPts val="0"/>
              </a:spcAft>
              <a:buNone/>
            </a:pPr>
            <a:r>
              <a:rPr lang="en-US" sz="2400">
                <a:latin typeface="Century Gothic"/>
                <a:ea typeface="Century Gothic"/>
                <a:cs typeface="Century Gothic"/>
                <a:sym typeface="Century Gothic"/>
              </a:rPr>
              <a:t>Weaving Room Discussion Appointments</a:t>
            </a:r>
            <a:endParaRPr sz="2400">
              <a:latin typeface="Century Gothic"/>
              <a:ea typeface="Century Gothic"/>
              <a:cs typeface="Century Gothic"/>
              <a:sym typeface="Century Gothic"/>
            </a:endParaRPr>
          </a:p>
        </p:txBody>
      </p:sp>
      <p:pic>
        <p:nvPicPr>
          <p:cNvPr id="159" name="Google Shape;159;p21"/>
          <p:cNvPicPr preferRelativeResize="0"/>
          <p:nvPr/>
        </p:nvPicPr>
        <p:blipFill>
          <a:blip r:embed="rId3">
            <a:alphaModFix/>
          </a:blip>
          <a:stretch>
            <a:fillRect/>
          </a:stretch>
        </p:blipFill>
        <p:spPr>
          <a:xfrm>
            <a:off x="10859350" y="5846475"/>
            <a:ext cx="924200" cy="719550"/>
          </a:xfrm>
          <a:prstGeom prst="rect">
            <a:avLst/>
          </a:prstGeom>
          <a:noFill/>
          <a:ln>
            <a:noFill/>
          </a:ln>
        </p:spPr>
      </p:pic>
      <p:pic>
        <p:nvPicPr>
          <p:cNvPr id="8" name="Google Shape;110;p16"/>
          <p:cNvPicPr preferRelativeResize="0"/>
          <p:nvPr/>
        </p:nvPicPr>
        <p:blipFill>
          <a:blip r:embed="rId4">
            <a:alphaModFix/>
          </a:blip>
          <a:stretch>
            <a:fillRect/>
          </a:stretch>
        </p:blipFill>
        <p:spPr>
          <a:xfrm>
            <a:off x="10872788" y="144225"/>
            <a:ext cx="1006012" cy="149883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E26D03D-75C5-4FE9-8A9C-1973C1E8005D}">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C6ABDF32-9E3A-462B-A0DF-C45FA02508AE}">
  <ds:schemaRefs>
    <ds:schemaRef ds:uri="http://schemas.microsoft.com/sharepoint/v3/contenttype/forms"/>
  </ds:schemaRefs>
</ds:datastoreItem>
</file>

<file path=customXml/itemProps3.xml><?xml version="1.0" encoding="utf-8"?>
<ds:datastoreItem xmlns:ds="http://schemas.openxmlformats.org/officeDocument/2006/customXml" ds:itemID="{70C20DC6-62B4-49B7-B0FC-87099C22F9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22</TotalTime>
  <Words>4394</Words>
  <Application>Microsoft Office PowerPoint</Application>
  <PresentationFormat>Widescreen</PresentationFormat>
  <Paragraphs>523</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Calibri</vt:lpstr>
      <vt:lpstr>Overlock</vt:lpstr>
      <vt:lpstr>Arial</vt:lpstr>
      <vt:lpstr>Century Gothic</vt:lpstr>
      <vt:lpstr>Times New Roman</vt:lpstr>
      <vt:lpstr>Office Theme</vt:lpstr>
      <vt:lpstr>Grade 7: Module 2: Unit 1: Lesson 10 Teacher slide, before teaching.</vt:lpstr>
      <vt:lpstr>Grade 7: Module 2: Unit 1: Lesson 10 Teacher slide, before teaching.</vt:lpstr>
      <vt:lpstr>Grade 7: Module 2:  Unit 1: Lesson 10</vt:lpstr>
      <vt:lpstr>Hello, Students!</vt:lpstr>
      <vt:lpstr>Let’s look at our Entry Task</vt:lpstr>
      <vt:lpstr>Let’s check our Reader’s Dictionary definitions Chapter 14</vt:lpstr>
      <vt:lpstr>Let’s consider Lyddie’s choices</vt:lpstr>
      <vt:lpstr>Let’s reread about Lyddie’s decision</vt:lpstr>
      <vt:lpstr>Let’s find our At Closed Window Appointment</vt:lpstr>
      <vt:lpstr>Let’s do some close reading</vt:lpstr>
      <vt:lpstr>Let’s put our thinking on Lyddie’s Decision Anchor Chart</vt:lpstr>
      <vt:lpstr>Let’s gather some evidence for both sides</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10 Teacher slide, before teaching.</dc:title>
  <dc:creator>nbravo</dc:creator>
  <cp:lastModifiedBy>Steven Benson</cp:lastModifiedBy>
  <cp:revision>5</cp:revision>
  <dcterms:modified xsi:type="dcterms:W3CDTF">2018-09-20T17:13:12Z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