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0.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1"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4B18575-738F-473C-8F09-B58FD5C65315}">
  <a:tblStyle styleId="{54B18575-738F-473C-8F09-B58FD5C6531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9C647D1-0B02-465C-B31A-4EEDE500F65B}"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27648" autoAdjust="0"/>
  </p:normalViewPr>
  <p:slideViewPr>
    <p:cSldViewPr snapToGrid="0" snapToObjects="1">
      <p:cViewPr varScale="1">
        <p:scale>
          <a:sx n="17" d="100"/>
          <a:sy n="17" d="100"/>
        </p:scale>
        <p:origin x="1920" y="24"/>
      </p:cViewPr>
      <p:guideLst>
        <p:guide orient="horz" pos="2160"/>
        <p:guide pos="3840"/>
      </p:guideLst>
    </p:cSldViewPr>
  </p:slideViewPr>
  <p:notesTextViewPr>
    <p:cViewPr>
      <p:scale>
        <a:sx n="1" d="1"/>
        <a:sy n="1" d="1"/>
      </p:scale>
      <p:origin x="0" y="-28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78189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lnSpc>
                <a:spcPct val="115000"/>
              </a:lnSpc>
              <a:spcBef>
                <a:spcPts val="0"/>
              </a:spcBef>
              <a:spcAft>
                <a:spcPts val="0"/>
              </a:spcAft>
              <a:buSzPts val="1400"/>
              <a:buChar char="●"/>
            </a:pPr>
            <a:r>
              <a:rPr lang="en-US" dirty="0"/>
              <a:t>Unit 3 includes an investigation of working conditions in the modern-day garment industry. In this research, students will refer to the </a:t>
            </a:r>
            <a:r>
              <a:rPr lang="en-US" b="1" dirty="0"/>
              <a:t>Working Conditions anchor chart</a:t>
            </a:r>
            <a:r>
              <a:rPr lang="en-US" dirty="0"/>
              <a:t> that they added to in Units 1 and 2. The questions they developed as they read </a:t>
            </a:r>
            <a:r>
              <a:rPr lang="en-US" b="0" i="1" dirty="0" err="1"/>
              <a:t>Lyddie</a:t>
            </a:r>
            <a:r>
              <a:rPr lang="en-US" dirty="0"/>
              <a:t> will be particularly useful now.</a:t>
            </a:r>
            <a:endParaRPr dirty="0"/>
          </a:p>
          <a:p>
            <a:pPr marL="457200" lvl="0" indent="-304800" algn="l" rtl="0">
              <a:lnSpc>
                <a:spcPct val="90000"/>
              </a:lnSpc>
              <a:spcBef>
                <a:spcPts val="0"/>
              </a:spcBef>
              <a:spcAft>
                <a:spcPts val="0"/>
              </a:spcAft>
              <a:buClr>
                <a:schemeClr val="dk1"/>
              </a:buClr>
              <a:buSzPts val="1200"/>
              <a:buChar char="●"/>
            </a:pPr>
            <a:r>
              <a:rPr lang="en-US" dirty="0"/>
              <a:t>Students will also add to the </a:t>
            </a:r>
            <a:r>
              <a:rPr lang="en-US" b="1" dirty="0"/>
              <a:t>Working Conditions anchor chart</a:t>
            </a:r>
            <a:r>
              <a:rPr lang="en-US" dirty="0"/>
              <a:t>. In earlier units, they added examples of actual working conditions they encountered;  in this unit, they will add their ideas about what working conditions they consider fair. If the </a:t>
            </a:r>
            <a:r>
              <a:rPr lang="en-US" b="0" dirty="0"/>
              <a:t>Examples of Fair Working Conditions column of the anchor chart </a:t>
            </a:r>
            <a:r>
              <a:rPr lang="en-US" dirty="0"/>
              <a:t>is full, consider adding a </a:t>
            </a:r>
            <a:r>
              <a:rPr lang="en-US" b="0" dirty="0"/>
              <a:t>“What we think is fair” </a:t>
            </a:r>
            <a:r>
              <a:rPr lang="en-US" dirty="0"/>
              <a:t>column; otherwise, just add ideas in a different color.</a:t>
            </a:r>
            <a:endParaRPr dirty="0"/>
          </a:p>
          <a:p>
            <a:pPr marL="457200" lvl="0" indent="-304800" algn="l" rtl="0">
              <a:lnSpc>
                <a:spcPct val="115000"/>
              </a:lnSpc>
              <a:spcBef>
                <a:spcPts val="0"/>
              </a:spcBef>
              <a:spcAft>
                <a:spcPts val="0"/>
              </a:spcAft>
              <a:buSzPts val="1200"/>
              <a:buFont typeface="Calibri"/>
              <a:buChar char="●"/>
            </a:pPr>
            <a:r>
              <a:rPr lang="en-US" dirty="0"/>
              <a:t>While the lessons focus on investigating the working conditions at </a:t>
            </a:r>
            <a:r>
              <a:rPr lang="en-US" dirty="0" err="1"/>
              <a:t>Wegmans</a:t>
            </a:r>
            <a:r>
              <a:rPr lang="en-US" dirty="0"/>
              <a:t> ( a New York employer), if you would like, you can focus on working conditions at a different popular local employer.  The goal is to help students understand working conditions in a place where they could potentially be employees.</a:t>
            </a:r>
            <a:endParaRPr dirty="0"/>
          </a:p>
          <a:p>
            <a:pPr marL="457200" lvl="0" indent="-304800" algn="l" rtl="0">
              <a:lnSpc>
                <a:spcPct val="90000"/>
              </a:lnSpc>
              <a:spcBef>
                <a:spcPts val="0"/>
              </a:spcBef>
              <a:spcAft>
                <a:spcPts val="0"/>
              </a:spcAft>
              <a:buClr>
                <a:schemeClr val="dk1"/>
              </a:buClr>
              <a:buSzPts val="1200"/>
              <a:buFont typeface="Century Gothic"/>
              <a:buChar char="●"/>
            </a:pPr>
            <a:r>
              <a:rPr lang="en-US" dirty="0"/>
              <a:t>Both assessments focus on W.7.7 and W.7.8, but the </a:t>
            </a:r>
            <a:r>
              <a:rPr lang="en-US" b="1" dirty="0"/>
              <a:t>Mid-Unit 3 Assessment </a:t>
            </a:r>
            <a:r>
              <a:rPr lang="en-US" dirty="0"/>
              <a:t>focuses more on gathering relevant information and asking questions, while the </a:t>
            </a:r>
            <a:r>
              <a:rPr lang="en-US" b="1" dirty="0"/>
              <a:t>end of unit assessment </a:t>
            </a:r>
            <a:r>
              <a:rPr lang="en-US" dirty="0"/>
              <a:t>focuses more on paraphrasing and synthesizing information to answer a research question. </a:t>
            </a:r>
            <a:endParaRPr dirty="0"/>
          </a:p>
          <a:p>
            <a:pPr marL="457200" lvl="0" indent="-304800" algn="l" rtl="0">
              <a:lnSpc>
                <a:spcPct val="115000"/>
              </a:lnSpc>
              <a:spcBef>
                <a:spcPts val="0"/>
              </a:spcBef>
              <a:spcAft>
                <a:spcPts val="0"/>
              </a:spcAft>
              <a:buSzPts val="1200"/>
              <a:buChar char="●"/>
            </a:pPr>
            <a:r>
              <a:rPr lang="en-US" dirty="0"/>
              <a:t>The performance task focuses on NYS P-12 ELA Standards W.7.2, W.7.4, W.7.6, W.7.7, W.7.8, SL.7.1b, L.7.1, L.7.2, L.7.3, and L.7.6.</a:t>
            </a:r>
            <a:endParaRPr dirty="0"/>
          </a:p>
          <a:p>
            <a:pPr marL="457200" lvl="0" indent="-317500" algn="l" rtl="0">
              <a:lnSpc>
                <a:spcPct val="115000"/>
              </a:lnSpc>
              <a:spcBef>
                <a:spcPts val="0"/>
              </a:spcBef>
              <a:spcAft>
                <a:spcPts val="0"/>
              </a:spcAft>
              <a:buSzPts val="1400"/>
              <a:buChar char="●"/>
            </a:pPr>
            <a:r>
              <a:rPr lang="en-US" dirty="0"/>
              <a:t>Because the skills and texts that students will be engaging with in this unit are challenging, most of the research and writing happen in class so the students can be well supported. Therefore, homework for this unit is almost always independent reading. Consider how to encourage and support students in this. See two separate stand-alone documents on </a:t>
            </a:r>
            <a:r>
              <a:rPr lang="en-US" dirty="0" err="1"/>
              <a:t>EngageNY.org</a:t>
            </a:r>
            <a:r>
              <a:rPr lang="en-US" dirty="0"/>
              <a:t>—</a:t>
            </a:r>
            <a:r>
              <a:rPr lang="en-US" b="1" dirty="0"/>
              <a:t>The Importance of Increasing the Volume of Reading</a:t>
            </a:r>
            <a:r>
              <a:rPr lang="en-US" dirty="0"/>
              <a:t>, and </a:t>
            </a:r>
            <a:r>
              <a:rPr lang="en-US" b="1" dirty="0"/>
              <a:t>Launching Independent Reading in Grades 6–8: Sample Plan</a:t>
            </a:r>
            <a:r>
              <a:rPr lang="en-US" dirty="0"/>
              <a:t>—which together provide the rationale and practical guidance for a robust independent reading program.</a:t>
            </a:r>
            <a:endParaRPr dirty="0"/>
          </a:p>
          <a:p>
            <a:pPr marL="457200" lvl="0" indent="0" algn="l" rtl="0">
              <a:lnSpc>
                <a:spcPct val="115000"/>
              </a:lnSpc>
              <a:spcBef>
                <a:spcPts val="0"/>
              </a:spcBef>
              <a:spcAft>
                <a:spcPts val="0"/>
              </a:spcAft>
              <a:buNone/>
            </a:pPr>
            <a:endParaRPr dirty="0"/>
          </a:p>
          <a:p>
            <a:pPr marL="457200" lvl="0" indent="0" algn="l" rtl="0">
              <a:lnSpc>
                <a:spcPct val="115000"/>
              </a:lnSpc>
              <a:spcBef>
                <a:spcPts val="0"/>
              </a:spcBef>
              <a:spcAft>
                <a:spcPts val="0"/>
              </a:spcAft>
              <a:buNone/>
            </a:pPr>
            <a:endParaRPr dirty="0"/>
          </a:p>
        </p:txBody>
      </p:sp>
    </p:spTree>
    <p:extLst>
      <p:ext uri="{BB962C8B-B14F-4D97-AF65-F5344CB8AC3E}">
        <p14:creationId xmlns:p14="http://schemas.microsoft.com/office/powerpoint/2010/main" val="3062487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4177c8f0e1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4177c8f0e1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15 -18 </a:t>
            </a:r>
            <a:r>
              <a:rPr lang="en-US" b="1" i="0" u="none" strike="noStrike" cap="none" dirty="0">
                <a:solidFill>
                  <a:schemeClr val="dk1"/>
                </a:solidFill>
              </a:rPr>
              <a:t> minutes (this slide, </a:t>
            </a:r>
            <a:r>
              <a:rPr lang="en-US" b="1" dirty="0"/>
              <a:t>3-5 minutes)</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Investigating Working Conditions at </a:t>
            </a:r>
            <a:r>
              <a:rPr lang="en-US" b="1" dirty="0" err="1" smtClean="0"/>
              <a:t>Wegmans</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It is valuable for students to investigate a real company.  This makes their findings more relevant.</a:t>
            </a:r>
            <a:endParaRPr dirty="0"/>
          </a:p>
          <a:p>
            <a:pPr marL="457200" lvl="0" indent="-304800" algn="l" rtl="0">
              <a:spcBef>
                <a:spcPts val="0"/>
              </a:spcBef>
              <a:spcAft>
                <a:spcPts val="0"/>
              </a:spcAft>
              <a:buClr>
                <a:schemeClr val="dk1"/>
              </a:buClr>
              <a:buSzPts val="1200"/>
              <a:buFont typeface="Calibri"/>
              <a:buChar char="●"/>
            </a:pPr>
            <a:r>
              <a:rPr lang="en-US" dirty="0"/>
              <a:t>As students work, they may need the following help: The site does not provide data on how much workers are paid; a call to the hiring office suggests that the </a:t>
            </a:r>
            <a:r>
              <a:rPr lang="en-US" dirty="0" smtClean="0"/>
              <a:t>average16</a:t>
            </a:r>
            <a:r>
              <a:rPr lang="en-US" dirty="0"/>
              <a:t>-year-old with no experience looking for part-time work would start at about minimum wage ($10.40/hour in New York) and have the opportunity for raises over time.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top paragraph of the slide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Tell students that in this unit, they will be researching working conditions in the world today. They will see to what extent the issues faced by the mill girls and the farmworkers have been resolved, and to what extent those issues continue. They will also think carefully about the role that American consumers and businesses play in shaping working conditions both in the United States and in other parts of the world.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that before students start researching global working conditions, they will look at the working conditions they might encounter locally, so they will have a point of reference. Today the class will research working conditions at </a:t>
            </a:r>
            <a:r>
              <a:rPr lang="en-US" dirty="0" err="1"/>
              <a:t>Wegmans</a:t>
            </a:r>
            <a:r>
              <a:rPr lang="en-US" dirty="0"/>
              <a:t>, which many people in New York regard as a good place to work.</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Depending on the technology setup in your class, either direct students to the </a:t>
            </a:r>
            <a:r>
              <a:rPr lang="en-US" dirty="0" err="1"/>
              <a:t>Wegmans</a:t>
            </a:r>
            <a:r>
              <a:rPr lang="en-US" dirty="0"/>
              <a:t> Web site (</a:t>
            </a:r>
            <a:r>
              <a:rPr lang="en-US" dirty="0" err="1"/>
              <a:t>wegmans.com</a:t>
            </a:r>
            <a:r>
              <a:rPr lang="en-US" dirty="0"/>
              <a:t> “Careers” page; focus on the “Benefits,” “Opportunities,” and “Diversity” subpages) or print out the relevant Web pages and distribute them to students.</a:t>
            </a:r>
            <a:endParaRPr dirty="0"/>
          </a:p>
          <a:p>
            <a:pPr marL="457200" marR="0" lvl="0" indent="-304800" algn="l" rtl="0">
              <a:lnSpc>
                <a:spcPct val="100000"/>
              </a:lnSpc>
              <a:spcBef>
                <a:spcPts val="0"/>
              </a:spcBef>
              <a:spcAft>
                <a:spcPts val="0"/>
              </a:spcAft>
              <a:buClr>
                <a:schemeClr val="dk1"/>
              </a:buClr>
              <a:buSzPts val="1200"/>
              <a:buAutoNum type="arabicPeriod"/>
            </a:pPr>
            <a:r>
              <a:rPr lang="en-US" dirty="0"/>
              <a:t>Explain to students that their task is to learn what working conditions at </a:t>
            </a:r>
            <a:r>
              <a:rPr lang="en-US" dirty="0" err="1"/>
              <a:t>Wegmans</a:t>
            </a:r>
            <a:r>
              <a:rPr lang="en-US" dirty="0"/>
              <a:t> are like: They will have 10 minutes to learn as much as they can about working conditions in each category of the anchor chart. </a:t>
            </a:r>
            <a:endParaRPr dirty="0"/>
          </a:p>
          <a:p>
            <a:pPr marL="457200" marR="0" lvl="0" indent="-304800" algn="l" rtl="0">
              <a:lnSpc>
                <a:spcPct val="100000"/>
              </a:lnSpc>
              <a:spcBef>
                <a:spcPts val="0"/>
              </a:spcBef>
              <a:spcAft>
                <a:spcPts val="0"/>
              </a:spcAft>
              <a:buClr>
                <a:schemeClr val="dk1"/>
              </a:buClr>
              <a:buSzPts val="1200"/>
              <a:buAutoNum type="arabicPeriod"/>
            </a:pPr>
            <a:r>
              <a:rPr lang="en-US" dirty="0"/>
              <a:t>Distribute a blank </a:t>
            </a:r>
            <a:r>
              <a:rPr lang="en-US" b="1" dirty="0"/>
              <a:t>Working Conditions anchor chart</a:t>
            </a:r>
            <a:r>
              <a:rPr lang="en-US" dirty="0"/>
              <a:t> to each student. </a:t>
            </a:r>
            <a:r>
              <a:rPr lang="en-US" dirty="0" smtClean="0"/>
              <a:t>Tell </a:t>
            </a:r>
            <a:r>
              <a:rPr lang="en-US" dirty="0"/>
              <a:t>them that this is where they can record their findings.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smtClean="0">
                <a:solidFill>
                  <a:schemeClr val="dk1"/>
                </a:solidFill>
              </a:rPr>
              <a:t>Look </a:t>
            </a:r>
            <a:r>
              <a:rPr lang="en-US" i="0" u="none" strike="noStrike" cap="none" dirty="0">
                <a:solidFill>
                  <a:schemeClr val="dk1"/>
                </a:solidFill>
              </a:rPr>
              <a:t>for stude</a:t>
            </a:r>
            <a:r>
              <a:rPr lang="en-US" dirty="0"/>
              <a:t>nts to be on the correct website.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The teacher may need to define relevant vocabulary: </a:t>
            </a:r>
            <a:r>
              <a:rPr lang="en-US" i="1" dirty="0"/>
              <a:t>benefits</a:t>
            </a:r>
            <a:r>
              <a:rPr lang="en-US" dirty="0"/>
              <a:t>, </a:t>
            </a:r>
            <a:r>
              <a:rPr lang="en-US" i="1" dirty="0"/>
              <a:t>compensation</a:t>
            </a:r>
            <a:r>
              <a:rPr lang="en-US" dirty="0"/>
              <a:t>, </a:t>
            </a:r>
            <a:r>
              <a:rPr lang="en-US" i="1" dirty="0"/>
              <a:t>leave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67" name="Google Shape;167;g4177c8f0e1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3010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177c8f0e1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4177c8f0e1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15</a:t>
            </a:r>
            <a:r>
              <a:rPr lang="en-US" b="1" i="0" u="none" strike="noStrike" cap="none" dirty="0">
                <a:solidFill>
                  <a:schemeClr val="dk1"/>
                </a:solidFill>
              </a:rPr>
              <a:t> - 18 minutes (this slide, </a:t>
            </a:r>
            <a:r>
              <a:rPr lang="en-US" b="1" dirty="0"/>
              <a:t>10-12 minutes)</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a:t>
            </a:r>
            <a:r>
              <a:rPr lang="en-US" b="1" dirty="0" smtClean="0"/>
              <a:t>Partners</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Investigating Working Conditions at </a:t>
            </a:r>
            <a:r>
              <a:rPr lang="en-US" b="1" dirty="0" err="1"/>
              <a:t>Wegmans</a:t>
            </a:r>
            <a:endParaRPr b="1"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Char char="●"/>
            </a:pPr>
            <a:r>
              <a:rPr lang="en-US" dirty="0"/>
              <a:t>Think-Pair-Share gives students the opportunity to synthesize the evidence they have gathered and share it to show their understanding.</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After students have worked for 10 minutes, do a Think-Pair-</a:t>
            </a:r>
            <a:r>
              <a:rPr lang="en-US" dirty="0" smtClean="0"/>
              <a:t>Share:</a:t>
            </a:r>
            <a:r>
              <a:rPr lang="en-US" baseline="0" dirty="0"/>
              <a:t> </a:t>
            </a:r>
            <a:r>
              <a:rPr lang="en-US" dirty="0" smtClean="0"/>
              <a:t>Say</a:t>
            </a:r>
            <a:r>
              <a:rPr lang="en-US" dirty="0"/>
              <a:t>,</a:t>
            </a:r>
            <a:r>
              <a:rPr lang="en-US" b="1" dirty="0"/>
              <a:t> </a:t>
            </a:r>
            <a:r>
              <a:rPr lang="en-US" i="1" dirty="0"/>
              <a:t>“Given what you have learned about, what it might be like to work at </a:t>
            </a:r>
            <a:r>
              <a:rPr lang="en-US" i="1" dirty="0" err="1"/>
              <a:t>Wegmans</a:t>
            </a:r>
            <a:r>
              <a:rPr lang="en-US" i="1" dirty="0"/>
              <a:t>? What can we add to the anchor chart under ‘Examples of Fair Working Conditions</a:t>
            </a:r>
            <a:r>
              <a:rPr lang="en-US" i="1" dirty="0" smtClean="0"/>
              <a:t>?’”</a:t>
            </a:r>
            <a:endParaRPr i="1"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smtClean="0"/>
              <a:t>Look </a:t>
            </a:r>
            <a:r>
              <a:rPr lang="en-US" dirty="0"/>
              <a:t>for students to be on the correct website and actively researching the categories on the chart.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L</a:t>
            </a:r>
            <a:r>
              <a:rPr lang="en-US" dirty="0"/>
              <a:t>isten for students to be discussing reasonable hours, fair pay, clean and friendly environment, etc.</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It may be helpful to share as a large group so students can add ideas to their charts.</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75" name="Google Shape;175;g4177c8f0e1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9544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177c8f0e1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4177c8f0e1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i="0" u="none" strike="noStrike" cap="none" dirty="0" smtClean="0">
                <a:solidFill>
                  <a:schemeClr val="dk1"/>
                </a:solidFill>
              </a:rPr>
              <a:t>10 </a:t>
            </a:r>
            <a:r>
              <a:rPr lang="en-US" b="1" i="0" u="none" strike="noStrike" cap="none" dirty="0">
                <a:solidFill>
                  <a:schemeClr val="dk1"/>
                </a:solidFill>
              </a:rPr>
              <a:t>-15  minutes (this slide, </a:t>
            </a:r>
            <a:r>
              <a:rPr lang="en-US" b="1" dirty="0"/>
              <a:t>3 minutes)</a:t>
            </a:r>
            <a:r>
              <a:rPr lang="en-US" b="1" i="0" u="none" strike="noStrike" cap="none" dirty="0">
                <a:solidFill>
                  <a:schemeClr val="dk1"/>
                </a:solidFill>
              </a:rPr>
              <a:t>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5</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B. Discussing Fair Working Conditions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Understanding the differences between countries and working conditions is critical to success with the research project in coming lessons.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to students that in this unit, they will research conditions in the garment industry today.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Define “garment” and ask them where they think their clothes are made. Consider bringing some clothes from home or from the lost and found and having the students check the labels. Students will notice that many of the clothes are made in developing countries, and some are made in the United States.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Briefly define </a:t>
            </a:r>
            <a:r>
              <a:rPr lang="en-US" i="1" dirty="0"/>
              <a:t>developing</a:t>
            </a:r>
            <a:r>
              <a:rPr lang="en-US" dirty="0"/>
              <a:t> and </a:t>
            </a:r>
            <a:r>
              <a:rPr lang="en-US" i="1" dirty="0"/>
              <a:t>developed</a:t>
            </a:r>
            <a:r>
              <a:rPr lang="en-US" dirty="0"/>
              <a:t> country.  Use the table on the slide to explain the United States is a developed country—it is wealthy and has a lot of technology, industry, and infrastructure. Many countries—such as Bangladesh and Cambodia—are developing countries: They are relatively poor and don’t have as much industry or technology, but they are changing and are gaining those things. Other countries, such as Mexico, China, and Thailand, are somewhere in between—less wealthy than the United States but with considerably more industry and technology than places like Bangladesh or Cambodia.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While you don’t have time for a whole lesson here on the nuances and politics of these labels, make sure students understand that there are both costs and benefits to development, and that there are often disagreements of the form development should take, because different types of development help different groups in the population more or less.</a:t>
            </a:r>
            <a:endParaRPr dirty="0"/>
          </a:p>
          <a:p>
            <a:pPr marL="457200" marR="0" lvl="0" indent="-304800" algn="l" rtl="0">
              <a:lnSpc>
                <a:spcPct val="100000"/>
              </a:lnSpc>
              <a:spcBef>
                <a:spcPts val="0"/>
              </a:spcBef>
              <a:spcAft>
                <a:spcPts val="0"/>
              </a:spcAft>
              <a:buClr>
                <a:schemeClr val="dk1"/>
              </a:buClr>
              <a:buSzPts val="1200"/>
              <a:buAutoNum type="arabicPeriod"/>
            </a:pPr>
            <a:r>
              <a:rPr lang="en-US" dirty="0"/>
              <a:t>Also, consider pointing out that just because a country, like the United States, is wealthy, it does not mean that everyone in the country is wealthy. It means that, on average, a person’s yearly income is much higher than in countries like Bangladesh or Cambodia.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Tell students that in developing countries, wages are often lower than they are in the United States, and that this is one reason many companies have their factories in these countries—when their labor costs are lower, they make more money. Many people in these countries are glad to have jobs at wages that seem low to us, because they pay more than some other jobs. In addition, the </a:t>
            </a:r>
            <a:r>
              <a:rPr lang="en-US" i="1" dirty="0"/>
              <a:t>cost of living</a:t>
            </a:r>
            <a:r>
              <a:rPr lang="en-US" dirty="0"/>
              <a:t>—how much you pay for food, a place to live, etc.—is lower. However, although many workers are willing to work longer hours for less pay than workers in the United States, they also want working conditions and pay that they consider fair.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to students that in this unit, they will need to think a lot about what they think fair working conditions are. They will also need to think about what, if any, responsibility they think they have as consumers for the working conditions of garment workers in other countries.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Today they will do an activity to help them think about what it means for working conditions to be fair, and also to think about how working conditions in the garment industry are relevant to them.</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Student Look </a:t>
            </a:r>
            <a:r>
              <a:rPr lang="en-US" dirty="0" err="1"/>
              <a:t>Fors</a:t>
            </a:r>
            <a:r>
              <a:rPr lang="en-US" dirty="0"/>
              <a:t>/Listen </a:t>
            </a:r>
            <a:r>
              <a:rPr lang="en-US" dirty="0" err="1"/>
              <a:t>Fors</a:t>
            </a:r>
            <a:r>
              <a:rPr lang="en-US" dirty="0" smtClean="0"/>
              <a:t>:</a:t>
            </a:r>
            <a:r>
              <a:rPr lang="en-US" baseline="0" dirty="0"/>
              <a:t> </a:t>
            </a:r>
            <a:r>
              <a:rPr lang="en-US" dirty="0" smtClean="0"/>
              <a:t>None</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85" name="Google Shape;185;g4177c8f0e1_0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9658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177c8f0e1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g4177c8f0e1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10</a:t>
            </a:r>
            <a:r>
              <a:rPr lang="en-US" b="1" i="0" u="none" strike="noStrike" cap="none" dirty="0">
                <a:solidFill>
                  <a:schemeClr val="dk1"/>
                </a:solidFill>
              </a:rPr>
              <a:t> - 15 minut</a:t>
            </a:r>
            <a:r>
              <a:rPr lang="en-US" b="1" dirty="0"/>
              <a:t>es </a:t>
            </a:r>
            <a:r>
              <a:rPr lang="en-US" b="1" i="0" u="none" strike="noStrike" cap="none" dirty="0">
                <a:solidFill>
                  <a:schemeClr val="dk1"/>
                </a:solidFill>
              </a:rPr>
              <a:t> (this slide </a:t>
            </a:r>
            <a:r>
              <a:rPr lang="en-US" b="1" dirty="0"/>
              <a:t>2-3</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5</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algn="l" rtl="0">
              <a:spcBef>
                <a:spcPts val="0"/>
              </a:spcBef>
              <a:spcAft>
                <a:spcPts val="0"/>
              </a:spcAft>
              <a:buClr>
                <a:schemeClr val="dk1"/>
              </a:buClr>
              <a:buSzPts val="1400"/>
              <a:buFont typeface="Arial"/>
              <a:buNone/>
            </a:pPr>
            <a:r>
              <a:rPr lang="en-US" b="1" dirty="0"/>
              <a:t>Work Time B. Discussing Fair Working Conditions </a:t>
            </a:r>
            <a:endParaRPr lang="en-US" b="1" dirty="0" smtClean="0"/>
          </a:p>
          <a:p>
            <a:pPr marL="0" lvl="0" indent="0" algn="l" rtl="0">
              <a:spcBef>
                <a:spcPts val="0"/>
              </a:spcBef>
              <a:spcAft>
                <a:spcPts val="0"/>
              </a:spcAft>
              <a:buClr>
                <a:schemeClr val="dk1"/>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Font typeface="Calibri"/>
              <a:buChar char="●"/>
            </a:pPr>
            <a:r>
              <a:rPr lang="en-US" dirty="0"/>
              <a:t>Students will think about various statements about working conditions in this activity.</a:t>
            </a:r>
            <a:endParaRPr dirty="0"/>
          </a:p>
          <a:p>
            <a:pPr marL="457200" marR="0" lvl="0" indent="-317500" algn="l" rtl="0">
              <a:lnSpc>
                <a:spcPct val="100000"/>
              </a:lnSpc>
              <a:spcBef>
                <a:spcPts val="0"/>
              </a:spcBef>
              <a:spcAft>
                <a:spcPts val="0"/>
              </a:spcAft>
              <a:buSzPts val="1400"/>
              <a:buFont typeface="Calibri"/>
              <a:buChar char="●"/>
            </a:pPr>
            <a:r>
              <a:rPr lang="en-US" dirty="0"/>
              <a:t>Use of strategies like Four Corners allows for total participation of students. It encourages critical thinking, collaboration, and social construction of knowledge. It also helps students practice their speaking and listening skills.</a:t>
            </a:r>
            <a:endParaRPr dirty="0"/>
          </a:p>
          <a:p>
            <a:pPr marL="457200" marR="0" lvl="0" indent="-317500" algn="l" rtl="0">
              <a:lnSpc>
                <a:spcPct val="100000"/>
              </a:lnSpc>
              <a:spcBef>
                <a:spcPts val="0"/>
              </a:spcBef>
              <a:spcAft>
                <a:spcPts val="0"/>
              </a:spcAft>
              <a:buSzPts val="1400"/>
              <a:buChar char="●"/>
            </a:pPr>
            <a:r>
              <a:rPr lang="en-US" dirty="0"/>
              <a:t>For a class that is too large or if there is not enough space, the teacher could number the areas and the students could hold up the corresponding number of fingers. </a:t>
            </a:r>
            <a:r>
              <a:rPr lang="en-US" dirty="0" smtClean="0"/>
              <a:t>The </a:t>
            </a:r>
            <a:r>
              <a:rPr lang="en-US" dirty="0"/>
              <a:t>students could share out with the large group and discuss that way instead of in small groups first.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17500" algn="l" rtl="0">
              <a:lnSpc>
                <a:spcPct val="100000"/>
              </a:lnSpc>
              <a:spcBef>
                <a:spcPts val="0"/>
              </a:spcBef>
              <a:spcAft>
                <a:spcPts val="0"/>
              </a:spcAft>
              <a:buClr>
                <a:schemeClr val="dk1"/>
              </a:buClr>
              <a:buSzPts val="1400"/>
              <a:buFont typeface="Calibri"/>
              <a:buAutoNum type="arabicPeriod"/>
            </a:pPr>
            <a:r>
              <a:rPr lang="en-US" dirty="0"/>
              <a:t>Briefly review the Four Corners strategy with students. You will state and post a statement. Students will think for a minute, then go to the corner than best represents their opinion: strongly agree, mostly agree, mostly disagree, or strongly disagree. Groups will talk in their corners for a few minutes, and then you will call on one or two people from each corner to share out. Then you will state and post a new statement, and they will move again and repeat the process. Remind students that they should listen carefully; at the end of this activity they will be writing individually about their opinions.</a:t>
            </a:r>
            <a:endParaRPr dirty="0"/>
          </a:p>
          <a:p>
            <a:pPr marL="457200" marR="0" lvl="0" indent="-317500" algn="l" rtl="0">
              <a:lnSpc>
                <a:spcPct val="100000"/>
              </a:lnSpc>
              <a:spcBef>
                <a:spcPts val="0"/>
              </a:spcBef>
              <a:spcAft>
                <a:spcPts val="0"/>
              </a:spcAft>
              <a:buSzPts val="1400"/>
              <a:buAutoNum type="arabicPeriod"/>
            </a:pPr>
            <a:r>
              <a:rPr lang="en-US" dirty="0"/>
              <a:t>Read the statement aloud - read it twice if helpful.</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Font typeface="Calibri"/>
              <a:buChar char="●"/>
            </a:pPr>
            <a:r>
              <a:rPr lang="en-US" dirty="0"/>
              <a:t>Students should be thoughtful about where they choose to move to.</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r>
              <a:rPr lang="en-US" dirty="0" smtClean="0"/>
              <a:t>:</a:t>
            </a:r>
            <a:r>
              <a:rPr lang="en-US" baseline="0" dirty="0"/>
              <a:t> </a:t>
            </a:r>
            <a:r>
              <a:rPr lang="en-US" dirty="0" smtClean="0"/>
              <a:t>None</a:t>
            </a: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93" name="Google Shape;193;g4177c8f0e1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1973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177c8f0e1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g4177c8f0e1_0_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10</a:t>
            </a:r>
            <a:r>
              <a:rPr lang="en-US" b="1" i="0" u="none" strike="noStrike" cap="none" dirty="0">
                <a:solidFill>
                  <a:schemeClr val="dk1"/>
                </a:solidFill>
              </a:rPr>
              <a:t> - 15 minut</a:t>
            </a:r>
            <a:r>
              <a:rPr lang="en-US" b="1" dirty="0"/>
              <a:t>es </a:t>
            </a:r>
            <a:r>
              <a:rPr lang="en-US" b="1" i="0" u="none" strike="noStrike" cap="none" dirty="0">
                <a:solidFill>
                  <a:schemeClr val="dk1"/>
                </a:solidFill>
              </a:rPr>
              <a:t> (this slide </a:t>
            </a:r>
            <a:r>
              <a:rPr lang="en-US" b="1" dirty="0"/>
              <a:t>2-3</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3 of 5</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 Work Time B. Discussing Fair Working Conditions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statement and direct students to move to the corner that represents their opinion.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Font typeface="Calibri"/>
              <a:buChar char="●"/>
            </a:pPr>
            <a:r>
              <a:rPr lang="en-US" dirty="0"/>
              <a:t>Students should be thoughtful about where they choose to move to.</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r>
              <a:rPr lang="en-US" dirty="0" smtClean="0"/>
              <a:t>:</a:t>
            </a:r>
            <a:r>
              <a:rPr lang="en-US" baseline="0" dirty="0"/>
              <a:t> </a:t>
            </a:r>
            <a:r>
              <a:rPr lang="en-US" dirty="0" smtClean="0"/>
              <a:t>None</a:t>
            </a: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01" name="Google Shape;201;g4177c8f0e1_0_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7470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177c8f0e1_0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g4177c8f0e1_0_1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10</a:t>
            </a:r>
            <a:r>
              <a:rPr lang="en-US" b="1" i="0" u="none" strike="noStrike" cap="none" dirty="0">
                <a:solidFill>
                  <a:schemeClr val="dk1"/>
                </a:solidFill>
              </a:rPr>
              <a:t> -15 minut</a:t>
            </a:r>
            <a:r>
              <a:rPr lang="en-US" b="1" dirty="0"/>
              <a:t>es </a:t>
            </a:r>
            <a:r>
              <a:rPr lang="en-US" b="1" i="0" u="none" strike="noStrike" cap="none" dirty="0">
                <a:solidFill>
                  <a:schemeClr val="dk1"/>
                </a:solidFill>
              </a:rPr>
              <a:t> (this slide </a:t>
            </a:r>
            <a:r>
              <a:rPr lang="en-US" b="1" dirty="0"/>
              <a:t>2-3</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4 of 5</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 Work Time B. Discussing Fair Working Conditions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US" dirty="0"/>
              <a:t>Read the statement and direct students to move to the corner that represents their opinion.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lvl="0" indent="-317500" algn="l" rtl="0">
              <a:spcBef>
                <a:spcPts val="0"/>
              </a:spcBef>
              <a:spcAft>
                <a:spcPts val="0"/>
              </a:spcAft>
              <a:buSzPts val="1400"/>
              <a:buChar char="●"/>
            </a:pPr>
            <a:r>
              <a:rPr lang="en-US" dirty="0"/>
              <a:t>Students should be thoughtful about where they choose to move to.</a:t>
            </a:r>
            <a:endParaRPr dirty="0"/>
          </a:p>
          <a:p>
            <a:pPr marL="9144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r>
              <a:rPr lang="en-US" dirty="0" smtClean="0"/>
              <a:t>:</a:t>
            </a:r>
            <a:r>
              <a:rPr lang="en-US" baseline="0" dirty="0"/>
              <a:t> </a:t>
            </a:r>
            <a:r>
              <a:rPr lang="en-US" dirty="0" smtClean="0"/>
              <a:t>None</a:t>
            </a: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09" name="Google Shape;209;g4177c8f0e1_0_10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1234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177c8f0e1_0_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4177c8f0e1_0_1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10</a:t>
            </a:r>
            <a:r>
              <a:rPr lang="en-US" b="1" i="0" u="none" strike="noStrike" cap="none" dirty="0">
                <a:solidFill>
                  <a:schemeClr val="dk1"/>
                </a:solidFill>
              </a:rPr>
              <a:t> -15 minut</a:t>
            </a:r>
            <a:r>
              <a:rPr lang="en-US" b="1" dirty="0"/>
              <a:t>es </a:t>
            </a:r>
            <a:r>
              <a:rPr lang="en-US" b="1" i="0" u="none" strike="noStrike" cap="none" dirty="0">
                <a:solidFill>
                  <a:schemeClr val="dk1"/>
                </a:solidFill>
              </a:rPr>
              <a:t> (this slide </a:t>
            </a:r>
            <a:r>
              <a:rPr lang="en-US" b="1" dirty="0"/>
              <a:t>2-3</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5 of 5</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 Work Time B. Discussing Fair Working Conditions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US" dirty="0"/>
              <a:t>Read the statement and direct students to move to the corner that represents their opinion.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lvl="0" indent="-317500" algn="l" rtl="0">
              <a:spcBef>
                <a:spcPts val="0"/>
              </a:spcBef>
              <a:spcAft>
                <a:spcPts val="0"/>
              </a:spcAft>
              <a:buSzPts val="1400"/>
              <a:buChar char="●"/>
            </a:pPr>
            <a:r>
              <a:rPr lang="en-US" dirty="0"/>
              <a:t>Students should be thoughtful about where they choose to move to.</a:t>
            </a:r>
            <a:endParaRPr dirty="0"/>
          </a:p>
          <a:p>
            <a:pPr marL="9144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smtClean="0"/>
              <a:t>Support </a:t>
            </a:r>
            <a:r>
              <a:rPr lang="en-US" dirty="0"/>
              <a:t>for Any Students Who Need It</a:t>
            </a:r>
            <a:r>
              <a:rPr lang="en-US" dirty="0" smtClean="0"/>
              <a:t>:</a:t>
            </a:r>
            <a:r>
              <a:rPr lang="en-US" baseline="0" dirty="0"/>
              <a:t> </a:t>
            </a:r>
            <a:r>
              <a:rPr lang="en-US" dirty="0" smtClean="0"/>
              <a:t>None</a:t>
            </a:r>
            <a:r>
              <a:rPr lang="en-US" dirty="0"/>
              <a:t>. </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7" name="Google Shape;217;g4177c8f0e1_0_1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2654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177c8f0e1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g4177c8f0e1_0_1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i="0" u="none" strike="noStrike" cap="none" dirty="0" smtClean="0">
                <a:solidFill>
                  <a:schemeClr val="dk1"/>
                </a:solidFill>
              </a:rPr>
              <a:t>8-10 </a:t>
            </a:r>
            <a:r>
              <a:rPr lang="en-US" b="1" i="0" u="none" strike="noStrike" cap="none" dirty="0">
                <a:solidFill>
                  <a:schemeClr val="dk1"/>
                </a:solidFill>
              </a:rPr>
              <a:t>minut</a:t>
            </a:r>
            <a:r>
              <a:rPr lang="en-US" b="1" dirty="0"/>
              <a:t>es </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 </a:t>
            </a:r>
            <a:endParaRPr b="1" dirty="0"/>
          </a:p>
          <a:p>
            <a:pPr marL="0" marR="0" lvl="0" indent="0" algn="l" rtl="0">
              <a:lnSpc>
                <a:spcPct val="100000"/>
              </a:lnSpc>
              <a:spcBef>
                <a:spcPts val="0"/>
              </a:spcBef>
              <a:spcAft>
                <a:spcPts val="0"/>
              </a:spcAft>
              <a:buClr>
                <a:srgbClr val="000000"/>
              </a:buClr>
              <a:buSzPts val="1400"/>
              <a:buFont typeface="Arial"/>
              <a:buNone/>
            </a:pPr>
            <a:r>
              <a:rPr lang="en-US" b="1" dirty="0" smtClean="0"/>
              <a:t>Closing </a:t>
            </a:r>
            <a:r>
              <a:rPr lang="en-US" b="1" dirty="0"/>
              <a:t>and Assessment A. </a:t>
            </a:r>
            <a:r>
              <a:rPr lang="en-US" sz="1100" b="1" dirty="0">
                <a:latin typeface="Arial"/>
                <a:ea typeface="Arial"/>
                <a:cs typeface="Arial"/>
                <a:sym typeface="Arial"/>
              </a:rPr>
              <a:t>Setting a Purpose for Research in Researcher’s Notebook</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ts val="1400"/>
              <a:buChar char="●"/>
            </a:pPr>
            <a:r>
              <a:rPr lang="en-US" dirty="0"/>
              <a:t>It is very important that students understand they are setting the purpose for their research.  Their answers to these two questions will guide their research project, but they can go back and modify them later.</a:t>
            </a:r>
            <a:endParaRPr dirty="0"/>
          </a:p>
          <a:p>
            <a:pPr marL="457200" marR="0" lvl="0" indent="-317500" algn="l" rtl="0">
              <a:lnSpc>
                <a:spcPct val="100000"/>
              </a:lnSpc>
              <a:spcBef>
                <a:spcPts val="0"/>
              </a:spcBef>
              <a:spcAft>
                <a:spcPts val="0"/>
              </a:spcAft>
              <a:buSzPts val="1400"/>
              <a:buChar char="●"/>
            </a:pPr>
            <a:r>
              <a:rPr lang="en-US" dirty="0"/>
              <a:t>The students will be using a </a:t>
            </a:r>
            <a:r>
              <a:rPr lang="en-US" b="1" dirty="0"/>
              <a:t>Researcher’s Notebook </a:t>
            </a:r>
            <a:r>
              <a:rPr lang="en-US" dirty="0"/>
              <a:t>to record their questions, sources, and findings in the next few lessons.  This is a tool for scaffolding the research process for students.  </a:t>
            </a:r>
            <a:endParaRPr dirty="0"/>
          </a:p>
          <a:p>
            <a:pPr marL="9144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Distribute the </a:t>
            </a:r>
            <a:r>
              <a:rPr lang="en-US" b="1" dirty="0"/>
              <a:t>Researcher’s Notebook</a:t>
            </a:r>
            <a:r>
              <a:rPr lang="en-US" dirty="0"/>
              <a:t> to students. Read the overarching research question aloud:</a:t>
            </a:r>
            <a:endParaRPr dirty="0"/>
          </a:p>
          <a:p>
            <a:pPr marL="457200" marR="0" lvl="0" indent="457200" algn="l" rtl="0">
              <a:lnSpc>
                <a:spcPct val="100000"/>
              </a:lnSpc>
              <a:spcBef>
                <a:spcPts val="0"/>
              </a:spcBef>
              <a:spcAft>
                <a:spcPts val="0"/>
              </a:spcAft>
              <a:buNone/>
            </a:pPr>
            <a:r>
              <a:rPr lang="en-US" i="1" dirty="0"/>
              <a:t> “What are current working conditions like in the garment industry?”</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to students  that they will use this question to guide their research. As they research, they will also come up with supporting research questions to find more specific pieces of information.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Ask students to reflect on their conversations today and write the purpose for research on page 1 of their notebooks. Briefly review the two questions in Part 1 of the </a:t>
            </a:r>
            <a:r>
              <a:rPr lang="en-US" b="1" dirty="0"/>
              <a:t>Researcher’s Notebook</a:t>
            </a:r>
            <a:r>
              <a:rPr lang="en-US" dirty="0"/>
              <a:t>, defining vocabulary terms as necessary.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In students’ discussion of what “fair working conditions” means, they should refer to the </a:t>
            </a:r>
            <a:r>
              <a:rPr lang="en-US" b="1" dirty="0"/>
              <a:t>Working Conditions anchor chart</a:t>
            </a:r>
            <a:r>
              <a:rPr lang="en-US" dirty="0"/>
              <a:t> and also specifically address the question of working conditions in developing countries. Assure students that they will have the opportunity to revisit these questions; it is possible that their research will change their answers.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Teachers may want to check the answers as students complete this page in the </a:t>
            </a:r>
            <a:r>
              <a:rPr lang="en-US" b="1" dirty="0"/>
              <a:t>Researcher’s Notebook.</a:t>
            </a:r>
            <a:endParaRPr b="1" dirty="0"/>
          </a:p>
          <a:p>
            <a:pPr marL="457200" marR="0" lvl="0" indent="0" algn="l" rtl="0">
              <a:lnSpc>
                <a:spcPct val="100000"/>
              </a:lnSpc>
              <a:spcBef>
                <a:spcPts val="0"/>
              </a:spcBef>
              <a:spcAft>
                <a:spcPts val="0"/>
              </a:spcAft>
              <a:buNone/>
            </a:pPr>
            <a:endParaRPr b="1" dirty="0"/>
          </a:p>
          <a:p>
            <a:pPr marL="0" lvl="0" indent="0" algn="l" rtl="0">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Some students may benefit from having sentence starters as a scaffold for writing their purpose for research.</a:t>
            </a:r>
            <a:endParaRPr dirty="0"/>
          </a:p>
          <a:p>
            <a:pPr marL="457200" lvl="0" indent="0" algn="l" rtl="0">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25" name="Google Shape;225;g4177c8f0e1_0_10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0252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Read slide aloud</a:t>
            </a:r>
            <a:endParaRPr/>
          </a:p>
        </p:txBody>
      </p:sp>
      <p:sp>
        <p:nvSpPr>
          <p:cNvPr id="233" name="Google Shape;23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6717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41" name="Google Shape;24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19</a:t>
            </a:fld>
            <a:endParaRPr/>
          </a:p>
        </p:txBody>
      </p:sp>
    </p:spTree>
    <p:extLst>
      <p:ext uri="{BB962C8B-B14F-4D97-AF65-F5344CB8AC3E}">
        <p14:creationId xmlns:p14="http://schemas.microsoft.com/office/powerpoint/2010/main" val="1577354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4177c8f0e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g4177c8f0e1_0_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lnSpc>
                <a:spcPct val="115000"/>
              </a:lnSpc>
              <a:spcBef>
                <a:spcPts val="0"/>
              </a:spcBef>
              <a:spcAft>
                <a:spcPts val="0"/>
              </a:spcAft>
              <a:buClr>
                <a:schemeClr val="dk1"/>
              </a:buClr>
              <a:buSzPts val="1400"/>
              <a:buChar char="●"/>
            </a:pPr>
            <a:r>
              <a:rPr lang="en-US" dirty="0"/>
              <a:t>Students will use these terms to complete a thoughtful research process.</a:t>
            </a:r>
            <a:endParaRPr dirty="0"/>
          </a:p>
          <a:p>
            <a:pPr marL="457200" lvl="0" indent="-317500" algn="l" rtl="0">
              <a:lnSpc>
                <a:spcPct val="115000"/>
              </a:lnSpc>
              <a:spcBef>
                <a:spcPts val="0"/>
              </a:spcBef>
              <a:spcAft>
                <a:spcPts val="0"/>
              </a:spcAft>
              <a:buSzPts val="1400"/>
              <a:buChar char="●"/>
            </a:pPr>
            <a:r>
              <a:rPr lang="en-US" dirty="0"/>
              <a:t>Students will also use a </a:t>
            </a:r>
            <a:r>
              <a:rPr lang="en-US" b="1" dirty="0"/>
              <a:t>Researcher’s Notebook </a:t>
            </a:r>
            <a:r>
              <a:rPr lang="en-US" dirty="0"/>
              <a:t>and a </a:t>
            </a:r>
            <a:r>
              <a:rPr lang="en-US" b="1" dirty="0"/>
              <a:t>Research Roadmap </a:t>
            </a:r>
            <a:r>
              <a:rPr lang="en-US" dirty="0" smtClean="0"/>
              <a:t>to </a:t>
            </a:r>
            <a:r>
              <a:rPr lang="en-US" dirty="0"/>
              <a:t>guide them through this challenging process.</a:t>
            </a:r>
            <a:endParaRPr dirty="0"/>
          </a:p>
        </p:txBody>
      </p:sp>
    </p:spTree>
    <p:extLst>
      <p:ext uri="{BB962C8B-B14F-4D97-AF65-F5344CB8AC3E}">
        <p14:creationId xmlns:p14="http://schemas.microsoft.com/office/powerpoint/2010/main" val="1949694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177c8f0e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4177c8f0e1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lnSpc>
                <a:spcPct val="115000"/>
              </a:lnSpc>
              <a:spcBef>
                <a:spcPts val="0"/>
              </a:spcBef>
              <a:spcAft>
                <a:spcPts val="0"/>
              </a:spcAft>
              <a:buClr>
                <a:schemeClr val="dk1"/>
              </a:buClr>
              <a:buSzPts val="1400"/>
              <a:buFont typeface="Calibri"/>
              <a:buChar char="●"/>
            </a:pPr>
            <a:r>
              <a:rPr lang="en-US"/>
              <a:t>The purpose of this first lesson of Unit 3 is to set the purpose for research: What are Fair Working Conditions? </a:t>
            </a:r>
            <a:endParaRPr/>
          </a:p>
          <a:p>
            <a:pPr marL="457200" lvl="0" indent="-317500" algn="l" rtl="0">
              <a:lnSpc>
                <a:spcPct val="115000"/>
              </a:lnSpc>
              <a:spcBef>
                <a:spcPts val="0"/>
              </a:spcBef>
              <a:spcAft>
                <a:spcPts val="0"/>
              </a:spcAft>
              <a:buClr>
                <a:schemeClr val="dk1"/>
              </a:buClr>
              <a:buSzPts val="1400"/>
              <a:buFont typeface="Calibri"/>
              <a:buChar char="●"/>
            </a:pPr>
            <a:r>
              <a:rPr lang="en-US"/>
              <a:t>In this lesson, students will begin to develop an understanding of current working conditions in a global economy: the difference between pay and other working conditions in developing and developed countries. </a:t>
            </a:r>
            <a:endParaRPr/>
          </a:p>
          <a:p>
            <a:pPr marL="457200" lvl="0" indent="-317500" algn="l" rtl="0">
              <a:lnSpc>
                <a:spcPct val="115000"/>
              </a:lnSpc>
              <a:spcBef>
                <a:spcPts val="0"/>
              </a:spcBef>
              <a:spcAft>
                <a:spcPts val="0"/>
              </a:spcAft>
              <a:buClr>
                <a:schemeClr val="dk1"/>
              </a:buClr>
              <a:buSzPts val="1400"/>
              <a:buFont typeface="Calibri"/>
              <a:buChar char="●"/>
            </a:pPr>
            <a:r>
              <a:rPr lang="en-US"/>
              <a:t>Students begin to grapple with questions of what fair working conditions are and discuss the extent to which working conditions in the garment industry today are relevant to them.</a:t>
            </a:r>
            <a:endParaRPr/>
          </a:p>
          <a:p>
            <a:pPr marL="457200" lvl="0" indent="0" algn="l" rtl="0">
              <a:lnSpc>
                <a:spcPct val="115000"/>
              </a:lnSpc>
              <a:spcBef>
                <a:spcPts val="0"/>
              </a:spcBef>
              <a:spcAft>
                <a:spcPts val="0"/>
              </a:spcAft>
              <a:buNone/>
            </a:pPr>
            <a:endParaRPr/>
          </a:p>
        </p:txBody>
      </p:sp>
    </p:spTree>
    <p:extLst>
      <p:ext uri="{BB962C8B-B14F-4D97-AF65-F5344CB8AC3E}">
        <p14:creationId xmlns:p14="http://schemas.microsoft.com/office/powerpoint/2010/main" val="2523893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20" name="Google Shape;12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7981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17500" algn="l" rtl="0">
              <a:spcBef>
                <a:spcPts val="0"/>
              </a:spcBef>
              <a:spcAft>
                <a:spcPts val="0"/>
              </a:spcAft>
              <a:buSzPts val="1400"/>
              <a:buChar char="●"/>
            </a:pPr>
            <a:r>
              <a:rPr lang="en-US" b="1" dirty="0"/>
              <a:t>Entry task </a:t>
            </a:r>
            <a:r>
              <a:rPr lang="en-US" dirty="0"/>
              <a:t>(one per student)</a:t>
            </a:r>
            <a:endParaRPr dirty="0"/>
          </a:p>
          <a:p>
            <a:pPr marL="457200" lvl="0" indent="-317500" algn="l" rtl="0">
              <a:spcBef>
                <a:spcPts val="0"/>
              </a:spcBef>
              <a:spcAft>
                <a:spcPts val="0"/>
              </a:spcAft>
              <a:buSzPts val="1400"/>
              <a:buChar char="●"/>
            </a:pPr>
            <a:r>
              <a:rPr lang="en-US" b="1" dirty="0"/>
              <a:t>Working Conditions anchor chart </a:t>
            </a:r>
            <a:r>
              <a:rPr lang="en-US" dirty="0"/>
              <a:t>(first seen in Unit 2; a blank chart is included in the supporting materials of this lesson; one per student for note-taking and one to display; see Work Time A)</a:t>
            </a:r>
            <a:endParaRPr dirty="0"/>
          </a:p>
          <a:p>
            <a:pPr marL="457200" lvl="0" indent="-317500" algn="l" rtl="0">
              <a:spcBef>
                <a:spcPts val="0"/>
              </a:spcBef>
              <a:spcAft>
                <a:spcPts val="0"/>
              </a:spcAft>
              <a:buSzPts val="1400"/>
              <a:buChar char="●"/>
            </a:pPr>
            <a:r>
              <a:rPr lang="en-US" b="1" dirty="0"/>
              <a:t>Researcher’s Notebook </a:t>
            </a:r>
            <a:r>
              <a:rPr lang="en-US" dirty="0"/>
              <a:t>(one per student)</a:t>
            </a:r>
            <a:endParaRPr dirty="0"/>
          </a:p>
          <a:p>
            <a:pPr marL="457200" lvl="0" indent="-317500" algn="l" rtl="0">
              <a:spcBef>
                <a:spcPts val="0"/>
              </a:spcBef>
              <a:spcAft>
                <a:spcPts val="0"/>
              </a:spcAft>
              <a:buSzPts val="1400"/>
              <a:buChar char="●"/>
            </a:pPr>
            <a:r>
              <a:rPr lang="en-US" dirty="0"/>
              <a:t>Computers to research working conditions at </a:t>
            </a:r>
            <a:r>
              <a:rPr lang="en-US" dirty="0" err="1"/>
              <a:t>Wegmans</a:t>
            </a:r>
            <a:r>
              <a:rPr lang="en-US" dirty="0"/>
              <a:t> (one per student)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smtClean="0"/>
              <a:t>Materials </a:t>
            </a:r>
            <a:r>
              <a:rPr lang="en-US" dirty="0"/>
              <a:t>to Gather from Previous Lessons:</a:t>
            </a:r>
            <a:endParaRPr dirty="0"/>
          </a:p>
          <a:p>
            <a:pPr marL="457200" lvl="0" indent="-304800" algn="l" rtl="0">
              <a:spcBef>
                <a:spcPts val="0"/>
              </a:spcBef>
              <a:spcAft>
                <a:spcPts val="0"/>
              </a:spcAft>
              <a:buClr>
                <a:schemeClr val="dk1"/>
              </a:buClr>
              <a:buSzPts val="1200"/>
              <a:buFont typeface="Calibri"/>
              <a:buChar char="●"/>
            </a:pPr>
            <a:r>
              <a:rPr lang="en-US" b="1" dirty="0"/>
              <a:t>Working Conditions anchor chart </a:t>
            </a:r>
            <a:r>
              <a:rPr lang="en-US" dirty="0"/>
              <a:t>(first seen in Unit 2; a blank chart is included in the supporting materials of this lesson, though)</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smtClean="0">
                <a:solidFill>
                  <a:schemeClr val="dk1"/>
                </a:solidFill>
                <a:latin typeface="Calibri"/>
                <a:ea typeface="Calibri"/>
                <a:cs typeface="Calibri"/>
                <a:sym typeface="Calibri"/>
              </a:rPr>
              <a:t>Review </a:t>
            </a:r>
            <a:r>
              <a:rPr lang="en-US" sz="1200" b="0" i="0" u="none" strike="noStrike" cap="none" dirty="0">
                <a:solidFill>
                  <a:schemeClr val="dk1"/>
                </a:solidFill>
                <a:latin typeface="Calibri"/>
                <a:ea typeface="Calibri"/>
                <a:cs typeface="Calibri"/>
                <a:sym typeface="Calibri"/>
              </a:rPr>
              <a:t>these protocols before teachin</a:t>
            </a:r>
            <a:r>
              <a:rPr lang="en-US" dirty="0"/>
              <a:t>g</a:t>
            </a:r>
            <a:r>
              <a:rPr lang="en-US" dirty="0" smtClean="0"/>
              <a:t>:</a:t>
            </a:r>
            <a:r>
              <a:rPr lang="en-US" baseline="0" dirty="0"/>
              <a:t> </a:t>
            </a:r>
            <a:r>
              <a:rPr lang="en-US" baseline="0" dirty="0" smtClean="0"/>
              <a:t>N</a:t>
            </a:r>
            <a:r>
              <a:rPr lang="en-US" dirty="0" smtClean="0"/>
              <a:t>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a:t>
            </a:r>
            <a:r>
              <a:rPr lang="en-US" sz="1200" b="0" i="0" u="none" strike="noStrike" cap="none" dirty="0" smtClean="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endParaRPr sz="1200" b="0" i="0" u="none" strike="noStrike" cap="none" dirty="0">
              <a:solidFill>
                <a:schemeClr val="dk1"/>
              </a:solidFill>
              <a:latin typeface="Calibri"/>
              <a:ea typeface="Calibri"/>
              <a:cs typeface="Calibri"/>
              <a:sym typeface="Calibri"/>
            </a:endParaRPr>
          </a:p>
        </p:txBody>
      </p:sp>
      <p:sp>
        <p:nvSpPr>
          <p:cNvPr id="127" name="Google Shape;12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6295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5d26696_0_8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133" name="Google Shape;133;g42b5d26696_0_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8553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3" name="Google Shape;14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4425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177c8f0e1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4177c8f0e1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8-12 </a:t>
            </a:r>
            <a:r>
              <a:rPr lang="en-US" b="1" i="0" u="none" strike="noStrike" cap="none" dirty="0">
                <a:solidFill>
                  <a:schemeClr val="dk1"/>
                </a:solidFill>
              </a:rPr>
              <a:t>minutes (</a:t>
            </a:r>
            <a:r>
              <a:rPr lang="en-US" b="1" dirty="0"/>
              <a:t>this slide 8-10)</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Connecting abstract ideas (like working conditions) to the students themselves can help engage students’ interest and empathy—this will support their thinking about working conditions in the garment industry, as they research and create the performance task.</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Entry Task</a:t>
            </a:r>
            <a:r>
              <a:rPr lang="en-US"/>
              <a:t>. </a:t>
            </a:r>
            <a:endParaRPr lang="en-US" smtClean="0"/>
          </a:p>
          <a:p>
            <a:pPr marL="457200" marR="0" lvl="0" indent="-304800" algn="l" rtl="0">
              <a:lnSpc>
                <a:spcPct val="100000"/>
              </a:lnSpc>
              <a:spcBef>
                <a:spcPts val="0"/>
              </a:spcBef>
              <a:spcAft>
                <a:spcPts val="0"/>
              </a:spcAft>
              <a:buSzPts val="1200"/>
              <a:buFont typeface="Calibri"/>
              <a:buAutoNum type="arabicPeriod"/>
            </a:pPr>
            <a:r>
              <a:rPr lang="en-US" smtClean="0"/>
              <a:t>Read </a:t>
            </a:r>
            <a:r>
              <a:rPr lang="en-US" dirty="0"/>
              <a:t>the slide and give students time to respond on their handout.</a:t>
            </a:r>
            <a:endParaRPr dirty="0"/>
          </a:p>
          <a:p>
            <a:pPr marL="457200" marR="0" lvl="0" indent="-304800" algn="l" rtl="0">
              <a:lnSpc>
                <a:spcPct val="100000"/>
              </a:lnSpc>
              <a:spcBef>
                <a:spcPts val="0"/>
              </a:spcBef>
              <a:spcAft>
                <a:spcPts val="0"/>
              </a:spcAft>
              <a:buSzPts val="1200"/>
              <a:buFont typeface="Calibri"/>
              <a:buAutoNum type="arabicPeriod"/>
            </a:pPr>
            <a:r>
              <a:rPr lang="en-US" dirty="0"/>
              <a:t>Add students’ answers to the </a:t>
            </a:r>
            <a:r>
              <a:rPr lang="en-US" b="1" dirty="0"/>
              <a:t>Working Conditions anchor chart</a:t>
            </a:r>
            <a:r>
              <a:rPr lang="en-US" dirty="0"/>
              <a:t> (from Unit 2 that is hanging in the classroom) in the Examples of Fair Working Conditions category. If you already have ideas in this column, add a new column or use a separate color for the entries in this unit.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to students that previously, they have been gathering examples from various industries and times; in this unit they will be adding ideas to this column that reflect their beliefs about what is fair. They can expect to find different and sometimes conflicting ideas in this column, as students may have different beliefs.</a:t>
            </a:r>
            <a:endParaRPr dirty="0"/>
          </a:p>
          <a:p>
            <a:pPr marL="457200" marR="0" lvl="0" indent="0" algn="l" rtl="0">
              <a:lnSpc>
                <a:spcPct val="100000"/>
              </a:lnSpc>
              <a:spcBef>
                <a:spcPts val="0"/>
              </a:spcBef>
              <a:spcAft>
                <a:spcPts val="0"/>
              </a:spcAft>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 Listen </a:t>
            </a:r>
            <a:r>
              <a:rPr lang="en-US" dirty="0"/>
              <a:t>for students to respond: </a:t>
            </a:r>
            <a:r>
              <a:rPr lang="en-US" dirty="0" smtClean="0"/>
              <a:t>good </a:t>
            </a:r>
            <a:r>
              <a:rPr lang="en-US" dirty="0"/>
              <a:t>pay, clean location, fair schedule, etc..</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Some students may need prompting to help them think of things that are controlled by employers.</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51" name="Google Shape;151;g4177c8f0e1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8750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177c8f0e1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4177c8f0e1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8-12 minut</a:t>
            </a:r>
            <a:r>
              <a:rPr lang="en-US" b="1" dirty="0"/>
              <a:t>es </a:t>
            </a:r>
            <a:r>
              <a:rPr lang="en-US" b="1" i="0" u="none" strike="noStrike" cap="none" dirty="0">
                <a:solidFill>
                  <a:schemeClr val="dk1"/>
                </a:solidFill>
              </a:rPr>
              <a:t> (this slide 1-2 minutes)</a:t>
            </a:r>
            <a:endParaRPr dirty="0"/>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a:t>
            </a:r>
            <a:r>
              <a:rPr lang="en-US"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2 of 2</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Opening A. Entry Task </a:t>
            </a:r>
            <a:endParaRPr lang="en-US" b="1" dirty="0" smtClean="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Char char="●"/>
            </a:pPr>
            <a:r>
              <a:rPr lang="en-US" dirty="0"/>
              <a:t>Explaining the learning targets helps students know what is expected for the lesson.</a:t>
            </a:r>
            <a:endParaRPr dirty="0"/>
          </a:p>
          <a:p>
            <a:pPr marL="457200" lvl="0" indent="-304800" algn="l" rtl="0">
              <a:spcBef>
                <a:spcPts val="0"/>
              </a:spcBef>
              <a:spcAft>
                <a:spcPts val="0"/>
              </a:spcAft>
              <a:buClr>
                <a:schemeClr val="dk1"/>
              </a:buClr>
              <a:buSzPts val="1200"/>
              <a:buFont typeface="Calibri"/>
              <a:buChar char="●"/>
            </a:pPr>
            <a:r>
              <a:rPr lang="en-US" dirty="0"/>
              <a:t>Discussing and clarifying the language of learning targets helps build academic vocabulary.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Direct students to the learning targets for today, and help them notice that today is about figuring out what they believe about fairness in working conditions.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Define </a:t>
            </a:r>
            <a:r>
              <a:rPr lang="en-US" i="1" dirty="0"/>
              <a:t>constitute</a:t>
            </a:r>
            <a:r>
              <a:rPr lang="en-US" dirty="0"/>
              <a:t> (to be considered to be something, to create or make up). As an example, say</a:t>
            </a:r>
            <a:r>
              <a:rPr lang="en-US" i="0" dirty="0"/>
              <a:t>:</a:t>
            </a:r>
            <a:r>
              <a:rPr lang="en-US" i="1" dirty="0"/>
              <a:t> “Careless drivers constitute the single biggest threat to the safety of pedestrians.”</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Assure students that you will explain </a:t>
            </a:r>
            <a:r>
              <a:rPr lang="en-US" i="1" dirty="0"/>
              <a:t>developed</a:t>
            </a:r>
            <a:r>
              <a:rPr lang="en-US" dirty="0"/>
              <a:t> and </a:t>
            </a:r>
            <a:r>
              <a:rPr lang="en-US" i="1" dirty="0"/>
              <a:t>developing</a:t>
            </a:r>
            <a:r>
              <a:rPr lang="en-US" dirty="0"/>
              <a:t> later in the lesson, as these are words they have heard before but have particular meanings in this context.</a:t>
            </a:r>
            <a:endParaRPr dirty="0"/>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 </a:t>
            </a:r>
            <a:r>
              <a:rPr lang="en-US" dirty="0"/>
              <a:t>Look for students being engaged and listening.</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59" name="Google Shape;159;g4177c8f0e1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89969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2" name="Google Shape;92;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6" name="Google Shape;96;p14"/>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7" name="Google Shape;97;p14"/>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wegmans.com/"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Overview</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4200">
              <a:latin typeface="Century Gothic"/>
              <a:ea typeface="Century Gothic"/>
              <a:cs typeface="Century Gothic"/>
              <a:sym typeface="Century Gothic"/>
            </a:endParaRPr>
          </a:p>
        </p:txBody>
      </p:sp>
      <p:sp>
        <p:nvSpPr>
          <p:cNvPr id="104" name="Google Shape;104;p15"/>
          <p:cNvSpPr txBox="1">
            <a:spLocks noGrp="1"/>
          </p:cNvSpPr>
          <p:nvPr>
            <p:ph type="body" idx="1"/>
          </p:nvPr>
        </p:nvSpPr>
        <p:spPr>
          <a:xfrm>
            <a:off x="700414" y="1149219"/>
            <a:ext cx="10515600" cy="435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dirty="0">
                <a:latin typeface="Century Gothic"/>
                <a:ea typeface="Century Gothic"/>
                <a:cs typeface="Century Gothic"/>
                <a:sym typeface="Century Gothic"/>
              </a:rPr>
              <a:t>The purpose of this unit is for teachers to guide students through a thoughtful research process in a scaffolded way.</a:t>
            </a: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To begin this unit, students engage in a short exploration of working conditions at Wegmans, a popular New York employer. </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Then, using skills and concepts developed in Units 1 and 2, students will engage in a short research project on current working conditions in the garment industry. In particular, students will learn to gather relevant information, ask supporting research questions, and paraphrase information from sources. </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As students research, they will keep track of their notes in the </a:t>
            </a:r>
            <a:r>
              <a:rPr lang="en-US" sz="1600" b="1" dirty="0">
                <a:latin typeface="Century Gothic"/>
                <a:ea typeface="Century Gothic"/>
                <a:cs typeface="Century Gothic"/>
                <a:sym typeface="Century Gothic"/>
              </a:rPr>
              <a:t>Researcher’s Notebook</a:t>
            </a:r>
            <a:r>
              <a:rPr lang="en-US"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In the </a:t>
            </a:r>
            <a:r>
              <a:rPr lang="en-US" sz="1600" b="1" dirty="0">
                <a:latin typeface="Century Gothic"/>
                <a:ea typeface="Century Gothic"/>
                <a:cs typeface="Century Gothic"/>
                <a:sym typeface="Century Gothic"/>
              </a:rPr>
              <a:t>Mid-Unit 3 Assessment</a:t>
            </a:r>
            <a:r>
              <a:rPr lang="en-US" sz="1600" dirty="0">
                <a:latin typeface="Century Gothic"/>
                <a:ea typeface="Century Gothic"/>
                <a:cs typeface="Century Gothic"/>
                <a:sym typeface="Century Gothic"/>
              </a:rPr>
              <a:t>, students will answer selected-response questions about a research text that the class has not yet discussed.</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In the </a:t>
            </a:r>
            <a:r>
              <a:rPr lang="en-US" sz="1600" b="1" dirty="0">
                <a:latin typeface="Century Gothic"/>
                <a:ea typeface="Century Gothic"/>
                <a:cs typeface="Century Gothic"/>
                <a:sym typeface="Century Gothic"/>
              </a:rPr>
              <a:t>End of Unit 3 Assessment</a:t>
            </a:r>
            <a:r>
              <a:rPr lang="en-US" sz="1600" dirty="0">
                <a:latin typeface="Century Gothic"/>
                <a:ea typeface="Century Gothic"/>
                <a:cs typeface="Century Gothic"/>
                <a:sym typeface="Century Gothic"/>
              </a:rPr>
              <a:t>, they will synthesize the information they gathered in their research into several paragraphs. </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SzPts val="1600"/>
              <a:buFont typeface="Century Gothic"/>
              <a:buChar char="•"/>
            </a:pPr>
            <a:r>
              <a:rPr lang="en-US" sz="1600" dirty="0">
                <a:latin typeface="Century Gothic"/>
                <a:ea typeface="Century Gothic"/>
                <a:cs typeface="Century Gothic"/>
                <a:sym typeface="Century Gothic"/>
              </a:rPr>
              <a:t>As a final performance task, students create a consumer’s guide (targeting a teenage audience) to buying clothing. This guide provides an overview of working conditions and explains how consumers might respond to this information. </a:t>
            </a:r>
            <a:endParaRPr sz="1600" dirty="0">
              <a:latin typeface="Century Gothic"/>
              <a:ea typeface="Century Gothic"/>
              <a:cs typeface="Century Gothic"/>
              <a:sym typeface="Century Gothic"/>
            </a:endParaRPr>
          </a:p>
          <a:p>
            <a:pPr marL="457200" marR="0" lvl="0" indent="0" algn="l" rtl="0">
              <a:lnSpc>
                <a:spcPct val="100000"/>
              </a:lnSpc>
              <a:spcBef>
                <a:spcPts val="0"/>
              </a:spcBef>
              <a:spcAft>
                <a:spcPts val="1000"/>
              </a:spcAft>
              <a:buNone/>
            </a:pP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txBox="1">
            <a:spLocks noGrp="1"/>
          </p:cNvSpPr>
          <p:nvPr>
            <p:ph type="ctrTitle"/>
          </p:nvPr>
        </p:nvSpPr>
        <p:spPr>
          <a:xfrm>
            <a:off x="579000" y="372825"/>
            <a:ext cx="101046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investigate working conditions</a:t>
            </a:r>
            <a:endParaRPr sz="4200" b="1" i="0" u="none" strike="noStrike" cap="none">
              <a:solidFill>
                <a:schemeClr val="dk1"/>
              </a:solidFill>
              <a:latin typeface="Century Gothic"/>
              <a:ea typeface="Century Gothic"/>
              <a:cs typeface="Century Gothic"/>
              <a:sym typeface="Century Gothic"/>
            </a:endParaRPr>
          </a:p>
        </p:txBody>
      </p:sp>
      <p:sp>
        <p:nvSpPr>
          <p:cNvPr id="170" name="Google Shape;170;p24"/>
          <p:cNvSpPr txBox="1">
            <a:spLocks noGrp="1"/>
          </p:cNvSpPr>
          <p:nvPr>
            <p:ph type="subTitle" idx="1"/>
          </p:nvPr>
        </p:nvSpPr>
        <p:spPr>
          <a:xfrm>
            <a:off x="579000" y="1561875"/>
            <a:ext cx="11049900" cy="4823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None/>
            </a:pPr>
            <a:r>
              <a:rPr lang="en-US" dirty="0">
                <a:latin typeface="Century Gothic"/>
                <a:ea typeface="Century Gothic"/>
                <a:cs typeface="Century Gothic"/>
                <a:sym typeface="Century Gothic"/>
              </a:rPr>
              <a:t>Before we begin researching global working conditions, we will investigate an American company.  We will look at the working conditions at </a:t>
            </a:r>
            <a:r>
              <a:rPr lang="en-US" b="1" dirty="0">
                <a:latin typeface="Century Gothic"/>
                <a:ea typeface="Century Gothic"/>
                <a:cs typeface="Century Gothic"/>
                <a:sym typeface="Century Gothic"/>
              </a:rPr>
              <a:t>Wegmans</a:t>
            </a:r>
            <a:r>
              <a:rPr lang="en-US" dirty="0">
                <a:latin typeface="Century Gothic"/>
                <a:ea typeface="Century Gothic"/>
                <a:cs typeface="Century Gothic"/>
                <a:sym typeface="Century Gothic"/>
              </a:rPr>
              <a:t>, which many people in New York think is a good place to work.</a:t>
            </a:r>
            <a:endParaRPr dirty="0">
              <a:latin typeface="Century Gothic"/>
              <a:ea typeface="Century Gothic"/>
              <a:cs typeface="Century Gothic"/>
              <a:sym typeface="Century Gothic"/>
            </a:endParaRPr>
          </a:p>
          <a:p>
            <a:pPr marL="457200" marR="0" lvl="0" indent="0" algn="ctr" rtl="0">
              <a:lnSpc>
                <a:spcPct val="80000"/>
              </a:lnSpc>
              <a:spcBef>
                <a:spcPts val="1000"/>
              </a:spcBef>
              <a:spcAft>
                <a:spcPts val="0"/>
              </a:spcAft>
              <a:buNone/>
            </a:pPr>
            <a:r>
              <a:rPr lang="en-US" b="1" dirty="0">
                <a:latin typeface="Century Gothic"/>
                <a:ea typeface="Century Gothic"/>
                <a:cs typeface="Century Gothic"/>
                <a:sym typeface="Century Gothic"/>
              </a:rPr>
              <a:t>What makes Wegmans a good place to work?</a:t>
            </a:r>
            <a:endParaRPr b="1" dirty="0">
              <a:latin typeface="Century Gothic"/>
              <a:ea typeface="Century Gothic"/>
              <a:cs typeface="Century Gothic"/>
              <a:sym typeface="Century Gothic"/>
            </a:endParaRPr>
          </a:p>
          <a:p>
            <a:pPr marL="457200" marR="0" lvl="0" indent="0" algn="ctr" rtl="0">
              <a:lnSpc>
                <a:spcPct val="80000"/>
              </a:lnSpc>
              <a:spcBef>
                <a:spcPts val="1000"/>
              </a:spcBef>
              <a:spcAft>
                <a:spcPts val="0"/>
              </a:spcAft>
              <a:buNone/>
            </a:pPr>
            <a:endParaRPr sz="1200"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Go to the Wegmans Web Site: </a:t>
            </a:r>
            <a:r>
              <a:rPr lang="en-US" u="sng" dirty="0">
                <a:solidFill>
                  <a:schemeClr val="hlink"/>
                </a:solidFill>
                <a:latin typeface="Century Gothic"/>
                <a:ea typeface="Century Gothic"/>
                <a:cs typeface="Century Gothic"/>
                <a:sym typeface="Century Gothic"/>
                <a:hlinkClick r:id="rId3"/>
              </a:rPr>
              <a:t>Wegmans.com</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Go to the </a:t>
            </a:r>
            <a:r>
              <a:rPr lang="en-US" i="1" dirty="0">
                <a:latin typeface="Century Gothic"/>
                <a:ea typeface="Century Gothic"/>
                <a:cs typeface="Century Gothic"/>
                <a:sym typeface="Century Gothic"/>
              </a:rPr>
              <a:t>Careers</a:t>
            </a:r>
            <a:r>
              <a:rPr lang="en-US" dirty="0">
                <a:latin typeface="Century Gothic"/>
                <a:ea typeface="Century Gothic"/>
                <a:cs typeface="Century Gothic"/>
                <a:sym typeface="Century Gothic"/>
              </a:rPr>
              <a:t> page</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Focus on </a:t>
            </a:r>
            <a:r>
              <a:rPr lang="en-US" i="1" dirty="0">
                <a:latin typeface="Century Gothic"/>
                <a:ea typeface="Century Gothic"/>
                <a:cs typeface="Century Gothic"/>
                <a:sym typeface="Century Gothic"/>
              </a:rPr>
              <a:t>Benefits</a:t>
            </a:r>
            <a:r>
              <a:rPr lang="en-US" dirty="0">
                <a:latin typeface="Century Gothic"/>
                <a:ea typeface="Century Gothic"/>
                <a:cs typeface="Century Gothic"/>
                <a:sym typeface="Century Gothic"/>
              </a:rPr>
              <a:t>, </a:t>
            </a:r>
            <a:r>
              <a:rPr lang="en-US" i="1" dirty="0">
                <a:latin typeface="Century Gothic"/>
                <a:ea typeface="Century Gothic"/>
                <a:cs typeface="Century Gothic"/>
                <a:sym typeface="Century Gothic"/>
              </a:rPr>
              <a:t>Opportunities</a:t>
            </a:r>
            <a:r>
              <a:rPr lang="en-US" dirty="0">
                <a:latin typeface="Century Gothic"/>
                <a:ea typeface="Century Gothic"/>
                <a:cs typeface="Century Gothic"/>
                <a:sym typeface="Century Gothic"/>
              </a:rPr>
              <a:t>, and </a:t>
            </a:r>
            <a:r>
              <a:rPr lang="en-US" i="1" dirty="0">
                <a:latin typeface="Century Gothic"/>
                <a:ea typeface="Century Gothic"/>
                <a:cs typeface="Century Gothic"/>
                <a:sym typeface="Century Gothic"/>
              </a:rPr>
              <a:t>Diversity</a:t>
            </a:r>
            <a:r>
              <a:rPr lang="en-US" dirty="0">
                <a:latin typeface="Century Gothic"/>
                <a:ea typeface="Century Gothic"/>
                <a:cs typeface="Century Gothic"/>
                <a:sym typeface="Century Gothic"/>
              </a:rPr>
              <a:t> subpages</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r>
              <a:rPr lang="en-US" dirty="0">
                <a:latin typeface="Century Gothic"/>
                <a:ea typeface="Century Gothic"/>
                <a:cs typeface="Century Gothic"/>
                <a:sym typeface="Century Gothic"/>
              </a:rPr>
              <a:t>Use the blank </a:t>
            </a:r>
            <a:r>
              <a:rPr lang="en-US" b="1" dirty="0">
                <a:latin typeface="Century Gothic"/>
                <a:ea typeface="Century Gothic"/>
                <a:cs typeface="Century Gothic"/>
                <a:sym typeface="Century Gothic"/>
              </a:rPr>
              <a:t>Working Conditions anchor chart</a:t>
            </a:r>
            <a:r>
              <a:rPr lang="en-US" dirty="0">
                <a:latin typeface="Century Gothic"/>
                <a:ea typeface="Century Gothic"/>
                <a:cs typeface="Century Gothic"/>
                <a:sym typeface="Century Gothic"/>
              </a:rPr>
              <a:t> to record your findings.</a:t>
            </a:r>
            <a:endParaRPr dirty="0">
              <a:latin typeface="Century Gothic"/>
              <a:ea typeface="Century Gothic"/>
              <a:cs typeface="Century Gothic"/>
              <a:sym typeface="Century Gothic"/>
            </a:endParaRPr>
          </a:p>
        </p:txBody>
      </p:sp>
      <p:pic>
        <p:nvPicPr>
          <p:cNvPr id="171" name="Google Shape;171;p24"/>
          <p:cNvPicPr preferRelativeResize="0"/>
          <p:nvPr/>
        </p:nvPicPr>
        <p:blipFill>
          <a:blip r:embed="rId4">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5"/>
          <p:cNvSpPr txBox="1">
            <a:spLocks noGrp="1"/>
          </p:cNvSpPr>
          <p:nvPr>
            <p:ph type="ctrTitle"/>
          </p:nvPr>
        </p:nvSpPr>
        <p:spPr>
          <a:xfrm>
            <a:off x="579000" y="372825"/>
            <a:ext cx="101046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Let’s think about working conditions</a:t>
            </a:r>
            <a:endParaRPr sz="4200" b="1" i="0" u="none" strike="noStrike" cap="none" dirty="0">
              <a:solidFill>
                <a:schemeClr val="dk1"/>
              </a:solidFill>
              <a:latin typeface="Century Gothic"/>
              <a:ea typeface="Century Gothic"/>
              <a:cs typeface="Century Gothic"/>
              <a:sym typeface="Century Gothic"/>
            </a:endParaRPr>
          </a:p>
        </p:txBody>
      </p:sp>
      <p:sp>
        <p:nvSpPr>
          <p:cNvPr id="178" name="Google Shape;178;p25"/>
          <p:cNvSpPr txBox="1">
            <a:spLocks noGrp="1"/>
          </p:cNvSpPr>
          <p:nvPr>
            <p:ph type="subTitle" idx="1"/>
          </p:nvPr>
        </p:nvSpPr>
        <p:spPr>
          <a:xfrm>
            <a:off x="579000" y="1561875"/>
            <a:ext cx="3128704" cy="4625983"/>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2200" b="1" dirty="0">
                <a:latin typeface="Century Gothic"/>
                <a:ea typeface="Century Gothic"/>
                <a:cs typeface="Century Gothic"/>
                <a:sym typeface="Century Gothic"/>
              </a:rPr>
              <a:t>Given what you have learned about:</a:t>
            </a:r>
            <a:endParaRPr sz="22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b="1"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US" sz="2200" b="1" dirty="0">
                <a:latin typeface="Century Gothic"/>
                <a:ea typeface="Century Gothic"/>
                <a:cs typeface="Century Gothic"/>
                <a:sym typeface="Century Gothic"/>
              </a:rPr>
              <a:t>What it might be like to work at Wegmans?</a:t>
            </a:r>
            <a:endParaRPr sz="2200" b="1"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200" b="1"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US" sz="2200" b="1" dirty="0">
                <a:latin typeface="Century Gothic"/>
                <a:ea typeface="Century Gothic"/>
                <a:cs typeface="Century Gothic"/>
                <a:sym typeface="Century Gothic"/>
              </a:rPr>
              <a:t>What can we add to the anchor chart under ‘Examples of Fair Working Conditions</a:t>
            </a:r>
            <a:r>
              <a:rPr lang="en-US" sz="2200" b="1" dirty="0" smtClean="0">
                <a:latin typeface="Century Gothic"/>
                <a:ea typeface="Century Gothic"/>
                <a:cs typeface="Century Gothic"/>
                <a:sym typeface="Century Gothic"/>
              </a:rPr>
              <a:t>?’</a:t>
            </a:r>
            <a:endParaRPr sz="2200" b="1" dirty="0">
              <a:latin typeface="Century Gothic"/>
              <a:ea typeface="Century Gothic"/>
              <a:cs typeface="Century Gothic"/>
              <a:sym typeface="Century Gothic"/>
            </a:endParaRPr>
          </a:p>
        </p:txBody>
      </p:sp>
      <p:pic>
        <p:nvPicPr>
          <p:cNvPr id="179" name="Google Shape;179;p25"/>
          <p:cNvPicPr preferRelativeResize="0"/>
          <p:nvPr/>
        </p:nvPicPr>
        <p:blipFill>
          <a:blip r:embed="rId3">
            <a:alphaModFix/>
          </a:blip>
          <a:stretch>
            <a:fillRect/>
          </a:stretch>
        </p:blipFill>
        <p:spPr>
          <a:xfrm>
            <a:off x="10104400" y="125125"/>
            <a:ext cx="1599100" cy="1269800"/>
          </a:xfrm>
          <a:prstGeom prst="rect">
            <a:avLst/>
          </a:prstGeom>
          <a:noFill/>
          <a:ln>
            <a:noFill/>
          </a:ln>
        </p:spPr>
      </p:pic>
      <p:pic>
        <p:nvPicPr>
          <p:cNvPr id="180" name="Google Shape;180;p25"/>
          <p:cNvPicPr preferRelativeResize="0"/>
          <p:nvPr/>
        </p:nvPicPr>
        <p:blipFill>
          <a:blip r:embed="rId4">
            <a:alphaModFix/>
          </a:blip>
          <a:stretch>
            <a:fillRect/>
          </a:stretch>
        </p:blipFill>
        <p:spPr>
          <a:xfrm>
            <a:off x="11323550" y="5690477"/>
            <a:ext cx="759900" cy="759900"/>
          </a:xfrm>
          <a:prstGeom prst="rect">
            <a:avLst/>
          </a:prstGeom>
          <a:noFill/>
          <a:ln>
            <a:noFill/>
          </a:ln>
        </p:spPr>
      </p:pic>
      <p:graphicFrame>
        <p:nvGraphicFramePr>
          <p:cNvPr id="181" name="Google Shape;181;p25"/>
          <p:cNvGraphicFramePr/>
          <p:nvPr>
            <p:extLst>
              <p:ext uri="{D42A27DB-BD31-4B8C-83A1-F6EECF244321}">
                <p14:modId xmlns:p14="http://schemas.microsoft.com/office/powerpoint/2010/main" val="190446975"/>
              </p:ext>
            </p:extLst>
          </p:nvPr>
        </p:nvGraphicFramePr>
        <p:xfrm>
          <a:off x="4376247" y="1403573"/>
          <a:ext cx="6446241" cy="4815216"/>
        </p:xfrm>
        <a:graphic>
          <a:graphicData uri="http://schemas.openxmlformats.org/drawingml/2006/table">
            <a:tbl>
              <a:tblPr>
                <a:noFill/>
                <a:tableStyleId>{54B18575-738F-473C-8F09-B58FD5C65315}</a:tableStyleId>
              </a:tblPr>
              <a:tblGrid>
                <a:gridCol w="3290701">
                  <a:extLst>
                    <a:ext uri="{9D8B030D-6E8A-4147-A177-3AD203B41FA5}">
                      <a16:colId xmlns="" xmlns:a16="http://schemas.microsoft.com/office/drawing/2014/main" val="20000"/>
                    </a:ext>
                  </a:extLst>
                </a:gridCol>
                <a:gridCol w="3155540">
                  <a:extLst>
                    <a:ext uri="{9D8B030D-6E8A-4147-A177-3AD203B41FA5}">
                      <a16:colId xmlns="" xmlns:a16="http://schemas.microsoft.com/office/drawing/2014/main" val="20001"/>
                    </a:ext>
                  </a:extLst>
                </a:gridCol>
              </a:tblGrid>
              <a:tr h="637538">
                <a:tc>
                  <a:txBody>
                    <a:bodyPr/>
                    <a:lstStyle/>
                    <a:p>
                      <a:pPr marL="0" lvl="0" indent="0" algn="l" rtl="0">
                        <a:spcBef>
                          <a:spcPts val="0"/>
                        </a:spcBef>
                        <a:spcAft>
                          <a:spcPts val="0"/>
                        </a:spcAft>
                        <a:buNone/>
                      </a:pPr>
                      <a:r>
                        <a:rPr lang="en-US" sz="1800" b="1">
                          <a:latin typeface="Century Gothic" panose="020B0502020202020204" pitchFamily="34" charset="0"/>
                        </a:rPr>
                        <a:t>Category</a:t>
                      </a:r>
                      <a:endParaRPr sz="18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800" b="1">
                          <a:latin typeface="Century Gothic" panose="020B0502020202020204" pitchFamily="34" charset="0"/>
                        </a:rPr>
                        <a:t>Examples of Fair Working Conditions</a:t>
                      </a:r>
                      <a:endParaRPr sz="18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 xmlns:a16="http://schemas.microsoft.com/office/drawing/2014/main" val="10000"/>
                  </a:ext>
                </a:extLst>
              </a:tr>
              <a:tr h="515451">
                <a:tc>
                  <a:txBody>
                    <a:bodyPr/>
                    <a:lstStyle/>
                    <a:p>
                      <a:pPr marL="0" lvl="0" indent="0" algn="l" rtl="0">
                        <a:spcBef>
                          <a:spcPts val="0"/>
                        </a:spcBef>
                        <a:spcAft>
                          <a:spcPts val="0"/>
                        </a:spcAft>
                        <a:buNone/>
                      </a:pPr>
                      <a:r>
                        <a:rPr lang="en-US" sz="1800" dirty="0">
                          <a:latin typeface="Century Gothic" panose="020B0502020202020204" pitchFamily="34" charset="0"/>
                        </a:rPr>
                        <a:t>Hours</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1"/>
                  </a:ext>
                </a:extLst>
              </a:tr>
              <a:tr h="515451">
                <a:tc>
                  <a:txBody>
                    <a:bodyPr/>
                    <a:lstStyle/>
                    <a:p>
                      <a:pPr marL="0" lvl="0" indent="0" algn="l" rtl="0">
                        <a:spcBef>
                          <a:spcPts val="0"/>
                        </a:spcBef>
                        <a:spcAft>
                          <a:spcPts val="0"/>
                        </a:spcAft>
                        <a:buNone/>
                      </a:pPr>
                      <a:r>
                        <a:rPr lang="en-US" sz="1800">
                          <a:latin typeface="Century Gothic" panose="020B0502020202020204" pitchFamily="34" charset="0"/>
                        </a:rPr>
                        <a:t>Compensation</a:t>
                      </a: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2"/>
                  </a:ext>
                </a:extLst>
              </a:tr>
              <a:tr h="637538">
                <a:tc>
                  <a:txBody>
                    <a:bodyPr/>
                    <a:lstStyle/>
                    <a:p>
                      <a:pPr marL="0" lvl="0" indent="0" algn="l" rtl="0">
                        <a:spcBef>
                          <a:spcPts val="0"/>
                        </a:spcBef>
                        <a:spcAft>
                          <a:spcPts val="0"/>
                        </a:spcAft>
                        <a:buNone/>
                      </a:pPr>
                      <a:r>
                        <a:rPr lang="en-US" sz="1800" dirty="0">
                          <a:latin typeface="Century Gothic" panose="020B0502020202020204" pitchFamily="34" charset="0"/>
                        </a:rPr>
                        <a:t>Health, Safety, and Environment</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3"/>
                  </a:ext>
                </a:extLst>
              </a:tr>
              <a:tr h="876624">
                <a:tc>
                  <a:txBody>
                    <a:bodyPr/>
                    <a:lstStyle/>
                    <a:p>
                      <a:pPr marL="0" lvl="0" indent="0" algn="l" rtl="0">
                        <a:spcBef>
                          <a:spcPts val="0"/>
                        </a:spcBef>
                        <a:spcAft>
                          <a:spcPts val="0"/>
                        </a:spcAft>
                        <a:buNone/>
                      </a:pPr>
                      <a:r>
                        <a:rPr lang="en-US" sz="1800" dirty="0">
                          <a:latin typeface="Century Gothic" panose="020B0502020202020204" pitchFamily="34" charset="0"/>
                        </a:rPr>
                        <a:t>Treatment of Individual Workers (Harassment, Discrimination)</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4"/>
                  </a:ext>
                </a:extLst>
              </a:tr>
              <a:tr h="637538">
                <a:tc>
                  <a:txBody>
                    <a:bodyPr/>
                    <a:lstStyle/>
                    <a:p>
                      <a:pPr marL="0" lvl="0" indent="0" algn="l" rtl="0">
                        <a:spcBef>
                          <a:spcPts val="0"/>
                        </a:spcBef>
                        <a:spcAft>
                          <a:spcPts val="0"/>
                        </a:spcAft>
                        <a:buNone/>
                      </a:pPr>
                      <a:r>
                        <a:rPr lang="en-US" sz="1800" dirty="0">
                          <a:latin typeface="Century Gothic" panose="020B0502020202020204" pitchFamily="34" charset="0"/>
                        </a:rPr>
                        <a:t>Treatment of Groups of Workers (Unions)</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5"/>
                  </a:ext>
                </a:extLst>
              </a:tr>
              <a:tr h="584035">
                <a:tc>
                  <a:txBody>
                    <a:bodyPr/>
                    <a:lstStyle/>
                    <a:p>
                      <a:pPr marL="0" lvl="0" indent="0" algn="l" rtl="0">
                        <a:spcBef>
                          <a:spcPts val="0"/>
                        </a:spcBef>
                        <a:spcAft>
                          <a:spcPts val="0"/>
                        </a:spcAft>
                        <a:buNone/>
                      </a:pPr>
                      <a:r>
                        <a:rPr lang="en-US" sz="1800">
                          <a:latin typeface="Century Gothic" panose="020B0502020202020204" pitchFamily="34" charset="0"/>
                        </a:rPr>
                        <a:t>Child and Forced Labor</a:t>
                      </a:r>
                      <a:endParaRPr sz="18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ctrTitle"/>
          </p:nvPr>
        </p:nvSpPr>
        <p:spPr>
          <a:xfrm>
            <a:off x="579000" y="372825"/>
            <a:ext cx="101046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discuss fair working conditions</a:t>
            </a:r>
            <a:endParaRPr sz="4200" b="1" i="0" u="none" strike="noStrike" cap="none">
              <a:solidFill>
                <a:schemeClr val="dk1"/>
              </a:solidFill>
              <a:latin typeface="Century Gothic"/>
              <a:ea typeface="Century Gothic"/>
              <a:cs typeface="Century Gothic"/>
              <a:sym typeface="Century Gothic"/>
            </a:endParaRPr>
          </a:p>
        </p:txBody>
      </p:sp>
      <p:pic>
        <p:nvPicPr>
          <p:cNvPr id="188" name="Google Shape;188;p26"/>
          <p:cNvPicPr preferRelativeResize="0"/>
          <p:nvPr/>
        </p:nvPicPr>
        <p:blipFill>
          <a:blip r:embed="rId3">
            <a:alphaModFix/>
          </a:blip>
          <a:stretch>
            <a:fillRect/>
          </a:stretch>
        </p:blipFill>
        <p:spPr>
          <a:xfrm>
            <a:off x="10104400" y="125125"/>
            <a:ext cx="1599100" cy="1269800"/>
          </a:xfrm>
          <a:prstGeom prst="rect">
            <a:avLst/>
          </a:prstGeom>
          <a:noFill/>
          <a:ln>
            <a:noFill/>
          </a:ln>
        </p:spPr>
      </p:pic>
      <p:graphicFrame>
        <p:nvGraphicFramePr>
          <p:cNvPr id="189" name="Google Shape;189;p26"/>
          <p:cNvGraphicFramePr/>
          <p:nvPr>
            <p:extLst>
              <p:ext uri="{D42A27DB-BD31-4B8C-83A1-F6EECF244321}">
                <p14:modId xmlns:p14="http://schemas.microsoft.com/office/powerpoint/2010/main" val="2184680575"/>
              </p:ext>
            </p:extLst>
          </p:nvPr>
        </p:nvGraphicFramePr>
        <p:xfrm>
          <a:off x="579000" y="2134150"/>
          <a:ext cx="11124500" cy="3657540"/>
        </p:xfrm>
        <a:graphic>
          <a:graphicData uri="http://schemas.openxmlformats.org/drawingml/2006/table">
            <a:tbl>
              <a:tblPr>
                <a:noFill/>
                <a:tableStyleId>{54B18575-738F-473C-8F09-B58FD5C65315}</a:tableStyleId>
              </a:tblPr>
              <a:tblGrid>
                <a:gridCol w="2057143">
                  <a:extLst>
                    <a:ext uri="{9D8B030D-6E8A-4147-A177-3AD203B41FA5}">
                      <a16:colId xmlns="" xmlns:a16="http://schemas.microsoft.com/office/drawing/2014/main" val="20000"/>
                    </a:ext>
                  </a:extLst>
                </a:gridCol>
                <a:gridCol w="2610729">
                  <a:extLst>
                    <a:ext uri="{9D8B030D-6E8A-4147-A177-3AD203B41FA5}">
                      <a16:colId xmlns="" xmlns:a16="http://schemas.microsoft.com/office/drawing/2014/main" val="20001"/>
                    </a:ext>
                  </a:extLst>
                </a:gridCol>
                <a:gridCol w="1822282">
                  <a:extLst>
                    <a:ext uri="{9D8B030D-6E8A-4147-A177-3AD203B41FA5}">
                      <a16:colId xmlns="" xmlns:a16="http://schemas.microsoft.com/office/drawing/2014/main" val="20002"/>
                    </a:ext>
                  </a:extLst>
                </a:gridCol>
                <a:gridCol w="1999690">
                  <a:extLst>
                    <a:ext uri="{9D8B030D-6E8A-4147-A177-3AD203B41FA5}">
                      <a16:colId xmlns="" xmlns:a16="http://schemas.microsoft.com/office/drawing/2014/main" val="20003"/>
                    </a:ext>
                  </a:extLst>
                </a:gridCol>
                <a:gridCol w="2634656">
                  <a:extLst>
                    <a:ext uri="{9D8B030D-6E8A-4147-A177-3AD203B41FA5}">
                      <a16:colId xmlns="" xmlns:a16="http://schemas.microsoft.com/office/drawing/2014/main" val="20004"/>
                    </a:ext>
                  </a:extLst>
                </a:gridCol>
              </a:tblGrid>
              <a:tr h="880175">
                <a:tc>
                  <a:txBody>
                    <a:bodyPr/>
                    <a:lstStyle/>
                    <a:p>
                      <a:pPr marL="0" lvl="0" indent="0" algn="ctr" rtl="0">
                        <a:spcBef>
                          <a:spcPts val="0"/>
                        </a:spcBef>
                        <a:spcAft>
                          <a:spcPts val="0"/>
                        </a:spcAft>
                        <a:buNone/>
                      </a:pPr>
                      <a:r>
                        <a:rPr lang="en-US" sz="2400">
                          <a:latin typeface="Century Gothic" panose="020B0502020202020204" pitchFamily="34" charset="0"/>
                        </a:rPr>
                        <a:t>Developing</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lgn="ctr" rtl="0">
                        <a:spcBef>
                          <a:spcPts val="0"/>
                        </a:spcBef>
                        <a:spcAft>
                          <a:spcPts val="0"/>
                        </a:spcAft>
                        <a:buNone/>
                      </a:pPr>
                      <a:r>
                        <a:rPr lang="en-US" sz="2400">
                          <a:latin typeface="Century Gothic" panose="020B0502020202020204" pitchFamily="34" charset="0"/>
                        </a:rPr>
                        <a:t>Indicators</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lgn="ctr" rtl="0">
                        <a:spcBef>
                          <a:spcPts val="0"/>
                        </a:spcBef>
                        <a:spcAft>
                          <a:spcPts val="0"/>
                        </a:spcAft>
                        <a:buNone/>
                      </a:pPr>
                      <a:r>
                        <a:rPr lang="en-US" sz="2400" dirty="0" smtClean="0">
                          <a:latin typeface="Century Gothic" panose="020B0502020202020204" pitchFamily="34" charset="0"/>
                        </a:rPr>
                        <a:t>In Between</a:t>
                      </a:r>
                      <a:endParaRPr sz="24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lgn="ctr" rtl="0">
                        <a:spcBef>
                          <a:spcPts val="0"/>
                        </a:spcBef>
                        <a:spcAft>
                          <a:spcPts val="0"/>
                        </a:spcAft>
                        <a:buNone/>
                      </a:pPr>
                      <a:r>
                        <a:rPr lang="en-US" sz="2400">
                          <a:latin typeface="Century Gothic" panose="020B0502020202020204" pitchFamily="34" charset="0"/>
                        </a:rPr>
                        <a:t>Developed</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lgn="ctr" rtl="0">
                        <a:spcBef>
                          <a:spcPts val="0"/>
                        </a:spcBef>
                        <a:spcAft>
                          <a:spcPts val="0"/>
                        </a:spcAft>
                        <a:buNone/>
                      </a:pPr>
                      <a:r>
                        <a:rPr lang="en-US" sz="2400">
                          <a:latin typeface="Century Gothic" panose="020B0502020202020204" pitchFamily="34" charset="0"/>
                        </a:rPr>
                        <a:t>Indicators</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 xmlns:a16="http://schemas.microsoft.com/office/drawing/2014/main" val="10000"/>
                  </a:ext>
                </a:extLst>
              </a:tr>
              <a:tr h="2636900">
                <a:tc>
                  <a:txBody>
                    <a:bodyPr/>
                    <a:lstStyle/>
                    <a:p>
                      <a:pPr marL="0" lvl="0" indent="0" algn="l" rtl="0">
                        <a:spcBef>
                          <a:spcPts val="0"/>
                        </a:spcBef>
                        <a:spcAft>
                          <a:spcPts val="0"/>
                        </a:spcAft>
                        <a:buNone/>
                      </a:pPr>
                      <a:r>
                        <a:rPr lang="en-US" sz="2400">
                          <a:latin typeface="Century Gothic" panose="020B0502020202020204" pitchFamily="34" charset="0"/>
                        </a:rPr>
                        <a:t>Bangladesh</a:t>
                      </a:r>
                      <a:endParaRPr sz="2400">
                        <a:latin typeface="Century Gothic" panose="020B0502020202020204" pitchFamily="34" charset="0"/>
                      </a:endParaRPr>
                    </a:p>
                    <a:p>
                      <a:pPr marL="0" lvl="0" indent="0" algn="l" rtl="0">
                        <a:spcBef>
                          <a:spcPts val="0"/>
                        </a:spcBef>
                        <a:spcAft>
                          <a:spcPts val="0"/>
                        </a:spcAft>
                        <a:buNone/>
                      </a:pPr>
                      <a:r>
                        <a:rPr lang="en-US" sz="2400">
                          <a:latin typeface="Century Gothic" panose="020B0502020202020204" pitchFamily="34" charset="0"/>
                        </a:rPr>
                        <a:t>Cambodia</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457200" lvl="0" indent="-381000" algn="l" rtl="0">
                        <a:spcBef>
                          <a:spcPts val="0"/>
                        </a:spcBef>
                        <a:spcAft>
                          <a:spcPts val="0"/>
                        </a:spcAft>
                        <a:buSzPts val="2400"/>
                        <a:buChar char="●"/>
                      </a:pPr>
                      <a:r>
                        <a:rPr lang="en-US" sz="2400" dirty="0">
                          <a:latin typeface="Century Gothic" panose="020B0502020202020204" pitchFamily="34" charset="0"/>
                        </a:rPr>
                        <a:t>poor</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little technology</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little industry</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little infrastructure</a:t>
                      </a:r>
                      <a:endParaRPr sz="24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2400">
                          <a:latin typeface="Century Gothic" panose="020B0502020202020204" pitchFamily="34" charset="0"/>
                        </a:rPr>
                        <a:t>Mexico</a:t>
                      </a:r>
                      <a:endParaRPr sz="2400">
                        <a:latin typeface="Century Gothic" panose="020B0502020202020204" pitchFamily="34" charset="0"/>
                      </a:endParaRPr>
                    </a:p>
                    <a:p>
                      <a:pPr marL="0" lvl="0" indent="0" algn="l" rtl="0">
                        <a:spcBef>
                          <a:spcPts val="0"/>
                        </a:spcBef>
                        <a:spcAft>
                          <a:spcPts val="0"/>
                        </a:spcAft>
                        <a:buNone/>
                      </a:pPr>
                      <a:r>
                        <a:rPr lang="en-US" sz="2400">
                          <a:latin typeface="Century Gothic" panose="020B0502020202020204" pitchFamily="34" charset="0"/>
                        </a:rPr>
                        <a:t>China</a:t>
                      </a:r>
                      <a:endParaRPr sz="2400">
                        <a:latin typeface="Century Gothic" panose="020B0502020202020204" pitchFamily="34" charset="0"/>
                      </a:endParaRPr>
                    </a:p>
                    <a:p>
                      <a:pPr marL="0" lvl="0" indent="0" algn="l" rtl="0">
                        <a:spcBef>
                          <a:spcPts val="0"/>
                        </a:spcBef>
                        <a:spcAft>
                          <a:spcPts val="0"/>
                        </a:spcAft>
                        <a:buNone/>
                      </a:pPr>
                      <a:r>
                        <a:rPr lang="en-US" sz="2400">
                          <a:latin typeface="Century Gothic" panose="020B0502020202020204" pitchFamily="34" charset="0"/>
                        </a:rPr>
                        <a:t>Thailand</a:t>
                      </a: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r>
                        <a:rPr lang="en-US" sz="2400">
                          <a:latin typeface="Century Gothic" panose="020B0502020202020204" pitchFamily="34" charset="0"/>
                        </a:rPr>
                        <a:t>United States</a:t>
                      </a:r>
                      <a:endParaRPr sz="2400">
                        <a:latin typeface="Century Gothic" panose="020B0502020202020204" pitchFamily="34" charset="0"/>
                      </a:endParaRPr>
                    </a:p>
                    <a:p>
                      <a:pPr marL="0" lvl="0" indent="0" algn="l" rtl="0">
                        <a:spcBef>
                          <a:spcPts val="0"/>
                        </a:spcBef>
                        <a:spcAft>
                          <a:spcPts val="0"/>
                        </a:spcAft>
                        <a:buNone/>
                      </a:pPr>
                      <a:endParaRPr sz="24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457200" lvl="0" indent="-381000" algn="l" rtl="0">
                        <a:spcBef>
                          <a:spcPts val="0"/>
                        </a:spcBef>
                        <a:spcAft>
                          <a:spcPts val="0"/>
                        </a:spcAft>
                        <a:buSzPts val="2400"/>
                        <a:buChar char="●"/>
                      </a:pPr>
                      <a:r>
                        <a:rPr lang="en-US" sz="2400" dirty="0">
                          <a:latin typeface="Century Gothic" panose="020B0502020202020204" pitchFamily="34" charset="0"/>
                        </a:rPr>
                        <a:t>wealthy</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lots of technology</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lots of industry</a:t>
                      </a:r>
                      <a:endParaRPr sz="2400" dirty="0">
                        <a:latin typeface="Century Gothic" panose="020B0502020202020204" pitchFamily="34" charset="0"/>
                      </a:endParaRPr>
                    </a:p>
                    <a:p>
                      <a:pPr marL="457200" lvl="0" indent="-381000" algn="l" rtl="0">
                        <a:spcBef>
                          <a:spcPts val="0"/>
                        </a:spcBef>
                        <a:spcAft>
                          <a:spcPts val="0"/>
                        </a:spcAft>
                        <a:buSzPts val="2400"/>
                        <a:buChar char="●"/>
                      </a:pPr>
                      <a:r>
                        <a:rPr lang="en-US" sz="2400" dirty="0">
                          <a:latin typeface="Century Gothic" panose="020B0502020202020204" pitchFamily="34" charset="0"/>
                        </a:rPr>
                        <a:t>lots of infrastructure</a:t>
                      </a:r>
                      <a:endParaRPr sz="24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7"/>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What is your opinion?</a:t>
            </a:r>
            <a:endParaRPr sz="4200" b="1" i="0" u="none" strike="noStrike" cap="none">
              <a:solidFill>
                <a:schemeClr val="dk1"/>
              </a:solidFill>
              <a:latin typeface="Century Gothic"/>
              <a:ea typeface="Century Gothic"/>
              <a:cs typeface="Century Gothic"/>
              <a:sym typeface="Century Gothic"/>
            </a:endParaRPr>
          </a:p>
        </p:txBody>
      </p:sp>
      <p:sp>
        <p:nvSpPr>
          <p:cNvPr id="196" name="Google Shape;196;p27"/>
          <p:cNvSpPr txBox="1">
            <a:spLocks noGrp="1"/>
          </p:cNvSpPr>
          <p:nvPr>
            <p:ph type="subTitle" idx="1"/>
          </p:nvPr>
        </p:nvSpPr>
        <p:spPr>
          <a:xfrm>
            <a:off x="869800" y="2105725"/>
            <a:ext cx="10484100" cy="4279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1100"/>
              <a:buFont typeface="Arial"/>
              <a:buNone/>
            </a:pPr>
            <a:r>
              <a:rPr lang="en-US" sz="4800" dirty="0">
                <a:latin typeface="Century Gothic"/>
                <a:ea typeface="Century Gothic"/>
                <a:cs typeface="Century Gothic"/>
                <a:sym typeface="Century Gothic"/>
              </a:rPr>
              <a:t>Because all wages and the cost of living are lower in Bangladesh, it is fair that the average hourly wage for a garment worker there is $0.24 while in the United States it is $8.25.</a:t>
            </a:r>
            <a:endParaRPr sz="4800" dirty="0">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dirty="0">
              <a:latin typeface="Century Gothic"/>
              <a:ea typeface="Century Gothic"/>
              <a:cs typeface="Century Gothic"/>
              <a:sym typeface="Century Gothic"/>
            </a:endParaRPr>
          </a:p>
        </p:txBody>
      </p:sp>
      <p:pic>
        <p:nvPicPr>
          <p:cNvPr id="197" name="Google Shape;197;p27"/>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8"/>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What is your opinion?</a:t>
            </a:r>
            <a:endParaRPr sz="4200" b="1" i="0" u="none" strike="noStrike" cap="none">
              <a:solidFill>
                <a:schemeClr val="dk1"/>
              </a:solidFill>
              <a:latin typeface="Century Gothic"/>
              <a:ea typeface="Century Gothic"/>
              <a:cs typeface="Century Gothic"/>
              <a:sym typeface="Century Gothic"/>
            </a:endParaRPr>
          </a:p>
        </p:txBody>
      </p:sp>
      <p:sp>
        <p:nvSpPr>
          <p:cNvPr id="204" name="Google Shape;204;p28"/>
          <p:cNvSpPr txBox="1">
            <a:spLocks noGrp="1"/>
          </p:cNvSpPr>
          <p:nvPr>
            <p:ph type="subTitle" idx="1"/>
          </p:nvPr>
        </p:nvSpPr>
        <p:spPr>
          <a:xfrm>
            <a:off x="869800" y="2105725"/>
            <a:ext cx="10484100" cy="4279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1100"/>
              <a:buFont typeface="Arial"/>
              <a:buNone/>
            </a:pPr>
            <a:r>
              <a:rPr lang="en-US" sz="4800">
                <a:latin typeface="Century Gothic"/>
                <a:ea typeface="Century Gothic"/>
                <a:cs typeface="Century Gothic"/>
                <a:sym typeface="Century Gothic"/>
              </a:rPr>
              <a:t>It is never fair to have children younger than 16 working in factories, even if their parents give permission.</a:t>
            </a:r>
            <a:endParaRPr sz="4800">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205" name="Google Shape;205;p28"/>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9"/>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What is your opinion?</a:t>
            </a:r>
            <a:endParaRPr sz="4200" b="1" i="0" u="none" strike="noStrike" cap="none">
              <a:solidFill>
                <a:schemeClr val="dk1"/>
              </a:solidFill>
              <a:latin typeface="Century Gothic"/>
              <a:ea typeface="Century Gothic"/>
              <a:cs typeface="Century Gothic"/>
              <a:sym typeface="Century Gothic"/>
            </a:endParaRPr>
          </a:p>
        </p:txBody>
      </p:sp>
      <p:sp>
        <p:nvSpPr>
          <p:cNvPr id="212" name="Google Shape;212;p29"/>
          <p:cNvSpPr txBox="1">
            <a:spLocks noGrp="1"/>
          </p:cNvSpPr>
          <p:nvPr>
            <p:ph type="subTitle" idx="1"/>
          </p:nvPr>
        </p:nvSpPr>
        <p:spPr>
          <a:xfrm>
            <a:off x="853950" y="1394925"/>
            <a:ext cx="10484100" cy="4990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1000"/>
              </a:spcAft>
              <a:buNone/>
            </a:pPr>
            <a:r>
              <a:rPr lang="en-US" sz="4800">
                <a:latin typeface="Century Gothic"/>
                <a:ea typeface="Century Gothic"/>
                <a:cs typeface="Century Gothic"/>
                <a:sym typeface="Century Gothic"/>
              </a:rPr>
              <a:t>It is the responsibility of the governments of other countries, not U.S. companies, to make sure the garment factories are safe. Governments in other countries should pass and enforce laws to protect their citizens. </a:t>
            </a:r>
            <a:endParaRPr sz="4800">
              <a:latin typeface="Century Gothic"/>
              <a:ea typeface="Century Gothic"/>
              <a:cs typeface="Century Gothic"/>
              <a:sym typeface="Century Gothic"/>
            </a:endParaRPr>
          </a:p>
        </p:txBody>
      </p:sp>
      <p:pic>
        <p:nvPicPr>
          <p:cNvPr id="213" name="Google Shape;213;p29"/>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0"/>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What is your opinion?</a:t>
            </a:r>
            <a:endParaRPr sz="4200" b="1" i="0" u="none" strike="noStrike" cap="none">
              <a:solidFill>
                <a:schemeClr val="dk1"/>
              </a:solidFill>
              <a:latin typeface="Century Gothic"/>
              <a:ea typeface="Century Gothic"/>
              <a:cs typeface="Century Gothic"/>
              <a:sym typeface="Century Gothic"/>
            </a:endParaRPr>
          </a:p>
        </p:txBody>
      </p:sp>
      <p:sp>
        <p:nvSpPr>
          <p:cNvPr id="220" name="Google Shape;220;p30"/>
          <p:cNvSpPr txBox="1">
            <a:spLocks noGrp="1"/>
          </p:cNvSpPr>
          <p:nvPr>
            <p:ph type="subTitle" idx="1"/>
          </p:nvPr>
        </p:nvSpPr>
        <p:spPr>
          <a:xfrm>
            <a:off x="853950" y="1670225"/>
            <a:ext cx="10484100" cy="471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None/>
            </a:pPr>
            <a:r>
              <a:rPr lang="en-US" sz="3600">
                <a:latin typeface="Century Gothic"/>
                <a:ea typeface="Century Gothic"/>
                <a:cs typeface="Century Gothic"/>
                <a:sym typeface="Century Gothic"/>
              </a:rPr>
              <a:t>U.S. consumers have some responsibility for poor working conditions and low wages in garment factories in other countries, because they demand cheap clothes and don’t demand that companies provide fair working conditions to the people who make those clothes.</a:t>
            </a:r>
            <a:endParaRPr sz="3600">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221" name="Google Shape;221;p30"/>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1"/>
          <p:cNvSpPr txBox="1">
            <a:spLocks noGrp="1"/>
          </p:cNvSpPr>
          <p:nvPr>
            <p:ph type="ctrTitle"/>
          </p:nvPr>
        </p:nvSpPr>
        <p:spPr>
          <a:xfrm>
            <a:off x="418325" y="462475"/>
            <a:ext cx="101511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set a purpose for our research</a:t>
            </a:r>
            <a:endParaRPr sz="4200" b="1" i="0" u="none" strike="noStrike" cap="none">
              <a:solidFill>
                <a:schemeClr val="dk1"/>
              </a:solidFill>
              <a:latin typeface="Century Gothic"/>
              <a:ea typeface="Century Gothic"/>
              <a:cs typeface="Century Gothic"/>
              <a:sym typeface="Century Gothic"/>
            </a:endParaRPr>
          </a:p>
        </p:txBody>
      </p:sp>
      <p:pic>
        <p:nvPicPr>
          <p:cNvPr id="228" name="Google Shape;228;p31"/>
          <p:cNvPicPr preferRelativeResize="0"/>
          <p:nvPr/>
        </p:nvPicPr>
        <p:blipFill>
          <a:blip r:embed="rId3">
            <a:alphaModFix/>
          </a:blip>
          <a:stretch>
            <a:fillRect/>
          </a:stretch>
        </p:blipFill>
        <p:spPr>
          <a:xfrm>
            <a:off x="10104400" y="125125"/>
            <a:ext cx="1599100" cy="1269800"/>
          </a:xfrm>
          <a:prstGeom prst="rect">
            <a:avLst/>
          </a:prstGeom>
          <a:noFill/>
          <a:ln>
            <a:noFill/>
          </a:ln>
        </p:spPr>
      </p:pic>
      <p:graphicFrame>
        <p:nvGraphicFramePr>
          <p:cNvPr id="229" name="Google Shape;229;p31"/>
          <p:cNvGraphicFramePr/>
          <p:nvPr>
            <p:extLst>
              <p:ext uri="{D42A27DB-BD31-4B8C-83A1-F6EECF244321}">
                <p14:modId xmlns:p14="http://schemas.microsoft.com/office/powerpoint/2010/main" val="2004485908"/>
              </p:ext>
            </p:extLst>
          </p:nvPr>
        </p:nvGraphicFramePr>
        <p:xfrm>
          <a:off x="418325" y="2165533"/>
          <a:ext cx="11391675" cy="4041259"/>
        </p:xfrm>
        <a:graphic>
          <a:graphicData uri="http://schemas.openxmlformats.org/drawingml/2006/table">
            <a:tbl>
              <a:tblPr>
                <a:noFill/>
                <a:tableStyleId>{54B18575-738F-473C-8F09-B58FD5C65315}</a:tableStyleId>
              </a:tblPr>
              <a:tblGrid>
                <a:gridCol w="5956300">
                  <a:extLst>
                    <a:ext uri="{9D8B030D-6E8A-4147-A177-3AD203B41FA5}">
                      <a16:colId xmlns="" xmlns:a16="http://schemas.microsoft.com/office/drawing/2014/main" val="20000"/>
                    </a:ext>
                  </a:extLst>
                </a:gridCol>
                <a:gridCol w="5435375">
                  <a:extLst>
                    <a:ext uri="{9D8B030D-6E8A-4147-A177-3AD203B41FA5}">
                      <a16:colId xmlns="" xmlns:a16="http://schemas.microsoft.com/office/drawing/2014/main" val="20001"/>
                    </a:ext>
                  </a:extLst>
                </a:gridCol>
              </a:tblGrid>
              <a:tr h="909125">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Use this side to record notes (in your own words).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Use this side to take notes and plan your ideas. Research Directions</a:t>
                      </a:r>
                      <a:endParaRPr sz="1800" b="1">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0"/>
                  </a:ext>
                </a:extLst>
              </a:tr>
              <a:tr h="3109100">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I. Setting a Purpose for Research</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Consider these two questions as you write about the purpose for researching working conditions in the garment industry:</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What is my definition of “fair working </a:t>
                      </a:r>
                      <a:r>
                        <a:rPr lang="en-US" sz="1800" dirty="0" smtClean="0">
                          <a:latin typeface="Century Gothic"/>
                          <a:ea typeface="Century Gothic"/>
                          <a:cs typeface="Century Gothic"/>
                          <a:sym typeface="Century Gothic"/>
                        </a:rPr>
                        <a:t>conditions?”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Why are working conditions in the garment industry relevant to me?</a:t>
                      </a:r>
                      <a:endParaRPr sz="18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800" dirty="0">
                          <a:latin typeface="Century Gothic"/>
                          <a:ea typeface="Century Gothic"/>
                          <a:cs typeface="Century Gothic"/>
                          <a:sym typeface="Century Gothic"/>
                        </a:rPr>
                        <a:t>The purpose of my research is…...</a:t>
                      </a:r>
                      <a:endParaRPr sz="1800" dirty="0">
                        <a:latin typeface="Century Gothic"/>
                        <a:ea typeface="Century Gothic"/>
                        <a:cs typeface="Century Gothic"/>
                        <a:sym typeface="Century Gothic"/>
                      </a:endParaRPr>
                    </a:p>
                  </a:txBody>
                  <a:tcPr marL="91425" marR="91425" marT="91425" marB="91425">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1"/>
                  </a:ext>
                </a:extLst>
              </a:tr>
            </a:tbl>
          </a:graphicData>
        </a:graphic>
      </p:graphicFrame>
      <p:sp>
        <p:nvSpPr>
          <p:cNvPr id="230" name="Google Shape;230;p31"/>
          <p:cNvSpPr txBox="1"/>
          <p:nvPr/>
        </p:nvSpPr>
        <p:spPr>
          <a:xfrm>
            <a:off x="532700" y="1595083"/>
            <a:ext cx="11170800" cy="1140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What are current working conditions like in the garment industry?</a:t>
            </a:r>
            <a:endParaRPr sz="2400" b="1" dirty="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endParaRPr sz="3600" b="1" dirty="0">
              <a:latin typeface="Century Gothic"/>
              <a:ea typeface="Century Gothic"/>
              <a:cs typeface="Century Gothic"/>
              <a:sym typeface="Century Gothic"/>
            </a:endParaRPr>
          </a:p>
          <a:p>
            <a:pPr marL="0" lvl="0" indent="0" algn="l" rtl="0">
              <a:spcBef>
                <a:spcPts val="1100"/>
              </a:spcBef>
              <a:spcAft>
                <a:spcPts val="0"/>
              </a:spcAft>
              <a:buNone/>
            </a:pPr>
            <a:r>
              <a:rPr lang="en-US" sz="3600" dirty="0">
                <a:latin typeface="Century Gothic"/>
                <a:ea typeface="Century Gothic"/>
                <a:cs typeface="Century Gothic"/>
                <a:sym typeface="Century Gothic"/>
              </a:rPr>
              <a:t>Begin reading in your independent reading book for this unit. </a:t>
            </a:r>
            <a:endParaRPr sz="3600" dirty="0">
              <a:latin typeface="Century Gothic"/>
              <a:ea typeface="Century Gothic"/>
              <a:cs typeface="Century Gothic"/>
              <a:sym typeface="Century Gothic"/>
            </a:endParaRPr>
          </a:p>
        </p:txBody>
      </p:sp>
      <p:pic>
        <p:nvPicPr>
          <p:cNvPr id="236" name="Google Shape;236;p32"/>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237" name="Google Shape;237;p3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Homework</a:t>
            </a:r>
            <a:endParaRPr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3"/>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44" name="Google Shape;244;p33"/>
          <p:cNvGraphicFramePr/>
          <p:nvPr/>
        </p:nvGraphicFramePr>
        <p:xfrm>
          <a:off x="781041" y="1555212"/>
          <a:ext cx="9569025" cy="4204775"/>
        </p:xfrm>
        <a:graphic>
          <a:graphicData uri="http://schemas.openxmlformats.org/drawingml/2006/table">
            <a:tbl>
              <a:tblPr firstRow="1" bandRow="1">
                <a:noFill/>
                <a:tableStyleId>{49C647D1-0B02-465C-B31A-4EEDE500F65B}</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dirty="0">
                          <a:latin typeface="Century Gothic"/>
                          <a:ea typeface="Century Gothic"/>
                          <a:cs typeface="Century Gothic"/>
                          <a:sym typeface="Century Gothic"/>
                        </a:rPr>
                        <a:t>What groups?</a:t>
                      </a:r>
                      <a:endParaRPr sz="1700" u="none" strike="noStrike" cap="none" dirty="0">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Research Terms</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4200">
              <a:latin typeface="Century Gothic"/>
              <a:ea typeface="Century Gothic"/>
              <a:cs typeface="Century Gothic"/>
              <a:sym typeface="Century Gothic"/>
            </a:endParaRPr>
          </a:p>
        </p:txBody>
      </p:sp>
      <p:sp>
        <p:nvSpPr>
          <p:cNvPr id="110" name="Google Shape;110;p1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dirty="0">
                <a:latin typeface="Century Gothic" panose="020B0502020202020204" pitchFamily="34" charset="0"/>
                <a:ea typeface="Arial"/>
                <a:cs typeface="Arial"/>
                <a:sym typeface="Arial"/>
              </a:rPr>
              <a:t>Throughout Unit 3, specific terms are used to describe elements of research:</a:t>
            </a: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r>
              <a:rPr lang="en-US" sz="1600" b="1" i="1" dirty="0">
                <a:latin typeface="Century Gothic" panose="020B0502020202020204" pitchFamily="34" charset="0"/>
                <a:ea typeface="Arial"/>
                <a:cs typeface="Arial"/>
                <a:sym typeface="Arial"/>
              </a:rPr>
              <a:t>Overarching research question</a:t>
            </a:r>
            <a:r>
              <a:rPr lang="en-US" sz="1600" dirty="0">
                <a:latin typeface="Century Gothic" panose="020B0502020202020204" pitchFamily="34" charset="0"/>
                <a:ea typeface="Arial"/>
                <a:cs typeface="Arial"/>
                <a:sym typeface="Arial"/>
              </a:rPr>
              <a:t> is the broad research question that students investigate. More generally, this can be thought of as the topic of research.</a:t>
            </a: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r>
              <a:rPr lang="en-US" sz="1600" b="1" i="1" dirty="0">
                <a:latin typeface="Century Gothic" panose="020B0502020202020204" pitchFamily="34" charset="0"/>
                <a:ea typeface="Arial"/>
                <a:cs typeface="Arial"/>
                <a:sym typeface="Arial"/>
              </a:rPr>
              <a:t>Supporting research questions</a:t>
            </a:r>
            <a:r>
              <a:rPr lang="en-US" sz="1600" b="1" dirty="0">
                <a:latin typeface="Century Gothic" panose="020B0502020202020204" pitchFamily="34" charset="0"/>
                <a:ea typeface="Arial"/>
                <a:cs typeface="Arial"/>
                <a:sym typeface="Arial"/>
              </a:rPr>
              <a:t> </a:t>
            </a:r>
            <a:r>
              <a:rPr lang="en-US" sz="1600" dirty="0">
                <a:latin typeface="Century Gothic" panose="020B0502020202020204" pitchFamily="34" charset="0"/>
                <a:ea typeface="Arial"/>
                <a:cs typeface="Arial"/>
                <a:sym typeface="Arial"/>
              </a:rPr>
              <a:t>are more narrow in their scope and help guide students to specific pieces of information. In these lessons, students learn to craft these types of questions.</a:t>
            </a: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0"/>
              </a:spcAft>
              <a:buNone/>
            </a:pPr>
            <a:r>
              <a:rPr lang="en-US" sz="1600" b="1" i="1" dirty="0">
                <a:latin typeface="Century Gothic" panose="020B0502020202020204" pitchFamily="34" charset="0"/>
                <a:ea typeface="Arial"/>
                <a:cs typeface="Arial"/>
                <a:sym typeface="Arial"/>
              </a:rPr>
              <a:t>Source</a:t>
            </a:r>
            <a:r>
              <a:rPr lang="en-US" sz="1600" b="1" dirty="0">
                <a:latin typeface="Century Gothic" panose="020B0502020202020204" pitchFamily="34" charset="0"/>
                <a:ea typeface="Arial"/>
                <a:cs typeface="Arial"/>
                <a:sym typeface="Arial"/>
              </a:rPr>
              <a:t> </a:t>
            </a:r>
            <a:r>
              <a:rPr lang="en-US" sz="1600" dirty="0">
                <a:latin typeface="Century Gothic" panose="020B0502020202020204" pitchFamily="34" charset="0"/>
                <a:ea typeface="Arial"/>
                <a:cs typeface="Arial"/>
                <a:sym typeface="Arial"/>
              </a:rPr>
              <a:t>refers to a text (in any format: article, Web site, infographic, video, etc.) that gives the student information to help address a supporting research question (or the overarching research question).</a:t>
            </a:r>
            <a:endParaRPr sz="1600" dirty="0">
              <a:latin typeface="Century Gothic" panose="020B0502020202020204" pitchFamily="34" charset="0"/>
              <a:ea typeface="Arial"/>
              <a:cs typeface="Arial"/>
              <a:sym typeface="Arial"/>
            </a:endParaRPr>
          </a:p>
          <a:p>
            <a:pPr marL="457200" marR="0" lvl="0" indent="0" algn="l" rtl="0">
              <a:lnSpc>
                <a:spcPct val="100000"/>
              </a:lnSpc>
              <a:spcBef>
                <a:spcPts val="1000"/>
              </a:spcBef>
              <a:spcAft>
                <a:spcPts val="1000"/>
              </a:spcAft>
              <a:buNone/>
            </a:pPr>
            <a:endParaRPr sz="1600" dirty="0">
              <a:latin typeface="Century Gothic" panose="020B0502020202020204" pitchFamily="34" charset="0"/>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a:t>
            </a:r>
            <a:r>
              <a:rPr lang="en-US" sz="2000" dirty="0">
                <a:latin typeface="Century Gothic"/>
                <a:ea typeface="Century Gothic"/>
                <a:cs typeface="Century Gothic"/>
                <a:sym typeface="Century Gothic"/>
              </a:rPr>
              <a:t>45-55 </a:t>
            </a:r>
            <a:r>
              <a:rPr lang="en-US" sz="2000" i="0" u="none" strike="noStrike" cap="none" dirty="0">
                <a:solidFill>
                  <a:schemeClr val="dk1"/>
                </a:solidFill>
                <a:latin typeface="Century Gothic"/>
                <a:ea typeface="Century Gothic"/>
                <a:cs typeface="Century Gothic"/>
                <a:sym typeface="Century Gothic"/>
              </a:rPr>
              <a:t> minutes to complete. </a:t>
            </a:r>
            <a:endParaRPr sz="20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is to set the purpose for research: What are Fair Working C</a:t>
            </a:r>
            <a:r>
              <a:rPr lang="en-US" sz="2000" dirty="0">
                <a:latin typeface="Century Gothic"/>
                <a:ea typeface="Century Gothic"/>
                <a:cs typeface="Century Gothic"/>
                <a:sym typeface="Century Gothic"/>
              </a:rPr>
              <a:t>onditions?  In this lesson students will begin to develop an understanding of current working conditions in a global economy.</a:t>
            </a:r>
            <a:endParaRPr sz="2000"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000" dirty="0">
                <a:latin typeface="Century Gothic"/>
                <a:ea typeface="Century Gothic"/>
                <a:cs typeface="Century Gothic"/>
                <a:sym typeface="Century Gothic"/>
              </a:rPr>
              <a:t>I can explain some of the differences between working conditions in developing and developed countries.</a:t>
            </a:r>
            <a:endParaRPr sz="20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sz="2000" dirty="0">
                <a:latin typeface="Century Gothic"/>
                <a:ea typeface="Century Gothic"/>
                <a:cs typeface="Century Gothic"/>
                <a:sym typeface="Century Gothic"/>
              </a:rPr>
              <a:t>I can participate in discussions that help me form my opinions about what constitutes fair working conditions.</a:t>
            </a:r>
            <a:endParaRPr sz="20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sz="2000" dirty="0">
                <a:latin typeface="Century Gothic"/>
                <a:ea typeface="Century Gothic"/>
                <a:cs typeface="Century Gothic"/>
                <a:sym typeface="Century Gothic"/>
              </a:rPr>
              <a:t>I can articulate my beliefs about fair working conditions, considering my position as a future worker.</a:t>
            </a:r>
            <a:endParaRPr sz="20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3</a:t>
            </a:r>
            <a:r>
              <a:rPr lang="en-US" b="1" i="0" u="none" strike="noStrike" cap="none" dirty="0">
                <a:solidFill>
                  <a:schemeClr val="dk1"/>
                </a:solidFill>
                <a:latin typeface="Century Gothic"/>
                <a:ea typeface="Century Gothic"/>
                <a:cs typeface="Century Gothic"/>
                <a:sym typeface="Century Gothic"/>
              </a:rPr>
              <a:t>: Lesson 1 </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Work Time Part A and decide what will work best for your circumstances. Whether you are showing the Web site on your screen or having students explore it on their computers, spend time becoming familiar with the site and what you might find there.</a:t>
            </a:r>
            <a:endParaRPr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AutoNum type="arabicPeriod"/>
            </a:pPr>
            <a:r>
              <a:rPr lang="en-US" dirty="0">
                <a:latin typeface="Century Gothic"/>
                <a:ea typeface="Century Gothic"/>
                <a:cs typeface="Century Gothic"/>
                <a:sym typeface="Century Gothic"/>
              </a:rPr>
              <a:t>Review Four Corners Protocol</a:t>
            </a:r>
            <a:endParaRPr dirty="0">
              <a:latin typeface="Century Gothic"/>
              <a:ea typeface="Century Gothic"/>
              <a:cs typeface="Century Gothic"/>
              <a:sym typeface="Century Gothic"/>
            </a:endParaRPr>
          </a:p>
        </p:txBody>
      </p:sp>
      <p:sp>
        <p:nvSpPr>
          <p:cNvPr id="123" name="Google Shape;123;p1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9"/>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three</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18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Entry Task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Working Conditions anchor chart </a:t>
            </a:r>
            <a:r>
              <a:rPr lang="en-US" dirty="0">
                <a:latin typeface="Century Gothic"/>
                <a:ea typeface="Century Gothic"/>
                <a:cs typeface="Century Gothic"/>
                <a:sym typeface="Century Gothic"/>
              </a:rPr>
              <a:t>(first seen in Unit 2; a blank chart is included in the supporting materials of this lesson; one per student for note-taking and one to display; see Work Time A)</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Statements for the Four Corners Activity (for teacher reference; to post)</a:t>
            </a:r>
            <a:endParaRPr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Notebook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Computers to research working conditions at Wegmans (one per student)</a:t>
            </a:r>
            <a:endParaRPr dirty="0">
              <a:latin typeface="Century Gothic"/>
              <a:ea typeface="Century Gothic"/>
              <a:cs typeface="Century Gothic"/>
              <a:sym typeface="Century Gothic"/>
            </a:endParaRPr>
          </a:p>
        </p:txBody>
      </p:sp>
      <p:sp>
        <p:nvSpPr>
          <p:cNvPr id="130" name="Google Shape;130;p1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4"/>
        <p:cNvGrpSpPr/>
        <p:nvPr/>
      </p:nvGrpSpPr>
      <p:grpSpPr>
        <a:xfrm>
          <a:off x="0" y="0"/>
          <a:ext cx="0" cy="0"/>
          <a:chOff x="0" y="0"/>
          <a:chExt cx="0" cy="0"/>
        </a:xfrm>
      </p:grpSpPr>
      <p:pic>
        <p:nvPicPr>
          <p:cNvPr id="135" name="Google Shape;135;p2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136" name="Google Shape;136;p2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137" name="Google Shape;137;p2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1</a:t>
            </a:r>
            <a:endParaRPr sz="4000" b="1">
              <a:solidFill>
                <a:srgbClr val="404040"/>
              </a:solidFill>
              <a:latin typeface="Century Gothic"/>
              <a:ea typeface="Century Gothic"/>
              <a:cs typeface="Century Gothic"/>
              <a:sym typeface="Century Gothic"/>
            </a:endParaRPr>
          </a:p>
        </p:txBody>
      </p:sp>
      <p:pic>
        <p:nvPicPr>
          <p:cNvPr id="138" name="Google Shape;138;p2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139" name="Google Shape;139;p2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subTitle" idx="1"/>
          </p:nvPr>
        </p:nvSpPr>
        <p:spPr>
          <a:xfrm>
            <a:off x="869800" y="1722424"/>
            <a:ext cx="10484100" cy="46629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Today we</a:t>
            </a:r>
            <a:r>
              <a:rPr lang="en-US">
                <a:latin typeface="Century Gothic"/>
                <a:ea typeface="Century Gothic"/>
                <a:cs typeface="Century Gothic"/>
                <a:sym typeface="Century Gothic"/>
              </a:rPr>
              <a:t> will be learning about the quality of working conditions at Wegmans and other places of employment.</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r>
              <a:rPr lang="en-US" b="1" i="0" u="none" strike="noStrike" cap="none">
                <a:solidFill>
                  <a:schemeClr val="dk1"/>
                </a:solidFill>
                <a:latin typeface="Century Gothic"/>
                <a:ea typeface="Century Gothic"/>
                <a:cs typeface="Century Gothic"/>
                <a:sym typeface="Century Gothic"/>
              </a:rPr>
              <a:t>Here is what you’ll do today</a:t>
            </a:r>
            <a:r>
              <a:rPr lang="en-US" b="1">
                <a:latin typeface="Century Gothic"/>
                <a:ea typeface="Century Gothic"/>
                <a:cs typeface="Century Gothic"/>
                <a:sym typeface="Century Gothic"/>
              </a:rPr>
              <a:t>:</a:t>
            </a:r>
            <a:endParaRPr b="1"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Entry Task</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Investigate working conditions at Wegmans</a:t>
            </a:r>
            <a:endParaRPr b="1">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Fair Working Conditions</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Four Corners Activity</a:t>
            </a:r>
            <a:endParaRPr>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147" name="Google Shape;147;p2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Let’s complete our entry task</a:t>
            </a:r>
            <a:endParaRPr sz="4200" b="1" i="0" u="none" strike="noStrike" cap="none" dirty="0">
              <a:solidFill>
                <a:schemeClr val="dk1"/>
              </a:solidFill>
              <a:latin typeface="Century Gothic"/>
              <a:ea typeface="Century Gothic"/>
              <a:cs typeface="Century Gothic"/>
              <a:sym typeface="Century Gothic"/>
            </a:endParaRPr>
          </a:p>
        </p:txBody>
      </p:sp>
      <p:sp>
        <p:nvSpPr>
          <p:cNvPr id="154" name="Google Shape;154;p22"/>
          <p:cNvSpPr txBox="1">
            <a:spLocks noGrp="1"/>
          </p:cNvSpPr>
          <p:nvPr>
            <p:ph type="subTitle" idx="1"/>
          </p:nvPr>
        </p:nvSpPr>
        <p:spPr>
          <a:xfrm>
            <a:off x="869800" y="1722424"/>
            <a:ext cx="10484100" cy="46629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None/>
            </a:pPr>
            <a:r>
              <a:rPr lang="en-US" b="1" dirty="0">
                <a:latin typeface="Century Gothic"/>
                <a:ea typeface="Century Gothic"/>
                <a:cs typeface="Century Gothic"/>
                <a:sym typeface="Century Gothic"/>
              </a:rPr>
              <a:t>Think about this question:</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When you get a job, what do you expect in terms of your working conditions? </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Refer to the </a:t>
            </a:r>
            <a:r>
              <a:rPr lang="en-US" b="1" dirty="0">
                <a:latin typeface="Century Gothic"/>
                <a:ea typeface="Century Gothic"/>
                <a:cs typeface="Century Gothic"/>
                <a:sym typeface="Century Gothic"/>
              </a:rPr>
              <a:t>Working Conditions anchor chart </a:t>
            </a:r>
            <a:r>
              <a:rPr lang="en-US" dirty="0">
                <a:latin typeface="Century Gothic"/>
                <a:ea typeface="Century Gothic"/>
                <a:cs typeface="Century Gothic"/>
                <a:sym typeface="Century Gothic"/>
              </a:rPr>
              <a:t>and discuss on your handout what you would hope to find in at least three of those categories.</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dirty="0">
              <a:latin typeface="Century Gothic"/>
              <a:ea typeface="Century Gothic"/>
              <a:cs typeface="Century Gothic"/>
              <a:sym typeface="Century Gothic"/>
            </a:endParaRPr>
          </a:p>
        </p:txBody>
      </p:sp>
      <p:pic>
        <p:nvPicPr>
          <p:cNvPr id="155" name="Google Shape;155;p22"/>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a:spLocks noGrp="1"/>
          </p:cNvSpPr>
          <p:nvPr>
            <p:ph type="ctrTitle"/>
          </p:nvPr>
        </p:nvSpPr>
        <p:spPr>
          <a:xfrm>
            <a:off x="869800" y="372825"/>
            <a:ext cx="9813900" cy="10221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Let’s look at our learning targets</a:t>
            </a:r>
            <a:endParaRPr sz="4200" b="1" i="0" u="none" strike="noStrike" cap="none">
              <a:solidFill>
                <a:schemeClr val="dk1"/>
              </a:solidFill>
              <a:latin typeface="Century Gothic"/>
              <a:ea typeface="Century Gothic"/>
              <a:cs typeface="Century Gothic"/>
              <a:sym typeface="Century Gothic"/>
            </a:endParaRPr>
          </a:p>
        </p:txBody>
      </p:sp>
      <p:sp>
        <p:nvSpPr>
          <p:cNvPr id="162" name="Google Shape;162;p23"/>
          <p:cNvSpPr txBox="1">
            <a:spLocks noGrp="1"/>
          </p:cNvSpPr>
          <p:nvPr>
            <p:ph type="subTitle" idx="1"/>
          </p:nvPr>
        </p:nvSpPr>
        <p:spPr>
          <a:xfrm>
            <a:off x="869800" y="2105725"/>
            <a:ext cx="10484100" cy="4279800"/>
          </a:xfrm>
          <a:prstGeom prst="rect">
            <a:avLst/>
          </a:prstGeom>
          <a:noFill/>
          <a:ln>
            <a:noFill/>
          </a:ln>
        </p:spPr>
        <p:txBody>
          <a:bodyPr spcFirstLastPara="1" wrap="square" lIns="91425" tIns="45700" rIns="91425" bIns="45700" anchor="t" anchorCtr="0">
            <a:noAutofit/>
          </a:bodyPr>
          <a:lstStyle/>
          <a:p>
            <a:pPr marL="457200" lvl="0" indent="-381000" algn="l" rtl="0">
              <a:spcBef>
                <a:spcPts val="0"/>
              </a:spcBef>
              <a:spcAft>
                <a:spcPts val="0"/>
              </a:spcAft>
              <a:buSzPts val="2400"/>
              <a:buFont typeface="Century Gothic"/>
              <a:buChar char="•"/>
            </a:pPr>
            <a:r>
              <a:rPr lang="en-US">
                <a:latin typeface="Century Gothic"/>
                <a:ea typeface="Century Gothic"/>
                <a:cs typeface="Century Gothic"/>
                <a:sym typeface="Century Gothic"/>
              </a:rPr>
              <a:t>I can explain some of the differences between working conditions in developing and developed countries.</a:t>
            </a:r>
            <a:endParaRPr>
              <a:latin typeface="Century Gothic"/>
              <a:ea typeface="Century Gothic"/>
              <a:cs typeface="Century Gothic"/>
              <a:sym typeface="Century Gothic"/>
            </a:endParaRPr>
          </a:p>
          <a:p>
            <a:pPr marL="457200" lvl="0" indent="0" algn="l" rtl="0">
              <a:spcBef>
                <a:spcPts val="1000"/>
              </a:spcBef>
              <a:spcAft>
                <a:spcPts val="0"/>
              </a:spcAft>
              <a:buNone/>
            </a:pPr>
            <a:endParaRPr>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participate in discussions that help me form my opinions about what constitutes fair working conditions.</a:t>
            </a:r>
            <a:endParaRPr>
              <a:latin typeface="Century Gothic"/>
              <a:ea typeface="Century Gothic"/>
              <a:cs typeface="Century Gothic"/>
              <a:sym typeface="Century Gothic"/>
            </a:endParaRPr>
          </a:p>
          <a:p>
            <a:pPr marL="457200" lvl="0" indent="0" algn="l" rtl="0">
              <a:spcBef>
                <a:spcPts val="1000"/>
              </a:spcBef>
              <a:spcAft>
                <a:spcPts val="0"/>
              </a:spcAft>
              <a:buNone/>
            </a:pPr>
            <a:endParaRPr>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Char char="•"/>
            </a:pPr>
            <a:r>
              <a:rPr lang="en-US">
                <a:latin typeface="Century Gothic"/>
                <a:ea typeface="Century Gothic"/>
                <a:cs typeface="Century Gothic"/>
                <a:sym typeface="Century Gothic"/>
              </a:rPr>
              <a:t>I can articulate my beliefs about fair working conditions, considering my position as a future worker</a:t>
            </a:r>
            <a:endParaRPr>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163" name="Google Shape;163;p23"/>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Lalla Jones</DisplayName>
        <AccountId>856</AccountId>
        <AccountType/>
      </UserInfo>
    </SharedWithUsers>
  </documentManagement>
</p:properties>
</file>

<file path=customXml/itemProps1.xml><?xml version="1.0" encoding="utf-8"?>
<ds:datastoreItem xmlns:ds="http://schemas.openxmlformats.org/officeDocument/2006/customXml" ds:itemID="{6796B950-590D-4B7A-9342-E8DBA9B9CC48}"/>
</file>

<file path=customXml/itemProps2.xml><?xml version="1.0" encoding="utf-8"?>
<ds:datastoreItem xmlns:ds="http://schemas.openxmlformats.org/officeDocument/2006/customXml" ds:itemID="{FF091678-9861-43BA-B5A2-3278BF915537}"/>
</file>

<file path=customXml/itemProps3.xml><?xml version="1.0" encoding="utf-8"?>
<ds:datastoreItem xmlns:ds="http://schemas.openxmlformats.org/officeDocument/2006/customXml" ds:itemID="{012C355D-B013-4A6B-8EFF-E8B3B70E25C1}"/>
</file>

<file path=docProps/app.xml><?xml version="1.0" encoding="utf-8"?>
<Properties xmlns="http://schemas.openxmlformats.org/officeDocument/2006/extended-properties" xmlns:vt="http://schemas.openxmlformats.org/officeDocument/2006/docPropsVTypes">
  <TotalTime>25</TotalTime>
  <Words>4577</Words>
  <Application>Microsoft Office PowerPoint</Application>
  <PresentationFormat>Widescreen</PresentationFormat>
  <Paragraphs>404</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Overlock</vt:lpstr>
      <vt:lpstr>Calibri</vt:lpstr>
      <vt:lpstr>Century Gothic</vt:lpstr>
      <vt:lpstr>Office Theme</vt:lpstr>
      <vt:lpstr>Grade 7: Module 2: Unit 3 Overview </vt:lpstr>
      <vt:lpstr>Grade 7: Module 2: Unit 3: Research Terms </vt:lpstr>
      <vt:lpstr>Grade 7: Module 2: Unit 3: Lesson 1 Teacher slide, before teaching.</vt:lpstr>
      <vt:lpstr>Grade 7: Module 2: Unit 3: Lesson 1 Teacher slide, before teaching.</vt:lpstr>
      <vt:lpstr>Grade 7: Module 2: Unit 3: Lesson 1 Teacher slide, before teaching.</vt:lpstr>
      <vt:lpstr>Grade 7: Module 2:  Unit 3: Lesson 1</vt:lpstr>
      <vt:lpstr>Hello, Students!</vt:lpstr>
      <vt:lpstr>Let’s complete our entry task</vt:lpstr>
      <vt:lpstr>Let’s look at our learning targets</vt:lpstr>
      <vt:lpstr>Let’s investigate working conditions</vt:lpstr>
      <vt:lpstr>Let’s think about working conditions</vt:lpstr>
      <vt:lpstr>Let’s discuss fair working conditions</vt:lpstr>
      <vt:lpstr>What is your opinion?</vt:lpstr>
      <vt:lpstr>What is your opinion?</vt:lpstr>
      <vt:lpstr>What is your opinion?</vt:lpstr>
      <vt:lpstr>What is your opinion?</vt:lpstr>
      <vt:lpstr>Let’s set a purpose for our research</vt:lpstr>
      <vt:lpstr>Homework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Overview </dc:title>
  <cp:lastModifiedBy>Nicole Bravo</cp:lastModifiedBy>
  <cp:revision>11</cp:revision>
  <dcterms:modified xsi:type="dcterms:W3CDTF">2018-09-29T21:05:25Z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