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3.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9.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3.xml" ContentType="application/vnd.openxmlformats-officedocument.presentationml.slideLayout+xml"/>
  <Override PartName="/ppt/notesSlides/notesSlide11.xml" ContentType="application/vnd.openxmlformats-officedocument.presentationml.notesSlide+xml"/>
  <Override PartName="/ppt/slideLayouts/slideLayout2.xml" ContentType="application/vnd.openxmlformats-officedocument.presentationml.slideLayou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slideLayouts/slideLayout1.xml" ContentType="application/vnd.openxmlformats-officedocument.presentationml.slideLayout+xml"/>
  <Override PartName="/ppt/slideLayouts/slideLayout11.xml" ContentType="application/vnd.openxmlformats-officedocument.presentationml.slideLayout+xml"/>
  <Override PartName="/ppt/notesSlides/notesSlide10.xml" ContentType="application/vnd.openxmlformats-officedocument.presentationml.notesSlide+xml"/>
  <Override PartName="/ppt/notesSlides/notesSlide9.xml" ContentType="application/vnd.openxmlformats-officedocument.presentationml.notesSlide+xml"/>
  <Override PartName="/ppt/slideLayouts/slideLayout6.xml" ContentType="application/vnd.openxmlformats-officedocument.presentationml.slideLayout+xml"/>
  <Override PartName="/ppt/notesSlides/notesSlide5.xml" ContentType="application/vnd.openxmlformats-officedocument.presentationml.notesSlide+xml"/>
  <Override PartName="/ppt/slideLayouts/slideLayout4.xml" ContentType="application/vnd.openxmlformats-officedocument.presentationml.slideLayout+xml"/>
  <Override PartName="/ppt/notesSlides/notesSlide6.xml" ContentType="application/vnd.openxmlformats-officedocument.presentationml.notesSlide+xml"/>
  <Override PartName="/ppt/notesSlides/notesSlide8.xml" ContentType="application/vnd.openxmlformats-officedocument.presentationml.notesSlide+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7"/>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F4367D7C-CAC1-49AC-B528-10311D5314CF}">
  <a:tblStyle styleId="{F4367D7C-CAC1-49AC-B528-10311D5314CF}"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0EF9D124-A1EB-4A17-9246-395E43D4CAAF}" styleName="Table_1">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8276" autoAdjust="0"/>
  </p:normalViewPr>
  <p:slideViewPr>
    <p:cSldViewPr snapToGrid="0">
      <p:cViewPr varScale="1">
        <p:scale>
          <a:sx n="116" d="100"/>
          <a:sy n="116" d="100"/>
        </p:scale>
        <p:origin x="-88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printerSettings" Target="printerSettings/printerSettings1.bin"/><Relationship Id="rId8" Type="http://schemas.openxmlformats.org/officeDocument/2006/relationships/slide" Target="slides/slide6.xml"/><Relationship Id="rId21" Type="http://schemas.openxmlformats.org/officeDocument/2006/relationships/theme" Target="theme/theme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notesMaster" Target="notesMasters/notesMaster1.xml"/><Relationship Id="rId7" Type="http://schemas.openxmlformats.org/officeDocument/2006/relationships/slide" Target="slides/slide5.xml"/><Relationship Id="rId25" Type="http://schemas.openxmlformats.org/officeDocument/2006/relationships/customXml" Target="../customXml/item3.xml"/><Relationship Id="rId20" Type="http://schemas.openxmlformats.org/officeDocument/2006/relationships/viewProps" Target="view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2.xml"/><Relationship Id="rId15" Type="http://schemas.openxmlformats.org/officeDocument/2006/relationships/slide" Target="slides/slide13.xml"/><Relationship Id="rId5" Type="http://schemas.openxmlformats.org/officeDocument/2006/relationships/slide" Target="slides/slide3.xml"/><Relationship Id="rId23"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presProps" Target="presProps.xml"/><Relationship Id="rId9" Type="http://schemas.openxmlformats.org/officeDocument/2006/relationships/slide" Target="slides/slide7.xml"/><Relationship Id="rId22"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38870915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6"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point-of-view narratives. For the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8112237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Small groups</a:t>
            </a:r>
            <a:r>
              <a:rPr lang="en" sz="1200" b="1" dirty="0">
                <a:solidFill>
                  <a:schemeClr val="dk1"/>
                </a:solidFill>
                <a:latin typeface="Calibri"/>
                <a:ea typeface="Calibri"/>
                <a:cs typeface="Calibri"/>
                <a:sym typeface="Calibri"/>
              </a:rPr>
              <a:t>/pairs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same character analysis routine from Work Time B of Lesson 2 to analyze William’s thoughts, feelings, and actions about the Sons of Liberty meeting and the Patriot cause and to work in pairs to analyze Abigail’s thoughts, feelings, and reactions to the same event. Refer to </a:t>
            </a:r>
            <a:r>
              <a:rPr lang="en" sz="1200" b="1" dirty="0">
                <a:solidFill>
                  <a:schemeClr val="dk1"/>
                </a:solidFill>
                <a:latin typeface="Calibri"/>
                <a:ea typeface="Calibri"/>
                <a:cs typeface="Calibri"/>
                <a:sym typeface="Calibri"/>
              </a:rPr>
              <a:t>Character Analysis Note-catcher: Act II, Scene 2 (example, for teacher reference)</a:t>
            </a:r>
            <a:r>
              <a:rPr lang="en" sz="1200" dirty="0">
                <a:solidFill>
                  <a:schemeClr val="dk1"/>
                </a:solidFill>
                <a:latin typeface="Calibri"/>
                <a:ea typeface="Calibri"/>
                <a:cs typeface="Calibri"/>
                <a:sym typeface="Calibri"/>
              </a:rPr>
              <a:t> as necessary. </a:t>
            </a:r>
            <a:r>
              <a:rPr lang="en" sz="1200" dirty="0" smtClean="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The character analysis routine follows on this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the significant events in Act II, Scene 2?”</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should include the important events of the scene.)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reread the scene.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analyze how two of the characters think, feel, and react.  First, as a class, they will think about how William thinks, feels and how he reacts to the meeting of the Sons of Liberty and the Patriot cause and then they will work in pairs to think about Abigail’s thoughts, feelings, and reactions to the same event.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William feel about the Sons of Liberty meeting and the Patriot cause?”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students share out, capture their responses on the displayed note-catcher.  Consider drawing an emoticon </a:t>
            </a:r>
            <a:r>
              <a:rPr lang="en" sz="1200" b="0" dirty="0">
                <a:solidFill>
                  <a:schemeClr val="dk1"/>
                </a:solidFill>
                <a:latin typeface="Calibri"/>
                <a:ea typeface="Calibri"/>
                <a:cs typeface="Calibri"/>
                <a:sym typeface="Calibri"/>
              </a:rPr>
              <a:t>face on the note-catcher s</a:t>
            </a:r>
            <a:r>
              <a:rPr lang="en" sz="1200" dirty="0">
                <a:solidFill>
                  <a:schemeClr val="dk1"/>
                </a:solidFill>
                <a:latin typeface="Calibri"/>
                <a:ea typeface="Calibri"/>
                <a:cs typeface="Calibri"/>
                <a:sym typeface="Calibri"/>
              </a:rPr>
              <a:t>howing how he feels.  Refer to </a:t>
            </a:r>
            <a:r>
              <a:rPr lang="en" sz="1200" b="1" dirty="0">
                <a:solidFill>
                  <a:schemeClr val="dk1"/>
                </a:solidFill>
                <a:latin typeface="Calibri"/>
                <a:ea typeface="Calibri"/>
                <a:cs typeface="Calibri"/>
                <a:sym typeface="Calibri"/>
              </a:rPr>
              <a:t>Character Analysis Note-catcher:  Act II, Scene 2</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you know how he feels?”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do the same for Abigail.</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complete </a:t>
            </a:r>
            <a:r>
              <a:rPr lang="en" sz="1200" b="0" dirty="0">
                <a:solidFill>
                  <a:schemeClr val="dk1"/>
                </a:solidFill>
                <a:latin typeface="Calibri"/>
                <a:ea typeface="Calibri"/>
                <a:cs typeface="Calibri"/>
                <a:sym typeface="Calibri"/>
              </a:rPr>
              <a:t>their note-catchers.  </a:t>
            </a:r>
            <a:r>
              <a:rPr lang="en" sz="1200" dirty="0">
                <a:solidFill>
                  <a:schemeClr val="dk1"/>
                </a:solidFill>
                <a:latin typeface="Calibri"/>
                <a:ea typeface="Calibri"/>
                <a:cs typeface="Calibri"/>
                <a:sym typeface="Calibri"/>
              </a:rPr>
              <a:t>Remind them to refer back to the text and to quote accurately.  As you circulate, consider asking the following questions to guide students:</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do you think that?  What details can you find in the text?”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Invite them to pair up with another pair, forming a group of four, to discuss what they recorded on </a:t>
            </a:r>
            <a:r>
              <a:rPr lang="en" sz="1200" b="0" dirty="0">
                <a:solidFill>
                  <a:schemeClr val="dk1"/>
                </a:solidFill>
                <a:latin typeface="Calibri"/>
                <a:ea typeface="Calibri"/>
                <a:cs typeface="Calibri"/>
                <a:sym typeface="Calibri"/>
              </a:rPr>
              <a:t>their note-catchers and </a:t>
            </a:r>
            <a:r>
              <a:rPr lang="en" sz="1200" dirty="0">
                <a:solidFill>
                  <a:schemeClr val="dk1"/>
                </a:solidFill>
                <a:latin typeface="Calibri"/>
                <a:ea typeface="Calibri"/>
                <a:cs typeface="Calibri"/>
                <a:sym typeface="Calibri"/>
              </a:rPr>
              <a:t>to make any additions/revisions as they hear different ideas that they agree with.</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form the group to help you complete the </a:t>
            </a:r>
            <a:r>
              <a:rPr lang="en" sz="1200" b="0" dirty="0">
                <a:solidFill>
                  <a:schemeClr val="dk1"/>
                </a:solidFill>
                <a:latin typeface="Calibri"/>
                <a:ea typeface="Calibri"/>
                <a:cs typeface="Calibri"/>
                <a:sym typeface="Calibri"/>
              </a:rPr>
              <a:t>displayed note-catcher.  Remind </a:t>
            </a:r>
            <a:r>
              <a:rPr lang="en" sz="1200" dirty="0">
                <a:solidFill>
                  <a:schemeClr val="dk1"/>
                </a:solidFill>
                <a:latin typeface="Calibri"/>
                <a:ea typeface="Calibri"/>
                <a:cs typeface="Calibri"/>
                <a:sym typeface="Calibri"/>
              </a:rPr>
              <a:t>students of what it looks like to quote accurately from the text.  Refer to </a:t>
            </a:r>
            <a:r>
              <a:rPr lang="en" sz="1200" b="1" dirty="0">
                <a:solidFill>
                  <a:schemeClr val="dk1"/>
                </a:solidFill>
                <a:latin typeface="Calibri"/>
                <a:ea typeface="Calibri"/>
                <a:cs typeface="Calibri"/>
                <a:sym typeface="Calibri"/>
              </a:rPr>
              <a:t>Character Analysis Note-catcher</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Act II, Scene 2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to analyze the characters’ feelings, and reactions.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Add new feeling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from the scene just read to the </a:t>
            </a:r>
            <a:r>
              <a:rPr lang="en" sz="1200" b="1" dirty="0">
                <a:solidFill>
                  <a:schemeClr val="dk1"/>
                </a:solidFill>
                <a:latin typeface="Calibri"/>
                <a:ea typeface="Calibri"/>
                <a:cs typeface="Calibri"/>
                <a:sym typeface="Calibri"/>
              </a:rPr>
              <a:t>Feelings/Reactions T-chart</a:t>
            </a:r>
            <a:r>
              <a:rPr lang="en" sz="1200" dirty="0">
                <a:solidFill>
                  <a:schemeClr val="dk1"/>
                </a:solidFill>
                <a:latin typeface="Calibri"/>
                <a:ea typeface="Calibri"/>
                <a:cs typeface="Calibri"/>
                <a:sym typeface="Calibri"/>
              </a:rPr>
              <a:t>. (Examples: </a:t>
            </a:r>
            <a:r>
              <a:rPr lang="en" sz="1200" i="1" dirty="0">
                <a:solidFill>
                  <a:schemeClr val="dk1"/>
                </a:solidFill>
                <a:latin typeface="Calibri"/>
                <a:ea typeface="Calibri"/>
                <a:cs typeface="Calibri"/>
                <a:sym typeface="Calibri"/>
              </a:rPr>
              <a:t>determined, eager, enthusiastic, keen)</a:t>
            </a:r>
            <a:r>
              <a:rPr lang="en" sz="1200" dirty="0">
                <a:solidFill>
                  <a:schemeClr val="dk1"/>
                </a:solidFill>
                <a:latin typeface="Calibri"/>
                <a:ea typeface="Calibri"/>
                <a:cs typeface="Calibri"/>
                <a:sym typeface="Calibri"/>
              </a:rPr>
              <a:t> Invite students to practice using each word in a familiar context.</a:t>
            </a:r>
            <a:endParaRPr sz="1200" dirty="0">
              <a:solidFill>
                <a:schemeClr val="dk1"/>
              </a:solidFill>
              <a:latin typeface="Calibri"/>
              <a:ea typeface="Calibri"/>
              <a:cs typeface="Calibri"/>
              <a:sym typeface="Calibri"/>
            </a:endParaRPr>
          </a:p>
        </p:txBody>
      </p:sp>
      <p:sp>
        <p:nvSpPr>
          <p:cNvPr id="239" name="Google Shape;239;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99931332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Pairs/Small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and guide students through the same partner character analysis paragraph writing routine from the Closing of Lesson 3 to write a paragraph about William in this scene. Refer to the </a:t>
            </a:r>
            <a:r>
              <a:rPr lang="en" sz="1200" b="1" dirty="0">
                <a:solidFill>
                  <a:schemeClr val="dk1"/>
                </a:solidFill>
                <a:latin typeface="Calibri"/>
                <a:ea typeface="Calibri"/>
                <a:cs typeface="Calibri"/>
                <a:sym typeface="Calibri"/>
              </a:rPr>
              <a:t>Character Analysis Paragraph: Act II, Scene 2—William (example, for teacher reference</a:t>
            </a:r>
            <a:r>
              <a:rPr lang="en" sz="1200" dirty="0">
                <a:solidFill>
                  <a:schemeClr val="dk1"/>
                </a:solidFill>
                <a:latin typeface="Calibri"/>
                <a:ea typeface="Calibri"/>
                <a:cs typeface="Calibri"/>
                <a:sym typeface="Calibri"/>
              </a:rPr>
              <a:t>) as necessary. (The writing routine follows on the remainder of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work in pairs to use their </a:t>
            </a:r>
            <a:r>
              <a:rPr lang="en" sz="1200" b="1" dirty="0">
                <a:solidFill>
                  <a:schemeClr val="dk1"/>
                </a:solidFill>
                <a:latin typeface="Calibri"/>
                <a:ea typeface="Calibri"/>
                <a:cs typeface="Calibri"/>
                <a:sym typeface="Calibri"/>
              </a:rPr>
              <a:t>Character Analysis Paragraph:  Act II, Scene 2—William</a:t>
            </a:r>
            <a:r>
              <a:rPr lang="en" sz="1200" dirty="0">
                <a:solidFill>
                  <a:schemeClr val="dk1"/>
                </a:solidFill>
                <a:latin typeface="Calibri"/>
                <a:ea typeface="Calibri"/>
                <a:cs typeface="Calibri"/>
                <a:sym typeface="Calibri"/>
              </a:rPr>
              <a:t>.  Reread each part of the paragraph and remind students of the purpose of each part. Remind students to each write their own paragraph and refer them to their</a:t>
            </a:r>
            <a:r>
              <a:rPr lang="en" sz="1200" b="1" dirty="0">
                <a:solidFill>
                  <a:schemeClr val="dk1"/>
                </a:solidFill>
                <a:latin typeface="Calibri"/>
                <a:ea typeface="Calibri"/>
                <a:cs typeface="Calibri"/>
                <a:sym typeface="Calibri"/>
              </a:rPr>
              <a:t> Writing Complete Sentences handout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Marking Direct Quotes handout</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the second learning target and against how well they collaborated.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Character Analysis Paragraph: Act II, Scene 1—Mary homework</a:t>
            </a:r>
            <a:r>
              <a:rPr lang="en" sz="1200" dirty="0">
                <a:solidFill>
                  <a:schemeClr val="dk1"/>
                </a:solidFill>
                <a:latin typeface="Calibri"/>
                <a:ea typeface="Calibri"/>
                <a:cs typeface="Calibri"/>
                <a:sym typeface="Calibri"/>
              </a:rPr>
              <a:t> from Lesson 4. Refer to</a:t>
            </a:r>
            <a:r>
              <a:rPr lang="en" sz="1200" b="1" dirty="0">
                <a:solidFill>
                  <a:schemeClr val="dk1"/>
                </a:solidFill>
                <a:latin typeface="Calibri"/>
                <a:ea typeface="Calibri"/>
                <a:cs typeface="Calibri"/>
                <a:sym typeface="Calibri"/>
              </a:rPr>
              <a:t> Character Analysis Paragraph: Act II, Scene 1—Mary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a:t>
            </a:r>
            <a:r>
              <a:rPr lang="en" sz="1200" b="1" dirty="0">
                <a:solidFill>
                  <a:schemeClr val="dk1"/>
                </a:solidFill>
                <a:latin typeface="Calibri"/>
                <a:ea typeface="Calibri"/>
                <a:cs typeface="Calibri"/>
                <a:sym typeface="Calibri"/>
              </a:rPr>
              <a:t>For ELLs: Language Dive Practice: Excerpt of the Declaration of Independence, Part I</a:t>
            </a:r>
            <a:r>
              <a:rPr lang="en" sz="1200" dirty="0">
                <a:solidFill>
                  <a:schemeClr val="dk1"/>
                </a:solidFill>
                <a:latin typeface="Calibri"/>
                <a:ea typeface="Calibri"/>
                <a:cs typeface="Calibri"/>
                <a:sym typeface="Calibri"/>
              </a:rPr>
              <a:t> homework from Lesson 5. See </a:t>
            </a:r>
            <a:r>
              <a:rPr lang="en" sz="1200" b="1" dirty="0">
                <a:solidFill>
                  <a:schemeClr val="dk1"/>
                </a:solidFill>
                <a:latin typeface="Calibri"/>
                <a:ea typeface="Calibri"/>
                <a:cs typeface="Calibri"/>
                <a:sym typeface="Calibri"/>
              </a:rPr>
              <a:t>For ELLs: Language Dive Practice: Excerpt of the Declaration of Independence, Part I (example, for teacher reference)</a:t>
            </a:r>
            <a:r>
              <a:rPr lang="en" sz="1200" dirty="0">
                <a:solidFill>
                  <a:schemeClr val="dk1"/>
                </a:solidFill>
                <a:latin typeface="Calibri"/>
                <a:ea typeface="Calibri"/>
                <a:cs typeface="Calibri"/>
                <a:sym typeface="Calibri"/>
              </a:rPr>
              <a:t> in the supporting Materials.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with their partners to write a character analysis </a:t>
            </a:r>
            <a:r>
              <a:rPr lang="en" sz="1200" b="0" dirty="0">
                <a:solidFill>
                  <a:schemeClr val="dk1"/>
                </a:solidFill>
                <a:latin typeface="Calibri"/>
                <a:ea typeface="Calibri"/>
                <a:cs typeface="Calibri"/>
                <a:sym typeface="Calibri"/>
              </a:rPr>
              <a:t>paragraph, based on their note-catcher. </a:t>
            </a: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focus on one sentence at a time as they write their character analysis paragraph. Additionally, encourage them to orally process each sentence with their partner before writing it down.</a:t>
            </a:r>
            <a:endParaRPr sz="1200" dirty="0">
              <a:solidFill>
                <a:schemeClr val="dk1"/>
              </a:solidFill>
              <a:latin typeface="Calibri"/>
              <a:ea typeface="Calibri"/>
              <a:cs typeface="Calibri"/>
              <a:sym typeface="Calibri"/>
            </a:endParaRPr>
          </a:p>
        </p:txBody>
      </p:sp>
      <p:sp>
        <p:nvSpPr>
          <p:cNvPr id="249" name="Google Shape;249;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07250698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4eeb3041f_0_1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56" name="Google Shape;256;g44eeb3041f_0_1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00310617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g44eeb3041f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3" name="Google Shape;263;g44eeb3041f_0_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4771734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g44eeb3041f_0_2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0" name="Google Shape;270;g44eeb3041f_0_2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2</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71" name="Google Shape;271;g44eeb3041f_0_2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4847661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 </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http://curriculum.eleducation.org/curriculum/ela/grade-4/module-3/unit-2/lesson-6</a:t>
            </a:r>
            <a:endParaRPr sz="1200" i="0" u="none" strike="noStrike" cap="none" dirty="0">
              <a:solidFill>
                <a:schemeClr val="dk1"/>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101072825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II, Scene 2</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II, Scene 2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(lined; one piece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Paragraph: Act II, Scene 2—William (example,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a:t>
            </a:r>
            <a:r>
              <a:rPr lang="en" sz="1200" b="0" i="0" u="none" strike="noStrike" cap="none" dirty="0">
                <a:solidFill>
                  <a:schemeClr val="dk1"/>
                </a:solidFill>
                <a:latin typeface="Calibri"/>
                <a:ea typeface="Calibri"/>
                <a:cs typeface="Calibri"/>
                <a:sym typeface="Calibri"/>
              </a:rPr>
              <a:t>Gather from Previous Lessons:</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Complete Sentences handout</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Marking Direct Quotes handout</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Paragraph: Act II, Scene 1—Mary (example, for teacher reference)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For ELLs: Language Dive Practice: Excerpt of the Declaration of Independence, Part I </a:t>
            </a:r>
            <a:r>
              <a:rPr lang="en" sz="1200" dirty="0">
                <a:solidFill>
                  <a:schemeClr val="dk1"/>
                </a:solidFill>
                <a:latin typeface="Calibri"/>
                <a:ea typeface="Calibri"/>
                <a:cs typeface="Calibri"/>
                <a:sym typeface="Calibri"/>
              </a:rPr>
              <a:t>(from Lesson 5;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For ELLs: Language Dive Practice: Excerpt of the Declaration of Independence, Part I (example, for teacher reference)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finding the gist, with at least one strong reader per pair.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 and applicable anchor </a:t>
            </a:r>
            <a:r>
              <a:rPr lang="en" sz="1200" dirty="0" smtClean="0">
                <a:solidFill>
                  <a:schemeClr val="dk1"/>
                </a:solidFill>
                <a:latin typeface="Calibri"/>
                <a:ea typeface="Calibri"/>
                <a:cs typeface="Calibri"/>
                <a:sym typeface="Calibri"/>
              </a:rPr>
              <a:t>charts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8656331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4115086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8" name="Google Shape;198;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1" u="none" strike="noStrike" cap="none"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lighter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Challenge students to use </a:t>
            </a:r>
            <a:r>
              <a:rPr lang="en" sz="1200" b="0" u="none" strike="noStrike" dirty="0">
                <a:latin typeface="Calibri"/>
                <a:ea typeface="Calibri"/>
                <a:cs typeface="Calibri"/>
                <a:sym typeface="Calibri"/>
              </a:rPr>
              <a:t>varying coordinating and subordinating conjunctions to expand their sentences as they practice new feeling </a:t>
            </a:r>
            <a:r>
              <a:rPr lang="en-US" sz="1200" b="0" u="none" strike="noStrike" dirty="0" smtClean="0">
                <a:latin typeface="Calibri"/>
                <a:ea typeface="Calibri"/>
                <a:cs typeface="Calibri"/>
                <a:sym typeface="Calibri"/>
              </a:rPr>
              <a:t>v</a:t>
            </a:r>
            <a:r>
              <a:rPr lang="en" sz="1200" b="0" u="none" strike="noStrike" dirty="0" smtClean="0">
                <a:latin typeface="Calibri"/>
                <a:ea typeface="Calibri"/>
                <a:cs typeface="Calibri"/>
                <a:sym typeface="Calibri"/>
              </a:rPr>
              <a:t>ocabulary </a:t>
            </a:r>
            <a:r>
              <a:rPr lang="en" sz="1200" b="0" u="none" strike="noStrike" dirty="0">
                <a:latin typeface="Calibri"/>
                <a:ea typeface="Calibri"/>
                <a:cs typeface="Calibri"/>
                <a:sym typeface="Calibri"/>
              </a:rPr>
              <a:t>in context during Work Time B. Provide sentence frames for support. Examples</a:t>
            </a:r>
            <a:r>
              <a:rPr lang="en" sz="1200" b="0" i="0" u="none" strike="noStrike" dirty="0">
                <a:latin typeface="Calibri"/>
                <a:ea typeface="Calibri"/>
                <a:cs typeface="Calibri"/>
                <a:sym typeface="Calibri"/>
              </a:rPr>
              <a:t>: When I feel (adjective), I (reaction.) I (reaction) because I feel (adjective.)</a:t>
            </a:r>
            <a:endParaRPr sz="1200" b="0" i="0" u="none" strike="noStrike"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i="0" u="none" strike="noStrike" dirty="0">
                <a:latin typeface="Calibri"/>
                <a:ea typeface="Calibri"/>
                <a:cs typeface="Calibri"/>
                <a:sym typeface="Calibri"/>
              </a:rPr>
              <a:t>In Work Time A, encourage students to identify synonyms on the Feelings/Reactions T-chart and to use words </a:t>
            </a:r>
            <a:r>
              <a:rPr lang="en" sz="1200" b="0" u="none" strike="noStrike" dirty="0">
                <a:latin typeface="Calibri"/>
                <a:ea typeface="Calibri"/>
                <a:cs typeface="Calibri"/>
                <a:sym typeface="Calibri"/>
              </a:rPr>
              <a:t>that are less familiar to them as they analyze their characters and write their character analysis paragraph. This will expand their </a:t>
            </a:r>
            <a:r>
              <a:rPr lang="en-US" sz="1200" b="0" u="none" strike="noStrike" dirty="0" smtClean="0">
                <a:latin typeface="Calibri"/>
                <a:ea typeface="Calibri"/>
                <a:cs typeface="Calibri"/>
                <a:sym typeface="Calibri"/>
              </a:rPr>
              <a:t>v</a:t>
            </a:r>
            <a:r>
              <a:rPr lang="en" sz="1200" b="0" u="none" strike="noStrike" dirty="0" smtClean="0">
                <a:latin typeface="Calibri"/>
                <a:ea typeface="Calibri"/>
                <a:cs typeface="Calibri"/>
                <a:sym typeface="Calibri"/>
              </a:rPr>
              <a:t>ocabulary </a:t>
            </a:r>
            <a:r>
              <a:rPr lang="en" sz="1200" b="0" u="none" strike="noStrike" dirty="0">
                <a:latin typeface="Calibri"/>
                <a:ea typeface="Calibri"/>
                <a:cs typeface="Calibri"/>
                <a:sym typeface="Calibri"/>
              </a:rPr>
              <a:t>and support them in their language development.</a:t>
            </a:r>
            <a:endParaRPr sz="1200" b="0" u="none" strike="noStrike"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endParaRPr sz="1200" i="1" dirty="0">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i="1" dirty="0">
                <a:latin typeface="Calibri"/>
                <a:ea typeface="Calibri"/>
                <a:cs typeface="Calibri"/>
                <a:sym typeface="Calibri"/>
              </a:rPr>
              <a:t>For heavier support:</a:t>
            </a:r>
            <a:endParaRPr sz="1200" i="1"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During Work Time B, distribute a partially filled-in copy of the </a:t>
            </a:r>
            <a:r>
              <a:rPr lang="en" sz="1200" b="1" dirty="0">
                <a:latin typeface="Calibri"/>
                <a:ea typeface="Calibri"/>
                <a:cs typeface="Calibri"/>
                <a:sym typeface="Calibri"/>
              </a:rPr>
              <a:t>Character Analysis note-catcher</a:t>
            </a:r>
            <a:r>
              <a:rPr lang="en" sz="1200" dirty="0">
                <a:latin typeface="Calibri"/>
                <a:ea typeface="Calibri"/>
                <a:cs typeface="Calibri"/>
                <a:sym typeface="Calibri"/>
              </a:rPr>
              <a:t>. This provides students with models of the kind of information they should enter and reduces the volume of writing required.</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890167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6"/>
        <p:cNvGrpSpPr/>
        <p:nvPr/>
      </p:nvGrpSpPr>
      <p:grpSpPr>
        <a:xfrm>
          <a:off x="0" y="0"/>
          <a:ext cx="0" cy="0"/>
          <a:chOff x="0" y="0"/>
          <a:chExt cx="0" cy="0"/>
        </a:xfrm>
      </p:grpSpPr>
      <p:sp>
        <p:nvSpPr>
          <p:cNvPr id="207" name="Google Shape;20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08" name="Google Shape;20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8958232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7" name="Google Shape;21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and build students’ enthusiasm for the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4849373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1"/>
        <p:cNvGrpSpPr/>
        <p:nvPr/>
      </p:nvGrpSpPr>
      <p:grpSpPr>
        <a:xfrm>
          <a:off x="0" y="0"/>
          <a:ext cx="0" cy="0"/>
          <a:chOff x="0" y="0"/>
          <a:chExt cx="0" cy="0"/>
        </a:xfrm>
      </p:grpSpPr>
      <p:sp>
        <p:nvSpPr>
          <p:cNvPr id="222" name="Google Shape;22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r>
              <a:rPr lang="en" sz="1200" dirty="0" smtClean="0">
                <a:solidFill>
                  <a:schemeClr val="dk1"/>
                </a:solidFill>
                <a:latin typeface="Calibri"/>
                <a:ea typeface="Calibri"/>
                <a:cs typeface="Calibri"/>
                <a:sym typeface="Calibri"/>
              </a:rPr>
              <a:t>:</a:t>
            </a:r>
            <a:endParaRPr lang="en"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b="1" i="0" dirty="0" smtClean="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I can determine the gist and the meaning of unfamiliar words and phrases in Act II, Scene 2 of </a:t>
            </a:r>
            <a:r>
              <a:rPr lang="en" sz="1200" b="1" i="1" dirty="0">
                <a:solidFill>
                  <a:schemeClr val="dk1"/>
                </a:solidFill>
                <a:latin typeface="Calibri"/>
                <a:ea typeface="Calibri"/>
                <a:cs typeface="Calibri"/>
                <a:sym typeface="Calibri"/>
              </a:rPr>
              <a:t>Divided Loyalties</a:t>
            </a:r>
            <a:r>
              <a:rPr lang="en" sz="1200" b="1" i="0" dirty="0" smtClean="0">
                <a:solidFill>
                  <a:schemeClr val="dk1"/>
                </a:solidFill>
                <a:latin typeface="Calibri"/>
                <a:ea typeface="Calibri"/>
                <a:cs typeface="Calibri"/>
                <a:sym typeface="Calibri"/>
              </a:rPr>
              <a:t>.”</a:t>
            </a:r>
            <a:endParaRPr lang="en" sz="1200" b="1"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b="1" i="0" dirty="0" smtClean="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I can describe a character using details from the text in Act II, Scene 2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meaning of the words </a:t>
            </a:r>
            <a:r>
              <a:rPr lang="en" sz="1200" i="1" dirty="0">
                <a:solidFill>
                  <a:schemeClr val="dk1"/>
                </a:solidFill>
                <a:latin typeface="Calibri"/>
                <a:ea typeface="Calibri"/>
                <a:cs typeface="Calibri"/>
                <a:sym typeface="Calibri"/>
              </a:rPr>
              <a:t>act</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scene</a:t>
            </a:r>
            <a:r>
              <a:rPr lang="en" sz="1200" dirty="0">
                <a:solidFill>
                  <a:schemeClr val="dk1"/>
                </a:solidFill>
                <a:latin typeface="Calibri"/>
                <a:ea typeface="Calibri"/>
                <a:cs typeface="Calibri"/>
                <a:sym typeface="Calibri"/>
              </a:rPr>
              <a:t> and that they have seen all of these learning targets in the previous lessons for earlier acts and scenes in </a:t>
            </a:r>
            <a:r>
              <a:rPr lang="en" sz="1200" b="0" i="1" dirty="0">
                <a:solidFill>
                  <a:schemeClr val="dk1"/>
                </a:solidFill>
                <a:latin typeface="Calibri"/>
                <a:ea typeface="Calibri"/>
                <a:cs typeface="Calibri"/>
                <a:sym typeface="Calibri"/>
              </a:rPr>
              <a:t>Divided Loyalties.</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i="0" u="none" strike="noStrike" cap="none"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latin typeface="Calibri"/>
              <a:ea typeface="Calibri"/>
              <a:cs typeface="Calibri"/>
              <a:sym typeface="Calibri"/>
            </a:endParaRPr>
          </a:p>
          <a:p>
            <a:pPr marL="457200" marR="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with comprehension and engagement: (Working toward Same Learning Target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share one way they worked toward these learning targets in previous lessons. </a:t>
            </a:r>
            <a:endParaRPr sz="1200" dirty="0">
              <a:latin typeface="Calibri"/>
              <a:ea typeface="Calibri"/>
              <a:cs typeface="Calibri"/>
              <a:sym typeface="Calibri"/>
            </a:endParaRPr>
          </a:p>
        </p:txBody>
      </p:sp>
      <p:sp>
        <p:nvSpPr>
          <p:cNvPr id="223" name="Google Shape;22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200857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20-</a:t>
            </a:r>
            <a:r>
              <a:rPr lang="en" sz="1200" b="1" dirty="0" smtClean="0">
                <a:solidFill>
                  <a:schemeClr val="dk1"/>
                </a:solidFill>
                <a:latin typeface="Calibri"/>
                <a:ea typeface="Calibri"/>
                <a:cs typeface="Calibri"/>
                <a:sym typeface="Calibri"/>
              </a:rPr>
              <a:t>25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r>
              <a:rPr lang="en" sz="1200"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Character Analysis Note-catcher: Act II, Scene 2.</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copies of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guide them through the same reading routine from Work Time B of Lesson 1 to read, reflect, find the gist, and determine the meaning of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this scene. (The reading routine follows on the rest of the slide.)  Refer to the </a:t>
            </a:r>
            <a:r>
              <a:rPr lang="en" sz="1200" b="1" dirty="0">
                <a:solidFill>
                  <a:schemeClr val="dk1"/>
                </a:solidFill>
                <a:latin typeface="Calibri"/>
                <a:ea typeface="Calibri"/>
                <a:cs typeface="Calibri"/>
                <a:sym typeface="Calibri"/>
              </a:rPr>
              <a:t>Character Analysis Note-catcher: Act II, Scene 2 (example, for teacher reference</a:t>
            </a:r>
            <a:r>
              <a:rPr lang="en" sz="1200" dirty="0">
                <a:solidFill>
                  <a:schemeClr val="dk1"/>
                </a:solidFill>
                <a:latin typeface="Calibri"/>
                <a:ea typeface="Calibri"/>
                <a:cs typeface="Calibri"/>
                <a:sym typeface="Calibri"/>
              </a:rPr>
              <a:t>) as necessary and remind students to use the following: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as you read aloud the act, setting, and scene.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help you skin through Act II, Scene 2 to determine the different characters they will need.  List the characters on the board.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volunteers’ names next to each of the characters.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volunteers to begin reading and acting out the play while the other students read along silently in their heads.  Where there are actions in parentheses, remind the applicable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know from the scene?  What happened?”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 but should include important information from the scene.)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3 minutes reflecting silently.  Reflection can include thinking or writing/drawing on paper.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direct students’ attention to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review the characteristic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Emphasize that students do not need to share out if they wish not to, but invite those who feel comfortable to share.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Divided Loyalties </a:t>
            </a:r>
            <a:r>
              <a:rPr lang="en" sz="1200" b="1" dirty="0">
                <a:solidFill>
                  <a:schemeClr val="dk1"/>
                </a:solidFill>
                <a:latin typeface="Calibri"/>
                <a:ea typeface="Calibri"/>
                <a:cs typeface="Calibri"/>
                <a:sym typeface="Calibri"/>
              </a:rPr>
              <a:t>Gist note-catcher</a:t>
            </a:r>
            <a:r>
              <a:rPr lang="en" sz="1200" dirty="0">
                <a:solidFill>
                  <a:schemeClr val="dk1"/>
                </a:solidFill>
                <a:latin typeface="Calibri"/>
                <a:ea typeface="Calibri"/>
                <a:cs typeface="Calibri"/>
                <a:sym typeface="Calibri"/>
              </a:rPr>
              <a:t>.  Tell students that they are going to work in pairs to find the gist of Act II, Scene 2 and determine the meaning of any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a:t>
            </a:r>
            <a:r>
              <a:rPr lang="en" sz="1200" dirty="0">
                <a:solidFill>
                  <a:schemeClr val="dk1"/>
                </a:solidFill>
                <a:latin typeface="Calibri"/>
                <a:ea typeface="Calibri"/>
                <a:cs typeface="Calibri"/>
                <a:sym typeface="Calibri"/>
              </a:rPr>
              <a:t>.  Remind students that when you find the gist, you determine what the text is mostly about.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listed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and to record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what </a:t>
            </a:r>
            <a:r>
              <a:rPr lang="en" sz="1200" i="1" dirty="0">
                <a:solidFill>
                  <a:schemeClr val="dk1"/>
                </a:solidFill>
                <a:latin typeface="Calibri"/>
                <a:ea typeface="Calibri"/>
                <a:cs typeface="Calibri"/>
                <a:sym typeface="Calibri"/>
              </a:rPr>
              <a:t>collaboration</a:t>
            </a:r>
            <a:r>
              <a:rPr lang="en" sz="1200" dirty="0">
                <a:solidFill>
                  <a:schemeClr val="dk1"/>
                </a:solidFill>
                <a:latin typeface="Calibri"/>
                <a:ea typeface="Calibri"/>
                <a:cs typeface="Calibri"/>
                <a:sym typeface="Calibri"/>
              </a:rPr>
              <a:t> looks and sounds like.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participation in the reading routine.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determining the gist: (Key Phrases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highlighting or underlining key phrases in </a:t>
            </a:r>
            <a:r>
              <a:rPr lang="en" sz="1200" b="0" dirty="0">
                <a:latin typeface="Calibri"/>
                <a:ea typeface="Calibri"/>
                <a:cs typeface="Calibri"/>
                <a:sym typeface="Calibri"/>
              </a:rPr>
              <a:t>their individual copy of </a:t>
            </a:r>
            <a:r>
              <a:rPr lang="en" sz="1200" b="0" i="1" dirty="0" smtClean="0">
                <a:latin typeface="Calibri"/>
                <a:ea typeface="Calibri"/>
                <a:cs typeface="Calibri"/>
                <a:sym typeface="Calibri"/>
              </a:rPr>
              <a:t>Divided </a:t>
            </a:r>
            <a:r>
              <a:rPr lang="en" sz="1200" b="0" i="1" dirty="0">
                <a:latin typeface="Calibri"/>
                <a:ea typeface="Calibri"/>
                <a:cs typeface="Calibri"/>
                <a:sym typeface="Calibri"/>
              </a:rPr>
              <a:t>Loyalties</a:t>
            </a:r>
            <a:r>
              <a:rPr lang="en" sz="1200" b="0" dirty="0">
                <a:latin typeface="Calibri"/>
                <a:ea typeface="Calibri"/>
                <a:cs typeface="Calibri"/>
                <a:sym typeface="Calibri"/>
              </a:rPr>
              <a:t> Act II, Scene </a:t>
            </a:r>
            <a:r>
              <a:rPr lang="en" sz="1200" b="0" dirty="0" smtClean="0">
                <a:latin typeface="Calibri"/>
                <a:ea typeface="Calibri"/>
                <a:cs typeface="Calibri"/>
                <a:sym typeface="Calibri"/>
              </a:rPr>
              <a:t>2 </a:t>
            </a:r>
            <a:r>
              <a:rPr lang="en" sz="1200" b="0" dirty="0">
                <a:latin typeface="Calibri"/>
                <a:ea typeface="Calibri"/>
                <a:cs typeface="Calibri"/>
                <a:sym typeface="Calibri"/>
              </a:rPr>
              <a:t>in advance. This will lift the gist up for them as they read along. </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students who may need additional support with fine motor skills: Offer choice with the note-catcher by providing a template that includes lines within the boxes. </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(Character Chart: Activating Prior Knowledge</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Invite students to reference the Character Chart to share something they have learned about each character, including their feelings and reactions, before reading Act II, Scene 2.</a:t>
            </a:r>
            <a:endParaRPr sz="120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(Questions to Support Gist</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Consider asking students specific questions to support them in determining the gist.</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230" name="Google Shape;230;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816710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7.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2/lesson-6"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 Id="rId3" Type="http://schemas.openxmlformats.org/officeDocument/2006/relationships/image" Target="../media/image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628650" y="3750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a:t>
            </a:r>
            <a:r>
              <a:rPr lang="en" sz="1800">
                <a:latin typeface="Century Gothic"/>
                <a:ea typeface="Century Gothic"/>
                <a:cs typeface="Century Gothic"/>
                <a:sym typeface="Century Gothic"/>
              </a:rPr>
              <a:t>60</a:t>
            </a:r>
            <a:r>
              <a:rPr lang="en" sz="1800" b="0" i="0" u="none" strike="noStrike" cap="none">
                <a:solidFill>
                  <a:schemeClr val="dk1"/>
                </a:solidFill>
                <a:latin typeface="Century Gothic"/>
                <a:ea typeface="Century Gothic"/>
                <a:cs typeface="Century Gothic"/>
                <a:sym typeface="Century Gothic"/>
              </a:rPr>
              <a:t>-</a:t>
            </a:r>
            <a:r>
              <a:rPr lang="en" sz="1800">
                <a:latin typeface="Century Gothic"/>
                <a:ea typeface="Century Gothic"/>
                <a:cs typeface="Century Gothic"/>
                <a:sym typeface="Century Gothic"/>
              </a:rPr>
              <a:t>70</a:t>
            </a:r>
            <a:r>
              <a:rPr lang="en" sz="1800" b="0" i="0" u="none" strike="noStrike" cap="none">
                <a:solidFill>
                  <a:schemeClr val="dk1"/>
                </a:solidFill>
                <a:latin typeface="Century Gothic"/>
                <a:ea typeface="Century Gothic"/>
                <a:cs typeface="Century Gothic"/>
                <a:sym typeface="Century Gothic"/>
              </a:rPr>
              <a:t>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purpose of today’s lesson is to:</a:t>
            </a:r>
            <a:endParaRPr sz="18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Char char="●"/>
            </a:pPr>
            <a:r>
              <a:rPr lang="en" sz="1400">
                <a:latin typeface="Century Gothic"/>
                <a:ea typeface="Century Gothic"/>
                <a:cs typeface="Century Gothic"/>
                <a:sym typeface="Century Gothic"/>
              </a:rPr>
              <a:t>Have students continue to focus on working to become ethical people and working to become effective learners by collaborating as they work in pairs and showing respect as they reflect on the play.</a:t>
            </a:r>
            <a:endParaRPr sz="1400">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sz="18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800"/>
              </a:spcBef>
              <a:spcAft>
                <a:spcPts val="0"/>
              </a:spcAft>
              <a:buSzPts val="1400"/>
              <a:buFont typeface="Century Gothic"/>
              <a:buAutoNum type="arabicPeriod"/>
            </a:pPr>
            <a:r>
              <a:rPr lang="en" sz="1400">
                <a:latin typeface="Century Gothic"/>
                <a:ea typeface="Century Gothic"/>
                <a:cs typeface="Century Gothic"/>
                <a:sym typeface="Century Gothic"/>
              </a:rPr>
              <a:t>I can determine the gist and the meaning of unfamiliar words and phrases in Act II, Scene 2 of </a:t>
            </a:r>
            <a:r>
              <a:rPr lang="en" sz="1400" i="1">
                <a:latin typeface="Century Gothic"/>
                <a:ea typeface="Century Gothic"/>
                <a:cs typeface="Century Gothic"/>
                <a:sym typeface="Century Gothic"/>
              </a:rPr>
              <a:t>Divided Loyalties.</a:t>
            </a:r>
            <a:r>
              <a:rPr lang="en" sz="1400">
                <a:latin typeface="Century Gothic"/>
                <a:ea typeface="Century Gothic"/>
                <a:cs typeface="Century Gothic"/>
                <a:sym typeface="Century Gothic"/>
              </a:rPr>
              <a:t> </a:t>
            </a:r>
            <a:endParaRPr sz="1400" b="1">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AutoNum type="arabicPeriod"/>
            </a:pPr>
            <a:r>
              <a:rPr lang="en" sz="1400">
                <a:latin typeface="Century Gothic"/>
                <a:ea typeface="Century Gothic"/>
                <a:cs typeface="Century Gothic"/>
                <a:sym typeface="Century Gothic"/>
              </a:rPr>
              <a:t>I can describe a character using details from the text in Act II, Scene 2 of </a:t>
            </a:r>
            <a:r>
              <a:rPr lang="en" sz="1400" i="1">
                <a:latin typeface="Century Gothic"/>
                <a:ea typeface="Century Gothic"/>
                <a:cs typeface="Century Gothic"/>
                <a:sym typeface="Century Gothic"/>
              </a:rPr>
              <a:t>Divided Loyalties.</a:t>
            </a:r>
            <a:endParaRPr sz="1400" i="1">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500">
                <a:latin typeface="Century Gothic"/>
                <a:ea typeface="Century Gothic"/>
                <a:cs typeface="Century Gothic"/>
                <a:sym typeface="Century Gothic"/>
              </a:rPr>
              <a:t>Analyzing Character Reactions: </a:t>
            </a:r>
            <a:endParaRPr sz="250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2500" i="1">
                <a:latin typeface="Century Gothic"/>
                <a:ea typeface="Century Gothic"/>
                <a:cs typeface="Century Gothic"/>
                <a:sym typeface="Century Gothic"/>
              </a:rPr>
              <a:t>Divided Loyalties</a:t>
            </a:r>
            <a:r>
              <a:rPr lang="en" sz="2500">
                <a:latin typeface="Century Gothic"/>
                <a:ea typeface="Century Gothic"/>
                <a:cs typeface="Century Gothic"/>
                <a:sym typeface="Century Gothic"/>
              </a:rPr>
              <a:t>, Act II</a:t>
            </a:r>
            <a:endParaRPr sz="2500" b="0" i="0" u="none" strike="noStrike" cap="none">
              <a:solidFill>
                <a:schemeClr val="dk1"/>
              </a:solidFill>
              <a:latin typeface="Century Gothic"/>
              <a:ea typeface="Century Gothic"/>
              <a:cs typeface="Century Gothic"/>
              <a:sym typeface="Century Gothic"/>
            </a:endParaRPr>
          </a:p>
        </p:txBody>
      </p:sp>
      <p:sp>
        <p:nvSpPr>
          <p:cNvPr id="243" name="Google Shape;243;p35"/>
          <p:cNvSpPr txBox="1"/>
          <p:nvPr/>
        </p:nvSpPr>
        <p:spPr>
          <a:xfrm>
            <a:off x="269225" y="1268050"/>
            <a:ext cx="4687800" cy="2105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a:solidFill>
                  <a:srgbClr val="FF0000"/>
                </a:solidFill>
                <a:latin typeface="Century Gothic"/>
                <a:ea typeface="Century Gothic"/>
                <a:cs typeface="Century Gothic"/>
                <a:sym typeface="Century Gothic"/>
              </a:rPr>
              <a:t>Character Analysis Note-catcher:  Act II, Scene 2</a:t>
            </a:r>
            <a:endParaRPr>
              <a:solidFill>
                <a:srgbClr val="FF0000"/>
              </a:solidFill>
              <a:latin typeface="Century Gothic"/>
              <a:ea typeface="Century Gothic"/>
              <a:cs typeface="Century Gothic"/>
              <a:sym typeface="Century Gothic"/>
            </a:endParaRPr>
          </a:p>
          <a:p>
            <a:pPr marL="0" lvl="0" indent="0" algn="l" rtl="0">
              <a:spcBef>
                <a:spcPts val="0"/>
              </a:spcBef>
              <a:spcAft>
                <a:spcPts val="0"/>
              </a:spcAft>
              <a:buNone/>
            </a:pPr>
            <a:r>
              <a:rPr lang="en">
                <a:latin typeface="Century Gothic"/>
                <a:ea typeface="Century Gothic"/>
                <a:cs typeface="Century Gothic"/>
                <a:sym typeface="Century Gothic"/>
              </a:rPr>
              <a:t>How do characters react to events/situations in </a:t>
            </a:r>
            <a:r>
              <a:rPr lang="en" i="1">
                <a:latin typeface="Century Gothic"/>
                <a:ea typeface="Century Gothic"/>
                <a:cs typeface="Century Gothic"/>
                <a:sym typeface="Century Gothic"/>
              </a:rPr>
              <a:t>Divided Loyalties?</a:t>
            </a:r>
            <a:endParaRPr i="1">
              <a:latin typeface="Century Gothic"/>
              <a:ea typeface="Century Gothic"/>
              <a:cs typeface="Century Gothic"/>
              <a:sym typeface="Century Gothic"/>
            </a:endParaRPr>
          </a:p>
          <a:p>
            <a:pPr marL="0" lvl="0" indent="0" algn="l" rtl="0">
              <a:spcBef>
                <a:spcPts val="0"/>
              </a:spcBef>
              <a:spcAft>
                <a:spcPts val="0"/>
              </a:spcAft>
              <a:buNone/>
            </a:pPr>
            <a:endParaRPr i="1">
              <a:latin typeface="Century Gothic"/>
              <a:ea typeface="Century Gothic"/>
              <a:cs typeface="Century Gothic"/>
              <a:sym typeface="Century Gothic"/>
            </a:endParaRPr>
          </a:p>
          <a:p>
            <a:pPr marL="0" lvl="0" indent="0" algn="l" rtl="0">
              <a:spcBef>
                <a:spcPts val="0"/>
              </a:spcBef>
              <a:spcAft>
                <a:spcPts val="0"/>
              </a:spcAft>
              <a:buNone/>
            </a:pPr>
            <a:endParaRPr>
              <a:latin typeface="Century Gothic"/>
              <a:ea typeface="Century Gothic"/>
              <a:cs typeface="Century Gothic"/>
              <a:sym typeface="Century Gothic"/>
            </a:endParaRPr>
          </a:p>
        </p:txBody>
      </p:sp>
      <p:graphicFrame>
        <p:nvGraphicFramePr>
          <p:cNvPr id="244" name="Google Shape;244;p35"/>
          <p:cNvGraphicFramePr/>
          <p:nvPr/>
        </p:nvGraphicFramePr>
        <p:xfrm>
          <a:off x="461738" y="2147525"/>
          <a:ext cx="4302775" cy="848450"/>
        </p:xfrm>
        <a:graphic>
          <a:graphicData uri="http://schemas.openxmlformats.org/drawingml/2006/table">
            <a:tbl>
              <a:tblPr>
                <a:noFill/>
                <a:tableStyleId>{F4367D7C-CAC1-49AC-B528-10311D5314CF}</a:tableStyleId>
              </a:tblPr>
              <a:tblGrid>
                <a:gridCol w="1269300"/>
                <a:gridCol w="3033475"/>
              </a:tblGrid>
              <a:tr h="424225">
                <a:tc>
                  <a:txBody>
                    <a:bodyPr/>
                    <a:lstStyle/>
                    <a:p>
                      <a:pPr marL="0" lvl="0" indent="0" algn="ctr" rtl="0">
                        <a:spcBef>
                          <a:spcPts val="0"/>
                        </a:spcBef>
                        <a:spcAft>
                          <a:spcPts val="0"/>
                        </a:spcAft>
                        <a:buNone/>
                      </a:pPr>
                      <a:r>
                        <a:rPr lang="en">
                          <a:latin typeface="Century Gothic"/>
                          <a:ea typeface="Century Gothic"/>
                          <a:cs typeface="Century Gothic"/>
                          <a:sym typeface="Century Gothic"/>
                        </a:rPr>
                        <a:t>Act/Scene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Gist</a:t>
                      </a:r>
                      <a:endParaRPr>
                        <a:latin typeface="Century Gothic"/>
                        <a:ea typeface="Century Gothic"/>
                        <a:cs typeface="Century Gothic"/>
                        <a:sym typeface="Century Gothic"/>
                      </a:endParaRPr>
                    </a:p>
                  </a:txBody>
                  <a:tcPr marL="91425" marR="91425" marT="91425" marB="91425"/>
                </a:tc>
              </a:tr>
              <a:tr h="4242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245" name="Google Shape;245;p35"/>
          <p:cNvSpPr txBox="1"/>
          <p:nvPr/>
        </p:nvSpPr>
        <p:spPr>
          <a:xfrm>
            <a:off x="5181825" y="1268050"/>
            <a:ext cx="2751900" cy="2714100"/>
          </a:xfrm>
          <a:prstGeom prst="rect">
            <a:avLst/>
          </a:prstGeom>
          <a:noFill/>
          <a:ln>
            <a:noFill/>
          </a:ln>
        </p:spPr>
        <p:txBody>
          <a:bodyPr spcFirstLastPara="1" wrap="square" lIns="91425" tIns="91425" rIns="91425" bIns="91425" anchor="t" anchorCtr="0">
            <a:noAutofit/>
          </a:bodyPr>
          <a:lstStyle/>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How does William feel about the Sons of Liberty meeting and the Patriot cause? How do you know?</a:t>
            </a:r>
            <a:endParaRPr sz="160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AutoNum type="arabicPeriod"/>
            </a:pPr>
            <a:r>
              <a:rPr lang="en" sz="1600">
                <a:latin typeface="Century Gothic"/>
                <a:ea typeface="Century Gothic"/>
                <a:cs typeface="Century Gothic"/>
                <a:sym typeface="Century Gothic"/>
              </a:rPr>
              <a:t>How does Abigail feel about the same event?  How do you know?</a:t>
            </a:r>
            <a:endParaRPr sz="1600">
              <a:latin typeface="Century Gothic"/>
              <a:ea typeface="Century Gothic"/>
              <a:cs typeface="Century Gothic"/>
              <a:sym typeface="Century Gothic"/>
            </a:endParaRPr>
          </a:p>
        </p:txBody>
      </p:sp>
      <p:pic>
        <p:nvPicPr>
          <p:cNvPr id="8" name="Google Shape;231;p33"/>
          <p:cNvPicPr preferRelativeResize="0"/>
          <p:nvPr/>
        </p:nvPicPr>
        <p:blipFill>
          <a:blip r:embed="rId3">
            <a:alphaModFix/>
          </a:blip>
          <a:stretch>
            <a:fillRect/>
          </a:stretch>
        </p:blipFill>
        <p:spPr>
          <a:xfrm>
            <a:off x="8471201" y="4411849"/>
            <a:ext cx="539675" cy="555584"/>
          </a:xfrm>
          <a:prstGeom prst="rect">
            <a:avLst/>
          </a:prstGeom>
          <a:noFill/>
          <a:ln>
            <a:noFill/>
          </a:ln>
        </p:spPr>
      </p:pic>
      <p:pic>
        <p:nvPicPr>
          <p:cNvPr id="9" name="Google Shape;198;p29"/>
          <p:cNvPicPr preferRelativeResize="0"/>
          <p:nvPr/>
        </p:nvPicPr>
        <p:blipFill>
          <a:blip r:embed="rId4">
            <a:alphaModFix/>
          </a:blip>
          <a:stretch>
            <a:fillRect/>
          </a:stretch>
        </p:blipFill>
        <p:spPr>
          <a:xfrm>
            <a:off x="7933725" y="4415108"/>
            <a:ext cx="552325" cy="5523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628650" y="273849"/>
            <a:ext cx="7886700" cy="840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Pair Writing:</a:t>
            </a:r>
            <a:r>
              <a:rPr lang="en" sz="3000">
                <a:latin typeface="Century Gothic"/>
                <a:ea typeface="Century Gothic"/>
                <a:cs typeface="Century Gothic"/>
                <a:sym typeface="Century Gothic"/>
              </a:rPr>
              <a:t> William in </a:t>
            </a:r>
            <a:r>
              <a:rPr lang="en" sz="3000" i="1">
                <a:latin typeface="Century Gothic"/>
                <a:ea typeface="Century Gothic"/>
                <a:cs typeface="Century Gothic"/>
                <a:sym typeface="Century Gothic"/>
              </a:rPr>
              <a:t>Divided Loyalties</a:t>
            </a:r>
            <a:r>
              <a:rPr lang="en" sz="3000">
                <a:latin typeface="Century Gothic"/>
                <a:ea typeface="Century Gothic"/>
                <a:cs typeface="Century Gothic"/>
                <a:sym typeface="Century Gothic"/>
              </a:rPr>
              <a:t>, Act II, Scene 2</a:t>
            </a:r>
            <a:r>
              <a:rPr lang="en">
                <a:latin typeface="Century Gothic"/>
                <a:ea typeface="Century Gothic"/>
                <a:cs typeface="Century Gothic"/>
                <a:sym typeface="Century Gothic"/>
              </a:rPr>
              <a:t> </a:t>
            </a:r>
            <a:endParaRPr sz="3300" b="0" i="0" u="none" strike="noStrike" cap="none">
              <a:solidFill>
                <a:schemeClr val="dk1"/>
              </a:solidFill>
              <a:latin typeface="Century Gothic"/>
              <a:ea typeface="Century Gothic"/>
              <a:cs typeface="Century Gothic"/>
              <a:sym typeface="Century Gothic"/>
            </a:endParaRPr>
          </a:p>
        </p:txBody>
      </p:sp>
      <p:sp>
        <p:nvSpPr>
          <p:cNvPr id="252" name="Google Shape;252;p36"/>
          <p:cNvSpPr txBox="1">
            <a:spLocks noGrp="1"/>
          </p:cNvSpPr>
          <p:nvPr>
            <p:ph type="body" idx="1"/>
          </p:nvPr>
        </p:nvSpPr>
        <p:spPr>
          <a:xfrm>
            <a:off x="628650" y="1497961"/>
            <a:ext cx="7737600" cy="32589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Clr>
                <a:schemeClr val="dk1"/>
              </a:buClr>
              <a:buSzPts val="2400"/>
              <a:buFont typeface="Century Gothic"/>
              <a:buAutoNum type="arabicPeriod"/>
            </a:pPr>
            <a:r>
              <a:rPr lang="en" sz="2400" dirty="0">
                <a:latin typeface="Century Gothic"/>
                <a:ea typeface="Century Gothic"/>
                <a:cs typeface="Century Gothic"/>
                <a:sym typeface="Century Gothic"/>
              </a:rPr>
              <a:t>With a partner, use your </a:t>
            </a:r>
            <a:r>
              <a:rPr lang="en" sz="2400" b="1" dirty="0">
                <a:latin typeface="Century Gothic"/>
                <a:ea typeface="Century Gothic"/>
                <a:cs typeface="Century Gothic"/>
                <a:sym typeface="Century Gothic"/>
              </a:rPr>
              <a:t>Character Analysis Paragraph:  Act II, Scene 2—William </a:t>
            </a:r>
            <a:r>
              <a:rPr lang="en" sz="2400" dirty="0">
                <a:latin typeface="Century Gothic"/>
                <a:ea typeface="Century Gothic"/>
                <a:cs typeface="Century Gothic"/>
                <a:sym typeface="Century Gothic"/>
              </a:rPr>
              <a:t>to create a paragraph about William in this scene</a:t>
            </a:r>
            <a:r>
              <a:rPr lang="en" sz="2400" dirty="0" smtClean="0">
                <a:latin typeface="Century Gothic"/>
                <a:ea typeface="Century Gothic"/>
                <a:cs typeface="Century Gothic"/>
                <a:sym typeface="Century Gothic"/>
              </a:rPr>
              <a:t>.</a:t>
            </a:r>
          </a:p>
          <a:p>
            <a:pPr marL="457200" marR="0" lvl="0" indent="-381000" algn="l" rtl="0">
              <a:lnSpc>
                <a:spcPct val="90000"/>
              </a:lnSpc>
              <a:spcBef>
                <a:spcPts val="0"/>
              </a:spcBef>
              <a:spcAft>
                <a:spcPts val="0"/>
              </a:spcAft>
              <a:buClr>
                <a:schemeClr val="dk1"/>
              </a:buClr>
              <a:buSzPts val="2400"/>
              <a:buFont typeface="Century Gothic"/>
              <a:buAutoNum type="arabicPeriod"/>
            </a:pPr>
            <a:endParaRPr sz="2400" dirty="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Remember that even though you are working with a partner, you will need to write your own paragraph.</a:t>
            </a:r>
            <a:endParaRPr sz="2400" dirty="0">
              <a:latin typeface="Century Gothic"/>
              <a:ea typeface="Century Gothic"/>
              <a:cs typeface="Century Gothic"/>
              <a:sym typeface="Century Gothic"/>
            </a:endParaRPr>
          </a:p>
        </p:txBody>
      </p:sp>
      <p:pic>
        <p:nvPicPr>
          <p:cNvPr id="253" name="Google Shape;253;p36"/>
          <p:cNvPicPr preferRelativeResize="0"/>
          <p:nvPr/>
        </p:nvPicPr>
        <p:blipFill rotWithShape="1">
          <a:blip r:embed="rId3">
            <a:alphaModFix/>
          </a:blip>
          <a:srcRect/>
          <a:stretch/>
        </p:blipFill>
        <p:spPr>
          <a:xfrm>
            <a:off x="8401629" y="4341826"/>
            <a:ext cx="572700"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59" name="Google Shape;259;p37"/>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dirty="0">
                <a:solidFill>
                  <a:srgbClr val="444444"/>
                </a:solidFill>
              </a:rPr>
              <a:t>Use your </a:t>
            </a:r>
            <a:r>
              <a:rPr lang="en" sz="1800" b="1" dirty="0">
                <a:solidFill>
                  <a:srgbClr val="444444"/>
                </a:solidFill>
              </a:rPr>
              <a:t>Character Analysis Note-catcher:  Act II, Scene 2 </a:t>
            </a:r>
            <a:r>
              <a:rPr lang="en" sz="1800" dirty="0">
                <a:solidFill>
                  <a:srgbClr val="444444"/>
                </a:solidFill>
              </a:rPr>
              <a:t>to write a character analysis paragraph for Abigail in this scene.</a:t>
            </a: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rgbClr val="444444"/>
                </a:solidFill>
                <a:latin typeface="Century Gothic"/>
                <a:ea typeface="Century Gothic"/>
                <a:cs typeface="Century Gothic"/>
                <a:sym typeface="Century Gothic"/>
              </a:rPr>
              <a:t>Accountable Research </a:t>
            </a:r>
            <a:r>
              <a:rPr lang="en" sz="1800" b="0" i="0" u="none" strike="noStrike" cap="none" dirty="0" smtClean="0">
                <a:solidFill>
                  <a:srgbClr val="444444"/>
                </a:solidFill>
                <a:latin typeface="Century Gothic"/>
                <a:ea typeface="Century Gothic"/>
                <a:cs typeface="Century Gothic"/>
                <a:sym typeface="Century Gothic"/>
              </a:rPr>
              <a:t>Reading</a:t>
            </a:r>
            <a:r>
              <a:rPr lang="en-US" sz="1800" b="0" i="0" u="none" strike="noStrike" cap="none" dirty="0" smtClean="0">
                <a:solidFill>
                  <a:srgbClr val="444444"/>
                </a:solidFill>
                <a:latin typeface="Century Gothic"/>
                <a:ea typeface="Century Gothic"/>
                <a:cs typeface="Century Gothic"/>
                <a:sym typeface="Century Gothic"/>
              </a:rPr>
              <a:t>:</a:t>
            </a:r>
            <a:r>
              <a:rPr lang="en" sz="1800" b="0" i="0" u="none" strike="noStrike" cap="none" dirty="0" smtClean="0">
                <a:solidFill>
                  <a:srgbClr val="444444"/>
                </a:solidFill>
                <a:latin typeface="Century Gothic"/>
                <a:ea typeface="Century Gothic"/>
                <a:cs typeface="Century Gothic"/>
                <a:sym typeface="Century Gothic"/>
              </a:rPr>
              <a:t> </a:t>
            </a:r>
            <a:r>
              <a:rPr lang="en" sz="1800" b="0" i="0" u="none" strike="noStrike" cap="none" dirty="0">
                <a:solidFill>
                  <a:srgbClr val="444444"/>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60" name="Google Shape;260;p37"/>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8"/>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66" name="Google Shape;266;p38"/>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67" name="Google Shape;267;p38"/>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74" name="Google Shape;274;p39"/>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75" name="Google Shape;275;p39"/>
          <p:cNvGraphicFramePr/>
          <p:nvPr/>
        </p:nvGraphicFramePr>
        <p:xfrm>
          <a:off x="952500" y="2822000"/>
          <a:ext cx="7239000" cy="1859219"/>
        </p:xfrm>
        <a:graphic>
          <a:graphicData uri="http://schemas.openxmlformats.org/drawingml/2006/table">
            <a:tbl>
              <a:tblPr>
                <a:noFill/>
                <a:tableStyleId>{0EF9D124-A1EB-4A17-9246-395E43D4CAAF}</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6</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a:t>
            </a:r>
            <a:r>
              <a:rPr lang="en" sz="1600" b="0" i="0" u="none" strike="noStrike" cap="none" dirty="0" smtClean="0">
                <a:solidFill>
                  <a:schemeClr val="dk1"/>
                </a:solidFill>
                <a:latin typeface="Century Gothic"/>
                <a:ea typeface="Century Gothic"/>
                <a:cs typeface="Century Gothic"/>
                <a:sym typeface="Century Gothic"/>
              </a:rPr>
              <a:t>things:</a:t>
            </a:r>
            <a:endParaRPr sz="17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200000"/>
              </a:lnSpc>
              <a:spcBef>
                <a:spcPts val="0"/>
              </a:spcBef>
              <a:spcAft>
                <a:spcPts val="0"/>
              </a:spcAft>
              <a:buClr>
                <a:schemeClr val="dk1"/>
              </a:buClr>
              <a:buSzPct val="70000"/>
              <a:buNone/>
            </a:pPr>
            <a:r>
              <a:rPr lang="en" sz="1700" b="0" i="0" u="none" strike="noStrike" cap="none" dirty="0" smtClean="0">
                <a:solidFill>
                  <a:schemeClr val="dk1"/>
                </a:solidFill>
                <a:latin typeface="Century Gothic"/>
                <a:ea typeface="Century Gothic"/>
                <a:cs typeface="Century Gothic"/>
                <a:sym typeface="Century Gothic"/>
              </a:rPr>
              <a:t>Read through Lesson </a:t>
            </a:r>
            <a:r>
              <a:rPr lang="en" sz="1700" dirty="0" smtClean="0">
                <a:latin typeface="Century Gothic"/>
                <a:ea typeface="Century Gothic"/>
                <a:cs typeface="Century Gothic"/>
                <a:sym typeface="Century Gothic"/>
              </a:rPr>
              <a:t>6</a:t>
            </a:r>
            <a:r>
              <a:rPr lang="en" sz="1700" b="0" i="0" u="none" strike="noStrike" cap="none" dirty="0" smtClean="0">
                <a:solidFill>
                  <a:schemeClr val="dk1"/>
                </a:solidFill>
                <a:latin typeface="Century Gothic"/>
                <a:ea typeface="Century Gothic"/>
                <a:cs typeface="Century Gothic"/>
                <a:sym typeface="Century Gothic"/>
              </a:rPr>
              <a:t> </a:t>
            </a:r>
            <a:r>
              <a:rPr lang="en" sz="1700" b="0" i="0" u="sng" strike="noStrike" cap="none" dirty="0" smtClean="0">
                <a:solidFill>
                  <a:schemeClr val="hlink"/>
                </a:solidFill>
                <a:latin typeface="Century Gothic"/>
                <a:ea typeface="Century Gothic"/>
                <a:cs typeface="Century Gothic"/>
                <a:sym typeface="Century Gothic"/>
                <a:hlinkClick r:id="rId3"/>
              </a:rPr>
              <a:t>Here</a:t>
            </a:r>
            <a:r>
              <a:rPr lang="en" sz="1700" dirty="0" smtClean="0">
                <a:latin typeface="Century Gothic"/>
                <a:ea typeface="Century Gothic"/>
                <a:cs typeface="Century Gothic"/>
                <a:sym typeface="Century Gothic"/>
              </a:rPr>
              <a:t>.</a:t>
            </a:r>
            <a:r>
              <a:rPr lang="en" sz="1700" b="0" i="0" u="none" strike="noStrike" cap="none" dirty="0" smtClean="0">
                <a:solidFill>
                  <a:schemeClr val="dk1"/>
                </a:solidFill>
                <a:latin typeface="Century Gothic"/>
                <a:ea typeface="Century Gothic"/>
                <a:cs typeface="Century Gothic"/>
                <a:sym typeface="Century Gothic"/>
              </a:rPr>
              <a:t> </a:t>
            </a:r>
            <a:endParaRPr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Reading aloud and Determining Gist: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II, Scene 2</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Character Reactions:  </a:t>
            </a:r>
            <a:r>
              <a:rPr lang="en" sz="1700" i="1" dirty="0">
                <a:latin typeface="Century Gothic"/>
                <a:ea typeface="Century Gothic"/>
                <a:cs typeface="Century Gothic"/>
                <a:sym typeface="Century Gothic"/>
              </a:rPr>
              <a:t>Divided Loyalties, </a:t>
            </a:r>
            <a:r>
              <a:rPr lang="en" sz="1700" dirty="0">
                <a:latin typeface="Century Gothic"/>
                <a:ea typeface="Century Gothic"/>
                <a:cs typeface="Century Gothic"/>
                <a:sym typeface="Century Gothic"/>
              </a:rPr>
              <a:t>Act II, Scene 2</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Pair Writing:  William in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II, Scene 2</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6</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200" b="1" i="0" u="none" strike="noStrike" cap="none" dirty="0">
                <a:solidFill>
                  <a:schemeClr val="dk1"/>
                </a:solidFill>
                <a:latin typeface="Century Gothic"/>
                <a:ea typeface="Century Gothic"/>
                <a:cs typeface="Century Gothic"/>
                <a:sym typeface="Century Gothic"/>
              </a:rPr>
              <a:t>Preparing for Lesson </a:t>
            </a:r>
            <a:r>
              <a:rPr lang="en" sz="2200" b="1" dirty="0">
                <a:latin typeface="Century Gothic"/>
                <a:ea typeface="Century Gothic"/>
                <a:cs typeface="Century Gothic"/>
                <a:sym typeface="Century Gothic"/>
              </a:rPr>
              <a:t>6</a:t>
            </a:r>
            <a:r>
              <a:rPr lang="en" sz="2200" b="1" i="0" u="none" strike="noStrike" cap="none" dirty="0">
                <a:solidFill>
                  <a:schemeClr val="dk1"/>
                </a:solidFill>
                <a:latin typeface="Century Gothic"/>
                <a:ea typeface="Century Gothic"/>
                <a:cs typeface="Century Gothic"/>
                <a:sym typeface="Century Gothic"/>
              </a:rPr>
              <a:t>:  </a:t>
            </a:r>
            <a:r>
              <a:rPr lang="en" sz="2200" b="0" i="0" u="none" strike="noStrike" cap="none" dirty="0">
                <a:solidFill>
                  <a:schemeClr val="dk1"/>
                </a:solidFill>
                <a:latin typeface="Century Gothic"/>
                <a:ea typeface="Century Gothic"/>
                <a:cs typeface="Century Gothic"/>
                <a:sym typeface="Century Gothic"/>
              </a:rPr>
              <a:t>EL Protocols</a:t>
            </a:r>
            <a:endParaRPr sz="2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2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200" b="0" i="0" u="none" strike="noStrike" cap="none" dirty="0">
                <a:solidFill>
                  <a:schemeClr val="dk1"/>
                </a:solidFill>
                <a:latin typeface="Century Gothic"/>
                <a:ea typeface="Century Gothic"/>
                <a:cs typeface="Century Gothic"/>
                <a:sym typeface="Century Gothic"/>
              </a:rPr>
              <a:t>In this lesson, students will use </a:t>
            </a:r>
            <a:r>
              <a:rPr lang="en" sz="2200" dirty="0">
                <a:latin typeface="Century Gothic"/>
                <a:ea typeface="Century Gothic"/>
                <a:cs typeface="Century Gothic"/>
                <a:sym typeface="Century Gothic"/>
              </a:rPr>
              <a:t>1</a:t>
            </a:r>
            <a:r>
              <a:rPr lang="en" sz="2200" b="0" i="0" u="none" strike="noStrike" cap="none" dirty="0">
                <a:solidFill>
                  <a:schemeClr val="dk1"/>
                </a:solidFill>
                <a:latin typeface="Century Gothic"/>
                <a:ea typeface="Century Gothic"/>
                <a:cs typeface="Century Gothic"/>
                <a:sym typeface="Century Gothic"/>
              </a:rPr>
              <a:t> protocol</a:t>
            </a:r>
            <a:r>
              <a:rPr lang="en" sz="2200" dirty="0">
                <a:latin typeface="Century Gothic"/>
                <a:ea typeface="Century Gothic"/>
                <a:cs typeface="Century Gothic"/>
                <a:sym typeface="Century Gothic"/>
              </a:rPr>
              <a:t>:</a:t>
            </a:r>
            <a:endParaRPr sz="2200" dirty="0">
              <a:latin typeface="Century Gothic"/>
              <a:ea typeface="Century Gothic"/>
              <a:cs typeface="Century Gothic"/>
              <a:sym typeface="Century Gothic"/>
            </a:endParaRPr>
          </a:p>
          <a:p>
            <a:pPr marL="914400" marR="0" lvl="1" indent="-381000" algn="l" rtl="0">
              <a:lnSpc>
                <a:spcPct val="100000"/>
              </a:lnSpc>
              <a:spcBef>
                <a:spcPts val="0"/>
              </a:spcBef>
              <a:spcAft>
                <a:spcPts val="0"/>
              </a:spcAft>
              <a:buSzPts val="2400"/>
              <a:buFont typeface="Courier New" panose="02070309020205020404" pitchFamily="49" charset="0"/>
              <a:buChar char="o"/>
            </a:pPr>
            <a:r>
              <a:rPr lang="en" sz="2200" dirty="0">
                <a:latin typeface="Century Gothic"/>
                <a:ea typeface="Century Gothic"/>
                <a:cs typeface="Century Gothic"/>
                <a:sym typeface="Century Gothic"/>
              </a:rPr>
              <a:t>Turn and Talk</a:t>
            </a:r>
            <a:endParaRPr sz="2200" dirty="0">
              <a:latin typeface="Century Gothic"/>
              <a:ea typeface="Century Gothic"/>
              <a:cs typeface="Century Gothic"/>
              <a:sym typeface="Century Gothic"/>
            </a:endParaRPr>
          </a:p>
          <a:p>
            <a:pPr marL="914400" marR="0" lvl="1" indent="-381000" algn="l" rtl="0">
              <a:lnSpc>
                <a:spcPct val="100000"/>
              </a:lnSpc>
              <a:spcBef>
                <a:spcPts val="0"/>
              </a:spcBef>
              <a:spcAft>
                <a:spcPts val="0"/>
              </a:spcAft>
              <a:buSzPts val="2400"/>
              <a:buFont typeface="Courier New" panose="02070309020205020404" pitchFamily="49" charset="0"/>
              <a:buChar char="o"/>
            </a:pPr>
            <a:r>
              <a:rPr lang="en" sz="2200" dirty="0">
                <a:latin typeface="Century Gothic"/>
                <a:ea typeface="Century Gothic"/>
                <a:cs typeface="Century Gothic"/>
                <a:sym typeface="Century Gothic"/>
              </a:rPr>
              <a:t>Think-Pair-Share</a:t>
            </a:r>
            <a:endParaRPr sz="2200" dirty="0">
              <a:latin typeface="Century Gothic"/>
              <a:ea typeface="Century Gothic"/>
              <a:cs typeface="Century Gothic"/>
              <a:sym typeface="Century Gothic"/>
            </a:endParaRPr>
          </a:p>
          <a:p>
            <a:pPr marL="914400" marR="0" lvl="1" indent="-381000" algn="l" rtl="0">
              <a:lnSpc>
                <a:spcPct val="100000"/>
              </a:lnSpc>
              <a:spcBef>
                <a:spcPts val="0"/>
              </a:spcBef>
              <a:spcAft>
                <a:spcPts val="0"/>
              </a:spcAft>
              <a:buSzPts val="2400"/>
              <a:buFont typeface="Courier New" panose="02070309020205020404" pitchFamily="49" charset="0"/>
              <a:buChar char="o"/>
            </a:pPr>
            <a:r>
              <a:rPr lang="en" sz="2200" dirty="0">
                <a:latin typeface="Century Gothic"/>
                <a:ea typeface="Century Gothic"/>
                <a:cs typeface="Century Gothic"/>
                <a:sym typeface="Century Gothic"/>
              </a:rPr>
              <a:t>Thumb-O-Meter</a:t>
            </a:r>
            <a:endParaRPr sz="22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2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22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2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200" b="0" i="0" u="none" strike="noStrike" cap="none" dirty="0">
              <a:solidFill>
                <a:schemeClr val="dk1"/>
              </a:solidFill>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6</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1" name="Google Shape;201;p30"/>
          <p:cNvSpPr txBox="1">
            <a:spLocks noGrp="1"/>
          </p:cNvSpPr>
          <p:nvPr>
            <p:ph type="body" idx="1"/>
          </p:nvPr>
        </p:nvSpPr>
        <p:spPr>
          <a:xfrm>
            <a:off x="366300" y="1020425"/>
            <a:ext cx="8149050" cy="3612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 </a:t>
            </a:r>
            <a:r>
              <a:rPr lang="en" sz="1800" b="0" i="0" u="none" strike="noStrike" cap="none" dirty="0">
                <a:solidFill>
                  <a:schemeClr val="dk1"/>
                </a:solidFill>
                <a:latin typeface="Century Gothic"/>
                <a:ea typeface="Century Gothic"/>
                <a:cs typeface="Century Gothic"/>
                <a:sym typeface="Century Gothic"/>
              </a:rPr>
              <a:t>Supports for Students Who Need </a:t>
            </a:r>
            <a:r>
              <a:rPr lang="en" sz="1800" b="0" i="0" u="none" strike="noStrike" cap="none" dirty="0" smtClean="0">
                <a:solidFill>
                  <a:schemeClr val="dk1"/>
                </a:solidFill>
                <a:latin typeface="Century Gothic"/>
                <a:ea typeface="Century Gothic"/>
                <a:cs typeface="Century Gothic"/>
                <a:sym typeface="Century Gothic"/>
              </a:rPr>
              <a:t>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2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200" dirty="0" smtClean="0">
                <a:latin typeface="Century Gothic"/>
                <a:ea typeface="Century Gothic"/>
                <a:cs typeface="Century Gothic"/>
                <a:sym typeface="Century Gothic"/>
              </a:rPr>
              <a:t>This </a:t>
            </a:r>
            <a:r>
              <a:rPr lang="en" sz="1200" dirty="0">
                <a:latin typeface="Century Gothic"/>
                <a:ea typeface="Century Gothic"/>
                <a:cs typeface="Century Gothic"/>
                <a:sym typeface="Century Gothic"/>
              </a:rPr>
              <a:t>lesson offers a variety of visual anchors to cue students’ thinking. For those who may need additional support, consider creating additional or individual anchor charts for reference. Additionally, chart student responses during whole class discussions to aid with comprehension. Some students may require additional scaffolding in visual representation (e.g., the use of graphic organizers, charts, highlights, or different colors). This prompts them to visually categorize information into more manageable chunks and reinforce relationships among multiple pieces of information.</a:t>
            </a:r>
            <a:endParaRPr sz="12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200"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During independent writing, support a range of fine motor abilities and writing needs by offering students options for writing utensils. Alternatively, consider supporting students’ expressive skills by offering partial dictation of student responses. Varying tools for construction and composition supports students’ ability to express knowledge without barriers to communicating their thinking.</a:t>
            </a:r>
            <a:endParaRPr sz="12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200" b="1"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200" dirty="0">
                <a:latin typeface="Century Gothic"/>
                <a:ea typeface="Century Gothic"/>
                <a:cs typeface="Century Gothic"/>
                <a:sym typeface="Century Gothic"/>
              </a:rPr>
              <a:t>Provide support for students who may need additional guidance in peer interactions and collaboration. Continue to offer prompts or sentence frames that support students in asking for help or clarification from classmates. To support students who may need help in sustaining effort and/or attention, provide opportunities for restating the goal. In doing so, students maintain focus to complete the activity.</a:t>
            </a:r>
            <a:endParaRPr sz="12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2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3" name="Google Shape;203;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4" name="Google Shape;204;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9"/>
        <p:cNvGrpSpPr/>
        <p:nvPr/>
      </p:nvGrpSpPr>
      <p:grpSpPr>
        <a:xfrm>
          <a:off x="0" y="0"/>
          <a:ext cx="0" cy="0"/>
          <a:chOff x="0" y="0"/>
          <a:chExt cx="0" cy="0"/>
        </a:xfrm>
      </p:grpSpPr>
      <p:pic>
        <p:nvPicPr>
          <p:cNvPr id="210" name="Google Shape;210;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1" name="Google Shape;211;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2" name="Google Shape;212;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6</a:t>
            </a:r>
            <a:endParaRPr sz="3000" b="0" i="0" u="none" strike="noStrike" cap="none">
              <a:solidFill>
                <a:srgbClr val="404040"/>
              </a:solidFill>
              <a:latin typeface="Calibri"/>
              <a:ea typeface="Calibri"/>
              <a:cs typeface="Calibri"/>
              <a:sym typeface="Calibri"/>
            </a:endParaRPr>
          </a:p>
        </p:txBody>
      </p:sp>
      <p:pic>
        <p:nvPicPr>
          <p:cNvPr id="213" name="Google Shape;213;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4" name="Google Shape;214;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0" name="Google Shape;220;p32"/>
          <p:cNvSpPr txBox="1">
            <a:spLocks noGrp="1"/>
          </p:cNvSpPr>
          <p:nvPr>
            <p:ph type="body" idx="1"/>
          </p:nvPr>
        </p:nvSpPr>
        <p:spPr>
          <a:xfrm>
            <a:off x="435429" y="1175119"/>
            <a:ext cx="8392885"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i="0" u="none" strike="noStrike" cap="none" dirty="0">
                <a:solidFill>
                  <a:schemeClr val="dk1"/>
                </a:solidFill>
                <a:latin typeface="Century Gothic"/>
                <a:ea typeface="Century Gothic"/>
                <a:cs typeface="Century Gothic"/>
                <a:sym typeface="Century Gothic"/>
              </a:rPr>
              <a:t>What are we learning and doing today?</a:t>
            </a: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Reviewing our learning targets</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Reading aloud and determining the gist of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Act II, Scene 2</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Analyzing Character reactions to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Act II, Scene 2</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Completing a pair writing of William in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Act II, Scene 2</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4"/>
        <p:cNvGrpSpPr/>
        <p:nvPr/>
      </p:nvGrpSpPr>
      <p:grpSpPr>
        <a:xfrm>
          <a:off x="0" y="0"/>
          <a:ext cx="0" cy="0"/>
          <a:chOff x="0" y="0"/>
          <a:chExt cx="0" cy="0"/>
        </a:xfrm>
      </p:grpSpPr>
      <p:sp>
        <p:nvSpPr>
          <p:cNvPr id="225" name="Google Shape;225;p33"/>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226" name="Google Shape;226;p33"/>
          <p:cNvSpPr txBox="1">
            <a:spLocks noGrp="1"/>
          </p:cNvSpPr>
          <p:nvPr>
            <p:ph type="body" idx="1"/>
          </p:nvPr>
        </p:nvSpPr>
        <p:spPr>
          <a:xfrm>
            <a:off x="448750" y="1369219"/>
            <a:ext cx="80666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dirty="0">
                <a:latin typeface="Century Gothic"/>
                <a:ea typeface="Century Gothic"/>
                <a:cs typeface="Century Gothic"/>
                <a:sym typeface="Century Gothic"/>
              </a:rPr>
              <a:t>I can determine the gist and the meaning of unfamiliar words and phrases in Act II, Scene 2 of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t>
            </a:r>
          </a:p>
          <a:p>
            <a:pPr marL="457200" lvl="0" indent="-381000" algn="l" rtl="0">
              <a:spcBef>
                <a:spcPts val="800"/>
              </a:spcBef>
              <a:spcAft>
                <a:spcPts val="0"/>
              </a:spcAft>
              <a:buSzPts val="2400"/>
              <a:buFont typeface="Century Gothic"/>
              <a:buAutoNum type="arabicPeriod"/>
            </a:pPr>
            <a:endParaRPr lang="en" sz="2400" dirty="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AutoNum type="arabicPeriod"/>
            </a:pPr>
            <a:r>
              <a:rPr lang="en" sz="2400" dirty="0" smtClean="0">
                <a:latin typeface="Century Gothic"/>
                <a:ea typeface="Century Gothic"/>
                <a:cs typeface="Century Gothic"/>
                <a:sym typeface="Century Gothic"/>
              </a:rPr>
              <a:t>I </a:t>
            </a:r>
            <a:r>
              <a:rPr lang="en" sz="2400" dirty="0">
                <a:latin typeface="Century Gothic"/>
                <a:ea typeface="Century Gothic"/>
                <a:cs typeface="Century Gothic"/>
                <a:sym typeface="Century Gothic"/>
              </a:rPr>
              <a:t>can describe a character using details from the text in Act II, Scene 2 of </a:t>
            </a:r>
            <a:r>
              <a:rPr lang="en" sz="2400" i="1" dirty="0">
                <a:latin typeface="Century Gothic"/>
                <a:ea typeface="Century Gothic"/>
                <a:cs typeface="Century Gothic"/>
                <a:sym typeface="Century Gothic"/>
              </a:rPr>
              <a:t>Divided Loyalties.</a:t>
            </a:r>
            <a:endParaRPr sz="2400" i="1" dirty="0">
              <a:latin typeface="Century Gothic"/>
              <a:ea typeface="Century Gothic"/>
              <a:cs typeface="Century Gothic"/>
              <a:sym typeface="Century Gothic"/>
            </a:endParaRPr>
          </a:p>
          <a:p>
            <a:pPr marL="0" lvl="0" indent="0" algn="l" rtl="0">
              <a:spcBef>
                <a:spcPts val="800"/>
              </a:spcBef>
              <a:spcAft>
                <a:spcPts val="0"/>
              </a:spcAft>
              <a:buNone/>
            </a:pPr>
            <a:endParaRPr sz="1800" i="1" dirty="0">
              <a:latin typeface="Century Gothic"/>
              <a:ea typeface="Century Gothic"/>
              <a:cs typeface="Century Gothic"/>
              <a:sym typeface="Century Gothic"/>
            </a:endParaRPr>
          </a:p>
          <a:p>
            <a:pPr marL="457200" lvl="0" indent="0" algn="l" rtl="0">
              <a:spcBef>
                <a:spcPts val="800"/>
              </a:spcBef>
              <a:spcAft>
                <a:spcPts val="0"/>
              </a:spcAft>
              <a:buNone/>
            </a:pPr>
            <a:endParaRPr sz="3000" b="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3000" dirty="0">
              <a:latin typeface="Century Gothic"/>
              <a:ea typeface="Century Gothic"/>
              <a:cs typeface="Century Gothic"/>
              <a:sym typeface="Century Gothic"/>
            </a:endParaRPr>
          </a:p>
        </p:txBody>
      </p:sp>
      <p:pic>
        <p:nvPicPr>
          <p:cNvPr id="227" name="Google Shape;227;p33"/>
          <p:cNvPicPr preferRelativeResize="0"/>
          <p:nvPr/>
        </p:nvPicPr>
        <p:blipFill>
          <a:blip r:embed="rId3">
            <a:alphaModFix/>
          </a:blip>
          <a:stretch>
            <a:fillRect/>
          </a:stretch>
        </p:blipFill>
        <p:spPr>
          <a:xfrm>
            <a:off x="8452757" y="4373707"/>
            <a:ext cx="540793" cy="51782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Reading Aloud &amp; Determining the Gist: </a:t>
            </a:r>
            <a:endParaRPr sz="30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r>
              <a:rPr lang="en" sz="2600" b="1" i="1" dirty="0">
                <a:latin typeface="Century Gothic"/>
                <a:ea typeface="Century Gothic"/>
                <a:cs typeface="Century Gothic"/>
                <a:sym typeface="Century Gothic"/>
              </a:rPr>
              <a:t>Divided Loyalties</a:t>
            </a:r>
            <a:r>
              <a:rPr lang="en" sz="2600" b="1" dirty="0">
                <a:latin typeface="Century Gothic"/>
                <a:ea typeface="Century Gothic"/>
                <a:cs typeface="Century Gothic"/>
                <a:sym typeface="Century Gothic"/>
              </a:rPr>
              <a:t>, Act II, Scene 2</a:t>
            </a:r>
            <a:endParaRPr sz="2600" b="1" dirty="0">
              <a:latin typeface="Century Gothic"/>
              <a:ea typeface="Century Gothic"/>
              <a:cs typeface="Century Gothic"/>
              <a:sym typeface="Century Gothic"/>
            </a:endParaRPr>
          </a:p>
        </p:txBody>
      </p:sp>
      <p:sp>
        <p:nvSpPr>
          <p:cNvPr id="234" name="Google Shape;234;p34"/>
          <p:cNvSpPr txBox="1"/>
          <p:nvPr/>
        </p:nvSpPr>
        <p:spPr>
          <a:xfrm>
            <a:off x="152050" y="1547575"/>
            <a:ext cx="4687800" cy="2105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ctr" rtl="0">
              <a:spcBef>
                <a:spcPts val="0"/>
              </a:spcBef>
              <a:spcAft>
                <a:spcPts val="0"/>
              </a:spcAft>
              <a:buNone/>
            </a:pPr>
            <a:r>
              <a:rPr lang="en" dirty="0">
                <a:solidFill>
                  <a:srgbClr val="FF0000"/>
                </a:solidFill>
                <a:latin typeface="Century Gothic"/>
                <a:ea typeface="Century Gothic"/>
                <a:cs typeface="Century Gothic"/>
                <a:sym typeface="Century Gothic"/>
              </a:rPr>
              <a:t>Character Analysis Note-catcher:  Act II, Scene 2</a:t>
            </a:r>
            <a:endParaRPr dirty="0">
              <a:solidFill>
                <a:srgbClr val="FF0000"/>
              </a:solidFill>
              <a:latin typeface="Century Gothic"/>
              <a:ea typeface="Century Gothic"/>
              <a:cs typeface="Century Gothic"/>
              <a:sym typeface="Century Gothic"/>
            </a:endParaRPr>
          </a:p>
          <a:p>
            <a:pPr marL="0" lvl="0" indent="0" algn="l" rtl="0">
              <a:spcBef>
                <a:spcPts val="0"/>
              </a:spcBef>
              <a:spcAft>
                <a:spcPts val="0"/>
              </a:spcAft>
              <a:buNone/>
            </a:pPr>
            <a:r>
              <a:rPr lang="en" dirty="0">
                <a:latin typeface="Century Gothic"/>
                <a:ea typeface="Century Gothic"/>
                <a:cs typeface="Century Gothic"/>
                <a:sym typeface="Century Gothic"/>
              </a:rPr>
              <a:t>How do characters react to events/situations in </a:t>
            </a:r>
            <a:r>
              <a:rPr lang="en" i="1" dirty="0">
                <a:latin typeface="Century Gothic"/>
                <a:ea typeface="Century Gothic"/>
                <a:cs typeface="Century Gothic"/>
                <a:sym typeface="Century Gothic"/>
              </a:rPr>
              <a:t>Divided Loyalties?</a:t>
            </a:r>
            <a:endParaRPr i="1" dirty="0">
              <a:latin typeface="Century Gothic"/>
              <a:ea typeface="Century Gothic"/>
              <a:cs typeface="Century Gothic"/>
              <a:sym typeface="Century Gothic"/>
            </a:endParaRPr>
          </a:p>
          <a:p>
            <a:pPr marL="0" lvl="0" indent="0" algn="l" rtl="0">
              <a:spcBef>
                <a:spcPts val="0"/>
              </a:spcBef>
              <a:spcAft>
                <a:spcPts val="0"/>
              </a:spcAft>
              <a:buNone/>
            </a:pPr>
            <a:endParaRPr i="1" dirty="0">
              <a:latin typeface="Century Gothic"/>
              <a:ea typeface="Century Gothic"/>
              <a:cs typeface="Century Gothic"/>
              <a:sym typeface="Century Gothic"/>
            </a:endParaRPr>
          </a:p>
          <a:p>
            <a:pPr marL="0" lvl="0" indent="0" algn="l" rtl="0">
              <a:spcBef>
                <a:spcPts val="0"/>
              </a:spcBef>
              <a:spcAft>
                <a:spcPts val="0"/>
              </a:spcAft>
              <a:buNone/>
            </a:pPr>
            <a:endParaRPr dirty="0">
              <a:latin typeface="Century Gothic"/>
              <a:ea typeface="Century Gothic"/>
              <a:cs typeface="Century Gothic"/>
              <a:sym typeface="Century Gothic"/>
            </a:endParaRPr>
          </a:p>
        </p:txBody>
      </p:sp>
      <p:graphicFrame>
        <p:nvGraphicFramePr>
          <p:cNvPr id="235" name="Google Shape;235;p34"/>
          <p:cNvGraphicFramePr/>
          <p:nvPr/>
        </p:nvGraphicFramePr>
        <p:xfrm>
          <a:off x="269225" y="2571750"/>
          <a:ext cx="4302775" cy="848450"/>
        </p:xfrm>
        <a:graphic>
          <a:graphicData uri="http://schemas.openxmlformats.org/drawingml/2006/table">
            <a:tbl>
              <a:tblPr>
                <a:noFill/>
                <a:tableStyleId>{F4367D7C-CAC1-49AC-B528-10311D5314CF}</a:tableStyleId>
              </a:tblPr>
              <a:tblGrid>
                <a:gridCol w="1269300"/>
                <a:gridCol w="3033475"/>
              </a:tblGrid>
              <a:tr h="424225">
                <a:tc>
                  <a:txBody>
                    <a:bodyPr/>
                    <a:lstStyle/>
                    <a:p>
                      <a:pPr marL="0" lvl="0" indent="0" algn="ctr" rtl="0">
                        <a:spcBef>
                          <a:spcPts val="0"/>
                        </a:spcBef>
                        <a:spcAft>
                          <a:spcPts val="0"/>
                        </a:spcAft>
                        <a:buNone/>
                      </a:pPr>
                      <a:r>
                        <a:rPr lang="en">
                          <a:latin typeface="Century Gothic"/>
                          <a:ea typeface="Century Gothic"/>
                          <a:cs typeface="Century Gothic"/>
                          <a:sym typeface="Century Gothic"/>
                        </a:rPr>
                        <a:t>Act/Scene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a:latin typeface="Century Gothic"/>
                          <a:ea typeface="Century Gothic"/>
                          <a:cs typeface="Century Gothic"/>
                          <a:sym typeface="Century Gothic"/>
                        </a:rPr>
                        <a:t>Gist</a:t>
                      </a:r>
                      <a:endParaRPr>
                        <a:latin typeface="Century Gothic"/>
                        <a:ea typeface="Century Gothic"/>
                        <a:cs typeface="Century Gothic"/>
                        <a:sym typeface="Century Gothic"/>
                      </a:endParaRPr>
                    </a:p>
                  </a:txBody>
                  <a:tcPr marL="91425" marR="91425" marT="91425" marB="91425"/>
                </a:tc>
              </a:tr>
              <a:tr h="424225">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r>
            </a:tbl>
          </a:graphicData>
        </a:graphic>
      </p:graphicFrame>
      <p:sp>
        <p:nvSpPr>
          <p:cNvPr id="236" name="Google Shape;236;p34"/>
          <p:cNvSpPr txBox="1"/>
          <p:nvPr/>
        </p:nvSpPr>
        <p:spPr>
          <a:xfrm>
            <a:off x="5704137" y="1583875"/>
            <a:ext cx="2960700" cy="1412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do you know from the scene?  What happened?</a:t>
            </a:r>
            <a:endParaRPr sz="1800">
              <a:latin typeface="Century Gothic"/>
              <a:ea typeface="Century Gothic"/>
              <a:cs typeface="Century Gothic"/>
              <a:sym typeface="Century Gothic"/>
            </a:endParaRPr>
          </a:p>
        </p:txBody>
      </p:sp>
      <p:pic>
        <p:nvPicPr>
          <p:cNvPr id="7" name="Google Shape;231;p33"/>
          <p:cNvPicPr preferRelativeResize="0"/>
          <p:nvPr/>
        </p:nvPicPr>
        <p:blipFill>
          <a:blip r:embed="rId3">
            <a:alphaModFix/>
          </a:blip>
          <a:stretch>
            <a:fillRect/>
          </a:stretch>
        </p:blipFill>
        <p:spPr>
          <a:xfrm>
            <a:off x="8471201" y="4411849"/>
            <a:ext cx="539675" cy="55558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D7B5A367-D58B-4467-AE9E-C40FD6500AE6}"/>
</file>

<file path=customXml/itemProps2.xml><?xml version="1.0" encoding="utf-8"?>
<ds:datastoreItem xmlns:ds="http://schemas.openxmlformats.org/officeDocument/2006/customXml" ds:itemID="{EE6BDA13-5316-4B76-BE77-CC1881577F2E}"/>
</file>

<file path=customXml/itemProps3.xml><?xml version="1.0" encoding="utf-8"?>
<ds:datastoreItem xmlns:ds="http://schemas.openxmlformats.org/officeDocument/2006/customXml" ds:itemID="{F28D7F0B-B56D-4820-A24D-47F19C579C42}"/>
</file>

<file path=docProps/app.xml><?xml version="1.0" encoding="utf-8"?>
<Properties xmlns="http://schemas.openxmlformats.org/officeDocument/2006/extended-properties" xmlns:vt="http://schemas.openxmlformats.org/officeDocument/2006/docPropsVTypes">
  <TotalTime>24</TotalTime>
  <Words>3994</Words>
  <Application>Microsoft Macintosh PowerPoint</Application>
  <PresentationFormat>On-screen Show (16:9)</PresentationFormat>
  <Paragraphs>313</Paragraphs>
  <Slides>14</Slides>
  <Notes>14</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14</vt:i4>
      </vt:variant>
    </vt:vector>
  </HeadingPairs>
  <TitlesOfParts>
    <vt:vector size="18" baseType="lpstr">
      <vt:lpstr>Calibri</vt:lpstr>
      <vt:lpstr>Century Gothic</vt:lpstr>
      <vt:lpstr>Office Theme</vt:lpstr>
      <vt:lpstr>Office Theme</vt:lpstr>
      <vt:lpstr>Grade 4: Module 3: Unit 2: Lesson 6 Teacher slide, before teaching.</vt:lpstr>
      <vt:lpstr>Grade 4: Module 3 Unit 2: Lesson 6 Teacher slide, before teaching.</vt:lpstr>
      <vt:lpstr>Grade 4: Module 3: Unit 2: Lesson 6 Teacher slide, before teaching.</vt:lpstr>
      <vt:lpstr>Grade 4: Module 3: Unit 2: Lesson 6 Teacher slide, before teaching.</vt:lpstr>
      <vt:lpstr>Grade 4: Module 3: Unit 2: Lesson 6 Teacher slide, before teaching. </vt:lpstr>
      <vt:lpstr>Grade 4: Module 3:  Unit 2: Lesson 6</vt:lpstr>
      <vt:lpstr>Hello, Students!</vt:lpstr>
      <vt:lpstr>Learning Targets </vt:lpstr>
      <vt:lpstr>Reading Aloud &amp; Determining the Gist:  Divided Loyalties, Act II, Scene 2</vt:lpstr>
      <vt:lpstr>Analyzing Character Reactions:  Divided Loyalties, Act II</vt:lpstr>
      <vt:lpstr>Pair Writing: William in Divided Loyalties, Act II, Scene 2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6 Teacher slide, before teaching.</dc:title>
  <dc:creator>nbravo</dc:creator>
  <cp:lastModifiedBy>Alexander Specht</cp:lastModifiedBy>
  <cp:revision>4</cp:revision>
  <dcterms:modified xsi:type="dcterms:W3CDTF">2018-10-21T00:50:54Z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