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slideMasters/slideMaster2.xml" ContentType="application/vnd.openxmlformats-officedocument.presentationml.slideMaster+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3.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
      <p:font typeface="Georgia" panose="02040502050405020303" pitchFamily="18"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510F212-0731-41D6-A80F-7F3AEB8FBBDA}">
  <a:tblStyle styleId="{C510F212-0731-41D6-A80F-7F3AEB8FBBD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713" autoAdjust="0"/>
  </p:normalViewPr>
  <p:slideViewPr>
    <p:cSldViewPr snapToGrid="0">
      <p:cViewPr varScale="1">
        <p:scale>
          <a:sx n="73" d="100"/>
          <a:sy n="73" d="100"/>
        </p:scale>
        <p:origin x="546"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7.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font" Target="fonts/font2.fntdata"/><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commentAuthors" Target="commentAuthors.xml"/><Relationship Id="rId35"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96401794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4m3u1-perspectives-on-the-american-revolution-building-background-knowledge-assessments"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2240"/>
              <a:buFont typeface="Arial"/>
              <a:buNone/>
            </a:pPr>
            <a:r>
              <a:rPr lang="en" sz="1200" dirty="0">
                <a:solidFill>
                  <a:schemeClr val="dk1"/>
                </a:solidFill>
                <a:latin typeface="Calibri"/>
                <a:ea typeface="Calibri"/>
                <a:cs typeface="Calibri"/>
                <a:sym typeface="Calibri"/>
              </a:rPr>
              <a:t>In this unit, students apply what they have learned about the American Revolution and colonial perspectives on the war to create broadsides persuading someone to be a Patriot or a Loyalist. This prepares students for the performance task, a text-based discussion in which they discuss whether they would have supported the war if they had lived during colonial times. In the first half of the unit, students read and analyze opinion writing to understand characteristics of the format and how authors support their opinions with reasons and evidence.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broadside from the Quaker perspective and analyze the author’s opinion, reasons, and evidence.</a:t>
            </a:r>
            <a:endParaRPr sz="1200" dirty="0">
              <a:solidFill>
                <a:srgbClr val="444444"/>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rgbClr val="444444"/>
              </a:solidFill>
              <a:latin typeface="Calibri"/>
              <a:ea typeface="Calibri"/>
              <a:cs typeface="Calibri"/>
              <a:sym typeface="Calibri"/>
            </a:endParaRPr>
          </a:p>
          <a:p>
            <a:pPr marL="0" lvl="0" indent="0" algn="l" rtl="0">
              <a:spcBef>
                <a:spcPts val="323"/>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Students will focus on the following guiding questions:</a:t>
            </a:r>
            <a:endParaRPr sz="1200" dirty="0">
              <a:solidFill>
                <a:schemeClr val="dk1"/>
              </a:solidFill>
              <a:latin typeface="Calibri"/>
              <a:ea typeface="Calibri"/>
              <a:cs typeface="Calibri"/>
              <a:sym typeface="Calibri"/>
            </a:endParaRPr>
          </a:p>
          <a:p>
            <a:pPr marL="457200" lvl="0" indent="-304800" algn="l" rtl="0">
              <a:spcBef>
                <a:spcPts val="34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did the American Revolution and the events leading up to it affect the people in the colonies?</a:t>
            </a:r>
            <a:endParaRPr sz="1200" dirty="0">
              <a:solidFill>
                <a:schemeClr val="dk1"/>
              </a:solidFill>
              <a:latin typeface="Calibri"/>
              <a:ea typeface="Calibri"/>
              <a:cs typeface="Calibri"/>
              <a:sym typeface="Calibri"/>
            </a:endParaRPr>
          </a:p>
          <a:p>
            <a:pPr marL="0" lvl="0" indent="0" algn="l" rtl="0">
              <a:spcBef>
                <a:spcPts val="340"/>
              </a:spcBef>
              <a:spcAft>
                <a:spcPts val="0"/>
              </a:spcAft>
              <a:buClr>
                <a:schemeClr val="dk1"/>
              </a:buClr>
              <a:buSzPts val="1100"/>
              <a:buFont typeface="Arial"/>
              <a:buNone/>
            </a:pPr>
            <a:endParaRPr lang="en-US" sz="1200" dirty="0" smtClean="0">
              <a:solidFill>
                <a:schemeClr val="dk1"/>
              </a:solidFill>
              <a:latin typeface="Calibri"/>
              <a:ea typeface="Calibri"/>
              <a:cs typeface="Calibri"/>
              <a:sym typeface="Calibri"/>
            </a:endParaRPr>
          </a:p>
          <a:p>
            <a:pPr marL="0" lvl="0" indent="0" algn="l" rtl="0">
              <a:spcBef>
                <a:spcPts val="34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This </a:t>
            </a:r>
            <a:r>
              <a:rPr lang="en" sz="1200" dirty="0">
                <a:solidFill>
                  <a:schemeClr val="dk1"/>
                </a:solidFill>
                <a:latin typeface="Calibri"/>
                <a:ea typeface="Calibri"/>
                <a:cs typeface="Calibri"/>
                <a:sym typeface="Calibri"/>
              </a:rPr>
              <a:t>unit is designed so that students grapple with the following big ideas.</a:t>
            </a:r>
            <a:endParaRPr sz="1200" dirty="0">
              <a:solidFill>
                <a:schemeClr val="dk1"/>
              </a:solidFill>
              <a:latin typeface="Calibri"/>
              <a:ea typeface="Calibri"/>
              <a:cs typeface="Calibri"/>
              <a:sym typeface="Calibri"/>
            </a:endParaRPr>
          </a:p>
          <a:p>
            <a:pPr marL="457200" lvl="0" indent="-304800" algn="l" rtl="0">
              <a:spcBef>
                <a:spcPts val="34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American Revolution resulted in the United States of America becoming a new country with independence from Britain.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American Revolution, like many wars, divided people: brother against brother, mother against daughter, neighbor against neighbor.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American colonists had different perspectives on fighting for independence from Britain.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2780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3b729f8c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32-</a:t>
            </a:r>
            <a:r>
              <a:rPr lang="en"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students to sit where they can see your computer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Demonstrate how to use the word-processing software you have chosen, including how to use spell check to check and replace the incorrect spellings.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a:t>
            </a:r>
            <a:r>
              <a:rPr lang="en" sz="1200" b="1" dirty="0">
                <a:latin typeface="Calibri"/>
                <a:ea typeface="Calibri"/>
                <a:cs typeface="Calibri"/>
                <a:sym typeface="Calibri"/>
              </a:rPr>
              <a:t> Steps for Publishing Our Broadsides anchor chart</a:t>
            </a:r>
            <a:r>
              <a:rPr lang="en" sz="1200" dirty="0">
                <a:latin typeface="Calibri"/>
                <a:ea typeface="Calibri"/>
                <a:cs typeface="Calibri"/>
                <a:sym typeface="Calibri"/>
              </a:rPr>
              <a:t> (on the slide) and invite students to chorally read it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any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or invite students to move to sit at a computer.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students’ revised </a:t>
            </a:r>
            <a:r>
              <a:rPr lang="en" sz="1200" b="1" dirty="0">
                <a:latin typeface="Calibri"/>
                <a:ea typeface="Calibri"/>
                <a:cs typeface="Calibri"/>
                <a:sym typeface="Calibri"/>
              </a:rPr>
              <a:t>Patriot broadside</a:t>
            </a:r>
            <a:r>
              <a:rPr lang="en" sz="1200" dirty="0">
                <a:latin typeface="Calibri"/>
                <a:ea typeface="Calibri"/>
                <a:cs typeface="Calibri"/>
                <a:sym typeface="Calibri"/>
              </a:rPr>
              <a:t> and </a:t>
            </a:r>
            <a:r>
              <a:rPr lang="en" sz="1200" b="1" dirty="0">
                <a:latin typeface="Calibri"/>
                <a:ea typeface="Calibri"/>
                <a:cs typeface="Calibri"/>
                <a:sym typeface="Calibri"/>
              </a:rPr>
              <a:t>Loyalist broadside</a:t>
            </a:r>
            <a:r>
              <a:rPr lang="en" sz="1200" dirty="0">
                <a:latin typeface="Calibri"/>
                <a:ea typeface="Calibri"/>
                <a:cs typeface="Calibri"/>
                <a:sym typeface="Calibri"/>
              </a:rPr>
              <a:t> and tell them to begin working. Remind them to reference the </a:t>
            </a:r>
            <a:r>
              <a:rPr lang="en" sz="1200" b="1" dirty="0">
                <a:latin typeface="Calibri"/>
                <a:ea typeface="Calibri"/>
                <a:cs typeface="Calibri"/>
                <a:sym typeface="Calibri"/>
              </a:rPr>
              <a:t>Steps for Publishing Our Broadsides anchor chart </a:t>
            </a:r>
            <a:r>
              <a:rPr lang="en" sz="1200" dirty="0">
                <a:latin typeface="Calibri"/>
                <a:ea typeface="Calibri"/>
                <a:cs typeface="Calibri"/>
                <a:sym typeface="Calibri"/>
              </a:rPr>
              <a:t>as they are working.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working.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and to remind them to incorporate any corrections or revisions from their edited draft into their final copies. Remind them to make any capitalization, punctuation, and spelling corrections that they noted on their edited draft or in the teacher’s feedback and to record their sources at the end of their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When students indicate they are finished with their broadsides, ask them to add a footer to their document that includes their name. This will avoid confusion when students print their papers.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typing on computers.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(Visual Reinforcement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Provide visual reinforcement on the </a:t>
            </a:r>
            <a:r>
              <a:rPr lang="en" sz="1200" b="1" dirty="0">
                <a:latin typeface="Calibri"/>
                <a:ea typeface="Calibri"/>
                <a:cs typeface="Calibri"/>
                <a:sym typeface="Calibri"/>
              </a:rPr>
              <a:t>Steps for Publishing Our Broadsides anchor chart</a:t>
            </a:r>
            <a:r>
              <a:rPr lang="en" sz="1200" dirty="0">
                <a:latin typeface="Calibri"/>
                <a:ea typeface="Calibri"/>
                <a:cs typeface="Calibri"/>
                <a:sym typeface="Calibri"/>
              </a:rPr>
              <a:t> by adding a sketch or drawing next to each step.</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perception: Provide an index card with the steps from the anchor chart to individual students for reference as they work.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(Reading Aloud in </a:t>
            </a:r>
            <a:r>
              <a:rPr lang="en" sz="1200" dirty="0" smtClean="0">
                <a:latin typeface="Calibri"/>
                <a:ea typeface="Calibri"/>
                <a:cs typeface="Calibri"/>
                <a:sym typeface="Calibri"/>
              </a:rPr>
              <a:t>Pairs)</a:t>
            </a:r>
            <a:r>
              <a:rPr lang="en-US" sz="1200" dirty="0" smtClean="0">
                <a:latin typeface="Calibri"/>
                <a:ea typeface="Calibri"/>
                <a:cs typeface="Calibri"/>
                <a:sym typeface="Calibri"/>
              </a:rPr>
              <a:t>.</a:t>
            </a:r>
            <a:r>
              <a:rPr lang="en-US" sz="1200" baseline="0" dirty="0" smtClean="0">
                <a:latin typeface="Calibri"/>
                <a:ea typeface="Calibri"/>
                <a:cs typeface="Calibri"/>
                <a:sym typeface="Calibri"/>
              </a:rPr>
              <a:t> </a:t>
            </a:r>
            <a:r>
              <a:rPr lang="en" sz="1200" dirty="0" smtClean="0">
                <a:latin typeface="Calibri"/>
                <a:ea typeface="Calibri"/>
                <a:cs typeface="Calibri"/>
                <a:sym typeface="Calibri"/>
              </a:rPr>
              <a:t>Consider </a:t>
            </a:r>
            <a:r>
              <a:rPr lang="en" sz="1200" dirty="0">
                <a:latin typeface="Calibri"/>
                <a:ea typeface="Calibri"/>
                <a:cs typeface="Calibri"/>
                <a:sym typeface="Calibri"/>
              </a:rPr>
              <a:t>allowing students to quietly read their broadsides aloud to a partner so they can support each other in making any necessary corrections.</a:t>
            </a:r>
            <a:endParaRPr sz="1200" dirty="0">
              <a:latin typeface="Calibri"/>
              <a:ea typeface="Calibri"/>
              <a:cs typeface="Calibri"/>
              <a:sym typeface="Calibri"/>
            </a:endParaRPr>
          </a:p>
        </p:txBody>
      </p:sp>
      <p:sp>
        <p:nvSpPr>
          <p:cNvPr id="243" name="Google Shape;243;g43b729f8c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99638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3b729f8c1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20 minutes of working on their broadsides, refocus whole group. Use a checking for understanding technique Thumb-O-Meter for students to self-assess against the learning targets.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reflection of learning target.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p:txBody>
      </p:sp>
      <p:sp>
        <p:nvSpPr>
          <p:cNvPr id="250" name="Google Shape;250;g43b729f8c1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96052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3b150cf7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g43b150cf70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97785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3b150cf7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6" name="Google Shape;266;g43b150cf70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56526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3b150cf70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g43b150cf70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3</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74" name="Google Shape;274;g43b150cf70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974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https://eleducation.org/resources/g4m3u1-perspectives-on-the-american-revolution-building-background-knowledge-assessments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39299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Markers</a:t>
            </a:r>
            <a:r>
              <a:rPr lang="en" sz="1200" b="1" dirty="0">
                <a:latin typeface="Calibri"/>
                <a:ea typeface="Calibri"/>
                <a:cs typeface="Calibri"/>
                <a:sym typeface="Calibri"/>
              </a:rPr>
              <a:t> </a:t>
            </a:r>
            <a:r>
              <a:rPr lang="en" sz="1200" dirty="0">
                <a:latin typeface="Calibri"/>
                <a:ea typeface="Calibri"/>
                <a:cs typeface="Calibri"/>
                <a:sym typeface="Calibri"/>
              </a:rPr>
              <a:t>(a different color for each group;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Directions for Poster Walk Review </a:t>
            </a:r>
            <a:r>
              <a:rPr lang="en" sz="1200" dirty="0">
                <a:latin typeface="Calibri"/>
                <a:ea typeface="Calibri"/>
                <a:cs typeface="Calibri"/>
                <a:sym typeface="Calibri"/>
              </a:rPr>
              <a:t>(one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Steps for Publishing Our Broadsides anchor chart </a:t>
            </a:r>
            <a:r>
              <a:rPr lang="en" sz="1200" dirty="0">
                <a:latin typeface="Calibri"/>
                <a:ea typeface="Calibri"/>
                <a:cs typeface="Calibri"/>
                <a:sym typeface="Calibri"/>
              </a:rPr>
              <a:t>(new; teacher-created; see supporting Materials)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latin typeface="Calibri"/>
                <a:ea typeface="Calibri"/>
                <a:cs typeface="Calibri"/>
                <a:sym typeface="Calibri"/>
              </a:rPr>
              <a:t>Materials to Gather from Previous Lessons:</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Poster Walk posters </a:t>
            </a:r>
            <a:r>
              <a:rPr lang="en" sz="1200" dirty="0">
                <a:latin typeface="Calibri"/>
                <a:ea typeface="Calibri"/>
                <a:cs typeface="Calibri"/>
                <a:sym typeface="Calibri"/>
              </a:rPr>
              <a:t>(from Lesson 3; 8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Contribute to a Better World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Patriot broadside </a:t>
            </a:r>
            <a:r>
              <a:rPr lang="en" sz="1200" dirty="0">
                <a:latin typeface="Calibri"/>
                <a:ea typeface="Calibri"/>
                <a:cs typeface="Calibri"/>
                <a:sym typeface="Calibri"/>
              </a:rPr>
              <a:t>(completed in Lesson 12; published during Work Time B;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Loyalist broadside </a:t>
            </a:r>
            <a:r>
              <a:rPr lang="en" sz="1200" dirty="0">
                <a:latin typeface="Calibri"/>
                <a:ea typeface="Calibri"/>
                <a:cs typeface="Calibri"/>
                <a:sym typeface="Calibri"/>
              </a:rPr>
              <a:t>(completed in Lesson 13; published during Work Time B; one per student)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latin typeface="Calibri"/>
                <a:ea typeface="Calibri"/>
                <a:cs typeface="Calibri"/>
                <a:sym typeface="Calibri"/>
              </a:rPr>
              <a:t>Prepare classroom systems for active learning: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Revisit Poster Walk groupings from Lesson 3 and prepare posters.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Prepare </a:t>
            </a:r>
            <a:r>
              <a:rPr lang="en" sz="1200" b="1" dirty="0">
                <a:latin typeface="Calibri"/>
                <a:ea typeface="Calibri"/>
                <a:cs typeface="Calibri"/>
                <a:sym typeface="Calibri"/>
              </a:rPr>
              <a:t>Steps for Publishing Our Broadsides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Post learning targets and applicable anchor charts.</a:t>
            </a:r>
            <a:endParaRPr sz="1200" dirty="0">
              <a:latin typeface="Calibri"/>
              <a:ea typeface="Calibri"/>
              <a:cs typeface="Calibri"/>
              <a:sym typeface="Calibri"/>
            </a:endParaRPr>
          </a:p>
        </p:txBody>
      </p:sp>
    </p:spTree>
    <p:extLst>
      <p:ext uri="{BB962C8B-B14F-4D97-AF65-F5344CB8AC3E}">
        <p14:creationId xmlns:p14="http://schemas.microsoft.com/office/powerpoint/2010/main" val="3753510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Poster Walk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81356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latin typeface="Calibri"/>
                <a:ea typeface="Calibri"/>
                <a:cs typeface="Calibri"/>
                <a:sym typeface="Calibri"/>
              </a:rPr>
              <a:t>Additional Support Considerations:</a:t>
            </a:r>
            <a:endParaRPr sz="1200" i="1">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a:latin typeface="Calibri"/>
                <a:ea typeface="Calibri"/>
                <a:cs typeface="Calibri"/>
                <a:sym typeface="Calibri"/>
              </a:rPr>
              <a:t>For lighter support:</a:t>
            </a:r>
            <a:endParaRPr sz="1200" i="1">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Challenge students to create sentence frames to support the noticing and wondering during the Poster Walk in Opening A. Invite those who need heavier support to use the frames.</a:t>
            </a:r>
            <a:endParaRPr sz="120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a:latin typeface="Calibri"/>
                <a:ea typeface="Calibri"/>
                <a:cs typeface="Calibri"/>
                <a:sym typeface="Calibri"/>
              </a:rPr>
              <a:t>For heavier support:</a:t>
            </a:r>
            <a:endParaRPr sz="1200" i="1">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During Work Time A, invite students to use the frames created by more proficient students to discuss the posters (see “for lighter support”).</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If necessary, provide students with additional time outside of this lesson to review, make any necessary corrections, and publish their broadsides.</a:t>
            </a:r>
            <a:endParaRPr sz="1200">
              <a:latin typeface="Calibri"/>
              <a:ea typeface="Calibri"/>
              <a:cs typeface="Calibri"/>
              <a:sym typeface="Calibri"/>
            </a:endParaRPr>
          </a:p>
        </p:txBody>
      </p:sp>
    </p:spTree>
    <p:extLst>
      <p:ext uri="{BB962C8B-B14F-4D97-AF65-F5344CB8AC3E}">
        <p14:creationId xmlns:p14="http://schemas.microsoft.com/office/powerpoint/2010/main" val="1672527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1" name="Google Shape;21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83993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8128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posters around the room.</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have students in their same groups from Lesson 3.</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a:t>
            </a:r>
            <a:r>
              <a:rPr lang="en" sz="1200" b="1" dirty="0">
                <a:latin typeface="Calibri"/>
                <a:ea typeface="Calibri"/>
                <a:cs typeface="Calibri"/>
                <a:sym typeface="Calibri"/>
              </a:rPr>
              <a:t> </a:t>
            </a:r>
            <a:r>
              <a:rPr lang="en" sz="1200" b="0" dirty="0">
                <a:latin typeface="Calibri"/>
                <a:ea typeface="Calibri"/>
                <a:cs typeface="Calibri"/>
                <a:sym typeface="Calibri"/>
              </a:rPr>
              <a:t>markers</a:t>
            </a:r>
            <a:r>
              <a:rPr lang="en" sz="1200" dirty="0">
                <a:latin typeface="Calibri"/>
                <a:ea typeface="Calibri"/>
                <a:cs typeface="Calibri"/>
                <a:sym typeface="Calibri"/>
              </a:rPr>
              <a:t> and point out the</a:t>
            </a:r>
            <a:r>
              <a:rPr lang="en" sz="1200" b="1" dirty="0">
                <a:latin typeface="Calibri"/>
                <a:ea typeface="Calibri"/>
                <a:cs typeface="Calibri"/>
                <a:sym typeface="Calibri"/>
              </a:rPr>
              <a:t> Poster Walk posters</a:t>
            </a:r>
            <a:r>
              <a:rPr lang="en" sz="1200" dirty="0">
                <a:latin typeface="Calibri"/>
                <a:ea typeface="Calibri"/>
                <a:cs typeface="Calibri"/>
                <a:sym typeface="Calibri"/>
              </a:rPr>
              <a:t> displayed around the classroom. Remind students that they used this protocol and the same posters in Lesson 3 and review as necessary.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and briefly review the</a:t>
            </a:r>
            <a:r>
              <a:rPr lang="en" sz="1200" b="1" dirty="0">
                <a:latin typeface="Calibri"/>
                <a:ea typeface="Calibri"/>
                <a:cs typeface="Calibri"/>
                <a:sym typeface="Calibri"/>
              </a:rPr>
              <a:t> Directions for Poster Walk Review.</a:t>
            </a:r>
            <a:r>
              <a:rPr lang="en" sz="1200" dirty="0">
                <a:latin typeface="Calibri"/>
                <a:ea typeface="Calibri"/>
                <a:cs typeface="Calibri"/>
                <a:sym typeface="Calibri"/>
              </a:rPr>
              <a:t> 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Move students to sit with the same groups from Lesson 3.</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Guide students through the protocol.</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10 minutes, invite students to go back to their first poster and read through all of the new comments on the poster.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do you notice about the visuals included on the broadsides?”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having a polished and visually appealing piece of writing can make it easier to read and eye-catching. Tell students that today they will work on making their broadsides polished by typing them up on the computer and, if they wish, by including visuals that represent the opinions in their broadsides.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you allow students to include a visual, select a broadside and discuss how the visuals communicate and complement the message contained in the writing. Ask students to suggest visuals that may complement the Patriot perspective and the Loyalist perspective and prompt them to support their suggestions with details from their research.</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Poster Walk Protocol.</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and engagement: Activate background knowledge by inviting students to recall and share with an elbow partner their previous experience with Poster Walks.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(Modeling and Thinking Aloud: Poster Walk</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Model and think aloud the process for examining one broadside, noticing the visuals and any details in it and adding that information to the poster below the broadside.</a:t>
            </a:r>
            <a:endParaRPr sz="1200" dirty="0">
              <a:latin typeface="Calibri"/>
              <a:ea typeface="Calibri"/>
              <a:cs typeface="Calibri"/>
              <a:sym typeface="Calibri"/>
            </a:endParaRPr>
          </a:p>
        </p:txBody>
      </p:sp>
      <p:sp>
        <p:nvSpPr>
          <p:cNvPr id="226" name="Google Shape;22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4494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read them aloud.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responses from the group: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does it mean to publish something?” </a:t>
            </a:r>
            <a:r>
              <a:rPr lang="en" sz="1200" b="1" dirty="0">
                <a:latin typeface="Calibri"/>
                <a:ea typeface="Calibri"/>
                <a:cs typeface="Calibri"/>
                <a:sym typeface="Calibri"/>
              </a:rPr>
              <a:t>(to publish means to make the work available to the public)</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today is the day they prepare their work to make it public—in other words, publish it. To publish their broadsides, they need to be sure everything is complete and correct. Today they will have time to polish their writing.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 Remind them that they are applying their learning through the creation of their broadsides. Focus students on</a:t>
            </a:r>
            <a:r>
              <a:rPr lang="en" sz="1200" i="1" dirty="0">
                <a:latin typeface="Calibri"/>
                <a:ea typeface="Calibri"/>
                <a:cs typeface="Calibri"/>
                <a:sym typeface="Calibri"/>
              </a:rPr>
              <a:t> taking care of shared spaces.</a:t>
            </a:r>
            <a:r>
              <a:rPr lang="en" sz="1200" dirty="0">
                <a:latin typeface="Calibri"/>
                <a:ea typeface="Calibri"/>
                <a:cs typeface="Calibri"/>
                <a:sym typeface="Calibri"/>
              </a:rPr>
              <a:t> Tell students that they will need to take care of their shared spaces, as they will work on computers to publish their work.</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Invite students to recall one way they recently took care of shared spaces.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(Providing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preparing a typed version of a broadside or collecting published broadsides from previous years to show students examples of the kind of work they will complete in this lesson. If possible, show examples that include visuals.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(Transparency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Ensure that the purpose of publishing their broadsides is transparent.</a:t>
            </a:r>
            <a:endParaRPr sz="1200" dirty="0">
              <a:latin typeface="Calibri"/>
              <a:ea typeface="Calibri"/>
              <a:cs typeface="Calibri"/>
              <a:sym typeface="Calibri"/>
            </a:endParaRPr>
          </a:p>
        </p:txBody>
      </p:sp>
      <p:sp>
        <p:nvSpPr>
          <p:cNvPr id="235" name="Google Shape;23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8010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s://curriculum.eleducation.org/curriculum/ela/grade-4/module-3/unit-3/lesson-14"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563175" y="273850"/>
            <a:ext cx="7952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563175" y="1178225"/>
            <a:ext cx="8343600"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latin typeface="Century Gothic"/>
                <a:ea typeface="Century Gothic"/>
                <a:cs typeface="Century Gothic"/>
                <a:sym typeface="Century Gothic"/>
              </a:rPr>
              <a:t>60</a:t>
            </a:r>
            <a:r>
              <a:rPr lang="en" sz="1800" b="0" i="0" u="none" strike="noStrike" cap="none" dirty="0">
                <a:solidFill>
                  <a:schemeClr val="dk1"/>
                </a:solidFill>
                <a:latin typeface="Century Gothic"/>
                <a:ea typeface="Century Gothic"/>
                <a:cs typeface="Century Gothic"/>
                <a:sym typeface="Century Gothic"/>
              </a:rPr>
              <a:t>-</a:t>
            </a:r>
            <a:r>
              <a:rPr lang="en" sz="1800" dirty="0">
                <a:latin typeface="Century Gothic"/>
                <a:ea typeface="Century Gothic"/>
                <a:cs typeface="Century Gothic"/>
                <a:sym typeface="Century Gothic"/>
              </a:rPr>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u="none" strike="noStrike" cap="none" dirty="0">
                <a:solidFill>
                  <a:srgbClr val="000000"/>
                </a:solidFill>
                <a:latin typeface="Century Gothic"/>
                <a:ea typeface="Century Gothic"/>
                <a:cs typeface="Century Gothic"/>
                <a:sym typeface="Century Gothic"/>
              </a:rPr>
              <a:t>The purpose of today’s lesson is to: </a:t>
            </a:r>
            <a:r>
              <a:rPr lang="en" sz="1600" dirty="0">
                <a:solidFill>
                  <a:srgbClr val="000000"/>
                </a:solidFill>
                <a:latin typeface="Century Gothic"/>
                <a:ea typeface="Century Gothic"/>
                <a:cs typeface="Century Gothic"/>
                <a:sym typeface="Century Gothic"/>
              </a:rPr>
              <a:t>In this lesson, students work independently to publish their broadsides. This lesson is largely dependent upon students having access to a computer and a printer. If technology is not available in sufficient numbers, students can use print dictionaries and focus on using neat handwriting to create a published copy of their broadsides.</a:t>
            </a:r>
            <a:r>
              <a:rPr lang="en" sz="1600" b="1" dirty="0">
                <a:solidFill>
                  <a:srgbClr val="000000"/>
                </a:solidFill>
                <a:latin typeface="Century Gothic"/>
                <a:ea typeface="Century Gothic"/>
                <a:cs typeface="Century Gothic"/>
                <a:sym typeface="Century Gothic"/>
              </a:rPr>
              <a:t> </a:t>
            </a:r>
            <a:endParaRPr sz="1600"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dirty="0">
                <a:solidFill>
                  <a:srgbClr val="000000"/>
                </a:solidFill>
                <a:latin typeface="Century Gothic"/>
                <a:ea typeface="Century Gothic"/>
                <a:cs typeface="Century Gothic"/>
                <a:sym typeface="Century Gothic"/>
              </a:rPr>
              <a:t> </a:t>
            </a:r>
            <a:endParaRPr sz="18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 </a:t>
            </a:r>
            <a:endParaRPr sz="1800" dirty="0">
              <a:latin typeface="Century Gothic"/>
              <a:ea typeface="Century Gothic"/>
              <a:cs typeface="Century Gothic"/>
              <a:sym typeface="Century Gothic"/>
            </a:endParaRPr>
          </a:p>
          <a:p>
            <a:pPr marL="457200" lvl="0" indent="-342900" algn="l" rtl="0">
              <a:lnSpc>
                <a:spcPct val="100000"/>
              </a:lnSpc>
              <a:spcBef>
                <a:spcPts val="170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correct conventions based on editing notes on my writing and online reference resources.</a:t>
            </a:r>
            <a:r>
              <a:rPr lang="en" sz="1800" b="1" dirty="0">
                <a:solidFill>
                  <a:srgbClr val="000000"/>
                </a:solidFill>
                <a:latin typeface="Century Gothic"/>
                <a:ea typeface="Century Gothic"/>
                <a:cs typeface="Century Gothic"/>
                <a:sym typeface="Century Gothic"/>
              </a:rPr>
              <a:t> </a:t>
            </a:r>
            <a:endParaRPr sz="1800" b="1"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publish a typed version of my broadside. </a:t>
            </a:r>
            <a:endParaRPr sz="1800" dirty="0">
              <a:solidFill>
                <a:srgbClr val="000000"/>
              </a:solidFill>
              <a:latin typeface="Century Gothic"/>
              <a:ea typeface="Century Gothic"/>
              <a:cs typeface="Century Gothic"/>
              <a:sym typeface="Century Gothic"/>
            </a:endParaRPr>
          </a:p>
          <a:p>
            <a:pPr marL="457200" lvl="0" indent="0" algn="l" rtl="0">
              <a:lnSpc>
                <a:spcPct val="100000"/>
              </a:lnSpc>
              <a:spcBef>
                <a:spcPts val="17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5"/>
          <p:cNvSpPr txBox="1">
            <a:spLocks noGrp="1"/>
          </p:cNvSpPr>
          <p:nvPr>
            <p:ph type="title"/>
          </p:nvPr>
        </p:nvSpPr>
        <p:spPr>
          <a:xfrm>
            <a:off x="222225" y="916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a:solidFill>
                  <a:srgbClr val="000000"/>
                </a:solidFill>
                <a:latin typeface="Century Gothic"/>
                <a:ea typeface="Century Gothic"/>
                <a:cs typeface="Century Gothic"/>
                <a:sym typeface="Century Gothic"/>
              </a:rPr>
              <a:t>Modeling: Using Technology to Publish</a:t>
            </a:r>
            <a:endParaRPr sz="2400" u="none" strike="noStrike" cap="none">
              <a:solidFill>
                <a:srgbClr val="000000"/>
              </a:solidFill>
              <a:latin typeface="Century Gothic"/>
              <a:ea typeface="Century Gothic"/>
              <a:cs typeface="Century Gothic"/>
              <a:sym typeface="Century Gothic"/>
            </a:endParaRPr>
          </a:p>
        </p:txBody>
      </p:sp>
      <p:pic>
        <p:nvPicPr>
          <p:cNvPr id="246" name="Google Shape;246;p35"/>
          <p:cNvPicPr preferRelativeResize="0"/>
          <p:nvPr/>
        </p:nvPicPr>
        <p:blipFill>
          <a:blip r:embed="rId3">
            <a:alphaModFix/>
          </a:blip>
          <a:stretch>
            <a:fillRect/>
          </a:stretch>
        </p:blipFill>
        <p:spPr>
          <a:xfrm>
            <a:off x="2273913" y="1187075"/>
            <a:ext cx="4596176" cy="3321324"/>
          </a:xfrm>
          <a:prstGeom prst="rect">
            <a:avLst/>
          </a:prstGeom>
          <a:noFill/>
          <a:ln w="9525" cap="flat" cmpd="sng">
            <a:solidFill>
              <a:srgbClr val="000000"/>
            </a:solidFill>
            <a:prstDash val="solid"/>
            <a:round/>
            <a:headEnd type="none" w="sm" len="sm"/>
            <a:tailEnd type="none" w="sm" len="sm"/>
          </a:ln>
        </p:spPr>
      </p:pic>
      <p:sp>
        <p:nvSpPr>
          <p:cNvPr id="247" name="Google Shape;247;p35"/>
          <p:cNvSpPr/>
          <p:nvPr/>
        </p:nvSpPr>
        <p:spPr>
          <a:xfrm>
            <a:off x="2360800" y="1705775"/>
            <a:ext cx="3994500" cy="7161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Targets</a:t>
            </a:r>
            <a:endParaRPr sz="3200" u="none" strike="noStrike" cap="none">
              <a:solidFill>
                <a:srgbClr val="000000"/>
              </a:solidFill>
              <a:latin typeface="Century Gothic"/>
              <a:ea typeface="Century Gothic"/>
              <a:cs typeface="Century Gothic"/>
              <a:sym typeface="Century Gothic"/>
            </a:endParaRPr>
          </a:p>
        </p:txBody>
      </p:sp>
      <p:sp>
        <p:nvSpPr>
          <p:cNvPr id="253" name="Google Shape;253;p36"/>
          <p:cNvSpPr txBox="1">
            <a:spLocks noGrp="1"/>
          </p:cNvSpPr>
          <p:nvPr>
            <p:ph type="body" idx="1"/>
          </p:nvPr>
        </p:nvSpPr>
        <p:spPr>
          <a:xfrm>
            <a:off x="432825" y="1465050"/>
            <a:ext cx="4236900" cy="25167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 can correct conventions based on editing notes on my writing and online reference </a:t>
            </a:r>
            <a:r>
              <a:rPr lang="en" sz="1800" dirty="0" smtClean="0">
                <a:latin typeface="Century Gothic"/>
                <a:ea typeface="Century Gothic"/>
                <a:cs typeface="Century Gothic"/>
                <a:sym typeface="Century Gothic"/>
              </a:rPr>
              <a:t>resources.</a:t>
            </a:r>
            <a:endParaRPr lang="en"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endParaRPr lang="en"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smtClean="0">
                <a:latin typeface="Century Gothic"/>
                <a:ea typeface="Century Gothic"/>
                <a:cs typeface="Century Gothic"/>
                <a:sym typeface="Century Gothic"/>
              </a:rPr>
              <a:t>I </a:t>
            </a:r>
            <a:r>
              <a:rPr lang="en" sz="1800" dirty="0">
                <a:latin typeface="Century Gothic"/>
                <a:ea typeface="Century Gothic"/>
                <a:cs typeface="Century Gothic"/>
                <a:sym typeface="Century Gothic"/>
              </a:rPr>
              <a:t>can </a:t>
            </a:r>
            <a:r>
              <a:rPr lang="en" sz="1800" u="sng" dirty="0">
                <a:latin typeface="Century Gothic"/>
                <a:ea typeface="Century Gothic"/>
                <a:cs typeface="Century Gothic"/>
                <a:sym typeface="Century Gothic"/>
              </a:rPr>
              <a:t>publish</a:t>
            </a:r>
            <a:r>
              <a:rPr lang="en" sz="1800" dirty="0">
                <a:latin typeface="Century Gothic"/>
                <a:ea typeface="Century Gothic"/>
                <a:cs typeface="Century Gothic"/>
                <a:sym typeface="Century Gothic"/>
              </a:rPr>
              <a:t> a typed version of my broadside.</a:t>
            </a:r>
            <a:endParaRPr sz="18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p:txBody>
      </p:sp>
      <p:pic>
        <p:nvPicPr>
          <p:cNvPr id="254" name="Google Shape;254;p36"/>
          <p:cNvPicPr preferRelativeResize="0"/>
          <p:nvPr/>
        </p:nvPicPr>
        <p:blipFill>
          <a:blip r:embed="rId3">
            <a:alphaModFix/>
          </a:blip>
          <a:stretch>
            <a:fillRect/>
          </a:stretch>
        </p:blipFill>
        <p:spPr>
          <a:xfrm>
            <a:off x="8586181" y="4409542"/>
            <a:ext cx="514275" cy="514275"/>
          </a:xfrm>
          <a:prstGeom prst="rect">
            <a:avLst/>
          </a:prstGeom>
          <a:noFill/>
          <a:ln>
            <a:noFill/>
          </a:ln>
        </p:spPr>
      </p:pic>
      <p:pic>
        <p:nvPicPr>
          <p:cNvPr id="255" name="Google Shape;255;p36"/>
          <p:cNvPicPr preferRelativeResize="0"/>
          <p:nvPr/>
        </p:nvPicPr>
        <p:blipFill rotWithShape="1">
          <a:blip r:embed="rId4">
            <a:alphaModFix/>
          </a:blip>
          <a:srcRect/>
          <a:stretch/>
        </p:blipFill>
        <p:spPr>
          <a:xfrm>
            <a:off x="8067909" y="4418429"/>
            <a:ext cx="496500" cy="496500"/>
          </a:xfrm>
          <a:prstGeom prst="rect">
            <a:avLst/>
          </a:prstGeom>
          <a:noFill/>
          <a:ln>
            <a:noFill/>
          </a:ln>
        </p:spPr>
      </p:pic>
      <p:pic>
        <p:nvPicPr>
          <p:cNvPr id="256" name="Google Shape;256;p36"/>
          <p:cNvPicPr preferRelativeResize="0"/>
          <p:nvPr/>
        </p:nvPicPr>
        <p:blipFill>
          <a:blip r:embed="rId5">
            <a:alphaModFix/>
          </a:blip>
          <a:stretch>
            <a:fillRect/>
          </a:stretch>
        </p:blipFill>
        <p:spPr>
          <a:xfrm>
            <a:off x="4669725" y="797561"/>
            <a:ext cx="3960000" cy="357031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2" name="Google Shape;262;p37"/>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63" name="Google Shape;263;p37"/>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8"/>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69" name="Google Shape;269;p38"/>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70" name="Google Shape;270;p38"/>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77" name="Google Shape;277;p39"/>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78" name="Google Shape;278;p39"/>
          <p:cNvGraphicFramePr/>
          <p:nvPr/>
        </p:nvGraphicFramePr>
        <p:xfrm>
          <a:off x="952500" y="2822000"/>
          <a:ext cx="7239000" cy="1859219"/>
        </p:xfrm>
        <a:graphic>
          <a:graphicData uri="http://schemas.openxmlformats.org/drawingml/2006/table">
            <a:tbl>
              <a:tblPr>
                <a:noFill/>
                <a:tableStyleId>{C510F212-0731-41D6-A80F-7F3AEB8FBBDA}</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14</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1823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14</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latin typeface="Century Gothic"/>
                <a:ea typeface="Century Gothic"/>
                <a:cs typeface="Century Gothic"/>
                <a:sym typeface="Century Gothic"/>
              </a:rPr>
              <a:t>14</a:t>
            </a:r>
            <a:r>
              <a:rPr lang="en" sz="1700" b="0" i="0" strike="noStrike" cap="none" dirty="0">
                <a:solidFill>
                  <a:schemeClr val="hlink"/>
                </a:solidFill>
                <a:uFill>
                  <a:noFill/>
                </a:uFill>
                <a:latin typeface="Century Gothic"/>
                <a:ea typeface="Century Gothic"/>
                <a:cs typeface="Century Gothic"/>
                <a:sym typeface="Century Gothic"/>
                <a:hlinkClick r:id="rId3"/>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a Poster Walk:  Reexamining Broadsides from the Revolutionary War</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Modeling:  Using Technology to Publish</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Independent Work and Conferring</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Reflecting on Listening</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a:t>
            </a:r>
            <a:r>
              <a:rPr lang="en" sz="1700" dirty="0" smtClean="0">
                <a:latin typeface="Century Gothic"/>
                <a:ea typeface="Century Gothic"/>
                <a:cs typeface="Century Gothic"/>
                <a:sym typeface="Century Gothic"/>
              </a:rPr>
              <a:t>Homework</a:t>
            </a: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14</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14</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4</a:t>
            </a:r>
            <a:r>
              <a:rPr lang="en" sz="2400" b="0" i="0" u="none" strike="noStrike" cap="none">
                <a:solidFill>
                  <a:schemeClr val="dk1"/>
                </a:solidFill>
                <a:latin typeface="Century Gothic"/>
                <a:ea typeface="Century Gothic"/>
                <a:cs typeface="Century Gothic"/>
                <a:sym typeface="Century Gothic"/>
              </a:rPr>
              <a:t> protocols:</a:t>
            </a:r>
            <a:r>
              <a:rPr lang="en" sz="2400">
                <a:latin typeface="Century Gothic"/>
                <a:ea typeface="Century Gothic"/>
                <a:cs typeface="Century Gothic"/>
                <a:sym typeface="Century Gothic"/>
              </a:rPr>
              <a:t>  Think-Pair-Share, Poster Walk, Turn and Talk and Thumb-O-Meter.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647500" y="4454999"/>
            <a:ext cx="496500" cy="496500"/>
          </a:xfrm>
          <a:prstGeom prst="rect">
            <a:avLst/>
          </a:prstGeom>
          <a:noFill/>
          <a:ln>
            <a:noFill/>
          </a:ln>
        </p:spPr>
      </p:pic>
      <p:pic>
        <p:nvPicPr>
          <p:cNvPr id="197" name="Google Shape;197;p29"/>
          <p:cNvPicPr preferRelativeResize="0"/>
          <p:nvPr/>
        </p:nvPicPr>
        <p:blipFill>
          <a:blip r:embed="rId4">
            <a:alphaModFix/>
          </a:blip>
          <a:stretch>
            <a:fillRect/>
          </a:stretch>
        </p:blipFill>
        <p:spPr>
          <a:xfrm>
            <a:off x="6833375" y="4455000"/>
            <a:ext cx="496500" cy="496500"/>
          </a:xfrm>
          <a:prstGeom prst="rect">
            <a:avLst/>
          </a:prstGeom>
          <a:noFill/>
          <a:ln>
            <a:noFill/>
          </a:ln>
        </p:spPr>
      </p:pic>
      <p:pic>
        <p:nvPicPr>
          <p:cNvPr id="198" name="Google Shape;198;p29"/>
          <p:cNvPicPr preferRelativeResize="0"/>
          <p:nvPr/>
        </p:nvPicPr>
        <p:blipFill>
          <a:blip r:embed="rId5">
            <a:alphaModFix/>
          </a:blip>
          <a:stretch>
            <a:fillRect/>
          </a:stretch>
        </p:blipFill>
        <p:spPr>
          <a:xfrm>
            <a:off x="8074800" y="4493100"/>
            <a:ext cx="496500" cy="496500"/>
          </a:xfrm>
          <a:prstGeom prst="rect">
            <a:avLst/>
          </a:prstGeom>
          <a:noFill/>
          <a:ln>
            <a:noFill/>
          </a:ln>
        </p:spPr>
      </p:pic>
      <p:pic>
        <p:nvPicPr>
          <p:cNvPr id="199" name="Google Shape;199;p29"/>
          <p:cNvPicPr preferRelativeResize="0"/>
          <p:nvPr/>
        </p:nvPicPr>
        <p:blipFill>
          <a:blip r:embed="rId6">
            <a:alphaModFix/>
          </a:blip>
          <a:stretch>
            <a:fillRect/>
          </a:stretch>
        </p:blipFill>
        <p:spPr>
          <a:xfrm>
            <a:off x="7502100" y="4455000"/>
            <a:ext cx="496500" cy="496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5" name="Google Shape;205;p3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14</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i="0" u="none" strike="noStrike" cap="none"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Students may need additional time for publishing.</a:t>
            </a:r>
            <a:endParaRPr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ELLs may find it challenging to publish their broadside if they feel it is not quite ready or if the language of the broadside is not complete or correct. Encourage them by pointing out examples of how they clearly stated and defended their opinion with reasons and evidence and by celebrating the overall communication in their broadsides.</a:t>
            </a:r>
            <a:endParaRPr sz="18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400"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8" name="Google Shape;208;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8"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2"/>
        <p:cNvGrpSpPr/>
        <p:nvPr/>
      </p:nvGrpSpPr>
      <p:grpSpPr>
        <a:xfrm>
          <a:off x="0" y="0"/>
          <a:ext cx="0" cy="0"/>
          <a:chOff x="0" y="0"/>
          <a:chExt cx="0" cy="0"/>
        </a:xfrm>
      </p:grpSpPr>
      <p:pic>
        <p:nvPicPr>
          <p:cNvPr id="213" name="Google Shape;21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4" name="Google Shape;21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5" name="Google Shape;215;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14</a:t>
            </a:r>
            <a:endParaRPr sz="3000" b="0" i="0" u="none" strike="noStrike" cap="none">
              <a:solidFill>
                <a:srgbClr val="404040"/>
              </a:solidFill>
              <a:latin typeface="Calibri"/>
              <a:ea typeface="Calibri"/>
              <a:cs typeface="Calibri"/>
              <a:sym typeface="Calibri"/>
            </a:endParaRPr>
          </a:p>
        </p:txBody>
      </p:sp>
      <p:pic>
        <p:nvPicPr>
          <p:cNvPr id="216" name="Google Shape;21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7" name="Google Shape;21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3" name="Google Shape;223;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Participating in a poster walk:  reexamining broadsides from the Revolutionary War,</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Reviewing learning targets,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Using technology to publish,</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Independently working and conferring,</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Reflecting on listening, and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Reviewing </a:t>
            </a:r>
            <a:r>
              <a:rPr lang="en" sz="1800" dirty="0" smtClean="0">
                <a:latin typeface="Century Gothic"/>
                <a:ea typeface="Century Gothic"/>
                <a:cs typeface="Century Gothic"/>
                <a:sym typeface="Century Gothic"/>
              </a:rPr>
              <a:t>homework</a:t>
            </a:r>
            <a:endParaRPr sz="18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a:solidFill>
                  <a:srgbClr val="000000"/>
                </a:solidFill>
                <a:latin typeface="Century Gothic"/>
                <a:ea typeface="Century Gothic"/>
                <a:cs typeface="Century Gothic"/>
                <a:sym typeface="Century Gothic"/>
              </a:rPr>
              <a:t>Poster Walk: Re-examining Broadsides from the Revolutionary War</a:t>
            </a:r>
            <a:endParaRPr sz="2400" u="none" strike="noStrike" cap="none">
              <a:solidFill>
                <a:srgbClr val="000000"/>
              </a:solidFill>
              <a:latin typeface="Century Gothic"/>
              <a:ea typeface="Century Gothic"/>
              <a:cs typeface="Century Gothic"/>
              <a:sym typeface="Century Gothic"/>
            </a:endParaRPr>
          </a:p>
        </p:txBody>
      </p:sp>
      <p:pic>
        <p:nvPicPr>
          <p:cNvPr id="229" name="Google Shape;229;p33"/>
          <p:cNvPicPr preferRelativeResize="0"/>
          <p:nvPr/>
        </p:nvPicPr>
        <p:blipFill>
          <a:blip r:embed="rId3">
            <a:alphaModFix/>
          </a:blip>
          <a:stretch>
            <a:fillRect/>
          </a:stretch>
        </p:blipFill>
        <p:spPr>
          <a:xfrm>
            <a:off x="3810926" y="1082987"/>
            <a:ext cx="4854249" cy="3222581"/>
          </a:xfrm>
          <a:prstGeom prst="rect">
            <a:avLst/>
          </a:prstGeom>
          <a:noFill/>
          <a:ln w="9525" cap="flat" cmpd="sng">
            <a:solidFill>
              <a:srgbClr val="000000"/>
            </a:solidFill>
            <a:prstDash val="solid"/>
            <a:round/>
            <a:headEnd type="none" w="sm" len="sm"/>
            <a:tailEnd type="none" w="sm" len="sm"/>
          </a:ln>
        </p:spPr>
      </p:pic>
      <p:sp>
        <p:nvSpPr>
          <p:cNvPr id="230" name="Google Shape;230;p33"/>
          <p:cNvSpPr txBox="1"/>
          <p:nvPr/>
        </p:nvSpPr>
        <p:spPr>
          <a:xfrm>
            <a:off x="530875" y="1763600"/>
            <a:ext cx="3574200" cy="170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What do you notice about the visuals included on the broadsides?</a:t>
            </a:r>
            <a:endParaRPr sz="2400">
              <a:latin typeface="Century Gothic"/>
              <a:ea typeface="Century Gothic"/>
              <a:cs typeface="Century Gothic"/>
              <a:sym typeface="Century Gothic"/>
            </a:endParaRPr>
          </a:p>
        </p:txBody>
      </p:sp>
      <p:pic>
        <p:nvPicPr>
          <p:cNvPr id="231" name="Google Shape;231;p33"/>
          <p:cNvPicPr preferRelativeResize="0"/>
          <p:nvPr/>
        </p:nvPicPr>
        <p:blipFill>
          <a:blip r:embed="rId4">
            <a:alphaModFix/>
          </a:blip>
          <a:stretch>
            <a:fillRect/>
          </a:stretch>
        </p:blipFill>
        <p:spPr>
          <a:xfrm>
            <a:off x="8515350" y="4446705"/>
            <a:ext cx="548640" cy="548640"/>
          </a:xfrm>
          <a:prstGeom prst="rect">
            <a:avLst/>
          </a:prstGeom>
          <a:noFill/>
          <a:ln>
            <a:noFill/>
          </a:ln>
        </p:spPr>
      </p:pic>
      <p:pic>
        <p:nvPicPr>
          <p:cNvPr id="232" name="Google Shape;232;p33"/>
          <p:cNvPicPr preferRelativeResize="0"/>
          <p:nvPr/>
        </p:nvPicPr>
        <p:blipFill>
          <a:blip r:embed="rId5">
            <a:alphaModFix/>
          </a:blip>
          <a:stretch>
            <a:fillRect/>
          </a:stretch>
        </p:blipFill>
        <p:spPr>
          <a:xfrm>
            <a:off x="7975776" y="4446705"/>
            <a:ext cx="460800" cy="460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4"/>
          <p:cNvSpPr txBox="1">
            <a:spLocks noGrp="1"/>
          </p:cNvSpPr>
          <p:nvPr>
            <p:ph type="title"/>
          </p:nvPr>
        </p:nvSpPr>
        <p:spPr>
          <a:xfrm>
            <a:off x="527400" y="25752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Learning Targets</a:t>
            </a:r>
            <a:endParaRPr sz="3000" i="0" u="none" strike="noStrike" cap="none">
              <a:solidFill>
                <a:srgbClr val="000000"/>
              </a:solidFill>
              <a:latin typeface="Century Gothic"/>
              <a:ea typeface="Century Gothic"/>
              <a:cs typeface="Century Gothic"/>
              <a:sym typeface="Century Gothic"/>
            </a:endParaRPr>
          </a:p>
        </p:txBody>
      </p:sp>
      <p:pic>
        <p:nvPicPr>
          <p:cNvPr id="238" name="Google Shape;238;p34"/>
          <p:cNvPicPr preferRelativeResize="0"/>
          <p:nvPr/>
        </p:nvPicPr>
        <p:blipFill>
          <a:blip r:embed="rId3">
            <a:alphaModFix/>
          </a:blip>
          <a:stretch>
            <a:fillRect/>
          </a:stretch>
        </p:blipFill>
        <p:spPr>
          <a:xfrm>
            <a:off x="8490859" y="4377690"/>
            <a:ext cx="527116" cy="533042"/>
          </a:xfrm>
          <a:prstGeom prst="rect">
            <a:avLst/>
          </a:prstGeom>
          <a:noFill/>
          <a:ln>
            <a:noFill/>
          </a:ln>
        </p:spPr>
      </p:pic>
      <p:sp>
        <p:nvSpPr>
          <p:cNvPr id="239" name="Google Shape;239;p34"/>
          <p:cNvSpPr txBox="1"/>
          <p:nvPr/>
        </p:nvSpPr>
        <p:spPr>
          <a:xfrm>
            <a:off x="346275" y="1442550"/>
            <a:ext cx="4045200" cy="2778600"/>
          </a:xfrm>
          <a:prstGeom prst="rect">
            <a:avLst/>
          </a:prstGeom>
          <a:noFill/>
          <a:ln>
            <a:noFill/>
          </a:ln>
        </p:spPr>
        <p:txBody>
          <a:bodyPr spcFirstLastPara="1" wrap="square" lIns="91425" tIns="91425" rIns="91425" bIns="91425" anchor="t" anchorCtr="0">
            <a:noAutofit/>
          </a:bodyPr>
          <a:lstStyle/>
          <a:p>
            <a:pPr marL="457200" lvl="0" indent="-342900" algn="l" rtl="0">
              <a:lnSpc>
                <a:spcPct val="15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 can correct conventions based on editing notes on my writing and online reference resources.</a:t>
            </a:r>
            <a:endParaRPr sz="1800" dirty="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 can </a:t>
            </a:r>
            <a:r>
              <a:rPr lang="en" sz="1800" u="sng" dirty="0">
                <a:latin typeface="Century Gothic"/>
                <a:ea typeface="Century Gothic"/>
                <a:cs typeface="Century Gothic"/>
                <a:sym typeface="Century Gothic"/>
              </a:rPr>
              <a:t>publish</a:t>
            </a:r>
            <a:r>
              <a:rPr lang="en" sz="1800" dirty="0">
                <a:latin typeface="Century Gothic"/>
                <a:ea typeface="Century Gothic"/>
                <a:cs typeface="Century Gothic"/>
                <a:sym typeface="Century Gothic"/>
              </a:rPr>
              <a:t> a typed version of my broadside.</a:t>
            </a:r>
            <a:endParaRPr sz="1800" dirty="0">
              <a:latin typeface="Century Gothic"/>
              <a:ea typeface="Century Gothic"/>
              <a:cs typeface="Century Gothic"/>
              <a:sym typeface="Century Gothic"/>
            </a:endParaRPr>
          </a:p>
        </p:txBody>
      </p:sp>
      <p:pic>
        <p:nvPicPr>
          <p:cNvPr id="240" name="Google Shape;240;p34"/>
          <p:cNvPicPr preferRelativeResize="0"/>
          <p:nvPr/>
        </p:nvPicPr>
        <p:blipFill>
          <a:blip r:embed="rId4">
            <a:alphaModFix/>
          </a:blip>
          <a:stretch>
            <a:fillRect/>
          </a:stretch>
        </p:blipFill>
        <p:spPr>
          <a:xfrm>
            <a:off x="4272450" y="574050"/>
            <a:ext cx="4242975" cy="3825412"/>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BADA799-9297-46BB-96EB-24729A13113A}"/>
</file>

<file path=customXml/itemProps2.xml><?xml version="1.0" encoding="utf-8"?>
<ds:datastoreItem xmlns:ds="http://schemas.openxmlformats.org/officeDocument/2006/customXml" ds:itemID="{D10F9B68-CB6B-4CCB-8C0E-6836CF748BE9}"/>
</file>

<file path=customXml/itemProps3.xml><?xml version="1.0" encoding="utf-8"?>
<ds:datastoreItem xmlns:ds="http://schemas.openxmlformats.org/officeDocument/2006/customXml" ds:itemID="{950278A6-1860-4958-886A-E90236AEFAB9}"/>
</file>

<file path=docProps/app.xml><?xml version="1.0" encoding="utf-8"?>
<Properties xmlns="http://schemas.openxmlformats.org/officeDocument/2006/extended-properties" xmlns:vt="http://schemas.openxmlformats.org/officeDocument/2006/docPropsVTypes">
  <TotalTime>38</TotalTime>
  <Words>2927</Words>
  <Application>Microsoft Office PowerPoint</Application>
  <PresentationFormat>On-screen Show (16:9)</PresentationFormat>
  <Paragraphs>282</Paragraphs>
  <Slides>14</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Arial</vt:lpstr>
      <vt:lpstr>Calibri</vt:lpstr>
      <vt:lpstr>Overlock</vt:lpstr>
      <vt:lpstr>Century Gothic</vt:lpstr>
      <vt:lpstr>Georgia</vt:lpstr>
      <vt:lpstr>Office Theme</vt:lpstr>
      <vt:lpstr>Office Theme</vt:lpstr>
      <vt:lpstr>Grade 4: Module 3: Unit 3: Lesson 14 Teacher slide, before teaching.</vt:lpstr>
      <vt:lpstr>Grade 4: Module 3: Unit 3: Lesson 14 Teacher slide, before teaching.</vt:lpstr>
      <vt:lpstr>Grade 4: Module 3: Unit 3: Lesson 14 Teacher slide, before teaching.</vt:lpstr>
      <vt:lpstr>Grade 4: Module 3: Unit 3: Lesson 14 Teacher slide, before teaching.</vt:lpstr>
      <vt:lpstr>Grade 4: Module 3: Unit 3: Lesson 14 Teacher slide, before teaching.</vt:lpstr>
      <vt:lpstr>Grade 4: Module 3:  Unit 3: Lesson 14</vt:lpstr>
      <vt:lpstr>Hello, Students!</vt:lpstr>
      <vt:lpstr>Poster Walk: Re-examining Broadsides from the Revolutionary War</vt:lpstr>
      <vt:lpstr>Learning Targets</vt:lpstr>
      <vt:lpstr>Modeling: Using Technology to Publish</vt:lpstr>
      <vt:lpstr>Learning Targets</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14 Teacher slide, before teaching.</dc:title>
  <dc:creator>nbravo</dc:creator>
  <cp:lastModifiedBy>Nicole Bravo</cp:lastModifiedBy>
  <cp:revision>8</cp:revision>
  <dcterms:modified xsi:type="dcterms:W3CDTF">2018-11-03T02:19:43Z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