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Masters/slideMaster2.xml" ContentType="application/vnd.openxmlformats-officedocument.presentationml.slideMaster+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notesSlides/notesSlide25.xml" ContentType="application/vnd.openxmlformats-officedocument.presentationml.notesSlide+xml"/>
  <Override PartName="/ppt/notesSlides/notesSlide28.xml" ContentType="application/vnd.openxmlformats-officedocument.presentationml.notesSlide+xml"/>
  <Override PartName="/ppt/notesSlides/notesSlide5.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slideLayouts/slideLayout19.xml" ContentType="application/vnd.openxmlformats-officedocument.presentationml.slideLayout+xml"/>
  <Override PartName="/ppt/slideLayouts/slideLayout13.xml" ContentType="application/vnd.openxmlformats-officedocument.presentationml.slideLayout+xml"/>
  <Override PartName="/ppt/notesSlides/notesSlide18.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6.xml" ContentType="application/vnd.openxmlformats-officedocument.presentationml.slideLayout+xml"/>
  <Override PartName="/ppt/notesSlides/notesSlide8.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9.xml" ContentType="application/vnd.openxmlformats-officedocument.presentationml.notesSlide+xml"/>
  <Override PartName="/ppt/slideLayouts/slideLayout25.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24.xml" ContentType="application/vnd.openxmlformats-officedocument.presentationml.notesSlide+xml"/>
  <Override PartName="/ppt/slideLayouts/slideLayout20.xml" ContentType="application/vnd.openxmlformats-officedocument.presentationml.slideLayout+xml"/>
  <Override PartName="/ppt/notesSlides/notesSlide4.xml" ContentType="application/vnd.openxmlformats-officedocument.presentationml.notesSlide+xml"/>
  <Override PartName="/ppt/notesSlides/notesSlide23.xml" ContentType="application/vnd.openxmlformats-officedocument.presentationml.notesSlide+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20.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22.xml" ContentType="application/vnd.openxmlformats-officedocument.presentationml.notesSlide+xml"/>
  <Override PartName="/ppt/slideLayouts/slideLayout3.xml" ContentType="application/vnd.openxmlformats-officedocument.presentationml.slideLayout+xml"/>
  <Override PartName="/ppt/notesSlides/notesSlide21.xml" ContentType="application/vnd.openxmlformats-officedocument.presentationml.notesSlide+xml"/>
  <Override PartName="/ppt/slideLayouts/slideLayout1.xml" ContentType="application/vnd.openxmlformats-officedocument.presentationml.slideLayout+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90EE25B-D2FD-4B75-BD9D-958BEDAFE777}">
  <a:tblStyle styleId="{090EE25B-D2FD-4B75-BD9D-958BEDAFE77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767" autoAdjust="0"/>
  </p:normalViewPr>
  <p:slideViewPr>
    <p:cSldViewPr snapToGrid="0">
      <p:cViewPr varScale="1">
        <p:scale>
          <a:sx n="83" d="100"/>
          <a:sy n="83" d="100"/>
        </p:scale>
        <p:origin x="942"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customXml" Target="../customXml/item3.xml"/><Relationship Id="rId20" Type="http://schemas.openxmlformats.org/officeDocument/2006/relationships/slide" Target="slides/slide18.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07208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“Principal Saves the Day!” serves to pique students’ interest about the Decodable Reader introduced in Work Time.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Engagement Text has a different format from Grade 1: a local newspaper called the </a:t>
            </a:r>
            <a:r>
              <a:rPr lang="en" sz="1200" i="1" dirty="0">
                <a:latin typeface="Calibri"/>
                <a:ea typeface="Calibri"/>
                <a:cs typeface="Calibri"/>
                <a:sym typeface="Calibri"/>
              </a:rPr>
              <a:t>Sunnyside Gazette</a:t>
            </a:r>
            <a:r>
              <a:rPr lang="en" sz="1200" dirty="0">
                <a:latin typeface="Calibri"/>
                <a:ea typeface="Calibri"/>
                <a:cs typeface="Calibri"/>
                <a:sym typeface="Calibri"/>
              </a:rPr>
              <a:t>. The </a:t>
            </a:r>
            <a:r>
              <a:rPr lang="en" sz="1200" i="1" dirty="0">
                <a:latin typeface="Calibri"/>
                <a:ea typeface="Calibri"/>
                <a:cs typeface="Calibri"/>
                <a:sym typeface="Calibri"/>
              </a:rPr>
              <a:t>Gazette </a:t>
            </a:r>
            <a:r>
              <a:rPr lang="en" sz="1200" dirty="0">
                <a:latin typeface="Calibri"/>
                <a:ea typeface="Calibri"/>
                <a:cs typeface="Calibri"/>
                <a:sym typeface="Calibri"/>
              </a:rPr>
              <a:t>reports on events around the neighborhood of the familiar characters Pat, James, Sam, Chip, and Josh.</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Consider adjusting differentiated small group instruction time accordingly to accommodate time as needed for comprehension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some irregularly spelled in the Snap or Trap instructional practice. They will analyze each word to determine if it is irregular and why. Students will grapple with this concept until they determine the reason for it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Note that this lesson includes contractions. These words include two regularly spelled words (“she” and “it”) and two irregularly spelled words (“where” and “there”) involving contractions with “is.” Students examine these four words and learn that the apostrophe represents the “i” in the word “is.” The two contractions with irregularly spelled words can go in the Trap column and the two with regularly-spelled words can go in the Snap column of the T-chart.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The new words in this cycle are: “together,” “whole,” “hello,” and “weird.” Once students have learned these words, the words are placed on the classroom Interactive Word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“Where’s Goldie?”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935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 </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students </a:t>
            </a:r>
            <a:r>
              <a:rPr lang="en-US" sz="1200" dirty="0">
                <a:solidFill>
                  <a:schemeClr val="dk1"/>
                </a:solidFill>
                <a:latin typeface="Calibri"/>
                <a:ea typeface="Calibri"/>
                <a:cs typeface="Calibri"/>
                <a:sym typeface="Calibri"/>
              </a:rPr>
              <a:t>comprehension questions </a:t>
            </a:r>
            <a:r>
              <a:rPr lang="en" sz="1200" dirty="0">
                <a:solidFill>
                  <a:schemeClr val="dk1"/>
                </a:solidFill>
                <a:latin typeface="Calibri"/>
                <a:ea typeface="Calibri"/>
                <a:cs typeface="Calibri"/>
                <a:sym typeface="Calibri"/>
              </a:rPr>
              <a:t>focused on vocabulary and language</a:t>
            </a:r>
            <a:r>
              <a:rPr lang="en-US" sz="1200" dirty="0">
                <a:solidFill>
                  <a:schemeClr val="dk1"/>
                </a:solidFill>
                <a:latin typeface="Calibri"/>
                <a:ea typeface="Calibri"/>
                <a:cs typeface="Calibri"/>
                <a:sym typeface="Calibri"/>
              </a:rPr>
              <a:t>.</a:t>
            </a: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“Principal Saves the Day!”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the first sentence from the article: ‘The residents of Sunnyside are saying goodbye to the mild days of fall and bundling up for colder weather.’ Who is the writer talking about when he or she says ‘the residents of Sunnyside?’”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the people who live there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residents, or people who live in Sunnyside, are saying goodbye to mild days and getting ready for colder weather, what must ‘mild’ mean?” (</a:t>
            </a:r>
            <a:r>
              <a:rPr lang="en" sz="1200" b="0" dirty="0">
                <a:solidFill>
                  <a:schemeClr val="dk1"/>
                </a:solidFill>
                <a:latin typeface="Calibri"/>
                <a:ea typeface="Calibri"/>
                <a:cs typeface="Calibri"/>
                <a:sym typeface="Calibri"/>
              </a:rPr>
              <a:t>not too cold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the word ‘forecast’ mean in this sentence from the article: ‘This weekend, temperatures dipped close to freezing, and the forecast for the coming week is calling for even chillier days ahead.’” </a:t>
            </a:r>
            <a:r>
              <a:rPr lang="en" sz="1200" b="0" dirty="0">
                <a:solidFill>
                  <a:schemeClr val="dk1"/>
                </a:solidFill>
                <a:latin typeface="Calibri"/>
                <a:ea typeface="Calibri"/>
                <a:cs typeface="Calibri"/>
                <a:sym typeface="Calibri"/>
              </a:rPr>
              <a:t>(telling what the weather is going to be like)</a:t>
            </a:r>
            <a:endParaRPr sz="1200" b="0" dirty="0">
              <a:highlight>
                <a:srgbClr val="FFFF00"/>
              </a:highlight>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259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0630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or is a ‘Trap’ word,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6894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new instructional practice. Be prepared to model and guide students until the practice becomes familiar.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we’re going to look at some words and figure out if they are snap or trap words. If they are trap words, we’re going to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(“together,” “whole,” “hello,” “weird”) and a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Then, reread “whole.”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 hear the sound /h/ at the beginning of this word, but I see the digraph ‘wh.’ I know that the digraph ‘wh’ makes the sound /w/. I would have expected this word to say ‘wole.’ That’s a tricky spelling pattern. The word ‘whole’ goes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Put the  “whole” card in the Trap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“Let’s look at the rest of these words and decide if they are snap or trap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see any other trap words? We need to use all we know about letters and sounds to figure out if a word ‘plays fair’ and is a ‘snap’ or if a word ‘does not play fair’ and is a ‘trap.’ It’s okay if you are unsure of an answer! We will help each other as a class and back up our ideas with evidence.”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volunteer selects a word (“together,” “hello,” “weird”).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Why?</a:t>
            </a:r>
            <a:r>
              <a:rPr lang="en" sz="1200" dirty="0">
                <a:solidFill>
                  <a:schemeClr val="dk1"/>
                </a:solidFill>
                <a:latin typeface="Calibri"/>
                <a:ea typeface="Calibri"/>
                <a:cs typeface="Calibri"/>
                <a:sym typeface="Calibri"/>
              </a:rPr>
              <a:t>” (Answers will vary based on word selected.)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 with the remaining two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Snap or Trap High-Frequency Word Cards (“where’s,” “she’s,” “there’s,” “it’s”).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“Clearly these words all have something in common. Turn to an elbow partner and tell them what you notice about all of these words.”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or student partners to share what was noticed. </a:t>
            </a:r>
            <a:r>
              <a:rPr lang="en" sz="1200" b="0" dirty="0">
                <a:solidFill>
                  <a:schemeClr val="dk1"/>
                </a:solidFill>
                <a:latin typeface="Calibri"/>
                <a:ea typeface="Calibri"/>
                <a:cs typeface="Calibri"/>
                <a:sym typeface="Calibri"/>
              </a:rPr>
              <a:t>(“s” at the end of all of the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“s” in each word and ask: “</a:t>
            </a:r>
            <a:r>
              <a:rPr lang="en" sz="1200" i="1" dirty="0">
                <a:solidFill>
                  <a:schemeClr val="dk1"/>
                </a:solidFill>
                <a:latin typeface="Calibri"/>
                <a:ea typeface="Calibri"/>
                <a:cs typeface="Calibri"/>
                <a:sym typeface="Calibri"/>
              </a:rPr>
              <a:t>What might this be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listen carefully while giving a clue: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each of the words as he or she says them aloud while asking the following: “</a:t>
            </a:r>
            <a:r>
              <a:rPr lang="en" sz="1200" i="1" dirty="0">
                <a:solidFill>
                  <a:schemeClr val="dk1"/>
                </a:solidFill>
                <a:latin typeface="Calibri"/>
                <a:ea typeface="Calibri"/>
                <a:cs typeface="Calibri"/>
                <a:sym typeface="Calibri"/>
              </a:rPr>
              <a:t>Where’s the cat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“It’s okay. There’s no need to worry. She’s right here under my chair!”</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“s” in each word and asks: “Now what do we think this might be?” (stands for “is”)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“where’s” and ask: “</a:t>
            </a:r>
            <a:r>
              <a:rPr lang="en" sz="1200" i="1" dirty="0">
                <a:solidFill>
                  <a:schemeClr val="dk1"/>
                </a:solidFill>
                <a:latin typeface="Calibri"/>
                <a:ea typeface="Calibri"/>
                <a:cs typeface="Calibri"/>
                <a:sym typeface="Calibri"/>
              </a:rPr>
              <a:t>Where’s the cat?</a:t>
            </a:r>
            <a:r>
              <a:rPr lang="en" sz="1200" dirty="0">
                <a:solidFill>
                  <a:schemeClr val="dk1"/>
                </a:solidFill>
                <a:latin typeface="Calibri"/>
                <a:ea typeface="Calibri"/>
                <a:cs typeface="Calibri"/>
                <a:sym typeface="Calibri"/>
              </a:rPr>
              <a:t>” Then ask: “</a:t>
            </a:r>
            <a:r>
              <a:rPr lang="en" sz="1200" i="1" dirty="0">
                <a:solidFill>
                  <a:schemeClr val="dk1"/>
                </a:solidFill>
                <a:latin typeface="Calibri"/>
                <a:ea typeface="Calibri"/>
                <a:cs typeface="Calibri"/>
                <a:sym typeface="Calibri"/>
              </a:rPr>
              <a:t>Does anyone know what two words we also use to say the same thing as ‘where’s?</a:t>
            </a:r>
            <a:r>
              <a:rPr lang="en" sz="1200" dirty="0">
                <a:solidFill>
                  <a:schemeClr val="dk1"/>
                </a:solidFill>
                <a:latin typeface="Calibri"/>
                <a:ea typeface="Calibri"/>
                <a:cs typeface="Calibri"/>
                <a:sym typeface="Calibri"/>
              </a:rPr>
              <a:t>’” (where is)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contractions with “not” they learned in this cycle: </a:t>
            </a:r>
            <a:r>
              <a:rPr lang="en" sz="1200" i="0" dirty="0">
                <a:solidFill>
                  <a:schemeClr val="dk1"/>
                </a:solidFill>
                <a:latin typeface="Calibri"/>
                <a:ea typeface="Calibri"/>
                <a:cs typeface="Calibri"/>
                <a:sym typeface="Calibri"/>
              </a:rPr>
              <a:t>“When we shorten two words into one, it is called a ‘contraction.’ The word ‘contract’ means to make something smaller. Last week we looked at contractions with ‘not.’ This week, let’s see how we make contractions with ‘is.’”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role of the apostrophe, explaining that the apostrophe’s job is to hold the place where the letter “i” is in the word “is.”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name the two words that are used to say the same thing as “she’s,” “there’s” and “it’s.”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invite students to turn to elbow partner and explain the job of the apostrophe in these words. (</a:t>
            </a:r>
            <a:r>
              <a:rPr lang="en" sz="1200" b="0" dirty="0">
                <a:solidFill>
                  <a:schemeClr val="dk1"/>
                </a:solidFill>
                <a:latin typeface="Calibri"/>
                <a:ea typeface="Calibri"/>
                <a:cs typeface="Calibri"/>
                <a:sym typeface="Calibri"/>
              </a:rPr>
              <a:t>to show where the letter “i” is in the word “is”)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consider placing the Snap or Trap Word Cards on the Snap or Trap T-chart: “where’s” and “there’s” in the Trap column and “she’s” and “it’s” in the Snap column.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9773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2724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051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‘Where’s Goldie?’”</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2790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“Where’s Goldie?”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an article from the Sunnyside Gazette: ‘Principal Pack Saves the Day!’ Now we will read a story about characters from ‘Where’s Goldie?’ This story is filled with words that YOU can read! There are decodable words, including words with the ‘ild,’ ‘old,’ ‘ost,’ and ‘ind,’ and there are some words that ‘don’t play fair,’ like “whole,’ and words that have contractions with ‘is,’ like ‘there’s’ and it’s.’”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Where’s Goldie?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“Where’s Goldie?”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patterns you see in the word, then blend them together to read the word. There are words with more than one syllable, so you may need to be a syllable sleuth as well.”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“Where’s Goldie?”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directing students reading in the Pre-Alphabetic or early Partial Alphabetic phase to search for familiar graphemes and phonemes.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1893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2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9500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3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581605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“Where’s Goldie?”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“Principal Saves the Day!”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 Teacher Guide</a:t>
            </a:r>
            <a:r>
              <a:rPr lang="en" sz="1200" dirty="0">
                <a:solidFill>
                  <a:schemeClr val="dk1"/>
                </a:solidFill>
                <a:latin typeface="Calibri"/>
                <a:ea typeface="Calibri"/>
                <a:cs typeface="Calibri"/>
                <a:sym typeface="Calibri"/>
              </a:rPr>
              <a:t>,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2726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4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36963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5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7006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6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626899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7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528812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a:t>
            </a: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Teaching Notes:</a:t>
            </a: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8 of 8 of Decodable Reader</a:t>
            </a:r>
            <a:endParaRPr lang="en-US"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945802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0" dirty="0">
                <a:solidFill>
                  <a:schemeClr val="dk1"/>
                </a:solidFill>
                <a:latin typeface="Calibri"/>
                <a:ea typeface="Calibri"/>
                <a:cs typeface="Calibri"/>
                <a:sym typeface="Calibri"/>
              </a:rPr>
              <a:t>I found all the words that ‘don’t play fair’ in the decodable reader and highlighted them.”)</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for Snap or Trap, I __________.”</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with a partner, I _______________.”</a:t>
            </a:r>
            <a:endParaRPr sz="1200" dirty="0">
              <a:solidFill>
                <a:schemeClr val="dk1"/>
              </a:solidFill>
              <a:latin typeface="Calibri"/>
              <a:ea typeface="Calibri"/>
              <a:cs typeface="Calibri"/>
              <a:sym typeface="Calibri"/>
            </a:endParaRPr>
          </a:p>
        </p:txBody>
      </p:sp>
      <p:sp>
        <p:nvSpPr>
          <p:cNvPr id="347" name="Google Shape;347;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8" name="Google Shape;348;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8223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0726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2931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Where’s Goldie?”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a:t>
            </a:r>
            <a:r>
              <a:rPr lang="en" sz="1200" b="0" dirty="0">
                <a:solidFill>
                  <a:schemeClr val="dk1"/>
                </a:solidFill>
                <a:latin typeface="Calibri"/>
                <a:ea typeface="Calibri"/>
                <a:cs typeface="Calibri"/>
                <a:sym typeface="Calibri"/>
              </a:rPr>
              <a:t>rotations: 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“Principal Saves the Day!” for independent reading in place of or in addition to the decodable text “Where’s Goldie?”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0612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“Principal Saves the Day!”</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9930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53c6f4b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53c6f4b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They are the same choices outlined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8571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the sound-spelling patterns from the current cycle (“ild,” “old,” “ost,” and “ind”) and previous cycles to decode words with vowel teams, multisyllabic words, and irregularly spelled high-frequency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irregularly spelled high-frequency words and explain why the words are irregular.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two-syllable words with vowel teams and other long vowel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apostrophe, contraction, 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forecast, heating technicians, mild, residents (T)</a:t>
            </a:r>
            <a:endParaRPr sz="1200" dirty="0">
              <a:latin typeface="Calibri"/>
              <a:ea typeface="Calibri"/>
              <a:cs typeface="Calibri"/>
              <a:sym typeface="Calibri"/>
            </a:endParaRPr>
          </a:p>
        </p:txBody>
      </p:sp>
    </p:spTree>
    <p:extLst>
      <p:ext uri="{BB962C8B-B14F-4D97-AF65-F5344CB8AC3E}">
        <p14:creationId xmlns:p14="http://schemas.microsoft.com/office/powerpoint/2010/main" val="615705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8328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937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“Principal Pack Saves the Day!”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story, ‘Principal Pack Saves the Day!’ You will hear words in the story that we learned in our last lesson.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“bundling up”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and retell the story in their own words. </a:t>
            </a:r>
            <a:r>
              <a:rPr lang="en" sz="1200" dirty="0">
                <a:latin typeface="Calibri" panose="020F0502020204030204" pitchFamily="34" charset="0"/>
                <a:sym typeface="Calibri"/>
              </a:rPr>
              <a:t>Next, cold call a student to share his/her retell. Finally, summarize what students have contributed for the entire class.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“Principal Pack Saves the Day!” to support comprehension.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2360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r>
              <a:rPr lang="en-US" sz="1200" dirty="0">
                <a:solidFill>
                  <a:schemeClr val="dk1"/>
                </a:solidFill>
                <a:latin typeface="Calibri"/>
                <a:ea typeface="Calibri"/>
                <a:cs typeface="Calibri"/>
                <a:sym typeface="Calibri"/>
              </a:rPr>
              <a:t>: </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“Principal Pack Saves the Day!” Questions on slide are in order of occurrence in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“Why was the colder weather bad news for Principal Pack?” (</a:t>
            </a:r>
            <a:r>
              <a:rPr lang="en" sz="1200" b="0" dirty="0">
                <a:solidFill>
                  <a:schemeClr val="dk1"/>
                </a:solidFill>
                <a:latin typeface="Calibri"/>
                <a:ea typeface="Calibri"/>
                <a:cs typeface="Calibri"/>
                <a:sym typeface="Calibri"/>
              </a:rPr>
              <a:t>The heating system at the school wasn’t working well</a:t>
            </a:r>
            <a:r>
              <a:rPr lang="en" sz="1200" dirty="0">
                <a:solidFill>
                  <a:schemeClr val="dk1"/>
                </a:solidFill>
                <a:latin typeface="Calibri"/>
                <a:ea typeface="Calibri"/>
                <a:cs typeface="Calibri"/>
                <a:sym typeface="Calibri"/>
              </a:rPr>
              <a:t>.) </a:t>
            </a:r>
            <a:endParaRPr sz="1200" b="1" u="sng"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did Principal Pack save the day?” (</a:t>
            </a:r>
            <a:r>
              <a:rPr lang="en" sz="1200" b="0" dirty="0">
                <a:solidFill>
                  <a:schemeClr val="dk1"/>
                </a:solidFill>
                <a:latin typeface="Calibri"/>
                <a:ea typeface="Calibri"/>
                <a:cs typeface="Calibri"/>
                <a:sym typeface="Calibri"/>
              </a:rPr>
              <a:t>He figured out how to fix the heat himself and did it so the kids could come to school.</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Inference:  </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article, Principal Pack called some heating technicians. What must heating technicians be</a:t>
            </a:r>
            <a:r>
              <a:rPr lang="en" sz="1200" b="0"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P</a:t>
            </a:r>
            <a:r>
              <a:rPr lang="en" sz="1200" b="0" dirty="0">
                <a:solidFill>
                  <a:schemeClr val="dk1"/>
                </a:solidFill>
                <a:latin typeface="Calibri"/>
                <a:ea typeface="Calibri"/>
                <a:cs typeface="Calibri"/>
                <a:sym typeface="Calibri"/>
              </a:rPr>
              <a:t>eople who fix the heat in buildings)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this article tell us about Principal Pack? How do you know?” (</a:t>
            </a:r>
            <a:r>
              <a:rPr lang="en" sz="1200" b="0" dirty="0">
                <a:solidFill>
                  <a:schemeClr val="dk1"/>
                </a:solidFill>
                <a:latin typeface="Calibri"/>
                <a:ea typeface="Calibri"/>
                <a:cs typeface="Calibri"/>
                <a:sym typeface="Calibri"/>
              </a:rPr>
              <a:t>Answers will vary. Example: He cares about his students because it says he wanted to make sure the kids would be warm enough at school, He perseveres because it says when he and the engineer couldn’t get the heat to work and he couldn’t find anyone else to help, he researched it himself and fixed it.)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33165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5.xml"/><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15500"/>
            <a:ext cx="8520600" cy="3748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a:t>
            </a:r>
            <a:r>
              <a:rPr lang="en" sz="1600" dirty="0"/>
              <a:t>cludes three instructional practices: Irregular Word Snap or Trap, Engagement Text Read Aloud, and Decodable Reader Partner Search and Read.</a:t>
            </a:r>
            <a:r>
              <a:rPr lang="en" sz="1600" dirty="0">
                <a:solidFill>
                  <a:schemeClr val="dk1"/>
                </a:solidFill>
              </a:rPr>
              <a:t> </a:t>
            </a:r>
            <a:r>
              <a:rPr lang="en" sz="1600" dirty="0"/>
              <a:t>This </a:t>
            </a:r>
            <a:r>
              <a:rPr lang="en" sz="1600" dirty="0">
                <a:solidFill>
                  <a:schemeClr val="dk1"/>
                </a:solidFill>
              </a:rPr>
              <a:t>lesson includes contractions. </a:t>
            </a:r>
            <a:r>
              <a:rPr lang="en" sz="1600" dirty="0"/>
              <a:t>Students </a:t>
            </a:r>
            <a:r>
              <a:rPr lang="en" sz="1600" dirty="0">
                <a:solidFill>
                  <a:schemeClr val="dk1"/>
                </a:solidFill>
              </a:rPr>
              <a:t>examine</a:t>
            </a:r>
            <a:r>
              <a:rPr lang="en" sz="1600" dirty="0"/>
              <a:t> </a:t>
            </a:r>
            <a:r>
              <a:rPr lang="en" sz="1600" dirty="0">
                <a:solidFill>
                  <a:schemeClr val="dk1"/>
                </a:solidFill>
              </a:rPr>
              <a:t>words and learn that the apostrophe represents the “i” in the word “is.” </a:t>
            </a:r>
            <a:r>
              <a:rPr lang="en" sz="1600" dirty="0"/>
              <a:t>T</a:t>
            </a:r>
            <a:r>
              <a:rPr lang="en" sz="1600" dirty="0">
                <a:solidFill>
                  <a:schemeClr val="dk1"/>
                </a:solidFill>
              </a:rPr>
              <a:t>he Read Al</a:t>
            </a:r>
            <a:r>
              <a:rPr lang="en" sz="1600" dirty="0"/>
              <a:t>oud </a:t>
            </a:r>
            <a:r>
              <a:rPr lang="en" sz="1600" dirty="0">
                <a:solidFill>
                  <a:schemeClr val="dk1"/>
                </a:solidFill>
              </a:rPr>
              <a:t>Engagement Text is </a:t>
            </a:r>
            <a:r>
              <a:rPr lang="en" sz="1600" dirty="0"/>
              <a:t>“Principal Saves the Day!”and the Student Decodable Text is “Where’s Goldie?”</a:t>
            </a:r>
          </a:p>
          <a:p>
            <a:pPr marL="0" lvl="0" indent="0" algn="l" rtl="0">
              <a:lnSpc>
                <a:spcPct val="90000"/>
              </a:lnSpc>
              <a:spcBef>
                <a:spcPts val="1000"/>
              </a:spcBef>
              <a:spcAft>
                <a:spcPts val="0"/>
              </a:spcAft>
              <a:buClr>
                <a:srgbClr val="000000"/>
              </a:buClr>
              <a:buSzPts val="1100"/>
              <a:buFont typeface="Arial"/>
              <a:buNone/>
            </a:pPr>
            <a:endParaRPr sz="16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 (</a:t>
            </a:r>
            <a:r>
              <a:rPr lang="en" sz="1600" dirty="0"/>
              <a:t>“-ild,” “-ind,” “-ost,” “old”) </a:t>
            </a:r>
            <a:r>
              <a:rPr lang="en" sz="1600" dirty="0">
                <a:solidFill>
                  <a:schemeClr val="dk1"/>
                </a:solidFill>
              </a:rPr>
              <a:t>and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(“together,” “whole,” “hello,” “weird,” “where’s,” “she’s,” “there’s,” “it’s”)</a:t>
            </a:r>
            <a:endParaRPr sz="1600" dirty="0"/>
          </a:p>
          <a:p>
            <a:pPr marL="457200" lvl="0" indent="-330200" algn="l" rtl="0">
              <a:lnSpc>
                <a:spcPct val="90000"/>
              </a:lnSpc>
              <a:spcBef>
                <a:spcPts val="0"/>
              </a:spcBef>
              <a:spcAft>
                <a:spcPts val="0"/>
              </a:spcAft>
              <a:buClr>
                <a:schemeClr val="dk1"/>
              </a:buClr>
              <a:buSzPts val="1600"/>
              <a:buChar char="•"/>
            </a:pPr>
            <a:r>
              <a:rPr lang="en" sz="1600" dirty="0"/>
              <a:t>Contractions and the meaning of the apostrophe </a:t>
            </a: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7"/>
          <p:cNvSpPr txBox="1">
            <a:spLocks noGrp="1"/>
          </p:cNvSpPr>
          <p:nvPr>
            <p:ph type="title"/>
          </p:nvPr>
        </p:nvSpPr>
        <p:spPr>
          <a:xfrm>
            <a:off x="337456" y="20018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Vocabulary and Language</a:t>
            </a:r>
            <a:endParaRPr/>
          </a:p>
        </p:txBody>
      </p:sp>
      <p:sp>
        <p:nvSpPr>
          <p:cNvPr id="245" name="Google Shape;245;p37"/>
          <p:cNvSpPr txBox="1">
            <a:spLocks noGrp="1"/>
          </p:cNvSpPr>
          <p:nvPr>
            <p:ph type="body" idx="1"/>
          </p:nvPr>
        </p:nvSpPr>
        <p:spPr>
          <a:xfrm>
            <a:off x="337456" y="772886"/>
            <a:ext cx="8744143" cy="4474314"/>
          </a:xfrm>
          <a:prstGeom prst="rect">
            <a:avLst/>
          </a:prstGeom>
        </p:spPr>
        <p:txBody>
          <a:bodyPr spcFirstLastPara="1" wrap="square" lIns="68575" tIns="34275" rIns="68575" bIns="34275" anchor="t" anchorCtr="0">
            <a:noAutofit/>
          </a:bodyPr>
          <a:lstStyle/>
          <a:p>
            <a:pPr marL="457200" lvl="0" indent="-349250" algn="l" rtl="0">
              <a:lnSpc>
                <a:spcPct val="120000"/>
              </a:lnSpc>
              <a:spcBef>
                <a:spcPts val="800"/>
              </a:spcBef>
              <a:spcAft>
                <a:spcPts val="0"/>
              </a:spcAft>
              <a:buClr>
                <a:schemeClr val="dk1"/>
              </a:buClr>
              <a:buSzPts val="1900"/>
              <a:buAutoNum type="arabicPeriod"/>
            </a:pPr>
            <a:r>
              <a:rPr lang="en" sz="1800" dirty="0"/>
              <a:t>Listen to the first sentence from the article: </a:t>
            </a:r>
            <a:endParaRPr sz="1800" dirty="0"/>
          </a:p>
          <a:p>
            <a:pPr marL="177800" lvl="0" indent="0" algn="l" rtl="0">
              <a:lnSpc>
                <a:spcPct val="120000"/>
              </a:lnSpc>
              <a:spcBef>
                <a:spcPts val="800"/>
              </a:spcBef>
              <a:spcAft>
                <a:spcPts val="0"/>
              </a:spcAft>
              <a:buNone/>
            </a:pPr>
            <a:r>
              <a:rPr lang="en" sz="1900" b="1" dirty="0"/>
              <a:t>The residents of Sunnyside are saying goodbye to the mild days of fall and bundling up for colder weather.</a:t>
            </a:r>
            <a:endParaRPr sz="1900" b="1" dirty="0"/>
          </a:p>
          <a:p>
            <a:pPr marL="177800" lvl="0" indent="0" algn="l" rtl="0">
              <a:lnSpc>
                <a:spcPct val="120000"/>
              </a:lnSpc>
              <a:spcBef>
                <a:spcPts val="800"/>
              </a:spcBef>
              <a:spcAft>
                <a:spcPts val="0"/>
              </a:spcAft>
              <a:buNone/>
            </a:pPr>
            <a:r>
              <a:rPr lang="en" sz="1800" dirty="0"/>
              <a:t>Who are the “the residents of Sunnyside” that the writer is talking about?</a:t>
            </a:r>
            <a:endParaRPr sz="1800" dirty="0"/>
          </a:p>
          <a:p>
            <a:pPr marL="457200" lvl="0" indent="-349250" algn="l" rtl="0">
              <a:lnSpc>
                <a:spcPct val="120000"/>
              </a:lnSpc>
              <a:spcBef>
                <a:spcPts val="800"/>
              </a:spcBef>
              <a:spcAft>
                <a:spcPts val="0"/>
              </a:spcAft>
              <a:buSzPts val="1900"/>
              <a:buAutoNum type="arabicPeriod"/>
            </a:pPr>
            <a:r>
              <a:rPr lang="en" sz="1800" dirty="0"/>
              <a:t>If the residents, or people who live in Sunnyside, are saying goodbye to mild days and getting ready for colder weather, what must “mild” mean? </a:t>
            </a:r>
            <a:endParaRPr sz="1800" dirty="0"/>
          </a:p>
          <a:p>
            <a:pPr marL="457200" lvl="0" indent="-349250" algn="l" rtl="0">
              <a:lnSpc>
                <a:spcPct val="120000"/>
              </a:lnSpc>
              <a:spcBef>
                <a:spcPts val="0"/>
              </a:spcBef>
              <a:spcAft>
                <a:spcPts val="0"/>
              </a:spcAft>
              <a:buSzPts val="1900"/>
              <a:buAutoNum type="arabicPeriod"/>
            </a:pPr>
            <a:r>
              <a:rPr lang="en" sz="1800" dirty="0"/>
              <a:t>What does the word “forecast” mean in this sentence from the article: </a:t>
            </a:r>
            <a:endParaRPr sz="1800" dirty="0"/>
          </a:p>
          <a:p>
            <a:pPr marL="177800" lvl="0" indent="0" algn="l" rtl="0">
              <a:lnSpc>
                <a:spcPct val="120000"/>
              </a:lnSpc>
              <a:spcBef>
                <a:spcPts val="800"/>
              </a:spcBef>
              <a:spcAft>
                <a:spcPts val="0"/>
              </a:spcAft>
              <a:buNone/>
            </a:pPr>
            <a:r>
              <a:rPr lang="en" sz="1900" b="1" dirty="0"/>
              <a:t>This weekend, temperatures dipped close to freezing, and the forecast for the coming week is calling for even chillier days ahead</a:t>
            </a:r>
            <a:r>
              <a:rPr lang="en" sz="1900" dirty="0"/>
              <a:t>. </a:t>
            </a: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1" name="Google Shape;251;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a:t>
            </a:r>
            <a:r>
              <a:rPr lang="en-US" sz="2400" dirty="0">
                <a:solidFill>
                  <a:srgbClr val="FF0000"/>
                </a:solidFill>
              </a:rPr>
              <a:t>be</a:t>
            </a:r>
            <a:r>
              <a:rPr lang="en" sz="2400" dirty="0">
                <a:solidFill>
                  <a:srgbClr val="FF0000"/>
                </a:solidFill>
              </a:rPr>
              <a:t>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57" name="Google Shape;257;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read high-frequency words that are a “snap” and play fair, and words that are a “trap” and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58" name="Google Shape;258;p39"/>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0"/>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264" name="Google Shape;264;p40"/>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together	hello	whole		weird</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265" name="Google Shape;265;p40"/>
          <p:cNvSpPr txBox="1"/>
          <p:nvPr/>
        </p:nvSpPr>
        <p:spPr>
          <a:xfrm>
            <a:off x="383675" y="2671275"/>
            <a:ext cx="85206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where’s		she’s	there’s		it’s</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4"/>
                                        </p:tgtEl>
                                        <p:attrNameLst>
                                          <p:attrName>style.visibility</p:attrName>
                                        </p:attrNameLst>
                                      </p:cBhvr>
                                      <p:to>
                                        <p:strVal val="visible"/>
                                      </p:to>
                                    </p:set>
                                    <p:animEffect transition="in" filter="fade">
                                      <p:cBhvr>
                                        <p:cTn id="7" dur="1000"/>
                                        <p:tgtEl>
                                          <p:spTgt spid="2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5"/>
                                        </p:tgtEl>
                                        <p:attrNameLst>
                                          <p:attrName>style.visibility</p:attrName>
                                        </p:attrNameLst>
                                      </p:cBhvr>
                                      <p:to>
                                        <p:strVal val="visible"/>
                                      </p:to>
                                    </p:set>
                                    <p:animEffect transition="in" filter="fade">
                                      <p:cBhvr>
                                        <p:cTn id="12" dur="10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271" name="Google Shape;271;p41"/>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272" name="Google Shape;272;p41"/>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273" name="Google Shape;273;p41"/>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1000"/>
                                        <p:tgtEl>
                                          <p:spTgt spid="2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3"/>
                                        </p:tgtEl>
                                        <p:attrNameLst>
                                          <p:attrName>style.visibility</p:attrName>
                                        </p:attrNameLst>
                                      </p:cBhvr>
                                      <p:to>
                                        <p:strVal val="visible"/>
                                      </p:to>
                                    </p:set>
                                    <p:animEffect transition="in" filter="fade">
                                      <p:cBhvr>
                                        <p:cTn id="12" dur="10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9" name="Google Shape;279;p42"/>
          <p:cNvSpPr txBox="1">
            <a:spLocks noGrp="1"/>
          </p:cNvSpPr>
          <p:nvPr>
            <p:ph type="body" idx="1"/>
          </p:nvPr>
        </p:nvSpPr>
        <p:spPr>
          <a:xfrm>
            <a:off x="528320" y="1152475"/>
            <a:ext cx="808736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85" name="Google Shape;285;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Where’s Goldie?</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86" name="Google Shape;286;p43"/>
          <p:cNvPicPr preferRelativeResize="0"/>
          <p:nvPr/>
        </p:nvPicPr>
        <p:blipFill>
          <a:blip r:embed="rId3">
            <a:alphaModFix/>
          </a:blip>
          <a:stretch>
            <a:fillRect/>
          </a:stretch>
        </p:blipFill>
        <p:spPr>
          <a:xfrm>
            <a:off x="8236243" y="4247800"/>
            <a:ext cx="792000" cy="6421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4"/>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293" name="Google Shape;293;p44"/>
          <p:cNvPicPr preferRelativeResize="0"/>
          <p:nvPr/>
        </p:nvPicPr>
        <p:blipFill>
          <a:blip r:embed="rId3">
            <a:alphaModFix/>
          </a:blip>
          <a:stretch>
            <a:fillRect/>
          </a:stretch>
        </p:blipFill>
        <p:spPr>
          <a:xfrm>
            <a:off x="416775" y="1272975"/>
            <a:ext cx="4277145" cy="1642945"/>
          </a:xfrm>
          <a:prstGeom prst="rect">
            <a:avLst/>
          </a:prstGeom>
          <a:noFill/>
          <a:ln>
            <a:noFill/>
          </a:ln>
        </p:spPr>
      </p:pic>
      <p:pic>
        <p:nvPicPr>
          <p:cNvPr id="294" name="Google Shape;294;p44"/>
          <p:cNvPicPr preferRelativeResize="0"/>
          <p:nvPr/>
        </p:nvPicPr>
        <p:blipFill>
          <a:blip r:embed="rId4">
            <a:alphaModFix/>
          </a:blip>
          <a:stretch>
            <a:fillRect/>
          </a:stretch>
        </p:blipFill>
        <p:spPr>
          <a:xfrm>
            <a:off x="4543413" y="906863"/>
            <a:ext cx="4600575" cy="3609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5"/>
          <p:cNvSpPr txBox="1">
            <a:spLocks noGrp="1"/>
          </p:cNvSpPr>
          <p:nvPr>
            <p:ph type="title"/>
          </p:nvPr>
        </p:nvSpPr>
        <p:spPr>
          <a:xfrm>
            <a:off x="348342" y="25256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00" name="Google Shape;300;p45"/>
          <p:cNvPicPr preferRelativeResize="0"/>
          <p:nvPr/>
        </p:nvPicPr>
        <p:blipFill>
          <a:blip r:embed="rId3">
            <a:alphaModFix/>
          </a:blip>
          <a:stretch>
            <a:fillRect/>
          </a:stretch>
        </p:blipFill>
        <p:spPr>
          <a:xfrm>
            <a:off x="152400" y="1109813"/>
            <a:ext cx="4838700" cy="1695450"/>
          </a:xfrm>
          <a:prstGeom prst="rect">
            <a:avLst/>
          </a:prstGeom>
          <a:noFill/>
          <a:ln>
            <a:noFill/>
          </a:ln>
        </p:spPr>
      </p:pic>
      <p:pic>
        <p:nvPicPr>
          <p:cNvPr id="301" name="Google Shape;301;p45"/>
          <p:cNvPicPr preferRelativeResize="0"/>
          <p:nvPr/>
        </p:nvPicPr>
        <p:blipFill>
          <a:blip r:embed="rId4">
            <a:alphaModFix/>
          </a:blip>
          <a:stretch>
            <a:fillRect/>
          </a:stretch>
        </p:blipFill>
        <p:spPr>
          <a:xfrm>
            <a:off x="104775" y="2568350"/>
            <a:ext cx="4933950" cy="2114550"/>
          </a:xfrm>
          <a:prstGeom prst="rect">
            <a:avLst/>
          </a:prstGeom>
          <a:noFill/>
          <a:ln>
            <a:noFill/>
          </a:ln>
        </p:spPr>
      </p:pic>
      <p:pic>
        <p:nvPicPr>
          <p:cNvPr id="302" name="Google Shape;302;p45"/>
          <p:cNvPicPr preferRelativeResize="0"/>
          <p:nvPr/>
        </p:nvPicPr>
        <p:blipFill>
          <a:blip r:embed="rId5">
            <a:alphaModFix/>
          </a:blip>
          <a:stretch>
            <a:fillRect/>
          </a:stretch>
        </p:blipFill>
        <p:spPr>
          <a:xfrm>
            <a:off x="5142363" y="1972850"/>
            <a:ext cx="2028825" cy="2552700"/>
          </a:xfrm>
          <a:prstGeom prst="rect">
            <a:avLst/>
          </a:prstGeom>
          <a:noFill/>
          <a:ln>
            <a:noFill/>
          </a:ln>
        </p:spPr>
      </p:pic>
      <p:pic>
        <p:nvPicPr>
          <p:cNvPr id="303" name="Google Shape;303;p45"/>
          <p:cNvPicPr preferRelativeResize="0"/>
          <p:nvPr/>
        </p:nvPicPr>
        <p:blipFill>
          <a:blip r:embed="rId6">
            <a:alphaModFix/>
          </a:blip>
          <a:stretch>
            <a:fillRect/>
          </a:stretch>
        </p:blipFill>
        <p:spPr>
          <a:xfrm>
            <a:off x="6505575" y="147788"/>
            <a:ext cx="2638425" cy="26574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09" name="Google Shape;309;p46"/>
          <p:cNvPicPr preferRelativeResize="0"/>
          <p:nvPr/>
        </p:nvPicPr>
        <p:blipFill>
          <a:blip r:embed="rId3">
            <a:alphaModFix/>
          </a:blip>
          <a:stretch>
            <a:fillRect/>
          </a:stretch>
        </p:blipFill>
        <p:spPr>
          <a:xfrm>
            <a:off x="1394100" y="1285875"/>
            <a:ext cx="4724400" cy="2571750"/>
          </a:xfrm>
          <a:prstGeom prst="rect">
            <a:avLst/>
          </a:prstGeom>
          <a:noFill/>
          <a:ln>
            <a:noFill/>
          </a:ln>
        </p:spPr>
      </p:pic>
      <p:pic>
        <p:nvPicPr>
          <p:cNvPr id="310" name="Google Shape;310;p46"/>
          <p:cNvPicPr preferRelativeResize="0"/>
          <p:nvPr/>
        </p:nvPicPr>
        <p:blipFill>
          <a:blip r:embed="rId4">
            <a:alphaModFix/>
          </a:blip>
          <a:stretch>
            <a:fillRect/>
          </a:stretch>
        </p:blipFill>
        <p:spPr>
          <a:xfrm>
            <a:off x="6655025" y="456425"/>
            <a:ext cx="1114900" cy="3902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“Sam Rides the Subway Train”</a:t>
            </a:r>
            <a:r>
              <a:rPr lang="en" sz="1500" dirty="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Principal Saves the Day!</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Materials-Teacher Guide, write on index cards, list on board or show slide) </a:t>
            </a:r>
            <a:endParaRPr sz="1500" dirty="0">
              <a:solidFill>
                <a:schemeClr val="dk1"/>
              </a:solidFill>
            </a:endParaRPr>
          </a:p>
          <a:p>
            <a:pPr marL="457200" lvl="0" indent="-323850" algn="l" rtl="0">
              <a:spcBef>
                <a:spcPts val="0"/>
              </a:spcBef>
              <a:spcAft>
                <a:spcPts val="0"/>
              </a:spcAft>
              <a:buSzPts val="1500"/>
              <a:buChar char="•"/>
            </a:pPr>
            <a:r>
              <a:rPr lang="en" sz="1500" dirty="0"/>
              <a:t>Snap or Trap T-chart (on board, chart paper or shown on slide)</a:t>
            </a:r>
            <a:endParaRPr sz="1500" dirty="0"/>
          </a:p>
          <a:p>
            <a:pPr marL="457200" lvl="0" indent="-323850" algn="l" rtl="0">
              <a:spcBef>
                <a:spcPts val="0"/>
              </a:spcBef>
              <a:spcAft>
                <a:spcPts val="0"/>
              </a:spcAft>
              <a:buClr>
                <a:schemeClr val="dk1"/>
              </a:buClr>
              <a:buSzPts val="1500"/>
              <a:buChar char="•"/>
            </a:pPr>
            <a:r>
              <a:rPr lang="en" sz="1500" dirty="0">
                <a:solidFill>
                  <a:schemeClr val="dk1"/>
                </a:solidFill>
              </a:rPr>
              <a:t>Snapshot Assessment (Supporting Materials - Teacher Guide, optional; one per student)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 (optional)</a:t>
            </a:r>
            <a:endParaRPr sz="1500" dirty="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8: Lesson 37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16" name="Google Shape;316;p47"/>
          <p:cNvPicPr preferRelativeResize="0"/>
          <p:nvPr/>
        </p:nvPicPr>
        <p:blipFill>
          <a:blip r:embed="rId3">
            <a:alphaModFix/>
          </a:blip>
          <a:stretch>
            <a:fillRect/>
          </a:stretch>
        </p:blipFill>
        <p:spPr>
          <a:xfrm>
            <a:off x="515175" y="1147763"/>
            <a:ext cx="4829175" cy="2847975"/>
          </a:xfrm>
          <a:prstGeom prst="rect">
            <a:avLst/>
          </a:prstGeom>
          <a:noFill/>
          <a:ln>
            <a:noFill/>
          </a:ln>
        </p:spPr>
      </p:pic>
      <p:pic>
        <p:nvPicPr>
          <p:cNvPr id="317" name="Google Shape;317;p47"/>
          <p:cNvPicPr preferRelativeResize="0"/>
          <p:nvPr/>
        </p:nvPicPr>
        <p:blipFill>
          <a:blip r:embed="rId4">
            <a:alphaModFix/>
          </a:blip>
          <a:stretch>
            <a:fillRect/>
          </a:stretch>
        </p:blipFill>
        <p:spPr>
          <a:xfrm>
            <a:off x="5751784" y="906875"/>
            <a:ext cx="2036041" cy="2847975"/>
          </a:xfrm>
          <a:prstGeom prst="rect">
            <a:avLst/>
          </a:prstGeom>
          <a:noFill/>
          <a:ln>
            <a:noFill/>
          </a:ln>
        </p:spPr>
      </p:pic>
      <p:pic>
        <p:nvPicPr>
          <p:cNvPr id="2" name="Picture 1"/>
          <p:cNvPicPr>
            <a:picLocks noChangeAspect="1"/>
          </p:cNvPicPr>
          <p:nvPr/>
        </p:nvPicPr>
        <p:blipFill>
          <a:blip r:embed="rId5"/>
          <a:stretch>
            <a:fillRect/>
          </a:stretch>
        </p:blipFill>
        <p:spPr>
          <a:xfrm>
            <a:off x="3437681" y="1315015"/>
            <a:ext cx="219918" cy="30544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23" name="Google Shape;323;p48"/>
          <p:cNvPicPr preferRelativeResize="0"/>
          <p:nvPr/>
        </p:nvPicPr>
        <p:blipFill>
          <a:blip r:embed="rId3">
            <a:alphaModFix/>
          </a:blip>
          <a:stretch>
            <a:fillRect/>
          </a:stretch>
        </p:blipFill>
        <p:spPr>
          <a:xfrm>
            <a:off x="2233613" y="971550"/>
            <a:ext cx="4676775" cy="3200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29" name="Google Shape;329;p49"/>
          <p:cNvPicPr preferRelativeResize="0"/>
          <p:nvPr/>
        </p:nvPicPr>
        <p:blipFill>
          <a:blip r:embed="rId3">
            <a:alphaModFix/>
          </a:blip>
          <a:stretch>
            <a:fillRect/>
          </a:stretch>
        </p:blipFill>
        <p:spPr>
          <a:xfrm>
            <a:off x="748350" y="1292475"/>
            <a:ext cx="5295900" cy="2943225"/>
          </a:xfrm>
          <a:prstGeom prst="rect">
            <a:avLst/>
          </a:prstGeom>
          <a:noFill/>
          <a:ln>
            <a:noFill/>
          </a:ln>
        </p:spPr>
      </p:pic>
      <p:pic>
        <p:nvPicPr>
          <p:cNvPr id="330" name="Google Shape;330;p49"/>
          <p:cNvPicPr preferRelativeResize="0"/>
          <p:nvPr/>
        </p:nvPicPr>
        <p:blipFill>
          <a:blip r:embed="rId4">
            <a:alphaModFix/>
          </a:blip>
          <a:stretch>
            <a:fillRect/>
          </a:stretch>
        </p:blipFill>
        <p:spPr>
          <a:xfrm>
            <a:off x="6044250" y="732025"/>
            <a:ext cx="945775" cy="1986125"/>
          </a:xfrm>
          <a:prstGeom prst="rect">
            <a:avLst/>
          </a:prstGeom>
          <a:noFill/>
          <a:ln>
            <a:noFill/>
          </a:ln>
        </p:spPr>
      </p:pic>
      <p:sp>
        <p:nvSpPr>
          <p:cNvPr id="2" name="TextBox 1"/>
          <p:cNvSpPr txBox="1"/>
          <p:nvPr/>
        </p:nvSpPr>
        <p:spPr>
          <a:xfrm>
            <a:off x="1435260" y="1373997"/>
            <a:ext cx="324091" cy="461665"/>
          </a:xfrm>
          <a:prstGeom prst="rect">
            <a:avLst/>
          </a:prstGeom>
          <a:noFill/>
          <a:ln>
            <a:noFill/>
          </a:ln>
        </p:spPr>
        <p:txBody>
          <a:bodyPr wrap="square" rtlCol="0">
            <a:spAutoFit/>
          </a:bodyPr>
          <a:lstStyle/>
          <a:p>
            <a:r>
              <a:rPr lang="en-US" sz="2400" dirty="0" smtClean="0"/>
              <a:t>.</a:t>
            </a: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36" name="Google Shape;336;p50"/>
          <p:cNvPicPr preferRelativeResize="0"/>
          <p:nvPr/>
        </p:nvPicPr>
        <p:blipFill>
          <a:blip r:embed="rId3">
            <a:alphaModFix/>
          </a:blip>
          <a:stretch>
            <a:fillRect/>
          </a:stretch>
        </p:blipFill>
        <p:spPr>
          <a:xfrm>
            <a:off x="2380825" y="1033350"/>
            <a:ext cx="4667250" cy="3219450"/>
          </a:xfrm>
          <a:prstGeom prst="rect">
            <a:avLst/>
          </a:prstGeom>
          <a:noFill/>
          <a:ln>
            <a:noFill/>
          </a:ln>
        </p:spPr>
      </p:pic>
      <p:pic>
        <p:nvPicPr>
          <p:cNvPr id="4" name="Picture 3"/>
          <p:cNvPicPr>
            <a:picLocks noChangeAspect="1"/>
          </p:cNvPicPr>
          <p:nvPr/>
        </p:nvPicPr>
        <p:blipFill>
          <a:blip r:embed="rId4"/>
          <a:stretch>
            <a:fillRect/>
          </a:stretch>
        </p:blipFill>
        <p:spPr>
          <a:xfrm>
            <a:off x="6250329" y="1233992"/>
            <a:ext cx="219918" cy="305442"/>
          </a:xfrm>
          <a:prstGeom prst="rect">
            <a:avLst/>
          </a:prstGeom>
        </p:spPr>
      </p:pic>
      <p:pic>
        <p:nvPicPr>
          <p:cNvPr id="2" name="Picture 1"/>
          <p:cNvPicPr>
            <a:picLocks noChangeAspect="1"/>
          </p:cNvPicPr>
          <p:nvPr/>
        </p:nvPicPr>
        <p:blipFill>
          <a:blip r:embed="rId5"/>
          <a:stretch>
            <a:fillRect/>
          </a:stretch>
        </p:blipFill>
        <p:spPr>
          <a:xfrm>
            <a:off x="6948725" y="2340784"/>
            <a:ext cx="192854" cy="32544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2" name="Google Shape;342;p51"/>
          <p:cNvPicPr preferRelativeResize="0"/>
          <p:nvPr/>
        </p:nvPicPr>
        <p:blipFill>
          <a:blip r:embed="rId3">
            <a:alphaModFix/>
          </a:blip>
          <a:stretch>
            <a:fillRect/>
          </a:stretch>
        </p:blipFill>
        <p:spPr>
          <a:xfrm>
            <a:off x="4078025" y="2108700"/>
            <a:ext cx="4810125" cy="1981200"/>
          </a:xfrm>
          <a:prstGeom prst="rect">
            <a:avLst/>
          </a:prstGeom>
          <a:noFill/>
          <a:ln>
            <a:noFill/>
          </a:ln>
        </p:spPr>
      </p:pic>
      <p:pic>
        <p:nvPicPr>
          <p:cNvPr id="343" name="Google Shape;343;p51"/>
          <p:cNvPicPr preferRelativeResize="0"/>
          <p:nvPr/>
        </p:nvPicPr>
        <p:blipFill>
          <a:blip r:embed="rId4">
            <a:alphaModFix/>
          </a:blip>
          <a:stretch>
            <a:fillRect/>
          </a:stretch>
        </p:blipFill>
        <p:spPr>
          <a:xfrm>
            <a:off x="152400" y="1059275"/>
            <a:ext cx="3773225" cy="313906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5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51" name="Google Shape;351;p5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pic>
        <p:nvPicPr>
          <p:cNvPr id="352" name="Google Shape;352;p52"/>
          <p:cNvPicPr preferRelativeResize="0"/>
          <p:nvPr/>
        </p:nvPicPr>
        <p:blipFill>
          <a:blip r:embed="rId3">
            <a:alphaModFix/>
          </a:blip>
          <a:stretch>
            <a:fillRect/>
          </a:stretch>
        </p:blipFill>
        <p:spPr>
          <a:xfrm>
            <a:off x="629851" y="1543200"/>
            <a:ext cx="2858673" cy="2858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58" name="Google Shape;358;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64" name="Google Shape;364;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words with the long vowel spelling patterns “-ild,” “-ind,” “-ost,” and “old.”</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Where’s Goldie?</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65" name="Google Shape;365;p54"/>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aphicFrame>
        <p:nvGraphicFramePr>
          <p:cNvPr id="370" name="Google Shape;370;p55"/>
          <p:cNvGraphicFramePr/>
          <p:nvPr>
            <p:extLst>
              <p:ext uri="{D42A27DB-BD31-4B8C-83A1-F6EECF244321}">
                <p14:modId xmlns:p14="http://schemas.microsoft.com/office/powerpoint/2010/main" val="1776179399"/>
              </p:ext>
            </p:extLst>
          </p:nvPr>
        </p:nvGraphicFramePr>
        <p:xfrm>
          <a:off x="0" y="0"/>
          <a:ext cx="9144000" cy="5114425"/>
        </p:xfrm>
        <a:graphic>
          <a:graphicData uri="http://schemas.openxmlformats.org/drawingml/2006/table">
            <a:tbl>
              <a:tblPr>
                <a:noFill/>
                <a:tableStyleId>{090EE25B-D2FD-4B75-BD9D-958BEDAFE777}</a:tableStyleId>
              </a:tblPr>
              <a:tblGrid>
                <a:gridCol w="3155092">
                  <a:extLst>
                    <a:ext uri="{9D8B030D-6E8A-4147-A177-3AD203B41FA5}">
                      <a16:colId xmlns:a16="http://schemas.microsoft.com/office/drawing/2014/main" xmlns="" val="20000"/>
                    </a:ext>
                  </a:extLst>
                </a:gridCol>
                <a:gridCol w="3130378">
                  <a:extLst>
                    <a:ext uri="{9D8B030D-6E8A-4147-A177-3AD203B41FA5}">
                      <a16:colId xmlns:a16="http://schemas.microsoft.com/office/drawing/2014/main" xmlns="" val="20001"/>
                    </a:ext>
                  </a:extLst>
                </a:gridCol>
                <a:gridCol w="2858530">
                  <a:extLst>
                    <a:ext uri="{9D8B030D-6E8A-4147-A177-3AD203B41FA5}">
                      <a16:colId xmlns:a16="http://schemas.microsoft.com/office/drawing/2014/main" xmlns=""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the high-frequency words (“together,” “whole,” “hello,” “weird,” “where’s,” “she’s,” “there’s,” “it’s”).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all the words with the long vowel spelling patterns: “-ild,” “-ind,” “-ost,” “old.”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underline the syllables and try again.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Work with your partner to read all the words. Did you circle the same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first page of  “Where’s Goldie?” together, using the same voice.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Take turns reading the other pages of “Where’s Goldie?”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Follow the Rules of Fluency! Read </a:t>
                      </a:r>
                      <a:r>
                        <a:rPr lang="en" sz="1500" i="1" dirty="0">
                          <a:solidFill>
                            <a:schemeClr val="dk1"/>
                          </a:solidFill>
                          <a:latin typeface="Century Gothic"/>
                          <a:ea typeface="Century Gothic"/>
                          <a:cs typeface="Century Gothic"/>
                          <a:sym typeface="Century Gothic"/>
                        </a:rPr>
                        <a:t>smoothly</a:t>
                      </a:r>
                      <a:r>
                        <a:rPr lang="en" sz="1500" dirty="0">
                          <a:solidFill>
                            <a:schemeClr val="dk1"/>
                          </a:solidFill>
                          <a:latin typeface="Century Gothic"/>
                          <a:ea typeface="Century Gothic"/>
                          <a:cs typeface="Century Gothic"/>
                          <a:sym typeface="Century Gothic"/>
                        </a:rPr>
                        <a:t>, </a:t>
                      </a:r>
                      <a:r>
                        <a:rPr lang="en" sz="1500" i="1" dirty="0">
                          <a:solidFill>
                            <a:schemeClr val="dk1"/>
                          </a:solidFill>
                          <a:latin typeface="Century Gothic"/>
                          <a:ea typeface="Century Gothic"/>
                          <a:cs typeface="Century Gothic"/>
                          <a:sym typeface="Century Gothic"/>
                        </a:rPr>
                        <a:t>with expression </a:t>
                      </a:r>
                      <a:r>
                        <a:rPr lang="en-US" sz="1500" i="1" dirty="0">
                          <a:solidFill>
                            <a:schemeClr val="dk1"/>
                          </a:solidFill>
                          <a:latin typeface="Century Gothic"/>
                          <a:ea typeface="Century Gothic"/>
                          <a:cs typeface="Century Gothic"/>
                          <a:sym typeface="Century Gothic"/>
                        </a:rPr>
                        <a:t>and</a:t>
                      </a:r>
                      <a:r>
                        <a:rPr lang="en" sz="1500" i="1" dirty="0">
                          <a:solidFill>
                            <a:schemeClr val="dk1"/>
                          </a:solidFill>
                          <a:latin typeface="Century Gothic"/>
                          <a:ea typeface="Century Gothic"/>
                          <a:cs typeface="Century Gothic"/>
                          <a:sym typeface="Century Gothic"/>
                        </a:rPr>
                        <a:t> meaning</a:t>
                      </a:r>
                      <a:r>
                        <a:rPr lang="en" sz="1500" dirty="0">
                          <a:solidFill>
                            <a:schemeClr val="dk1"/>
                          </a:solidFill>
                          <a:latin typeface="Century Gothic"/>
                          <a:ea typeface="Century Gothic"/>
                          <a:cs typeface="Century Gothic"/>
                          <a:sym typeface="Century Gothic"/>
                        </a:rPr>
                        <a:t> and at </a:t>
                      </a:r>
                      <a:r>
                        <a:rPr lang="en" sz="1500" i="1" dirty="0">
                          <a:solidFill>
                            <a:schemeClr val="dk1"/>
                          </a:solidFill>
                          <a:latin typeface="Century Gothic"/>
                          <a:ea typeface="Century Gothic"/>
                          <a:cs typeface="Century Gothic"/>
                          <a:sym typeface="Century Gothic"/>
                        </a:rPr>
                        <a:t>just the right speed</a:t>
                      </a:r>
                      <a:r>
                        <a:rPr lang="en" sz="150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time allows, read the story again and act out what happens as you take turns reading.</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“Where’s Goldie?”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As you read, circle all the words that have long vowel spelling patterns: “-ild,” “-ind,” “-ost,” “old,”</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and the high-frequency words (“together,” “whole,” “hello,” “weird,”</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“where’s,”</a:t>
                      </a:r>
                      <a:r>
                        <a:rPr lang="en" sz="1500" baseline="0" dirty="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“she’s,” “there’s,” “it’s”).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371" name="Google Shape;371;p55"/>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372" name="Google Shape;372;p55"/>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373" name="Google Shape;373;p55"/>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37: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Principal Saves the Day!</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03" name="Google Shape;20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37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9" name="Google Shape;209;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10" name="Google Shape;210;p3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8: Lesson 37</a:t>
            </a:r>
            <a:endParaRPr sz="3200" b="1">
              <a:solidFill>
                <a:srgbClr val="404040"/>
              </a:solidFill>
              <a:latin typeface="Century Gothic"/>
              <a:ea typeface="Century Gothic"/>
              <a:cs typeface="Century Gothic"/>
              <a:sym typeface="Century Gothic"/>
            </a:endParaRPr>
          </a:p>
        </p:txBody>
      </p:sp>
      <p:pic>
        <p:nvPicPr>
          <p:cNvPr id="211" name="Google Shape;211;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2" name="Google Shape;212;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24" name="Google Shape;224;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I can retell the events from </a:t>
            </a:r>
            <a:r>
              <a:rPr lang="en" sz="2400" dirty="0"/>
              <a:t>Sunny Gazette article</a:t>
            </a:r>
            <a:r>
              <a:rPr lang="en" sz="2400" dirty="0">
                <a:solidFill>
                  <a:schemeClr val="dk1"/>
                </a:solidFill>
              </a:rPr>
              <a:t>: “</a:t>
            </a:r>
            <a:r>
              <a:rPr lang="en" sz="2400" dirty="0"/>
              <a:t>Principal Saves the Day!</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dirty="0">
                <a:solidFill>
                  <a:schemeClr val="dk1"/>
                </a:solidFill>
              </a:rPr>
              <a:t>Using evidence from the text, I can answer questions about the </a:t>
            </a:r>
            <a:r>
              <a:rPr lang="en" sz="2400" dirty="0"/>
              <a:t>Sunny Gazette article</a:t>
            </a:r>
            <a:r>
              <a:rPr lang="en" sz="2400" dirty="0">
                <a:solidFill>
                  <a:schemeClr val="dk1"/>
                </a:solidFill>
              </a:rPr>
              <a:t> “</a:t>
            </a:r>
            <a:r>
              <a:rPr lang="en" sz="2400" dirty="0"/>
              <a:t>Principal Saves the Day!</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25" name="Google Shape;225;p34"/>
          <p:cNvPicPr preferRelativeResize="0"/>
          <p:nvPr/>
        </p:nvPicPr>
        <p:blipFill>
          <a:blip r:embed="rId3">
            <a:alphaModFix/>
          </a:blip>
          <a:stretch>
            <a:fillRect/>
          </a:stretch>
        </p:blipFill>
        <p:spPr>
          <a:xfrm>
            <a:off x="8249379" y="4247800"/>
            <a:ext cx="792000" cy="6421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body" idx="1"/>
          </p:nvPr>
        </p:nvSpPr>
        <p:spPr>
          <a:xfrm>
            <a:off x="151250" y="185057"/>
            <a:ext cx="4466100" cy="4486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500" i="1" dirty="0">
                <a:latin typeface="Century Gothic" panose="020B0502020202020204" pitchFamily="34" charset="0"/>
              </a:rPr>
              <a:t>Sunnyside Gazette Edition 8: </a:t>
            </a:r>
            <a:r>
              <a:rPr lang="en" sz="1500" b="1" i="1" dirty="0">
                <a:latin typeface="Century Gothic" panose="020B0502020202020204" pitchFamily="34" charset="0"/>
              </a:rPr>
              <a:t>“Principal Pack Saves the Day!</a:t>
            </a:r>
            <a:r>
              <a:rPr lang="en" sz="1500" i="1" dirty="0">
                <a:latin typeface="Century Gothic" panose="020B0502020202020204" pitchFamily="34" charset="0"/>
              </a:rPr>
              <a:t>”</a:t>
            </a:r>
            <a:endParaRPr sz="1500" i="1" dirty="0">
              <a:latin typeface="Century Gothic" panose="020B0502020202020204" pitchFamily="34" charset="0"/>
            </a:endParaRPr>
          </a:p>
          <a:p>
            <a:pPr marL="0" lvl="0" indent="0" algn="l" rtl="0">
              <a:spcBef>
                <a:spcPts val="800"/>
              </a:spcBef>
              <a:spcAft>
                <a:spcPts val="0"/>
              </a:spcAft>
              <a:buNone/>
            </a:pPr>
            <a:r>
              <a:rPr lang="en" sz="1500" dirty="0">
                <a:latin typeface="Century Gothic" panose="020B0502020202020204" pitchFamily="34" charset="0"/>
              </a:rPr>
              <a:t>The residents of Sunnyside are saying goodbye to the mild days of fall and bundling up for colder weather. This weekend, temperatures dipped close to freezing, and the forecast for the coming week is calling for even chillier days ahead.</a:t>
            </a:r>
            <a:endParaRPr sz="1500" dirty="0">
              <a:latin typeface="Century Gothic" panose="020B0502020202020204" pitchFamily="34" charset="0"/>
            </a:endParaRPr>
          </a:p>
          <a:p>
            <a:pPr marL="0" lvl="0" indent="0" algn="l" rtl="0">
              <a:spcBef>
                <a:spcPts val="800"/>
              </a:spcBef>
              <a:spcAft>
                <a:spcPts val="0"/>
              </a:spcAft>
              <a:buNone/>
            </a:pPr>
            <a:r>
              <a:rPr lang="en" sz="1500" dirty="0">
                <a:latin typeface="Century Gothic" panose="020B0502020202020204" pitchFamily="34" charset="0"/>
              </a:rPr>
              <a:t>This weather report was especially bad news for Principal Noah Pack. On Friday, the old heating system at Sunnyside Elementary began to fail. Principal Pack and the building engineer worked on it all day but were unable to fix it. </a:t>
            </a:r>
            <a:endParaRPr sz="1500" dirty="0">
              <a:latin typeface="Century Gothic" panose="020B0502020202020204" pitchFamily="34" charset="0"/>
            </a:endParaRPr>
          </a:p>
          <a:p>
            <a:pPr marL="0" lvl="0" indent="0" algn="l" rtl="0">
              <a:spcBef>
                <a:spcPts val="800"/>
              </a:spcBef>
              <a:spcAft>
                <a:spcPts val="0"/>
              </a:spcAft>
              <a:buClr>
                <a:schemeClr val="dk1"/>
              </a:buClr>
              <a:buSzPts val="1100"/>
              <a:buFont typeface="Arial"/>
              <a:buNone/>
            </a:pPr>
            <a:r>
              <a:rPr lang="en" sz="1500" dirty="0">
                <a:latin typeface="Century Gothic" panose="020B0502020202020204" pitchFamily="34" charset="0"/>
              </a:rPr>
              <a:t>“I watched the weather report that morning,” said Principal Pack. “I knew the temperature would be dropping over the weekend and into the next week. I knew I had to do something to make sure the kids would be warm enough at school on Monday.”</a:t>
            </a:r>
            <a:endParaRPr sz="1500" dirty="0">
              <a:latin typeface="Century Gothic" panose="020B0502020202020204" pitchFamily="34" charset="0"/>
            </a:endParaRPr>
          </a:p>
        </p:txBody>
      </p:sp>
      <p:sp>
        <p:nvSpPr>
          <p:cNvPr id="231" name="Google Shape;231;p35"/>
          <p:cNvSpPr txBox="1">
            <a:spLocks noGrp="1"/>
          </p:cNvSpPr>
          <p:nvPr>
            <p:ph type="body" idx="2"/>
          </p:nvPr>
        </p:nvSpPr>
        <p:spPr>
          <a:xfrm>
            <a:off x="4834243" y="206828"/>
            <a:ext cx="4117800" cy="4486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latin typeface="Century Gothic" panose="020B0502020202020204" pitchFamily="34" charset="0"/>
              </a:rPr>
              <a:t>Principal Pack called several local heating technicians but had trouble finding somebody that would work over the weekend. So he turned on his computer and searched the Internet. He learned all about the old heating system in the school. After many hours of work and research, Principal Pack fixed the heating system!</a:t>
            </a:r>
            <a:endParaRPr sz="1500" dirty="0">
              <a:latin typeface="Century Gothic" panose="020B0502020202020204" pitchFamily="34" charset="0"/>
            </a:endParaRPr>
          </a:p>
          <a:p>
            <a:pPr marL="0" lvl="0" indent="0" algn="l" rtl="0">
              <a:spcBef>
                <a:spcPts val="800"/>
              </a:spcBef>
              <a:spcAft>
                <a:spcPts val="0"/>
              </a:spcAft>
              <a:buClr>
                <a:schemeClr val="dk1"/>
              </a:buClr>
              <a:buSzPts val="1100"/>
              <a:buFont typeface="Arial"/>
              <a:buNone/>
            </a:pPr>
            <a:r>
              <a:rPr lang="en" sz="1500" dirty="0">
                <a:latin typeface="Century Gothic" panose="020B0502020202020204" pitchFamily="34" charset="0"/>
              </a:rPr>
              <a:t>“It is still very old. But until we can replace the heating system, at least I know it is working for now and my students can come to school on Monday,” said Principal Pack.</a:t>
            </a:r>
            <a:endParaRPr sz="1500" dirty="0">
              <a:latin typeface="Century Gothic" panose="020B0502020202020204" pitchFamily="34" charset="0"/>
            </a:endParaRPr>
          </a:p>
          <a:p>
            <a:pPr marL="0" lvl="0" indent="0" algn="l" rtl="0">
              <a:spcBef>
                <a:spcPts val="800"/>
              </a:spcBef>
              <a:spcAft>
                <a:spcPts val="0"/>
              </a:spcAft>
              <a:buNone/>
            </a:pPr>
            <a:endParaRPr sz="1600" dirty="0"/>
          </a:p>
        </p:txBody>
      </p:sp>
      <p:pic>
        <p:nvPicPr>
          <p:cNvPr id="232" name="Google Shape;232;p35"/>
          <p:cNvPicPr preferRelativeResize="0"/>
          <p:nvPr/>
        </p:nvPicPr>
        <p:blipFill>
          <a:blip r:embed="rId3">
            <a:alphaModFix/>
          </a:blip>
          <a:stretch>
            <a:fillRect/>
          </a:stretch>
        </p:blipFill>
        <p:spPr>
          <a:xfrm>
            <a:off x="7225550" y="3367660"/>
            <a:ext cx="1480050" cy="1502025"/>
          </a:xfrm>
          <a:prstGeom prst="rect">
            <a:avLst/>
          </a:prstGeom>
          <a:noFill/>
          <a:ln>
            <a:noFill/>
          </a:ln>
        </p:spPr>
      </p:pic>
      <p:pic>
        <p:nvPicPr>
          <p:cNvPr id="233" name="Google Shape;233;p35"/>
          <p:cNvPicPr preferRelativeResize="0"/>
          <p:nvPr/>
        </p:nvPicPr>
        <p:blipFill>
          <a:blip r:embed="rId4">
            <a:alphaModFix/>
          </a:blip>
          <a:stretch>
            <a:fillRect/>
          </a:stretch>
        </p:blipFill>
        <p:spPr>
          <a:xfrm>
            <a:off x="5069500" y="3572264"/>
            <a:ext cx="1703900" cy="12794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6"/>
          <p:cNvSpPr txBox="1">
            <a:spLocks noGrp="1"/>
          </p:cNvSpPr>
          <p:nvPr>
            <p:ph type="title"/>
          </p:nvPr>
        </p:nvSpPr>
        <p:spPr>
          <a:xfrm>
            <a:off x="322586" y="24923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39" name="Google Shape;239;p36"/>
          <p:cNvSpPr txBox="1">
            <a:spLocks noGrp="1"/>
          </p:cNvSpPr>
          <p:nvPr>
            <p:ph type="body" idx="1"/>
          </p:nvPr>
        </p:nvSpPr>
        <p:spPr>
          <a:xfrm>
            <a:off x="304800" y="1059493"/>
            <a:ext cx="8538386"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Clr>
                <a:schemeClr val="dk1"/>
              </a:buClr>
              <a:buSzPts val="2400"/>
              <a:buAutoNum type="arabicPeriod"/>
            </a:pPr>
            <a:r>
              <a:rPr lang="en" sz="2400" dirty="0"/>
              <a:t>Why was the colder weather bad news for Principal Pack?</a:t>
            </a:r>
            <a:endParaRPr sz="2400" dirty="0"/>
          </a:p>
          <a:p>
            <a:pPr marL="457200" lvl="0" indent="-381000" algn="l" rtl="0">
              <a:lnSpc>
                <a:spcPct val="115000"/>
              </a:lnSpc>
              <a:spcBef>
                <a:spcPts val="1000"/>
              </a:spcBef>
              <a:spcAft>
                <a:spcPts val="0"/>
              </a:spcAft>
              <a:buSzPts val="2400"/>
              <a:buAutoNum type="arabicPeriod"/>
            </a:pPr>
            <a:r>
              <a:rPr lang="en" sz="2400" dirty="0"/>
              <a:t>How did Principal Pack save the day?</a:t>
            </a:r>
            <a:endParaRPr sz="2400" dirty="0"/>
          </a:p>
          <a:p>
            <a:pPr marL="457200" lvl="0" indent="-381000" algn="l" rtl="0">
              <a:lnSpc>
                <a:spcPct val="115000"/>
              </a:lnSpc>
              <a:spcBef>
                <a:spcPts val="1000"/>
              </a:spcBef>
              <a:spcAft>
                <a:spcPts val="0"/>
              </a:spcAft>
              <a:buSzPts val="2400"/>
              <a:buAutoNum type="arabicPeriod"/>
            </a:pPr>
            <a:r>
              <a:rPr lang="en" sz="2400" dirty="0"/>
              <a:t>In the article, Principal Pack called some heating technicians. What must heating technicians be? </a:t>
            </a:r>
            <a:endParaRPr sz="2400" dirty="0"/>
          </a:p>
          <a:p>
            <a:pPr marL="457200" lvl="0" indent="-381000" algn="l" rtl="0">
              <a:lnSpc>
                <a:spcPct val="115000"/>
              </a:lnSpc>
              <a:spcBef>
                <a:spcPts val="1000"/>
              </a:spcBef>
              <a:spcAft>
                <a:spcPts val="0"/>
              </a:spcAft>
              <a:buSzPts val="2400"/>
              <a:buAutoNum type="arabicPeriod"/>
            </a:pPr>
            <a:r>
              <a:rPr lang="en" sz="2400" dirty="0"/>
              <a:t>What does this article tell us about Principal Pack? How do you know?</a:t>
            </a:r>
            <a:endParaRPr sz="2400" dirty="0"/>
          </a:p>
          <a:p>
            <a:pPr marL="0" lvl="0" indent="0" algn="l" rtl="0">
              <a:spcBef>
                <a:spcPts val="10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564A498-ABC5-42E0-976A-D10C715B0403}"/>
</file>

<file path=customXml/itemProps2.xml><?xml version="1.0" encoding="utf-8"?>
<ds:datastoreItem xmlns:ds="http://schemas.openxmlformats.org/officeDocument/2006/customXml" ds:itemID="{F83101F2-E741-4F1C-A9C3-8C04CACE1CAA}"/>
</file>

<file path=customXml/itemProps3.xml><?xml version="1.0" encoding="utf-8"?>
<ds:datastoreItem xmlns:ds="http://schemas.openxmlformats.org/officeDocument/2006/customXml" ds:itemID="{A2B0E4E3-68A5-4436-8403-321A4A7D9EB0}"/>
</file>

<file path=docProps/app.xml><?xml version="1.0" encoding="utf-8"?>
<Properties xmlns="http://schemas.openxmlformats.org/officeDocument/2006/extended-properties" xmlns:vt="http://schemas.openxmlformats.org/officeDocument/2006/docPropsVTypes">
  <TotalTime>1281</TotalTime>
  <Words>6954</Words>
  <Application>Microsoft Office PowerPoint</Application>
  <PresentationFormat>On-screen Show (16:9)</PresentationFormat>
  <Paragraphs>537</Paragraphs>
  <Slides>28</Slides>
  <Notes>28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28</vt:i4>
      </vt:variant>
    </vt:vector>
  </HeadingPairs>
  <TitlesOfParts>
    <vt:vector size="34" baseType="lpstr">
      <vt:lpstr>Arial</vt:lpstr>
      <vt:lpstr>Calibri</vt:lpstr>
      <vt:lpstr>Century Gothic</vt:lpstr>
      <vt:lpstr>Times New Roman</vt:lpstr>
      <vt:lpstr>Office Theme</vt:lpstr>
      <vt:lpstr>Office Theme</vt:lpstr>
      <vt:lpstr>Grade 2: Module 2: Part 1: Cycle 8: Lesson 37 Teacher slide, before teaching.</vt:lpstr>
      <vt:lpstr>Grade 2: Module 2: Part 1: Cycle 8: Lesson 37 Teacher slide, before teaching.</vt:lpstr>
      <vt:lpstr>Grade 2: Module 2: Part 1: Cycle 8: Lesson 37 Teacher slide, before teaching.</vt:lpstr>
      <vt:lpstr>Grade 2: Module 2: Part 1: Cycle 8: Lesson 37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8: Lesson 37 Teacher slide, before teaching.</dc:title>
  <dc:creator>nbravo</dc:creator>
  <cp:lastModifiedBy>Nicole Bravo</cp:lastModifiedBy>
  <cp:revision>13</cp:revision>
  <dcterms:modified xsi:type="dcterms:W3CDTF">2018-12-29T19:17:30Z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