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6.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13.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2.xml" ContentType="application/vnd.openxmlformats-officedocument.presentationml.notesSlide+xml"/>
  <Override PartName="/ppt/slideLayouts/slideLayout22.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11.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1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6DEA692E-E895-47CB-9B52-C797167D7891}">
  <a:tblStyle styleId="{6DEA692E-E895-47CB-9B52-C797167D7891}"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6246" autoAdjust="0"/>
  </p:normalViewPr>
  <p:slideViewPr>
    <p:cSldViewPr snapToGrid="0">
      <p:cViewPr varScale="1">
        <p:scale>
          <a:sx n="97" d="100"/>
          <a:sy n="97" d="100"/>
        </p:scale>
        <p:origin x="-1432" y="-112"/>
      </p:cViewPr>
      <p:guideLst>
        <p:guide orient="horz" pos="1620"/>
        <p:guide pos="2880"/>
      </p:guideLst>
    </p:cSldViewPr>
  </p:slideViewPr>
  <p:notesTextViewPr>
    <p:cViewPr>
      <p:scale>
        <a:sx n="1" d="1"/>
        <a:sy n="1" d="1"/>
      </p:scale>
      <p:origin x="0" y="111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presProps" Target="presProps.xml"/><Relationship Id="rId8" Type="http://schemas.openxmlformats.org/officeDocument/2006/relationships/slide" Target="slides/slide6.xml"/><Relationship Id="rId2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printerSettings" Target="printerSettings/printerSettings1.bin"/><Relationship Id="rId7" Type="http://schemas.openxmlformats.org/officeDocument/2006/relationships/slide" Target="slides/slide5.xml"/><Relationship Id="rId20" Type="http://schemas.openxmlformats.org/officeDocument/2006/relationships/theme" Target="theme/theme1.xml"/><Relationship Id="rId16" Type="http://schemas.openxmlformats.org/officeDocument/2006/relationships/notesMaster" Target="notesMasters/notesMaster1.xml"/><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4" Type="http://schemas.openxmlformats.org/officeDocument/2006/relationships/customXml" Target="../customXml/item3.xml"/><Relationship Id="rId15" Type="http://schemas.openxmlformats.org/officeDocument/2006/relationships/slide" Target="slides/slide13.xml"/><Relationship Id="rId5" Type="http://schemas.openxmlformats.org/officeDocument/2006/relationships/slide" Target="slides/slide3.xml"/><Relationship Id="rId23" Type="http://schemas.openxmlformats.org/officeDocument/2006/relationships/customXml" Target="../customXml/item2.xml"/><Relationship Id="rId10" Type="http://schemas.openxmlformats.org/officeDocument/2006/relationships/slide" Target="slides/slide8.xml"/><Relationship Id="rId19" Type="http://schemas.openxmlformats.org/officeDocument/2006/relationships/viewProps" Target="viewProps.xml"/><Relationship Id="rId9" Type="http://schemas.openxmlformats.org/officeDocument/2006/relationships/slide" Target="slides/slide7.xml"/><Relationship Id="rId14" Type="http://schemas.openxmlformats.org/officeDocument/2006/relationships/slide" Target="slides/slide12.xml"/><Relationship Id="rId4" Type="http://schemas.openxmlformats.org/officeDocument/2006/relationships/slide" Target="slides/slide2.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681803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 Id="rId3" Type="http://schemas.openxmlformats.org/officeDocument/2006/relationships/hyperlink" Target="https://www.youtube.com/watch?v=zGY_RjqlSRU"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students to begin the </a:t>
            </a:r>
            <a:r>
              <a:rPr lang="en" sz="1200" b="1" dirty="0">
                <a:solidFill>
                  <a:schemeClr val="dk1"/>
                </a:solidFill>
                <a:latin typeface="Calibri"/>
                <a:ea typeface="Calibri"/>
                <a:cs typeface="Calibri"/>
                <a:sym typeface="Calibri"/>
              </a:rPr>
              <a:t>Mid-Unit 2 Assessment, </a:t>
            </a:r>
            <a:r>
              <a:rPr lang="en" sz="1200" dirty="0">
                <a:solidFill>
                  <a:schemeClr val="dk1"/>
                </a:solidFill>
                <a:latin typeface="Calibri"/>
                <a:ea typeface="Calibri"/>
                <a:cs typeface="Calibri"/>
                <a:sym typeface="Calibri"/>
              </a:rPr>
              <a:t>which is given in two parts and spans Lessons 11 and 12.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includes the </a:t>
            </a:r>
            <a:r>
              <a:rPr lang="en" sz="1200" b="1" dirty="0">
                <a:solidFill>
                  <a:schemeClr val="dk1"/>
                </a:solidFill>
                <a:latin typeface="Calibri"/>
                <a:ea typeface="Calibri"/>
                <a:cs typeface="Calibri"/>
                <a:sym typeface="Calibri"/>
              </a:rPr>
              <a:t>Mid-Unit 2 Assessment, Part 1</a:t>
            </a:r>
            <a:r>
              <a:rPr lang="en" sz="1200" dirty="0">
                <a:solidFill>
                  <a:schemeClr val="dk1"/>
                </a:solidFill>
                <a:latin typeface="Calibri"/>
                <a:ea typeface="Calibri"/>
                <a:cs typeface="Calibri"/>
                <a:sym typeface="Calibri"/>
              </a:rPr>
              <a:t>, which assesses SL.7.3 and RI.7.8. To help students reach mastery of these standards, they independently complete a </a:t>
            </a:r>
            <a:r>
              <a:rPr lang="en" sz="1200" b="1" dirty="0">
                <a:solidFill>
                  <a:schemeClr val="dk1"/>
                </a:solidFill>
                <a:latin typeface="Calibri"/>
                <a:ea typeface="Calibri"/>
                <a:cs typeface="Calibri"/>
                <a:sym typeface="Calibri"/>
              </a:rPr>
              <a:t>Tracing an Argument note-catcher</a:t>
            </a:r>
            <a:r>
              <a:rPr lang="en" sz="1200" dirty="0">
                <a:solidFill>
                  <a:schemeClr val="dk1"/>
                </a:solidFill>
                <a:latin typeface="Calibri"/>
                <a:ea typeface="Calibri"/>
                <a:cs typeface="Calibri"/>
                <a:sym typeface="Calibri"/>
              </a:rPr>
              <a:t> for both a text and a video. This task calls upon them to employ the skills that they have been practicing. </a:t>
            </a:r>
            <a:endParaRPr sz="1200" dirty="0">
              <a:solidFill>
                <a:schemeClr val="dk1"/>
              </a:solidFill>
              <a:latin typeface="Calibri"/>
              <a:ea typeface="Calibri"/>
              <a:cs typeface="Calibri"/>
              <a:sym typeface="Calibri"/>
            </a:endParaRPr>
          </a:p>
          <a:p>
            <a:pPr marL="13716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play the video multiple times. Viewing the video several times essentially allows students to “reread” the material, and they will more successfully reach SL.7.3.  </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Please bear in mind that Youtube, social media video sites, and other website links may incorporate inappropriate content via comment banks and ads. While some lessons include these links as the most efficient means to view content in preparation for the lesson, be sure to preview links, and/or use a filter service, such as www.safeshare.tv, for actually viewing these links in the classroom.</a:t>
            </a:r>
            <a:endParaRPr sz="1200" dirty="0">
              <a:solidFill>
                <a:schemeClr val="dk1"/>
              </a:solidFill>
              <a:highlight>
                <a:srgbClr val="FFFF00"/>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return to their </a:t>
            </a:r>
            <a:r>
              <a:rPr lang="en" sz="1200" b="0" dirty="0">
                <a:solidFill>
                  <a:schemeClr val="dk1"/>
                </a:solidFill>
                <a:latin typeface="Calibri"/>
                <a:ea typeface="Calibri"/>
                <a:cs typeface="Calibri"/>
                <a:sym typeface="Calibri"/>
              </a:rPr>
              <a:t>Thinking Logs</a:t>
            </a:r>
            <a:r>
              <a:rPr lang="en" sz="1200" dirty="0">
                <a:solidFill>
                  <a:schemeClr val="dk1"/>
                </a:solidFill>
                <a:latin typeface="Calibri"/>
                <a:ea typeface="Calibri"/>
                <a:cs typeface="Calibri"/>
                <a:sym typeface="Calibri"/>
              </a:rPr>
              <a:t>, begun in Unit 1 and last used in Lesson 4 of this unit.</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352231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34056f3cc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434056f3cc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30-40 minutes (15-20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r>
              <a:rPr lang="en" sz="1200" b="1" dirty="0" smtClean="0">
                <a:solidFill>
                  <a:schemeClr val="dk1"/>
                </a:solidFill>
                <a:latin typeface="Calibri"/>
                <a:ea typeface="Calibri"/>
                <a:cs typeface="Calibri"/>
                <a:sym typeface="Calibri"/>
              </a:rPr>
              <a:t>Individual</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Mid-Unit 2 Assessment, Part 1,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completed Part A, hand out the </a:t>
            </a:r>
            <a:r>
              <a:rPr lang="en" sz="1200" b="0" dirty="0">
                <a:solidFill>
                  <a:schemeClr val="dk1"/>
                </a:solidFill>
                <a:latin typeface="Calibri"/>
                <a:ea typeface="Calibri"/>
                <a:cs typeface="Calibri"/>
                <a:sym typeface="Calibri"/>
              </a:rPr>
              <a:t>text “Can You Unplug for 24 Hours?”Ask students to read the article and then complete Part B.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Instruct students to remain silent until all classmates are finished with their work, and prompt students to begin.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If they finish their assessment, encourage students to stay seated and complete one of the tasks listed on the board.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Collect the assessments. Also, collect the text “Can You Unplug for 24 Hours?” This text will be p</a:t>
            </a:r>
            <a:r>
              <a:rPr lang="en" sz="1200" dirty="0">
                <a:solidFill>
                  <a:schemeClr val="dk1"/>
                </a:solidFill>
                <a:latin typeface="Calibri"/>
                <a:ea typeface="Calibri"/>
                <a:cs typeface="Calibri"/>
                <a:sym typeface="Calibri"/>
              </a:rPr>
              <a:t>art of the </a:t>
            </a:r>
            <a:r>
              <a:rPr lang="en" sz="1200" b="1" dirty="0">
                <a:solidFill>
                  <a:schemeClr val="dk1"/>
                </a:solidFill>
                <a:latin typeface="Calibri"/>
                <a:ea typeface="Calibri"/>
                <a:cs typeface="Calibri"/>
                <a:sym typeface="Calibri"/>
              </a:rPr>
              <a:t>Mid-Unit 2 Assessment, Part 2</a:t>
            </a:r>
            <a:r>
              <a:rPr lang="en" sz="1200" dirty="0">
                <a:solidFill>
                  <a:schemeClr val="dk1"/>
                </a:solidFill>
                <a:latin typeface="Calibri"/>
                <a:ea typeface="Calibri"/>
                <a:cs typeface="Calibri"/>
                <a:sym typeface="Calibri"/>
              </a:rPr>
              <a:t> in Lesson 12.</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focus on the article and on their </a:t>
            </a:r>
            <a:r>
              <a:rPr lang="en" sz="1200" b="1" dirty="0">
                <a:solidFill>
                  <a:schemeClr val="dk1"/>
                </a:solidFill>
                <a:latin typeface="Calibri"/>
                <a:ea typeface="Calibri"/>
                <a:cs typeface="Calibri"/>
                <a:sym typeface="Calibri"/>
              </a:rPr>
              <a:t>Mid-Unit 2 Assessment.</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reading a portion of the article aloud for students who would benefit from the initial audio support, but employ this intervention cautiously, as it is an assessment.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reviewing certain vocabulary words or writing their definitions on the board: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balk (verb): to hesitate, or to be unwilling to accept an idea</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respite (noun): a short period of rest from something difficult or unpleasant</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frenetic (adjective): fast and energetic, in a wild or uncontrolled way</a:t>
            </a:r>
            <a:endParaRPr sz="1200" i="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535153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42d42813f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42d42813f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Closing and Assessment A. Thinking Log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time permits, consider allowing students to share their ideas with a partner or the whole class.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focus on </a:t>
            </a:r>
            <a:r>
              <a:rPr lang="en" sz="1200" b="0" dirty="0">
                <a:solidFill>
                  <a:schemeClr val="dk1"/>
                </a:solidFill>
                <a:latin typeface="Calibri"/>
                <a:ea typeface="Calibri"/>
                <a:cs typeface="Calibri"/>
                <a:sym typeface="Calibri"/>
              </a:rPr>
              <a:t>their Thinking Logs and help them navigate to the questions for Lesson 11.</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Instruct students to work quietly on answering the questions.</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0" dirty="0">
                <a:solidFill>
                  <a:schemeClr val="dk1"/>
                </a:solidFill>
                <a:latin typeface="Calibri"/>
                <a:ea typeface="Calibri"/>
                <a:cs typeface="Calibri"/>
                <a:sym typeface="Calibri"/>
              </a:rPr>
              <a:t>Student Look-fors/Listen-fors: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Students should work quietly and individually on the Thinking Log.</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struggle to articulate how the video helped “clarify” their thinking, ask other prompting questions, such as: </a:t>
            </a:r>
            <a:r>
              <a:rPr lang="en" sz="1200" i="1" dirty="0">
                <a:solidFill>
                  <a:schemeClr val="dk1"/>
                </a:solidFill>
                <a:latin typeface="Calibri"/>
                <a:ea typeface="Calibri"/>
                <a:cs typeface="Calibri"/>
                <a:sym typeface="Calibri"/>
              </a:rPr>
              <a:t>“What did you find most interesting in the video?” </a:t>
            </a:r>
            <a:r>
              <a:rPr lang="en" sz="1200" dirty="0">
                <a:solidFill>
                  <a:schemeClr val="dk1"/>
                </a:solidFill>
                <a:latin typeface="Calibri"/>
                <a:ea typeface="Calibri"/>
                <a:cs typeface="Calibri"/>
                <a:sym typeface="Calibri"/>
              </a:rPr>
              <a:t>or </a:t>
            </a:r>
            <a:r>
              <a:rPr lang="en" sz="1200" i="1" dirty="0">
                <a:solidFill>
                  <a:schemeClr val="dk1"/>
                </a:solidFill>
                <a:latin typeface="Calibri"/>
                <a:ea typeface="Calibri"/>
                <a:cs typeface="Calibri"/>
                <a:sym typeface="Calibri"/>
              </a:rPr>
              <a:t>“What’s one new thing you learned from the video?” </a:t>
            </a:r>
            <a:r>
              <a:rPr lang="en" sz="1200" dirty="0">
                <a:solidFill>
                  <a:schemeClr val="dk1"/>
                </a:solidFill>
                <a:latin typeface="Calibri"/>
                <a:ea typeface="Calibri"/>
                <a:cs typeface="Calibri"/>
                <a:sym typeface="Calibri"/>
              </a:rPr>
              <a:t>or </a:t>
            </a:r>
            <a:r>
              <a:rPr lang="en" sz="1200" i="1" dirty="0">
                <a:solidFill>
                  <a:schemeClr val="dk1"/>
                </a:solidFill>
                <a:latin typeface="Calibri"/>
                <a:ea typeface="Calibri"/>
                <a:cs typeface="Calibri"/>
                <a:sym typeface="Calibri"/>
              </a:rPr>
              <a:t>“How does something you heard in the video relate to something else you read or saw?”</a:t>
            </a:r>
            <a:endParaRPr sz="1200" b="1"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363285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25" name="Google Shape;225;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732242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33" name="Google Shape;233;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87410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Entry Task: Evaluating an Argument I Have/Who Has? cards </a:t>
            </a:r>
            <a:r>
              <a:rPr lang="en" sz="1200" dirty="0">
                <a:solidFill>
                  <a:schemeClr val="dk1"/>
                </a:solidFill>
                <a:latin typeface="Calibri"/>
                <a:ea typeface="Calibri"/>
                <a:cs typeface="Calibri"/>
                <a:sym typeface="Calibri"/>
              </a:rPr>
              <a:t>(one set of six cards per triad)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Mid-Unit 2 Assessment, Part 1: Tracing and Evaluating Arguments in Text and Video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0" dirty="0">
                <a:solidFill>
                  <a:schemeClr val="dk1"/>
                </a:solidFill>
                <a:latin typeface="Calibri"/>
                <a:ea typeface="Calibri"/>
                <a:cs typeface="Calibri"/>
                <a:sym typeface="Calibri"/>
              </a:rPr>
              <a:t>“Can You Unplug for 24 Hours?” (assessment text; one per student)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Video: “Nicholas Carr’s ‘The Shallows: What the Internet is Doing to Our Brains”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Mid-Unit 2 Assessment, Part 1: Tracing and Evaluating Arguments in Text and Video</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0" dirty="0">
                <a:solidFill>
                  <a:schemeClr val="dk1"/>
                </a:solidFill>
                <a:latin typeface="Calibri"/>
                <a:ea typeface="Calibri"/>
                <a:cs typeface="Calibri"/>
                <a:sym typeface="Calibri"/>
              </a:rPr>
              <a:t>Thinking Logs </a:t>
            </a:r>
            <a:r>
              <a:rPr lang="en" sz="1200" dirty="0">
                <a:solidFill>
                  <a:schemeClr val="dk1"/>
                </a:solidFill>
                <a:latin typeface="Calibri"/>
                <a:ea typeface="Calibri"/>
                <a:cs typeface="Calibri"/>
                <a:sym typeface="Calibri"/>
              </a:rPr>
              <a:t>(from Unit 1, Lesson 2)</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Cut </a:t>
            </a:r>
            <a:r>
              <a:rPr lang="en" sz="1200" b="0" dirty="0">
                <a:solidFill>
                  <a:schemeClr val="dk1"/>
                </a:solidFill>
                <a:latin typeface="Calibri"/>
                <a:ea typeface="Calibri"/>
                <a:cs typeface="Calibri"/>
                <a:sym typeface="Calibri"/>
              </a:rPr>
              <a:t>I Have/Who Has? cards </a:t>
            </a:r>
            <a:r>
              <a:rPr lang="en" sz="1200" dirty="0">
                <a:solidFill>
                  <a:schemeClr val="dk1"/>
                </a:solidFill>
                <a:latin typeface="Calibri"/>
                <a:ea typeface="Calibri"/>
                <a:cs typeface="Calibri"/>
                <a:sym typeface="Calibri"/>
              </a:rPr>
              <a:t>in advance to save time. Be sure you have one set of six cards for each triad (group of three students) in your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how you will group students in triads on Slide 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Locate students’ Thinking Logs.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 about the best method for recording students’ ideas about silent activities on Slide 8. Will you write their suggested activities on the board or on chart paper?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Since this is an assessment, consider how you want to seat students for maximum productivity.</a:t>
            </a: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47324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0" dirty="0">
                <a:solidFill>
                  <a:schemeClr val="dk1"/>
                </a:solidFill>
                <a:latin typeface="Calibri"/>
                <a:ea typeface="Calibri"/>
                <a:cs typeface="Calibri"/>
                <a:sym typeface="Calibri"/>
              </a:rPr>
              <a:t>video “Nicholas Carr’s ‘The Shallows: What the Internet is Doing to Our Brains” (h</a:t>
            </a:r>
            <a:r>
              <a:rPr lang="en" sz="1200" dirty="0">
                <a:solidFill>
                  <a:schemeClr val="dk1"/>
                </a:solidFill>
                <a:latin typeface="Calibri"/>
                <a:ea typeface="Calibri"/>
                <a:cs typeface="Calibri"/>
                <a:sym typeface="Calibri"/>
              </a:rPr>
              <a:t>ttp://www.youtube.com/watch?v=zGY_RjqlSRU</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Triad Talk</a:t>
            </a:r>
            <a:endParaRPr sz="1200" b="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97960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647626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836638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3463e62fa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3463e62fa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Suggested slide pacing: 5-7 minutes</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Triads</a:t>
            </a: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Opening A. Entry Task: Evaluating an Argument I Have/Who Has    </a:t>
            </a: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activity will appeal to kinesthetic learners and encourages students to review aspects of an argument in a creative and engaging way.</a:t>
            </a:r>
            <a:endParaRPr sz="120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Group students in triads and hand two cards from the set of </a:t>
            </a:r>
            <a:r>
              <a:rPr lang="en" sz="1200" b="1">
                <a:solidFill>
                  <a:schemeClr val="dk1"/>
                </a:solidFill>
                <a:latin typeface="Calibri"/>
                <a:ea typeface="Calibri"/>
                <a:cs typeface="Calibri"/>
                <a:sym typeface="Calibri"/>
              </a:rPr>
              <a:t>Entry Task: Evaluating an Argument I Have/Who Has cards </a:t>
            </a:r>
            <a:r>
              <a:rPr lang="en" sz="1200">
                <a:solidFill>
                  <a:schemeClr val="dk1"/>
                </a:solidFill>
                <a:latin typeface="Calibri"/>
                <a:ea typeface="Calibri"/>
                <a:cs typeface="Calibri"/>
                <a:sym typeface="Calibri"/>
              </a:rPr>
              <a:t>to each student. Make sure each group has a full set of six cards.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instructions on the slide aloud. Allow triads a couple of minutes to complete the activity.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return to their seats.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Teacher Action Step 2, listen for students to verbally place the cards in order, moving from “I have the first card” to “a claim,” then “relevant evidence,” then “assess whether it is strong and successful at proving a claim,” then “sufficient evidence,” then “sound reasoning.”</a:t>
            </a:r>
            <a:endParaRPr sz="1200" b="1">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Support for Any Students Who Need It: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you anticipate that students will struggle with this activity, consider walking through the first two cards as a class, or designating one group as a “fishbowl” to demonstrate how the first two cards will work.</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16138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7-10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r>
              <a:rPr lang="en" sz="1200" b="1" dirty="0" smtClean="0">
                <a:solidFill>
                  <a:schemeClr val="dk1"/>
                </a:solidFill>
                <a:latin typeface="Calibri"/>
                <a:ea typeface="Calibri"/>
                <a:cs typeface="Calibri"/>
                <a:sym typeface="Calibri"/>
              </a:rPr>
              <a:t>Pairs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B. Reviewing the Learning Targets/Introducing Mid-Unit 2 Assessment, Part 1</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Checking in with learning targets helps students self-assess their learning. This research-based strategy supports struggling learners most.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Allowing students to discuss with a partner before writing or sharing with the whole class is a low-stress strategy to help them process in a risk-free situation.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minutes </a:t>
            </a:r>
            <a:r>
              <a:rPr lang="en" sz="1200" b="0" dirty="0">
                <a:solidFill>
                  <a:schemeClr val="dk1"/>
                </a:solidFill>
                <a:latin typeface="Calibri"/>
                <a:ea typeface="Calibri"/>
                <a:cs typeface="Calibri"/>
                <a:sym typeface="Calibri"/>
              </a:rPr>
              <a:t>to Turn and Talk about </a:t>
            </a:r>
            <a:r>
              <a:rPr lang="en" sz="1200" dirty="0">
                <a:solidFill>
                  <a:schemeClr val="dk1"/>
                </a:solidFill>
                <a:latin typeface="Calibri"/>
                <a:ea typeface="Calibri"/>
                <a:cs typeface="Calibri"/>
                <a:sym typeface="Calibri"/>
              </a:rPr>
              <a:t>one strategy they’ll use to evaluate an argument.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their strategy.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listen for students to say things </a:t>
            </a:r>
            <a:r>
              <a:rPr lang="en" sz="1200" b="0" dirty="0">
                <a:solidFill>
                  <a:schemeClr val="dk1"/>
                </a:solidFill>
                <a:latin typeface="Calibri"/>
                <a:ea typeface="Calibri"/>
                <a:cs typeface="Calibri"/>
                <a:sym typeface="Calibri"/>
              </a:rPr>
              <a:t>like, “I will look for credible evidence from reliable sources to make sure the claim is supported.”</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have trouble thinking of a strategy in Teacher Action Step 2, prompt them to consider the cards they just worked with.</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072260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487e0e11ce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487e0e11ce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7-10 minutes (2-3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B. Reviewing the Learning Targets/Introducing Mid-Unit 2 Assessment, Part 1,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Taking time to ask for students’ ideas about other tasks they can complete while their classmates are working can greatly enhance student buy-in for setting clear expectations for focused work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Solicit students’ ideas about what they can do if they finish the assessment early.</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listen for students to say things like</a:t>
            </a:r>
            <a:r>
              <a:rPr lang="en" sz="1200" b="0" dirty="0">
                <a:solidFill>
                  <a:schemeClr val="dk1"/>
                </a:solidFill>
                <a:latin typeface="Calibri"/>
                <a:ea typeface="Calibri"/>
                <a:cs typeface="Calibri"/>
                <a:sym typeface="Calibri"/>
              </a:rPr>
              <a:t>, “I can read my independent reading book” or “I can work quietly on other homework.”</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139103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45ba26a53c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45ba26a53c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30-40 minutes (15-20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r>
              <a:rPr lang="en" sz="1200" b="1" dirty="0" smtClean="0">
                <a:solidFill>
                  <a:schemeClr val="dk1"/>
                </a:solidFill>
                <a:latin typeface="Calibri"/>
                <a:ea typeface="Calibri"/>
                <a:cs typeface="Calibri"/>
                <a:sym typeface="Calibri"/>
              </a:rPr>
              <a:t>Individual</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Mid-Unit 2 Assessment, Part 1</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two slides related to this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Mid-Unit 2 Assessment, Part 1: Tracing and Evaluating Arguments in Text and Video</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To complete Part A, play </a:t>
            </a:r>
            <a:r>
              <a:rPr lang="en" sz="1200" b="0" dirty="0">
                <a:solidFill>
                  <a:schemeClr val="dk1"/>
                </a:solidFill>
                <a:latin typeface="Calibri"/>
                <a:ea typeface="Calibri"/>
                <a:cs typeface="Calibri"/>
                <a:sym typeface="Calibri"/>
              </a:rPr>
              <a:t>the video: “Nicholas Carr’s ‘The Shallows: What the Internet is Doing to Our Brains” </a:t>
            </a:r>
            <a:r>
              <a:rPr lang="en" sz="1200" dirty="0">
                <a:solidFill>
                  <a:schemeClr val="dk1"/>
                </a:solidFill>
                <a:latin typeface="Calibri"/>
                <a:ea typeface="Calibri"/>
                <a:cs typeface="Calibri"/>
                <a:sym typeface="Calibri"/>
              </a:rPr>
              <a:t>(</a:t>
            </a:r>
            <a:r>
              <a:rPr lang="en" sz="1200" u="sng" dirty="0">
                <a:solidFill>
                  <a:schemeClr val="hlink"/>
                </a:solidFill>
                <a:latin typeface="Calibri"/>
                <a:ea typeface="Calibri"/>
                <a:cs typeface="Calibri"/>
                <a:sym typeface="Calibri"/>
                <a:hlinkClick r:id="rId3"/>
              </a:rPr>
              <a:t>https://www.youtube.com/watch?v=zGY_RjqlSRU</a:t>
            </a:r>
            <a:r>
              <a:rPr lang="en" sz="1200" dirty="0">
                <a:solidFill>
                  <a:schemeClr val="dk1"/>
                </a:solidFill>
                <a:latin typeface="Calibri"/>
                <a:ea typeface="Calibri"/>
                <a:cs typeface="Calibri"/>
                <a:sym typeface="Calibri"/>
              </a:rPr>
              <a:t>) once, allow time for students to respond, and then play it two more times.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focus on the video and on their </a:t>
            </a:r>
            <a:r>
              <a:rPr lang="en" sz="1200" b="1" dirty="0">
                <a:solidFill>
                  <a:schemeClr val="dk1"/>
                </a:solidFill>
                <a:latin typeface="Calibri"/>
                <a:ea typeface="Calibri"/>
                <a:cs typeface="Calibri"/>
                <a:sym typeface="Calibri"/>
              </a:rPr>
              <a:t>Mid-Unit 2 Assessment.</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allowing additional viewings of the video for ELLs or other students who might need it.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40031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hyperlink" Target="https://www.youtube.com/watch?v=zGY_RjqlSRU"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image" Target="../media/image10.jpg"/><Relationship Id="rId5" Type="http://schemas.openxmlformats.org/officeDocument/2006/relationships/image" Target="../media/image11.jpg"/><Relationship Id="rId6"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hyperlink" Target="https://www.youtube.com/watch?v=zGY_RjqlSRU"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hyperlink" Target="http://www.youtube.com/watch?v=zGY_RjqlSRU"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8.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a:t>
            </a:r>
            <a:r>
              <a:rPr lang="en" sz="3400">
                <a:latin typeface="Century Gothic"/>
                <a:ea typeface="Century Gothic"/>
                <a:cs typeface="Century Gothic"/>
                <a:sym typeface="Century Gothic"/>
              </a:rPr>
              <a:t> 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11</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8520600" cy="3263400"/>
          </a:xfrm>
          <a:prstGeom prst="rect">
            <a:avLst/>
          </a:prstGeom>
        </p:spPr>
        <p:txBody>
          <a:bodyPr spcFirstLastPara="1" wrap="square" lIns="68575" tIns="34275" rIns="68575" bIns="34275" anchor="t" anchorCtr="0">
            <a:noAutofit/>
          </a:bodyPr>
          <a:lstStyle/>
          <a:p>
            <a:pPr marL="457200" lvl="0" indent="-330200" algn="l" rtl="0">
              <a:spcBef>
                <a:spcPts val="0"/>
              </a:spcBef>
              <a:spcAft>
                <a:spcPts val="0"/>
              </a:spcAft>
              <a:buSzPts val="1600"/>
              <a:buFont typeface="Century Gothic"/>
              <a:buChar char="•"/>
            </a:pPr>
            <a:r>
              <a:rPr lang="en" sz="1600" dirty="0"/>
              <a:t>This lesson will take approximately 50-60 minutes to complete. </a:t>
            </a:r>
            <a:endParaRPr sz="1600" dirty="0"/>
          </a:p>
          <a:p>
            <a:pPr marL="457200" lvl="0" indent="-330200" algn="l" rtl="0">
              <a:lnSpc>
                <a:spcPct val="100000"/>
              </a:lnSpc>
              <a:spcBef>
                <a:spcPts val="1000"/>
              </a:spcBef>
              <a:spcAft>
                <a:spcPts val="0"/>
              </a:spcAft>
              <a:buSzPts val="1600"/>
              <a:buFont typeface="Century Gothic"/>
              <a:buChar char="•"/>
            </a:pPr>
            <a:r>
              <a:rPr lang="en" sz="1600" dirty="0"/>
              <a:t>The purpose of this lesson is for students to begin the </a:t>
            </a:r>
            <a:r>
              <a:rPr lang="en" sz="1600" b="1" dirty="0"/>
              <a:t>Mid-Unit 2 Assessment</a:t>
            </a:r>
            <a:r>
              <a:rPr lang="en" sz="1600" dirty="0"/>
              <a:t>, which is given in two parts and spans Lessons 11 and 12.</a:t>
            </a:r>
            <a:endParaRPr sz="1600" dirty="0"/>
          </a:p>
          <a:p>
            <a:pPr marL="457200" lvl="0" indent="0" algn="l" rtl="0">
              <a:lnSpc>
                <a:spcPct val="100000"/>
              </a:lnSpc>
              <a:spcBef>
                <a:spcPts val="0"/>
              </a:spcBef>
              <a:spcAft>
                <a:spcPts val="0"/>
              </a:spcAft>
              <a:buNone/>
            </a:pPr>
            <a:endParaRPr sz="1600" dirty="0"/>
          </a:p>
          <a:p>
            <a:pPr marL="0" lvl="0" indent="0" algn="l" rtl="0">
              <a:lnSpc>
                <a:spcPct val="100000"/>
              </a:lnSpc>
              <a:spcBef>
                <a:spcPts val="0"/>
              </a:spcBef>
              <a:spcAft>
                <a:spcPts val="0"/>
              </a:spcAft>
              <a:buNone/>
            </a:pPr>
            <a:r>
              <a:rPr lang="en" sz="1600" b="1" dirty="0"/>
              <a:t>The Learning Targets for students today are:</a:t>
            </a:r>
            <a:endParaRPr sz="1600" b="1" dirty="0"/>
          </a:p>
          <a:p>
            <a:pPr marL="457200" lvl="0" indent="-317500" algn="l" rtl="0">
              <a:lnSpc>
                <a:spcPct val="100000"/>
              </a:lnSpc>
              <a:spcBef>
                <a:spcPts val="1000"/>
              </a:spcBef>
              <a:spcAft>
                <a:spcPts val="0"/>
              </a:spcAft>
              <a:buSzPts val="1400"/>
              <a:buChar char="•"/>
            </a:pPr>
            <a:r>
              <a:rPr lang="en" sz="1400" dirty="0"/>
              <a:t>I can identify the argument and specific claims in the text “Can You Unplug for 24 Hours?”</a:t>
            </a:r>
            <a:endParaRPr sz="1400" dirty="0"/>
          </a:p>
          <a:p>
            <a:pPr marL="457200" lvl="0" indent="-317500" algn="l" rtl="0">
              <a:lnSpc>
                <a:spcPct val="100000"/>
              </a:lnSpc>
              <a:spcBef>
                <a:spcPts val="0"/>
              </a:spcBef>
              <a:spcAft>
                <a:spcPts val="0"/>
              </a:spcAft>
              <a:buSzPts val="1400"/>
              <a:buChar char="•"/>
            </a:pPr>
            <a:r>
              <a:rPr lang="en" sz="1400" dirty="0"/>
              <a:t>I can evaluate the argument and specific claims in the text “Can You Unplug for 24 Hours?”</a:t>
            </a:r>
            <a:endParaRPr sz="1400" dirty="0"/>
          </a:p>
          <a:p>
            <a:pPr marL="457200" lvl="0" indent="-317500" algn="l" rtl="0">
              <a:lnSpc>
                <a:spcPct val="100000"/>
              </a:lnSpc>
              <a:spcBef>
                <a:spcPts val="0"/>
              </a:spcBef>
              <a:spcAft>
                <a:spcPts val="0"/>
              </a:spcAft>
              <a:buSzPts val="1400"/>
              <a:buChar char="•"/>
            </a:pPr>
            <a:r>
              <a:rPr lang="en" sz="1400" dirty="0" smtClean="0"/>
              <a:t>I can </a:t>
            </a:r>
            <a:r>
              <a:rPr lang="en" sz="1400" dirty="0"/>
              <a:t>outline the argument and specific claims in the video </a:t>
            </a:r>
            <a:r>
              <a:rPr lang="en" sz="1400" b="1" u="sng" dirty="0">
                <a:solidFill>
                  <a:schemeClr val="hlink"/>
                </a:solidFill>
                <a:hlinkClick r:id="rId3"/>
              </a:rPr>
              <a:t>“Nicholas Carr’s ‘The Shallows: What the Internet is Doing to Our Brains”</a:t>
            </a:r>
            <a:endParaRPr sz="1400" b="1" dirty="0"/>
          </a:p>
          <a:p>
            <a:pPr marL="457200" lvl="0" indent="-317500" algn="l" rtl="0">
              <a:lnSpc>
                <a:spcPct val="100000"/>
              </a:lnSpc>
              <a:spcBef>
                <a:spcPts val="0"/>
              </a:spcBef>
              <a:spcAft>
                <a:spcPts val="0"/>
              </a:spcAft>
              <a:buSzPts val="1400"/>
              <a:buChar char="•"/>
            </a:pPr>
            <a:r>
              <a:rPr lang="en" sz="1400" dirty="0"/>
              <a:t>I can evaluate the argument and specific claims in the video </a:t>
            </a:r>
            <a:r>
              <a:rPr lang="en" sz="1400" b="1" u="sng" dirty="0">
                <a:solidFill>
                  <a:schemeClr val="hlink"/>
                </a:solidFill>
                <a:hlinkClick r:id="rId3"/>
              </a:rPr>
              <a:t>“Nicholas Carr’s ‘The Shallows: What the Internet is Doing to Our Brains”</a:t>
            </a:r>
            <a:endParaRPr sz="1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4"/>
          <p:cNvSpPr/>
          <p:nvPr/>
        </p:nvSpPr>
        <p:spPr>
          <a:xfrm>
            <a:off x="58864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34"/>
          <p:cNvSpPr/>
          <p:nvPr/>
        </p:nvSpPr>
        <p:spPr>
          <a:xfrm>
            <a:off x="6467475"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34"/>
          <p:cNvSpPr/>
          <p:nvPr/>
        </p:nvSpPr>
        <p:spPr>
          <a:xfrm>
            <a:off x="704850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34"/>
          <p:cNvSpPr/>
          <p:nvPr/>
        </p:nvSpPr>
        <p:spPr>
          <a:xfrm>
            <a:off x="76771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34"/>
          <p:cNvSpPr/>
          <p:nvPr/>
        </p:nvSpPr>
        <p:spPr>
          <a:xfrm>
            <a:off x="8210550" y="3343275"/>
            <a:ext cx="574500" cy="14271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34"/>
          <p:cNvSpPr txBox="1">
            <a:spLocks noGrp="1"/>
          </p:cNvSpPr>
          <p:nvPr>
            <p:ph type="title"/>
          </p:nvPr>
        </p:nvSpPr>
        <p:spPr>
          <a:xfrm>
            <a:off x="567159" y="197650"/>
            <a:ext cx="7650891"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complete Part B of our </a:t>
            </a:r>
            <a:r>
              <a:rPr lang="en" sz="2800" b="1" dirty="0"/>
              <a:t>Mid-Unit 2 Assessment</a:t>
            </a:r>
            <a:endParaRPr sz="2800" b="1" i="1" dirty="0"/>
          </a:p>
        </p:txBody>
      </p:sp>
      <p:pic>
        <p:nvPicPr>
          <p:cNvPr id="211" name="Google Shape;211;p34"/>
          <p:cNvPicPr preferRelativeResize="0"/>
          <p:nvPr/>
        </p:nvPicPr>
        <p:blipFill>
          <a:blip r:embed="rId3">
            <a:alphaModFix/>
          </a:blip>
          <a:stretch>
            <a:fillRect/>
          </a:stretch>
        </p:blipFill>
        <p:spPr>
          <a:xfrm>
            <a:off x="5951750" y="1211775"/>
            <a:ext cx="2794250" cy="3048700"/>
          </a:xfrm>
          <a:prstGeom prst="rect">
            <a:avLst/>
          </a:prstGeom>
          <a:noFill/>
          <a:ln>
            <a:noFill/>
          </a:ln>
        </p:spPr>
      </p:pic>
      <p:pic>
        <p:nvPicPr>
          <p:cNvPr id="212" name="Google Shape;212;p34"/>
          <p:cNvPicPr preferRelativeResize="0"/>
          <p:nvPr/>
        </p:nvPicPr>
        <p:blipFill>
          <a:blip r:embed="rId4">
            <a:alphaModFix/>
          </a:blip>
          <a:stretch>
            <a:fillRect/>
          </a:stretch>
        </p:blipFill>
        <p:spPr>
          <a:xfrm>
            <a:off x="5981550" y="4260478"/>
            <a:ext cx="2588901" cy="348513"/>
          </a:xfrm>
          <a:prstGeom prst="rect">
            <a:avLst/>
          </a:prstGeom>
          <a:noFill/>
          <a:ln>
            <a:noFill/>
          </a:ln>
        </p:spPr>
      </p:pic>
      <p:pic>
        <p:nvPicPr>
          <p:cNvPr id="213" name="Google Shape;213;p34"/>
          <p:cNvPicPr preferRelativeResize="0"/>
          <p:nvPr/>
        </p:nvPicPr>
        <p:blipFill rotWithShape="1">
          <a:blip r:embed="rId5">
            <a:alphaModFix/>
          </a:blip>
          <a:srcRect b="34708"/>
          <a:stretch/>
        </p:blipFill>
        <p:spPr>
          <a:xfrm>
            <a:off x="775475" y="2266937"/>
            <a:ext cx="3388450" cy="2381125"/>
          </a:xfrm>
          <a:prstGeom prst="rect">
            <a:avLst/>
          </a:prstGeom>
          <a:noFill/>
          <a:ln>
            <a:noFill/>
          </a:ln>
        </p:spPr>
      </p:pic>
      <p:sp>
        <p:nvSpPr>
          <p:cNvPr id="214" name="Google Shape;214;p34"/>
          <p:cNvSpPr txBox="1"/>
          <p:nvPr/>
        </p:nvSpPr>
        <p:spPr>
          <a:xfrm>
            <a:off x="567159" y="1452575"/>
            <a:ext cx="5138691" cy="838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At your own pace, please read the article and complete Part B of your </a:t>
            </a:r>
            <a:r>
              <a:rPr lang="en" sz="1600" b="1" dirty="0">
                <a:latin typeface="Century Gothic"/>
                <a:ea typeface="Century Gothic"/>
                <a:cs typeface="Century Gothic"/>
                <a:sym typeface="Century Gothic"/>
              </a:rPr>
              <a:t>Mid-Unit 2 Assessment.</a:t>
            </a:r>
            <a:endParaRPr sz="1600" b="1" dirty="0">
              <a:latin typeface="Century Gothic"/>
              <a:ea typeface="Century Gothic"/>
              <a:cs typeface="Century Gothic"/>
              <a:sym typeface="Century Gothic"/>
            </a:endParaRPr>
          </a:p>
        </p:txBody>
      </p:sp>
      <p:pic>
        <p:nvPicPr>
          <p:cNvPr id="13" name="Google Shape;167;p29"/>
          <p:cNvPicPr preferRelativeResize="0"/>
          <p:nvPr/>
        </p:nvPicPr>
        <p:blipFill>
          <a:blip r:embed="rId6">
            <a:alphaModFix/>
          </a:blip>
          <a:stretch>
            <a:fillRect/>
          </a:stretch>
        </p:blipFill>
        <p:spPr>
          <a:xfrm>
            <a:off x="8171265" y="94600"/>
            <a:ext cx="954334" cy="942850"/>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5"/>
          <p:cNvSpPr txBox="1">
            <a:spLocks noGrp="1"/>
          </p:cNvSpPr>
          <p:nvPr>
            <p:ph type="title"/>
          </p:nvPr>
        </p:nvSpPr>
        <p:spPr>
          <a:xfrm>
            <a:off x="628650" y="273850"/>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add to our Thinking Logs</a:t>
            </a:r>
            <a:endParaRPr sz="2800" dirty="0"/>
          </a:p>
        </p:txBody>
      </p:sp>
      <p:sp>
        <p:nvSpPr>
          <p:cNvPr id="220" name="Google Shape;220;p35"/>
          <p:cNvSpPr txBox="1"/>
          <p:nvPr/>
        </p:nvSpPr>
        <p:spPr>
          <a:xfrm>
            <a:off x="628650" y="1134200"/>
            <a:ext cx="4633200" cy="356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Please take out your Thinking Logs and turn to the questions for Lesson 11.</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Take some time to record your answers to these questions.</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500" dirty="0">
              <a:solidFill>
                <a:schemeClr val="dk1"/>
              </a:solidFill>
              <a:latin typeface="Century Gothic"/>
              <a:ea typeface="Century Gothic"/>
              <a:cs typeface="Century Gothic"/>
              <a:sym typeface="Century Gothic"/>
            </a:endParaRPr>
          </a:p>
        </p:txBody>
      </p:sp>
      <p:pic>
        <p:nvPicPr>
          <p:cNvPr id="222" name="Google Shape;222;p35"/>
          <p:cNvPicPr preferRelativeResize="0"/>
          <p:nvPr/>
        </p:nvPicPr>
        <p:blipFill>
          <a:blip r:embed="rId3">
            <a:alphaModFix/>
          </a:blip>
          <a:stretch>
            <a:fillRect/>
          </a:stretch>
        </p:blipFill>
        <p:spPr>
          <a:xfrm>
            <a:off x="5185650" y="1420450"/>
            <a:ext cx="3577350" cy="2992298"/>
          </a:xfrm>
          <a:prstGeom prst="rect">
            <a:avLst/>
          </a:prstGeom>
          <a:noFill/>
          <a:ln>
            <a:noFill/>
          </a:ln>
        </p:spPr>
      </p:pic>
      <p:pic>
        <p:nvPicPr>
          <p:cNvPr id="6" name="Google Shape;167;p29"/>
          <p:cNvPicPr preferRelativeResize="0"/>
          <p:nvPr/>
        </p:nvPicPr>
        <p:blipFill>
          <a:blip r:embed="rId4">
            <a:alphaModFix/>
          </a:blip>
          <a:stretch>
            <a:fillRect/>
          </a:stretch>
        </p:blipFill>
        <p:spPr>
          <a:xfrm>
            <a:off x="8171265" y="94600"/>
            <a:ext cx="954334" cy="9428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28" name="Google Shape;228;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29" name="Google Shape;229;p36"/>
          <p:cNvSpPr txBox="1">
            <a:spLocks noGrp="1"/>
          </p:cNvSpPr>
          <p:nvPr>
            <p:ph type="body" idx="1"/>
          </p:nvPr>
        </p:nvSpPr>
        <p:spPr>
          <a:xfrm>
            <a:off x="311700" y="1381075"/>
            <a:ext cx="8520600" cy="3263400"/>
          </a:xfrm>
          <a:prstGeom prst="rect">
            <a:avLst/>
          </a:prstGeom>
        </p:spPr>
        <p:txBody>
          <a:bodyPr spcFirstLastPara="1" wrap="square" lIns="68575" tIns="34275" rIns="68575" bIns="34275" anchor="t" anchorCtr="0">
            <a:noAutofit/>
          </a:bodyPr>
          <a:lstStyle/>
          <a:p>
            <a:pPr marL="457200" lvl="0" indent="-342900" algn="l" rtl="0">
              <a:spcBef>
                <a:spcPts val="800"/>
              </a:spcBef>
              <a:spcAft>
                <a:spcPts val="0"/>
              </a:spcAft>
              <a:buSzPts val="1800"/>
              <a:buChar char="•"/>
            </a:pPr>
            <a:r>
              <a:rPr lang="en" sz="1800"/>
              <a:t>Read your independent reading book for at least 20 minutes.</a:t>
            </a:r>
            <a:endParaRPr sz="1800"/>
          </a:p>
        </p:txBody>
      </p:sp>
      <p:pic>
        <p:nvPicPr>
          <p:cNvPr id="6" name="Google Shape;167;p29"/>
          <p:cNvPicPr preferRelativeResize="0"/>
          <p:nvPr/>
        </p:nvPicPr>
        <p:blipFill>
          <a:blip r:embed="rId3">
            <a:alphaModFix/>
          </a:blip>
          <a:stretch>
            <a:fillRect/>
          </a:stretch>
        </p:blipFill>
        <p:spPr>
          <a:xfrm>
            <a:off x="8171265" y="94600"/>
            <a:ext cx="954334" cy="9428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36" name="Google Shape;236;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37" name="Google Shape;237;p37"/>
          <p:cNvGraphicFramePr/>
          <p:nvPr/>
        </p:nvGraphicFramePr>
        <p:xfrm>
          <a:off x="577191" y="1248212"/>
          <a:ext cx="7989600" cy="3230175"/>
        </p:xfrm>
        <a:graphic>
          <a:graphicData uri="http://schemas.openxmlformats.org/drawingml/2006/table">
            <a:tbl>
              <a:tblPr firstRow="1" bandRow="1">
                <a:noFill/>
                <a:tableStyleId>{6DEA692E-E895-47CB-9B52-C797167D7891}</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181775"/>
            <a:ext cx="87594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2</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11</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r>
              <a:rPr lang="en" b="1" dirty="0">
                <a:solidFill>
                  <a:schemeClr val="dk1"/>
                </a:solidFill>
                <a:latin typeface="Century Gothic"/>
                <a:ea typeface="Century Gothic"/>
                <a:cs typeface="Century Gothic"/>
                <a:sym typeface="Century Gothic"/>
              </a:rPr>
              <a:t>Preparing for Lesson 11:</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Entry Task: Evaluating an Argument I Have/Who Has? cards </a:t>
            </a:r>
            <a:r>
              <a:rPr lang="en" sz="1600" dirty="0">
                <a:solidFill>
                  <a:schemeClr val="dk1"/>
                </a:solidFill>
                <a:latin typeface="Century Gothic"/>
                <a:ea typeface="Century Gothic"/>
                <a:cs typeface="Century Gothic"/>
                <a:sym typeface="Century Gothic"/>
              </a:rPr>
              <a:t>(one set of six cards per triad) </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Mid-Unit 2 Assessment, Part 1: Tracing and Evaluating Arguments in Text and Video </a:t>
            </a:r>
            <a:r>
              <a:rPr lang="en" sz="1600" dirty="0">
                <a:solidFill>
                  <a:schemeClr val="dk1"/>
                </a:solidFill>
                <a:latin typeface="Century Gothic"/>
                <a:ea typeface="Century Gothic"/>
                <a:cs typeface="Century Gothic"/>
                <a:sym typeface="Century Gothic"/>
              </a:rPr>
              <a:t>(one per student)</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“Can You Unplug for 24 Hours?” (assessment text; one per student)</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u="sng" dirty="0">
                <a:solidFill>
                  <a:schemeClr val="hlink"/>
                </a:solidFill>
                <a:latin typeface="Century Gothic"/>
                <a:ea typeface="Century Gothic"/>
                <a:cs typeface="Century Gothic"/>
                <a:sym typeface="Century Gothic"/>
                <a:hlinkClick r:id="rId3"/>
              </a:rPr>
              <a:t>Video: “Nicholas Carr’s ‘The Shallows: What the Internet is Doing to Our Brains”</a:t>
            </a:r>
            <a:r>
              <a:rPr lang="en" sz="1600" b="1" dirty="0">
                <a:solidFill>
                  <a:schemeClr val="dk1"/>
                </a:solidFill>
                <a:latin typeface="Century Gothic"/>
                <a:ea typeface="Century Gothic"/>
                <a:cs typeface="Century Gothic"/>
                <a:sym typeface="Century Gothic"/>
              </a:rPr>
              <a:t> </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Mid-Unit 2 Assessment, Part 1: Tracing and Evaluating Arguments in Text and Video</a:t>
            </a:r>
            <a:r>
              <a:rPr lang="en" sz="1600" dirty="0">
                <a:solidFill>
                  <a:schemeClr val="dk1"/>
                </a:solidFill>
                <a:latin typeface="Century Gothic"/>
                <a:ea typeface="Century Gothic"/>
                <a:cs typeface="Century Gothic"/>
                <a:sym typeface="Century Gothic"/>
              </a:rPr>
              <a:t> </a:t>
            </a:r>
            <a:r>
              <a:rPr lang="en" sz="1600" b="1" dirty="0">
                <a:solidFill>
                  <a:schemeClr val="dk1"/>
                </a:solidFill>
                <a:latin typeface="Century Gothic"/>
                <a:ea typeface="Century Gothic"/>
                <a:cs typeface="Century Gothic"/>
                <a:sym typeface="Century Gothic"/>
              </a:rPr>
              <a:t>(answers, for teacher reference)</a:t>
            </a:r>
            <a:endParaRPr sz="1600" b="1"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Thinking Logs (from Unit 1, Lesson 2)</a:t>
            </a:r>
            <a:endParaRPr sz="1600"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11</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 </a:t>
            </a:r>
            <a:r>
              <a:rPr lang="en" sz="1800" i="1">
                <a:latin typeface="Century Gothic"/>
                <a:ea typeface="Century Gothic"/>
                <a:cs typeface="Century Gothic"/>
                <a:sym typeface="Century Gothic"/>
              </a:rPr>
              <a:t>11</a:t>
            </a:r>
            <a:endParaRPr sz="1800" i="1">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a:solidFill>
                  <a:srgbClr val="000000"/>
                </a:solidFill>
                <a:latin typeface="Century Gothic"/>
                <a:ea typeface="Century Gothic"/>
                <a:cs typeface="Century Gothic"/>
                <a:sym typeface="Century Gothic"/>
              </a:rPr>
              <a:t>Reading and protocols to read in preparation:</a:t>
            </a:r>
            <a:endParaRPr sz="180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a:solidFill>
                  <a:schemeClr val="dk1"/>
                </a:solidFill>
                <a:latin typeface="Century Gothic"/>
                <a:ea typeface="Century Gothic"/>
                <a:cs typeface="Century Gothic"/>
                <a:sym typeface="Century Gothic"/>
              </a:rPr>
              <a:t>Review the video </a:t>
            </a:r>
            <a:r>
              <a:rPr lang="en" sz="1600" b="1" u="sng">
                <a:solidFill>
                  <a:schemeClr val="hlink"/>
                </a:solidFill>
                <a:latin typeface="Century Gothic"/>
                <a:ea typeface="Century Gothic"/>
                <a:cs typeface="Century Gothic"/>
                <a:sym typeface="Century Gothic"/>
                <a:hlinkClick r:id="rId3"/>
              </a:rPr>
              <a:t>“Nicholas Carr’s ‘The Shallows: What the Internet is Doing to Our Brains”</a:t>
            </a:r>
            <a:r>
              <a:rPr lang="en" sz="1600" b="1">
                <a:solidFill>
                  <a:schemeClr val="dk1"/>
                </a:solidFill>
                <a:latin typeface="Century Gothic"/>
                <a:ea typeface="Century Gothic"/>
                <a:cs typeface="Century Gothic"/>
                <a:sym typeface="Century Gothic"/>
              </a:rPr>
              <a:t> </a:t>
            </a:r>
            <a:endParaRPr sz="1600" b="1">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500">
                <a:solidFill>
                  <a:schemeClr val="dk1"/>
                </a:solidFill>
                <a:latin typeface="Century Gothic"/>
                <a:ea typeface="Century Gothic"/>
                <a:cs typeface="Century Gothic"/>
                <a:sym typeface="Century Gothic"/>
              </a:rPr>
              <a:t>Review Part 1 of the </a:t>
            </a:r>
            <a:r>
              <a:rPr lang="en" sz="1500" b="1">
                <a:solidFill>
                  <a:schemeClr val="dk1"/>
                </a:solidFill>
                <a:latin typeface="Century Gothic"/>
                <a:ea typeface="Century Gothic"/>
                <a:cs typeface="Century Gothic"/>
                <a:sym typeface="Century Gothic"/>
              </a:rPr>
              <a:t>Mid-Unit 2 Assessment</a:t>
            </a:r>
            <a:endParaRPr sz="1600" b="1">
              <a:solidFill>
                <a:schemeClr val="dk1"/>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800">
              <a:solidFill>
                <a:schemeClr val="dk1"/>
              </a:solidFill>
              <a:highlight>
                <a:srgbClr val="FFFF00"/>
              </a:highlight>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11</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Beginning our </a:t>
            </a:r>
            <a:r>
              <a:rPr lang="en" sz="1800" b="1" dirty="0">
                <a:latin typeface="Century Gothic"/>
                <a:ea typeface="Century Gothic"/>
                <a:cs typeface="Century Gothic"/>
                <a:sym typeface="Century Gothic"/>
              </a:rPr>
              <a:t>Mid-Unit 2 Assessment: </a:t>
            </a:r>
            <a:r>
              <a:rPr lang="en" sz="1800" b="1" dirty="0">
                <a:solidFill>
                  <a:schemeClr val="dk1"/>
                </a:solidFill>
                <a:latin typeface="Century Gothic"/>
                <a:ea typeface="Century Gothic"/>
                <a:cs typeface="Century Gothic"/>
                <a:sym typeface="Century Gothic"/>
              </a:rPr>
              <a:t>Tracing and Evaluating Arguments in Text and Video.</a:t>
            </a: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Our assessment is split into two parts. We will work on Part I today, and Part II tomorrow. Remember, there are no “tricks” in this assessment. You’ll be asked to demonstrate skills you’ve been developing throughout the unit.</a:t>
            </a:r>
            <a:endParaRPr sz="1800" dirty="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171265" y="94600"/>
            <a:ext cx="954334" cy="9428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review important aspects of an argument</a:t>
            </a:r>
            <a:endParaRPr sz="2800" b="1" i="1" dirty="0"/>
          </a:p>
        </p:txBody>
      </p:sp>
      <p:sp>
        <p:nvSpPr>
          <p:cNvPr id="174" name="Google Shape;174;p30"/>
          <p:cNvSpPr txBox="1"/>
          <p:nvPr/>
        </p:nvSpPr>
        <p:spPr>
          <a:xfrm>
            <a:off x="697075" y="2316366"/>
            <a:ext cx="7672200" cy="248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You will work in triads with a set of six “I Have/Who Has” cards. </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Each member of the triad should have </a:t>
            </a:r>
            <a:r>
              <a:rPr lang="en" sz="1600" i="1" dirty="0">
                <a:latin typeface="Century Gothic"/>
                <a:ea typeface="Century Gothic"/>
                <a:cs typeface="Century Gothic"/>
                <a:sym typeface="Century Gothic"/>
              </a:rPr>
              <a:t>two</a:t>
            </a:r>
            <a:r>
              <a:rPr lang="en" sz="1600" dirty="0">
                <a:latin typeface="Century Gothic"/>
                <a:ea typeface="Century Gothic"/>
                <a:cs typeface="Century Gothic"/>
                <a:sym typeface="Century Gothic"/>
              </a:rPr>
              <a:t> cards. </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Stand facing your other group members. The student whose card starts with “I have the first card” should read that card aloud first.</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Whoever has the “answer” to the first card will read theirs next, continuing until the last card.</a:t>
            </a:r>
            <a:endParaRPr sz="1600" dirty="0">
              <a:latin typeface="Century Gothic"/>
              <a:ea typeface="Century Gothic"/>
              <a:cs typeface="Century Gothic"/>
              <a:sym typeface="Century Gothic"/>
            </a:endParaRPr>
          </a:p>
        </p:txBody>
      </p:sp>
      <p:pic>
        <p:nvPicPr>
          <p:cNvPr id="175" name="Google Shape;175;p30"/>
          <p:cNvPicPr preferRelativeResize="0"/>
          <p:nvPr/>
        </p:nvPicPr>
        <p:blipFill>
          <a:blip r:embed="rId3">
            <a:alphaModFix/>
          </a:blip>
          <a:stretch>
            <a:fillRect/>
          </a:stretch>
        </p:blipFill>
        <p:spPr>
          <a:xfrm>
            <a:off x="697075" y="1268050"/>
            <a:ext cx="5543550" cy="990600"/>
          </a:xfrm>
          <a:prstGeom prst="rect">
            <a:avLst/>
          </a:prstGeom>
          <a:noFill/>
          <a:ln>
            <a:noFill/>
          </a:ln>
        </p:spPr>
      </p:pic>
      <p:pic>
        <p:nvPicPr>
          <p:cNvPr id="6" name="Google Shape;167;p29"/>
          <p:cNvPicPr preferRelativeResize="0"/>
          <p:nvPr/>
        </p:nvPicPr>
        <p:blipFill>
          <a:blip r:embed="rId4">
            <a:alphaModFix/>
          </a:blip>
          <a:stretch>
            <a:fillRect/>
          </a:stretch>
        </p:blipFill>
        <p:spPr>
          <a:xfrm>
            <a:off x="8171265" y="94600"/>
            <a:ext cx="954334" cy="9428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review our learning targets</a:t>
            </a:r>
            <a:endParaRPr sz="2800" b="1" i="1" dirty="0"/>
          </a:p>
        </p:txBody>
      </p:sp>
      <p:sp>
        <p:nvSpPr>
          <p:cNvPr id="181" name="Google Shape;181;p31"/>
          <p:cNvSpPr txBox="1"/>
          <p:nvPr/>
        </p:nvSpPr>
        <p:spPr>
          <a:xfrm>
            <a:off x="628650" y="1150450"/>
            <a:ext cx="8017800" cy="309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Our Learning Targets for today are:</a:t>
            </a:r>
            <a:endParaRPr sz="1600" dirty="0">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“I can identify the argument and specific claims in the text ‘Can You Unplug for 24 Hours?’”</a:t>
            </a:r>
            <a:endParaRPr sz="1600"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“I can evaluate the argument and specific claims in the text ‘Can You Unplug for 24 Hours?’”</a:t>
            </a:r>
            <a:endParaRPr sz="1600"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“I can outline the argument and specific claims in the video ‘Nicholas Carr’s ‘The Shallows: What the Internet is Doing to Our Brains.’”</a:t>
            </a:r>
            <a:endParaRPr sz="1600"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“I can evaluate the argument and specific claims in the video ‘Nicholas Carr’s ‘The Shallows: What the Internet is Doing to Our Brains.’”</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Today you will </a:t>
            </a:r>
            <a:r>
              <a:rPr lang="en" sz="1600" dirty="0">
                <a:solidFill>
                  <a:schemeClr val="dk1"/>
                </a:solidFill>
                <a:latin typeface="Century Gothic"/>
                <a:ea typeface="Century Gothic"/>
                <a:cs typeface="Century Gothic"/>
                <a:sym typeface="Century Gothic"/>
              </a:rPr>
              <a:t>get to demonstrate  your progress on these learning targets in the </a:t>
            </a:r>
            <a:r>
              <a:rPr lang="en" sz="1600" b="1" dirty="0">
                <a:solidFill>
                  <a:schemeClr val="dk1"/>
                </a:solidFill>
                <a:latin typeface="Century Gothic"/>
                <a:ea typeface="Century Gothic"/>
                <a:cs typeface="Century Gothic"/>
                <a:sym typeface="Century Gothic"/>
              </a:rPr>
              <a:t>Mid-Unit 2 Assessment. </a:t>
            </a:r>
            <a:r>
              <a:rPr lang="en" sz="1600" dirty="0">
                <a:latin typeface="Century Gothic"/>
                <a:ea typeface="Century Gothic"/>
                <a:cs typeface="Century Gothic"/>
                <a:sym typeface="Century Gothic"/>
              </a:rPr>
              <a:t>When prompted, please Turn and Talk with a partner about one strategy you can use to evaluate an argument.</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p:txBody>
      </p:sp>
      <p:pic>
        <p:nvPicPr>
          <p:cNvPr id="183" name="Google Shape;183;p31"/>
          <p:cNvPicPr preferRelativeResize="0"/>
          <p:nvPr/>
        </p:nvPicPr>
        <p:blipFill>
          <a:blip r:embed="rId3">
            <a:alphaModFix/>
          </a:blip>
          <a:stretch>
            <a:fillRect/>
          </a:stretch>
        </p:blipFill>
        <p:spPr>
          <a:xfrm>
            <a:off x="8499164" y="4435374"/>
            <a:ext cx="517675" cy="517675"/>
          </a:xfrm>
          <a:prstGeom prst="rect">
            <a:avLst/>
          </a:prstGeom>
          <a:noFill/>
          <a:ln>
            <a:noFill/>
          </a:ln>
        </p:spPr>
      </p:pic>
      <p:pic>
        <p:nvPicPr>
          <p:cNvPr id="6" name="Google Shape;167;p29"/>
          <p:cNvPicPr preferRelativeResize="0"/>
          <p:nvPr/>
        </p:nvPicPr>
        <p:blipFill>
          <a:blip r:embed="rId4">
            <a:alphaModFix/>
          </a:blip>
          <a:stretch>
            <a:fillRect/>
          </a:stretch>
        </p:blipFill>
        <p:spPr>
          <a:xfrm>
            <a:off x="8171265" y="94600"/>
            <a:ext cx="954334" cy="9428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2"/>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think about what we can do after our </a:t>
            </a:r>
            <a:r>
              <a:rPr lang="en" sz="2800" b="1" dirty="0"/>
              <a:t>Mid-Unit 2 Assessment</a:t>
            </a:r>
            <a:endParaRPr sz="2800" b="1" i="1" dirty="0"/>
          </a:p>
        </p:txBody>
      </p:sp>
      <p:sp>
        <p:nvSpPr>
          <p:cNvPr id="190" name="Google Shape;190;p32"/>
          <p:cNvSpPr txBox="1"/>
          <p:nvPr/>
        </p:nvSpPr>
        <p:spPr>
          <a:xfrm>
            <a:off x="640850" y="1337575"/>
            <a:ext cx="8063400" cy="307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It’s important to think about how to effectively manage our time once we complete the </a:t>
            </a:r>
            <a:r>
              <a:rPr lang="en" sz="1800" b="1">
                <a:latin typeface="Century Gothic"/>
                <a:ea typeface="Century Gothic"/>
                <a:cs typeface="Century Gothic"/>
                <a:sym typeface="Century Gothic"/>
              </a:rPr>
              <a:t>Mid-Unit 2 Assessment. </a:t>
            </a:r>
            <a:endParaRPr sz="1800" b="1">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What are some silent activities you can engage in if you finish early?</a:t>
            </a:r>
            <a:endParaRPr sz="1800">
              <a:solidFill>
                <a:schemeClr val="dk1"/>
              </a:solidFill>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171265" y="94600"/>
            <a:ext cx="954334" cy="942850"/>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6" name="Google Shape;196;p33"/>
          <p:cNvSpPr txBox="1">
            <a:spLocks noGrp="1"/>
          </p:cNvSpPr>
          <p:nvPr>
            <p:ph type="title"/>
          </p:nvPr>
        </p:nvSpPr>
        <p:spPr>
          <a:xfrm>
            <a:off x="628650" y="273850"/>
            <a:ext cx="75132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complete Part A of our </a:t>
            </a:r>
            <a:r>
              <a:rPr lang="en" sz="2800" b="1" dirty="0"/>
              <a:t>Mid-Unit 2 Assessment</a:t>
            </a:r>
            <a:endParaRPr sz="2800" b="1" i="1" dirty="0"/>
          </a:p>
        </p:txBody>
      </p:sp>
      <p:sp>
        <p:nvSpPr>
          <p:cNvPr id="197" name="Google Shape;197;p33"/>
          <p:cNvSpPr txBox="1"/>
          <p:nvPr/>
        </p:nvSpPr>
        <p:spPr>
          <a:xfrm>
            <a:off x="799647" y="1469650"/>
            <a:ext cx="4459500" cy="61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a:ea typeface="Century Gothic"/>
                <a:cs typeface="Century Gothic"/>
                <a:sym typeface="Century Gothic"/>
              </a:rPr>
              <a:t>We will watch the video three times. Watch the first time only for gist. You may begin working on Part A during your second and third viewings.</a:t>
            </a:r>
            <a:endParaRPr b="1" dirty="0">
              <a:solidFill>
                <a:srgbClr val="000000"/>
              </a:solidFill>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p:txBody>
      </p:sp>
      <p:pic>
        <p:nvPicPr>
          <p:cNvPr id="198" name="Google Shape;198;p33"/>
          <p:cNvPicPr preferRelativeResize="0"/>
          <p:nvPr/>
        </p:nvPicPr>
        <p:blipFill>
          <a:blip r:embed="rId3">
            <a:alphaModFix/>
          </a:blip>
          <a:stretch>
            <a:fillRect/>
          </a:stretch>
        </p:blipFill>
        <p:spPr>
          <a:xfrm>
            <a:off x="5682151" y="1413710"/>
            <a:ext cx="3133900" cy="3428038"/>
          </a:xfrm>
          <a:prstGeom prst="rect">
            <a:avLst/>
          </a:prstGeom>
          <a:noFill/>
          <a:ln>
            <a:noFill/>
          </a:ln>
        </p:spPr>
      </p:pic>
      <p:pic>
        <p:nvPicPr>
          <p:cNvPr id="199" name="Google Shape;199;p33"/>
          <p:cNvPicPr preferRelativeResize="0"/>
          <p:nvPr/>
        </p:nvPicPr>
        <p:blipFill>
          <a:blip r:embed="rId4">
            <a:alphaModFix/>
          </a:blip>
          <a:stretch>
            <a:fillRect/>
          </a:stretch>
        </p:blipFill>
        <p:spPr>
          <a:xfrm>
            <a:off x="1145893" y="2281450"/>
            <a:ext cx="2857027" cy="2560298"/>
          </a:xfrm>
          <a:prstGeom prst="rect">
            <a:avLst/>
          </a:prstGeom>
          <a:noFill/>
          <a:ln>
            <a:noFill/>
          </a:ln>
        </p:spPr>
      </p:pic>
      <p:pic>
        <p:nvPicPr>
          <p:cNvPr id="7" name="Google Shape;167;p29"/>
          <p:cNvPicPr preferRelativeResize="0"/>
          <p:nvPr/>
        </p:nvPicPr>
        <p:blipFill>
          <a:blip r:embed="rId5">
            <a:alphaModFix/>
          </a:blip>
          <a:stretch>
            <a:fillRect/>
          </a:stretch>
        </p:blipFill>
        <p:spPr>
          <a:xfrm>
            <a:off x="8171265" y="94600"/>
            <a:ext cx="954334" cy="942850"/>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F0D4B61-D046-4834-A56A-188E9D5F5A61}"/>
</file>

<file path=customXml/itemProps2.xml><?xml version="1.0" encoding="utf-8"?>
<ds:datastoreItem xmlns:ds="http://schemas.openxmlformats.org/officeDocument/2006/customXml" ds:itemID="{495FB097-FB6F-4E3A-9694-870AE4017D1B}"/>
</file>

<file path=customXml/itemProps3.xml><?xml version="1.0" encoding="utf-8"?>
<ds:datastoreItem xmlns:ds="http://schemas.openxmlformats.org/officeDocument/2006/customXml" ds:itemID="{28D1647A-404E-4E2F-A25F-D4219D3A7199}"/>
</file>

<file path=docProps/app.xml><?xml version="1.0" encoding="utf-8"?>
<Properties xmlns="http://schemas.openxmlformats.org/officeDocument/2006/extended-properties" xmlns:vt="http://schemas.openxmlformats.org/officeDocument/2006/docPropsVTypes">
  <TotalTime>29</TotalTime>
  <Words>2847</Words>
  <Application>Microsoft Macintosh PowerPoint</Application>
  <PresentationFormat>On-screen Show (16:9)</PresentationFormat>
  <Paragraphs>267</Paragraphs>
  <Slides>13</Slides>
  <Notes>13</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13</vt:i4>
      </vt:variant>
    </vt:vector>
  </HeadingPairs>
  <TitlesOfParts>
    <vt:vector size="17" baseType="lpstr">
      <vt:lpstr>Calibri</vt:lpstr>
      <vt:lpstr>Century Gothic</vt:lpstr>
      <vt:lpstr>Simple Light</vt:lpstr>
      <vt:lpstr>Office Theme</vt:lpstr>
      <vt:lpstr>PowerPoint Presentation</vt:lpstr>
      <vt:lpstr>PowerPoint Presentation</vt:lpstr>
      <vt:lpstr>PowerPoint Presentation</vt:lpstr>
      <vt:lpstr>Grade 7: Module 4:  Unit 2: Lesson 11</vt:lpstr>
      <vt:lpstr>PowerPoint Presentation</vt:lpstr>
      <vt:lpstr>Let’s review important aspects of an argument</vt:lpstr>
      <vt:lpstr>Let’s review our learning targets</vt:lpstr>
      <vt:lpstr>Let’s think about what we can do after our Mid-Unit 2 Assessment</vt:lpstr>
      <vt:lpstr>Let’s complete Part A of our Mid-Unit 2 Assessment</vt:lpstr>
      <vt:lpstr>Let’s complete Part B of our Mid-Unit 2 Assessment</vt:lpstr>
      <vt:lpstr>Let’s add to our Thinking Logs</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10</cp:revision>
  <dcterms:modified xsi:type="dcterms:W3CDTF">2018-12-11T00:59:38Z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