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12.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4.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notesSlides/notesSlide13.xml" ContentType="application/vnd.openxmlformats-officedocument.presentationml.notesSlide+xml"/>
  <Override PartName="/ppt/slideLayouts/slideLayout21.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22.xml" ContentType="application/vnd.openxmlformats-officedocument.presentationml.slideLayout+xml"/>
  <Override PartName="/ppt/slideLayouts/slideLayout20.xml" ContentType="application/vnd.openxmlformats-officedocument.presentationml.slideLayout+xml"/>
  <Override PartName="/ppt/notesSlides/notesSlide1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9.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3"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BD445FBE-A815-406D-AD29-C93B248C4B82}">
  <a:tblStyle styleId="{BD445FBE-A815-406D-AD29-C93B248C4B82}"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136" autoAdjust="0"/>
  </p:normalViewPr>
  <p:slideViewPr>
    <p:cSldViewPr snapToGrid="0">
      <p:cViewPr varScale="1">
        <p:scale>
          <a:sx n="105" d="100"/>
          <a:sy n="105" d="100"/>
        </p:scale>
        <p:origin x="-1200"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interSettings" Target="printerSettings/printerSettings1.bin"/><Relationship Id="rId8" Type="http://schemas.openxmlformats.org/officeDocument/2006/relationships/slide" Target="slides/slide6.xml"/><Relationship Id="rId2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notesMaster" Target="notesMasters/notesMaster1.xml"/><Relationship Id="rId7" Type="http://schemas.openxmlformats.org/officeDocument/2006/relationships/slide" Target="slides/slide5.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2.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presProps" Target="presProps.xml"/><Relationship Id="rId9" Type="http://schemas.openxmlformats.org/officeDocument/2006/relationships/slide" Target="slides/slide7.xml"/><Relationship Id="rId22"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74802746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3"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8" name="Google Shape;20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In Unit 3, students connect their learning about the process of ratifying the 19th Amendment to their own lives. Recognizing that Violet and the other characters in </a:t>
            </a:r>
            <a:r>
              <a:rPr lang="en" sz="1200" b="0" i="1" u="none" strike="noStrike" cap="none" dirty="0">
                <a:solidFill>
                  <a:srgbClr val="000000"/>
                </a:solidFill>
                <a:latin typeface="Calibri"/>
                <a:ea typeface="Calibri"/>
                <a:cs typeface="Calibri"/>
                <a:sym typeface="Calibri"/>
              </a:rPr>
              <a:t>The Hope Chest </a:t>
            </a:r>
            <a:r>
              <a:rPr lang="en" sz="1200" i="0" u="none" strike="noStrike" cap="none" dirty="0">
                <a:solidFill>
                  <a:srgbClr val="000000"/>
                </a:solidFill>
                <a:latin typeface="Calibri"/>
                <a:ea typeface="Calibri"/>
                <a:cs typeface="Calibri"/>
                <a:sym typeface="Calibri"/>
              </a:rPr>
              <a:t>took action against inequality to cause social change, students focus on how kids can make a difference. In the first half of the unit, students read informational texts and watch videos to research how kids around the United States have addressed issues in their communities and made a difference. As they research, they learn about issues people face around the country and see real-life examples of how kids contributed to a better world.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text and watch a new video to add to their research.</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dirty="0"/>
              <a:t/>
            </a:r>
            <a:br>
              <a:rPr lang="en" sz="1200" dirty="0"/>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4127075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a4f61cadb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4a4f61cadb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2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35 minutes, refocus whole group. Use a checking for understanding technique Thumb-O-Meter for students to self-assess against the learning target.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time permits, focus students on the </a:t>
            </a:r>
            <a:r>
              <a:rPr lang="en" sz="1200" b="1" dirty="0">
                <a:latin typeface="Calibri"/>
                <a:ea typeface="Calibri"/>
                <a:cs typeface="Calibri"/>
                <a:sym typeface="Calibri"/>
              </a:rPr>
              <a:t>Working to Become Effective Learners anchor chart </a:t>
            </a:r>
            <a:r>
              <a:rPr lang="en" sz="1200" dirty="0">
                <a:latin typeface="Calibri"/>
                <a:ea typeface="Calibri"/>
                <a:cs typeface="Calibri"/>
                <a:sym typeface="Calibri"/>
              </a:rPr>
              <a:t>and invite them to self-assess how well they persevered during the assessment.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“What strategies/habits helped you succeed? I’ll give you time to think and discuss with a partner.”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 the content of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self-assessment towards learning target.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6541976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Group/Independent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lang="en" sz="1200" dirty="0" smtClean="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Have </a:t>
            </a:r>
            <a:r>
              <a:rPr lang="en" sz="1200" dirty="0">
                <a:solidFill>
                  <a:schemeClr val="dk1"/>
                </a:solidFill>
                <a:latin typeface="Calibri"/>
                <a:ea typeface="Calibri"/>
                <a:cs typeface="Calibri"/>
                <a:sym typeface="Calibri"/>
              </a:rPr>
              <a:t>sticky notes ready to distribute.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specific, positive feedback on their completion of the </a:t>
            </a:r>
            <a:r>
              <a:rPr lang="en" sz="1200" b="1" dirty="0">
                <a:latin typeface="Calibri"/>
                <a:ea typeface="Calibri"/>
                <a:cs typeface="Calibri"/>
                <a:sym typeface="Calibri"/>
              </a:rPr>
              <a:t>End of Unit 3 Assessment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t>
            </a:r>
            <a:r>
              <a:rPr lang="en" sz="1200" b="1" dirty="0">
                <a:latin typeface="Calibri"/>
                <a:ea typeface="Calibri"/>
                <a:cs typeface="Calibri"/>
                <a:sym typeface="Calibri"/>
              </a:rPr>
              <a:t>Tracking Progress folders, Tracking Progress: Writing: Module 4,</a:t>
            </a:r>
            <a:r>
              <a:rPr lang="en" sz="1200" dirty="0">
                <a:latin typeface="Calibri"/>
                <a:ea typeface="Calibri"/>
                <a:cs typeface="Calibri"/>
                <a:sym typeface="Calibri"/>
              </a:rPr>
              <a:t> and </a:t>
            </a:r>
            <a:r>
              <a:rPr lang="en" sz="1200" b="0" dirty="0">
                <a:latin typeface="Calibri"/>
                <a:ea typeface="Calibri"/>
                <a:cs typeface="Calibri"/>
                <a:sym typeface="Calibri"/>
              </a:rPr>
              <a:t>sticky notes.</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out that this </a:t>
            </a:r>
            <a:r>
              <a:rPr lang="en" sz="1200" b="1" dirty="0">
                <a:latin typeface="Calibri"/>
                <a:ea typeface="Calibri"/>
                <a:cs typeface="Calibri"/>
                <a:sym typeface="Calibri"/>
              </a:rPr>
              <a:t>Tracking Progress form </a:t>
            </a:r>
            <a:r>
              <a:rPr lang="en" sz="1200" dirty="0">
                <a:latin typeface="Calibri"/>
                <a:ea typeface="Calibri"/>
                <a:cs typeface="Calibri"/>
                <a:sym typeface="Calibri"/>
              </a:rPr>
              <a:t>is different from the other writing forms they have completed throughout the year. Tell students that for this form, they are reflecting on fewer criteria and are considering their progress in writing over the entire school year, and not just this particular unit or module.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Guide students through completing the recording form. Remind them to use evidence from their work over Modules 1– 4 as they reflect.</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 the content of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completing tracking progress.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(Orally Paraphrase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orally paraphrase the meaning of the Tracking Progress criteria, self-assess, and discuss the evidence with a partner before they begin writing.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monitoring their own learning: Invite students to explain why self-assessment is important for learning.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comprehension: Consider highlighting key phrases on the </a:t>
            </a:r>
            <a:r>
              <a:rPr lang="en" sz="1200" b="1" dirty="0">
                <a:latin typeface="Calibri"/>
                <a:ea typeface="Calibri"/>
                <a:cs typeface="Calibri"/>
                <a:sym typeface="Calibri"/>
              </a:rPr>
              <a:t>Tracking Progress sheet </a:t>
            </a:r>
            <a:r>
              <a:rPr lang="en" sz="1200" dirty="0">
                <a:latin typeface="Calibri"/>
                <a:ea typeface="Calibri"/>
                <a:cs typeface="Calibri"/>
                <a:sym typeface="Calibri"/>
              </a:rPr>
              <a:t>to lift up the focus of each criterion. </a:t>
            </a:r>
            <a:endParaRPr sz="1200" dirty="0">
              <a:latin typeface="Calibri"/>
              <a:ea typeface="Calibri"/>
              <a:cs typeface="Calibri"/>
              <a:sym typeface="Calibri"/>
            </a:endParaRPr>
          </a:p>
        </p:txBody>
      </p:sp>
      <p:sp>
        <p:nvSpPr>
          <p:cNvPr id="286" name="Google Shape;28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671453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a:t>
            </a:r>
            <a:r>
              <a:rPr lang="en" sz="1200" dirty="0" smtClean="0">
                <a:latin typeface="Calibri"/>
                <a:ea typeface="Calibri"/>
                <a:cs typeface="Calibri"/>
                <a:sym typeface="Calibri"/>
              </a:rPr>
              <a:t>slide.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293" name="Google Shape;29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271890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4988c2ced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4988c2ced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6050332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ALL Block Teacher Guide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Supporting Materials </a:t>
            </a:r>
            <a:r>
              <a:rPr lang="en" sz="1200" b="1" dirty="0" smtClean="0">
                <a:solidFill>
                  <a:schemeClr val="dk1"/>
                </a:solidFill>
                <a:latin typeface="Calibri"/>
                <a:ea typeface="Calibri"/>
                <a:cs typeface="Calibri"/>
                <a:sym typeface="Calibri"/>
              </a:rPr>
              <a:t>document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308" name="Google Shape;308;p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9317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4" name="Google Shape;21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b="1" dirty="0" smtClean="0">
                <a:solidFill>
                  <a:schemeClr val="dk1"/>
                </a:solidFill>
                <a:latin typeface="Calibri"/>
                <a:ea typeface="Calibri"/>
                <a:cs typeface="Calibri"/>
                <a:sym typeface="Calibri"/>
              </a:rPr>
              <a:t>Teacher </a:t>
            </a:r>
            <a:r>
              <a:rPr lang="en" sz="1200" b="1" dirty="0">
                <a:solidFill>
                  <a:schemeClr val="dk1"/>
                </a:solidFill>
                <a:latin typeface="Calibri"/>
                <a:ea typeface="Calibri"/>
                <a:cs typeface="Calibri"/>
                <a:sym typeface="Calibri"/>
              </a:rPr>
              <a:t>Supporting Materials Document </a:t>
            </a:r>
            <a:r>
              <a:rPr lang="en" sz="1200" dirty="0">
                <a:solidFill>
                  <a:schemeClr val="dk1"/>
                </a:solidFill>
                <a:latin typeface="Calibri"/>
                <a:ea typeface="Calibri"/>
                <a:cs typeface="Calibri"/>
                <a:sym typeface="Calibri"/>
              </a:rPr>
              <a:t>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://curriculum.eleducation.org/curriculum/ela/grade-4/module-4/unit-3/lesson-3</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 </a:t>
            </a:r>
            <a:endParaRPr sz="1200"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In Work Time A, students move into mixed research groups, with one representative from each expert group in each group of four. In groups, they share who took action, the problem he or she was trying to address, how he or she took action, and how the action made a difference from the articles they read in Lesson 2, while their partners listen, paraphrase, and take notes on their </a:t>
            </a:r>
            <a:r>
              <a:rPr lang="en" sz="1200" b="1" dirty="0">
                <a:latin typeface="Calibri"/>
                <a:ea typeface="Calibri"/>
                <a:cs typeface="Calibri"/>
                <a:sym typeface="Calibri"/>
              </a:rPr>
              <a:t>Taking Action Research note-catchers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the Closing, students are guided through a research reading share to hold them accountable for their research reading homework. Consider using the </a:t>
            </a:r>
            <a:r>
              <a:rPr lang="en" sz="1200" b="1" dirty="0">
                <a:latin typeface="Calibri"/>
                <a:ea typeface="Calibri"/>
                <a:cs typeface="Calibri"/>
                <a:sym typeface="Calibri"/>
              </a:rPr>
              <a:t>Independent Reading: Sample Plan</a:t>
            </a:r>
            <a:r>
              <a:rPr lang="en" sz="1200" dirty="0">
                <a:latin typeface="Calibri"/>
                <a:ea typeface="Calibri"/>
                <a:cs typeface="Calibri"/>
                <a:sym typeface="Calibri"/>
              </a:rPr>
              <a:t> if you do not have your own independent reading review routines.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this lesson, students focus on working to contribute to a better world by discussing how the kids from their research texts contributed to a better world. They also focus on working to become ethical people, showing </a:t>
            </a:r>
            <a:r>
              <a:rPr lang="en" sz="1200" i="1" dirty="0">
                <a:latin typeface="Calibri"/>
                <a:ea typeface="Calibri"/>
                <a:cs typeface="Calibri"/>
                <a:sym typeface="Calibri"/>
              </a:rPr>
              <a:t>integrity</a:t>
            </a:r>
            <a:r>
              <a:rPr lang="en" sz="1200" dirty="0">
                <a:latin typeface="Calibri"/>
                <a:ea typeface="Calibri"/>
                <a:cs typeface="Calibri"/>
                <a:sym typeface="Calibri"/>
              </a:rPr>
              <a:t> during a research reading share</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152400" lvl="0" indent="0" algn="l" rtl="0">
              <a:lnSpc>
                <a:spcPct val="100000"/>
              </a:lnSpc>
              <a:spcBef>
                <a:spcPts val="0"/>
              </a:spcBef>
              <a:spcAft>
                <a:spcPts val="0"/>
              </a:spcAft>
              <a:buSzPts val="1200"/>
              <a:buFont typeface="Calibri"/>
              <a:buNone/>
            </a:pP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a:latin typeface="Calibri"/>
                <a:ea typeface="Calibri"/>
                <a:cs typeface="Calibri"/>
                <a:sym typeface="Calibri"/>
              </a:rPr>
              <a:t>Additional Teacher Resources:</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Throughout </a:t>
            </a:r>
            <a:r>
              <a:rPr lang="en" sz="1200" dirty="0">
                <a:solidFill>
                  <a:schemeClr val="dk1"/>
                </a:solidFill>
                <a:latin typeface="Calibri"/>
                <a:ea typeface="Calibri"/>
                <a:cs typeface="Calibri"/>
                <a:sym typeface="Calibri"/>
              </a:rPr>
              <a:t>the first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dirty="0">
              <a:highlight>
                <a:srgbClr val="FFFF00"/>
              </a:highlight>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81817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Google Shape;22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Sticky notes (three per student)</a:t>
            </a:r>
            <a:endParaRPr sz="120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Mid-Unit 3 Assessments </a:t>
            </a:r>
            <a:r>
              <a:rPr lang="en" sz="1200">
                <a:solidFill>
                  <a:schemeClr val="dk1"/>
                </a:solidFill>
                <a:latin typeface="Calibri"/>
                <a:ea typeface="Calibri"/>
                <a:cs typeface="Calibri"/>
                <a:sym typeface="Calibri"/>
              </a:rPr>
              <a:t>(from Lesson 4; one per student; returned with feedback during Opening A)</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Characteristics of PSAs anchor chart </a:t>
            </a:r>
            <a:r>
              <a:rPr lang="en" sz="1200">
                <a:solidFill>
                  <a:schemeClr val="dk1"/>
                </a:solidFill>
                <a:latin typeface="Calibri"/>
                <a:ea typeface="Calibri"/>
                <a:cs typeface="Calibri"/>
                <a:sym typeface="Calibri"/>
              </a:rPr>
              <a:t>(begun in Lesson 7)</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End of Unit 3 Assessment Prompt </a:t>
            </a:r>
            <a:r>
              <a:rPr lang="en" sz="1200">
                <a:solidFill>
                  <a:schemeClr val="dk1"/>
                </a:solidFill>
                <a:latin typeface="Calibri"/>
                <a:ea typeface="Calibri"/>
                <a:cs typeface="Calibri"/>
                <a:sym typeface="Calibri"/>
              </a:rPr>
              <a:t>(from Lesson 11; one per student; see Assessment Overview and Resources)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End of Unit Assessment PSA Planning note-catcher </a:t>
            </a:r>
            <a:r>
              <a:rPr lang="en" sz="1200">
                <a:solidFill>
                  <a:schemeClr val="dk1"/>
                </a:solidFill>
                <a:latin typeface="Calibri"/>
                <a:ea typeface="Calibri"/>
                <a:cs typeface="Calibri"/>
                <a:sym typeface="Calibri"/>
              </a:rPr>
              <a:t>(from Lesson 11; one per student; see Assessment Overview and Resources)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Working to Become Effective Learners anchor chart </a:t>
            </a:r>
            <a:r>
              <a:rPr lang="en" sz="1200">
                <a:solidFill>
                  <a:schemeClr val="dk1"/>
                </a:solidFill>
                <a:latin typeface="Calibri"/>
                <a:ea typeface="Calibri"/>
                <a:cs typeface="Calibri"/>
                <a:sym typeface="Calibri"/>
              </a:rPr>
              <a:t>(begun in Module 1)</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Tracking Progress folders </a:t>
            </a:r>
            <a:r>
              <a:rPr lang="en" sz="1200">
                <a:solidFill>
                  <a:schemeClr val="dk1"/>
                </a:solidFill>
                <a:latin typeface="Calibri"/>
                <a:ea typeface="Calibri"/>
                <a:cs typeface="Calibri"/>
                <a:sym typeface="Calibri"/>
              </a:rPr>
              <a:t>(from Module 1;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Tracking Progress: Writing: Module 4 </a:t>
            </a:r>
            <a:r>
              <a:rPr lang="en" sz="1200">
                <a:solidFill>
                  <a:schemeClr val="dk1"/>
                </a:solidFill>
                <a:latin typeface="Calibri"/>
                <a:ea typeface="Calibri"/>
                <a:cs typeface="Calibri"/>
                <a:sym typeface="Calibri"/>
              </a:rPr>
              <a:t>(one per student and one to display)</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r>
              <a:rPr lang="en" sz="1200">
                <a:latin typeface="Calibri"/>
                <a:ea typeface="Calibri"/>
                <a:cs typeface="Calibri"/>
                <a:sym typeface="Calibri"/>
              </a:rPr>
              <a:t> None.</a:t>
            </a:r>
            <a:endParaRPr sz="1200">
              <a:latin typeface="Calibri"/>
              <a:ea typeface="Calibri"/>
              <a:cs typeface="Calibri"/>
              <a:sym typeface="Calibri"/>
            </a:endParaRPr>
          </a:p>
        </p:txBody>
      </p:sp>
    </p:spTree>
    <p:extLst>
      <p:ext uri="{BB962C8B-B14F-4D97-AF65-F5344CB8AC3E}">
        <p14:creationId xmlns:p14="http://schemas.microsoft.com/office/powerpoint/2010/main" val="1158519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lvl="0" indent="457200" algn="l" rtl="0">
              <a:lnSpc>
                <a:spcPct val="100000"/>
              </a:lnSpc>
              <a:spcBef>
                <a:spcPts val="0"/>
              </a:spcBef>
              <a:spcAft>
                <a:spcPts val="0"/>
              </a:spcAft>
              <a:buClr>
                <a:schemeClr val="dk1"/>
              </a:buClr>
              <a:buSzPts val="1100"/>
              <a:buFont typeface="Arial"/>
              <a:buNone/>
            </a:pPr>
            <a:r>
              <a:rPr lang="en" sz="1200" u="sng">
                <a:solidFill>
                  <a:schemeClr val="hlink"/>
                </a:solidFill>
                <a:latin typeface="Calibri"/>
                <a:ea typeface="Calibri"/>
                <a:cs typeface="Calibri"/>
                <a:sym typeface="Calibri"/>
                <a:hlinkClick r:id="rId3"/>
              </a:rPr>
              <a:t>https://eleducation.org/resources/el-education-classroom-protocols</a:t>
            </a:r>
            <a:endParaRPr sz="1200">
              <a:latin typeface="Calibri"/>
              <a:ea typeface="Calibri"/>
              <a:cs typeface="Calibri"/>
              <a:sym typeface="Calibri"/>
            </a:endParaRPr>
          </a:p>
        </p:txBody>
      </p:sp>
      <p:sp>
        <p:nvSpPr>
          <p:cNvPr id="226" name="Google Shape;22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36459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Support Considerations: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The basic design of this lesson supports ELLs by inviting them to complete assessment tasks similar to the classroom tasks completed in Lessons 7–11.</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ELLs may find the assessment challenging. Encourage students to consult classroom resources and give them specific, positive feedback on the progress they’ve made in learning English.</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Allow students to review note-catchers, the Acad</a:t>
            </a:r>
            <a:r>
              <a:rPr lang="en" sz="1200" b="1" dirty="0">
                <a:latin typeface="Calibri"/>
                <a:ea typeface="Calibri"/>
                <a:cs typeface="Calibri"/>
                <a:sym typeface="Calibri"/>
              </a:rPr>
              <a:t>emic and Domain-Specific Word Walls, vocabulary logs</a:t>
            </a:r>
            <a:r>
              <a:rPr lang="en" sz="1200" dirty="0">
                <a:latin typeface="Calibri"/>
                <a:ea typeface="Calibri"/>
                <a:cs typeface="Calibri"/>
                <a:sym typeface="Calibri"/>
              </a:rPr>
              <a:t>, and other classroom resources.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ELLs understand the assessment directions. Answer their questions, refraining from supplying answers to the assessment questions themselves (see additional support in the lesson).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After the assessment, ask students to discuss which assessment task was easiest and which was most difficult, and why.</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872989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6" name="Google Shape;24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53331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Review slide and build excitement for the module, unit and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53477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988c2cb7b_1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4988c2cb7b_1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Return students’ </a:t>
            </a:r>
            <a:r>
              <a:rPr lang="en" sz="1200" b="1" dirty="0">
                <a:latin typeface="Calibri"/>
                <a:ea typeface="Calibri"/>
                <a:cs typeface="Calibri"/>
                <a:sym typeface="Calibri"/>
              </a:rPr>
              <a:t>Mid-Unit 3 Assessments </a:t>
            </a:r>
            <a:r>
              <a:rPr lang="en" sz="1200" dirty="0">
                <a:latin typeface="Calibri"/>
                <a:ea typeface="Calibri"/>
                <a:cs typeface="Calibri"/>
                <a:sym typeface="Calibri"/>
              </a:rPr>
              <a:t>with feedback and follow the same routine established in Modules 1–3 for students to review feedback and write their name on the board if they require teacher support</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learning target and read it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have seen a similar learning target in the previous lessons. In today’s assessment, they will apply these skills to write a new PSA.</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Characteristics of PSAs anchor chart </a:t>
            </a:r>
            <a:r>
              <a:rPr lang="en" sz="1200" dirty="0">
                <a:latin typeface="Calibri"/>
                <a:ea typeface="Calibri"/>
                <a:cs typeface="Calibri"/>
                <a:sym typeface="Calibri"/>
              </a:rPr>
              <a:t>and read each bullet point aloud; students will be required to write a PSA following this structure in the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Answer clarifying questions.</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 the content of the slide.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sustained effort: (Recalling Prior Work: Learning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discuss how they previously worked toward similar learning targets in this unit.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(Paraphrasing: Characteristics of PSAs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paraphrase each characteristic on the </a:t>
            </a:r>
            <a:r>
              <a:rPr lang="en" sz="1200" b="1" dirty="0">
                <a:latin typeface="Calibri"/>
                <a:ea typeface="Calibri"/>
                <a:cs typeface="Calibri"/>
                <a:sym typeface="Calibri"/>
              </a:rPr>
              <a:t>Characteristics of PSAs anchor chart </a:t>
            </a:r>
            <a:r>
              <a:rPr lang="en" sz="1200" dirty="0">
                <a:latin typeface="Calibri"/>
                <a:ea typeface="Calibri"/>
                <a:cs typeface="Calibri"/>
                <a:sym typeface="Calibri"/>
              </a:rPr>
              <a:t>to ensure comprehension. </a:t>
            </a:r>
            <a:endParaRPr sz="1200" dirty="0">
              <a:latin typeface="Calibri"/>
              <a:ea typeface="Calibri"/>
              <a:cs typeface="Calibri"/>
              <a:sym typeface="Calibri"/>
            </a:endParaRPr>
          </a:p>
        </p:txBody>
      </p:sp>
    </p:spTree>
    <p:extLst>
      <p:ext uri="{BB962C8B-B14F-4D97-AF65-F5344CB8AC3E}">
        <p14:creationId xmlns:p14="http://schemas.microsoft.com/office/powerpoint/2010/main" val="1402438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35</a:t>
            </a:r>
            <a:r>
              <a:rPr lang="en-US" sz="1200" b="1" dirty="0" smtClean="0">
                <a:solidFill>
                  <a:schemeClr val="dk1"/>
                </a:solidFill>
                <a:latin typeface="Calibri"/>
                <a:ea typeface="Calibri"/>
                <a:cs typeface="Calibri"/>
                <a:sym typeface="Calibri"/>
              </a:rPr>
              <a:t>-37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retrieve their copy of the </a:t>
            </a:r>
            <a:r>
              <a:rPr lang="en" sz="1200" b="1" dirty="0">
                <a:latin typeface="Calibri"/>
                <a:ea typeface="Calibri"/>
                <a:cs typeface="Calibri"/>
                <a:sym typeface="Calibri"/>
              </a:rPr>
              <a:t>End of Unit 3 Assessment Prompt</a:t>
            </a:r>
            <a:r>
              <a:rPr lang="en" sz="1200" dirty="0">
                <a:latin typeface="Calibri"/>
                <a:ea typeface="Calibri"/>
                <a:cs typeface="Calibri"/>
                <a:sym typeface="Calibri"/>
              </a:rPr>
              <a:t> and their </a:t>
            </a:r>
            <a:r>
              <a:rPr lang="en" sz="1200" b="1" dirty="0">
                <a:latin typeface="Calibri"/>
                <a:ea typeface="Calibri"/>
                <a:cs typeface="Calibri"/>
                <a:sym typeface="Calibri"/>
              </a:rPr>
              <a:t>End of Unit Assessment PSA Planning note-catcher </a:t>
            </a:r>
            <a:r>
              <a:rPr lang="en" sz="1200" dirty="0">
                <a:latin typeface="Calibri"/>
                <a:ea typeface="Calibri"/>
                <a:cs typeface="Calibri"/>
                <a:sym typeface="Calibri"/>
              </a:rPr>
              <a:t>they created in the previous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for this assessment, they will write a new PSA.</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follow along, reading silently in their heads, while you read the prompt aloud. Answer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because this is an assessment, they should complete it independently in silence. Focus students on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and review what </a:t>
            </a:r>
            <a:r>
              <a:rPr lang="en" sz="1200" i="1" dirty="0">
                <a:latin typeface="Calibri"/>
                <a:ea typeface="Calibri"/>
                <a:cs typeface="Calibri"/>
                <a:sym typeface="Calibri"/>
              </a:rPr>
              <a:t>perseverance</a:t>
            </a:r>
            <a:r>
              <a:rPr lang="en" sz="1200" dirty="0">
                <a:latin typeface="Calibri"/>
                <a:ea typeface="Calibri"/>
                <a:cs typeface="Calibri"/>
                <a:sym typeface="Calibri"/>
              </a:rPr>
              <a:t> looks and sounds like. Remind students that because they will be reading and answering questions independently for the assessment, they may need to practice perseverance.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planned this PSA in the previous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begin the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While they are taking the assessment, circulate to monitor and document their test-taking skills.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 the content of the slide.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completing assessment.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in planning: (Activating Prior Knowledge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inviting students to begin the assessment, activate their prior knowledge by inviting them to discuss in pairs what they will include in each paragraph of their PSA, supporting them in organizing their writing.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planning: Invite students to create a checklist of the steps they will follow as they create their PSA. Discuss and agree upon appropriate check-in points when students can share their progress and reflect on the process after each step.</a:t>
            </a:r>
            <a:endParaRPr sz="1200" dirty="0">
              <a:latin typeface="Calibri"/>
              <a:ea typeface="Calibri"/>
              <a:cs typeface="Calibri"/>
              <a:sym typeface="Calibri"/>
            </a:endParaRPr>
          </a:p>
        </p:txBody>
      </p:sp>
      <p:sp>
        <p:nvSpPr>
          <p:cNvPr id="269" name="Google Shape;26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30348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65"/>
        <p:cNvGrpSpPr/>
        <p:nvPr/>
      </p:nvGrpSpPr>
      <p:grpSpPr>
        <a:xfrm>
          <a:off x="0" y="0"/>
          <a:ext cx="0" cy="0"/>
          <a:chOff x="0" y="0"/>
          <a:chExt cx="0" cy="0"/>
        </a:xfrm>
      </p:grpSpPr>
      <p:sp>
        <p:nvSpPr>
          <p:cNvPr id="166" name="Google Shape;166;p2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67" name="Google Shape;167;p2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68" name="Google Shape;168;p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9"/>
        <p:cNvGrpSpPr/>
        <p:nvPr/>
      </p:nvGrpSpPr>
      <p:grpSpPr>
        <a:xfrm>
          <a:off x="0" y="0"/>
          <a:ext cx="0" cy="0"/>
          <a:chOff x="0" y="0"/>
          <a:chExt cx="0" cy="0"/>
        </a:xfrm>
      </p:grpSpPr>
      <p:sp>
        <p:nvSpPr>
          <p:cNvPr id="170" name="Google Shape;170;p2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71" name="Google Shape;171;p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2"/>
        <p:cNvGrpSpPr/>
        <p:nvPr/>
      </p:nvGrpSpPr>
      <p:grpSpPr>
        <a:xfrm>
          <a:off x="0" y="0"/>
          <a:ext cx="0" cy="0"/>
          <a:chOff x="0" y="0"/>
          <a:chExt cx="0" cy="0"/>
        </a:xfrm>
      </p:grpSpPr>
      <p:sp>
        <p:nvSpPr>
          <p:cNvPr id="173" name="Google Shape;173;p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74" name="Google Shape;174;p2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75" name="Google Shape;175;p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6"/>
        <p:cNvGrpSpPr/>
        <p:nvPr/>
      </p:nvGrpSpPr>
      <p:grpSpPr>
        <a:xfrm>
          <a:off x="0" y="0"/>
          <a:ext cx="0" cy="0"/>
          <a:chOff x="0" y="0"/>
          <a:chExt cx="0" cy="0"/>
        </a:xfrm>
      </p:grpSpPr>
      <p:sp>
        <p:nvSpPr>
          <p:cNvPr id="177" name="Google Shape;177;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78" name="Google Shape;178;p29"/>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79" name="Google Shape;179;p29"/>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80" name="Google Shape;180;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1"/>
        <p:cNvGrpSpPr/>
        <p:nvPr/>
      </p:nvGrpSpPr>
      <p:grpSpPr>
        <a:xfrm>
          <a:off x="0" y="0"/>
          <a:ext cx="0" cy="0"/>
          <a:chOff x="0" y="0"/>
          <a:chExt cx="0" cy="0"/>
        </a:xfrm>
      </p:grpSpPr>
      <p:sp>
        <p:nvSpPr>
          <p:cNvPr id="182" name="Google Shape;182;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3" name="Google Shape;183;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84"/>
        <p:cNvGrpSpPr/>
        <p:nvPr/>
      </p:nvGrpSpPr>
      <p:grpSpPr>
        <a:xfrm>
          <a:off x="0" y="0"/>
          <a:ext cx="0" cy="0"/>
          <a:chOff x="0" y="0"/>
          <a:chExt cx="0" cy="0"/>
        </a:xfrm>
      </p:grpSpPr>
      <p:sp>
        <p:nvSpPr>
          <p:cNvPr id="185" name="Google Shape;185;p31"/>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86" name="Google Shape;186;p31"/>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87" name="Google Shape;187;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88"/>
        <p:cNvGrpSpPr/>
        <p:nvPr/>
      </p:nvGrpSpPr>
      <p:grpSpPr>
        <a:xfrm>
          <a:off x="0" y="0"/>
          <a:ext cx="0" cy="0"/>
          <a:chOff x="0" y="0"/>
          <a:chExt cx="0" cy="0"/>
        </a:xfrm>
      </p:grpSpPr>
      <p:sp>
        <p:nvSpPr>
          <p:cNvPr id="189" name="Google Shape;189;p32"/>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90" name="Google Shape;190;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91"/>
        <p:cNvGrpSpPr/>
        <p:nvPr/>
      </p:nvGrpSpPr>
      <p:grpSpPr>
        <a:xfrm>
          <a:off x="0" y="0"/>
          <a:ext cx="0" cy="0"/>
          <a:chOff x="0" y="0"/>
          <a:chExt cx="0" cy="0"/>
        </a:xfrm>
      </p:grpSpPr>
      <p:sp>
        <p:nvSpPr>
          <p:cNvPr id="192" name="Google Shape;192;p3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33"/>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94" name="Google Shape;194;p3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95" name="Google Shape;195;p33"/>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96" name="Google Shape;196;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97"/>
        <p:cNvGrpSpPr/>
        <p:nvPr/>
      </p:nvGrpSpPr>
      <p:grpSpPr>
        <a:xfrm>
          <a:off x="0" y="0"/>
          <a:ext cx="0" cy="0"/>
          <a:chOff x="0" y="0"/>
          <a:chExt cx="0" cy="0"/>
        </a:xfrm>
      </p:grpSpPr>
      <p:sp>
        <p:nvSpPr>
          <p:cNvPr id="198" name="Google Shape;198;p34"/>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99" name="Google Shape;199;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00"/>
        <p:cNvGrpSpPr/>
        <p:nvPr/>
      </p:nvGrpSpPr>
      <p:grpSpPr>
        <a:xfrm>
          <a:off x="0" y="0"/>
          <a:ext cx="0" cy="0"/>
          <a:chOff x="0" y="0"/>
          <a:chExt cx="0" cy="0"/>
        </a:xfrm>
      </p:grpSpPr>
      <p:sp>
        <p:nvSpPr>
          <p:cNvPr id="201" name="Google Shape;201;p3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02" name="Google Shape;202;p35"/>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03" name="Google Shape;203;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04"/>
        <p:cNvGrpSpPr/>
        <p:nvPr/>
      </p:nvGrpSpPr>
      <p:grpSpPr>
        <a:xfrm>
          <a:off x="0" y="0"/>
          <a:ext cx="0" cy="0"/>
          <a:chOff x="0" y="0"/>
          <a:chExt cx="0" cy="0"/>
        </a:xfrm>
      </p:grpSpPr>
      <p:sp>
        <p:nvSpPr>
          <p:cNvPr id="205" name="Google Shape;205;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61"/>
        <p:cNvGrpSpPr/>
        <p:nvPr/>
      </p:nvGrpSpPr>
      <p:grpSpPr>
        <a:xfrm>
          <a:off x="0" y="0"/>
          <a:ext cx="0" cy="0"/>
          <a:chOff x="0" y="0"/>
          <a:chExt cx="0" cy="0"/>
        </a:xfrm>
      </p:grpSpPr>
      <p:sp>
        <p:nvSpPr>
          <p:cNvPr id="162" name="Google Shape;162;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63" name="Google Shape;163;p2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164" name="Google Shape;164;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3/lesson-1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378279" y="134197"/>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4: Module 4: Unit 3: Lesson 12</a:t>
            </a:r>
            <a:endParaRPr sz="34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dirty="0"/>
          </a:p>
        </p:txBody>
      </p:sp>
      <p:sp>
        <p:nvSpPr>
          <p:cNvPr id="211" name="Google Shape;211;p37"/>
          <p:cNvSpPr txBox="1">
            <a:spLocks noGrp="1"/>
          </p:cNvSpPr>
          <p:nvPr>
            <p:ph type="body" idx="1"/>
          </p:nvPr>
        </p:nvSpPr>
        <p:spPr>
          <a:xfrm>
            <a:off x="463200" y="1128397"/>
            <a:ext cx="8217600" cy="3527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This lesson will take approximately 60-70 minutes to complete. </a:t>
            </a: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r>
              <a:rPr lang="en" sz="1800" dirty="0">
                <a:latin typeface="Century Gothic"/>
                <a:ea typeface="Century Gothic"/>
                <a:cs typeface="Century Gothic"/>
                <a:sym typeface="Century Gothic"/>
              </a:rPr>
              <a:t>The purpose of today’s lesson is to:</a:t>
            </a:r>
            <a:r>
              <a:rPr lang="en" sz="1800" dirty="0">
                <a:solidFill>
                  <a:srgbClr val="000000"/>
                </a:solidFill>
                <a:latin typeface="Century Gothic"/>
                <a:ea typeface="Century Gothic"/>
                <a:cs typeface="Century Gothic"/>
                <a:sym typeface="Century Gothic"/>
              </a:rPr>
              <a:t> </a:t>
            </a:r>
            <a:r>
              <a:rPr lang="en" sz="1600" dirty="0">
                <a:solidFill>
                  <a:srgbClr val="000000"/>
                </a:solidFill>
                <a:latin typeface="Century Gothic"/>
                <a:ea typeface="Century Gothic"/>
                <a:cs typeface="Century Gothic"/>
                <a:sym typeface="Century Gothic"/>
              </a:rPr>
              <a:t>In Opening A, students’ </a:t>
            </a:r>
            <a:r>
              <a:rPr lang="en" sz="1600" b="1" dirty="0">
                <a:solidFill>
                  <a:srgbClr val="000000"/>
                </a:solidFill>
                <a:latin typeface="Century Gothic"/>
                <a:ea typeface="Century Gothic"/>
                <a:cs typeface="Century Gothic"/>
                <a:sym typeface="Century Gothic"/>
              </a:rPr>
              <a:t>Mid-Unit 3 Assessments </a:t>
            </a:r>
            <a:r>
              <a:rPr lang="en" sz="1600" dirty="0">
                <a:solidFill>
                  <a:srgbClr val="000000"/>
                </a:solidFill>
                <a:latin typeface="Century Gothic"/>
                <a:ea typeface="Century Gothic"/>
                <a:cs typeface="Century Gothic"/>
                <a:sym typeface="Century Gothic"/>
              </a:rPr>
              <a:t>are returned with feedback. This gives students the opportunity to see how they performed in order to improve in their next assessment and to ask questions if they don’t understand the feedback. In this lesson, students write a new PSA encouraging kids to take action and make a difference for the </a:t>
            </a:r>
            <a:r>
              <a:rPr lang="en" sz="1600" b="1" dirty="0">
                <a:solidFill>
                  <a:srgbClr val="000000"/>
                </a:solidFill>
                <a:latin typeface="Century Gothic"/>
                <a:ea typeface="Century Gothic"/>
                <a:cs typeface="Century Gothic"/>
                <a:sym typeface="Century Gothic"/>
              </a:rPr>
              <a:t>end of unit </a:t>
            </a:r>
            <a:r>
              <a:rPr lang="en" sz="1600" b="1" dirty="0" smtClean="0">
                <a:solidFill>
                  <a:srgbClr val="000000"/>
                </a:solidFill>
                <a:latin typeface="Century Gothic"/>
                <a:ea typeface="Century Gothic"/>
                <a:cs typeface="Century Gothic"/>
                <a:sym typeface="Century Gothic"/>
              </a:rPr>
              <a:t>assessment</a:t>
            </a:r>
            <a:r>
              <a:rPr lang="en-US" sz="1600" b="1" dirty="0" smtClean="0">
                <a:solidFill>
                  <a:srgbClr val="000000"/>
                </a:solidFill>
                <a:latin typeface="Century Gothic"/>
                <a:ea typeface="Century Gothic"/>
                <a:cs typeface="Century Gothic"/>
                <a:sym typeface="Century Gothic"/>
              </a:rPr>
              <a:t>.</a:t>
            </a:r>
            <a:r>
              <a:rPr lang="en" sz="1600" b="1" dirty="0" smtClean="0">
                <a:solidFill>
                  <a:srgbClr val="000000"/>
                </a:solidFill>
                <a:latin typeface="Century Gothic"/>
                <a:ea typeface="Century Gothic"/>
                <a:cs typeface="Century Gothic"/>
                <a:sym typeface="Century Gothic"/>
              </a:rPr>
              <a:t> </a:t>
            </a:r>
            <a:endParaRPr sz="1600" b="1"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30200" algn="l" rtl="0">
              <a:lnSpc>
                <a:spcPct val="150000"/>
              </a:lnSpc>
              <a:spcBef>
                <a:spcPts val="1800"/>
              </a:spcBef>
              <a:spcAft>
                <a:spcPts val="0"/>
              </a:spcAft>
              <a:buClr>
                <a:srgbClr val="000000"/>
              </a:buClr>
              <a:buSzPts val="1600"/>
              <a:buFont typeface="Century Gothic"/>
              <a:buAutoNum type="arabicPeriod"/>
            </a:pPr>
            <a:r>
              <a:rPr lang="en" sz="1600" dirty="0">
                <a:solidFill>
                  <a:srgbClr val="000000"/>
                </a:solidFill>
                <a:latin typeface="Century Gothic"/>
                <a:ea typeface="Century Gothic"/>
                <a:cs typeface="Century Gothic"/>
                <a:sym typeface="Century Gothic"/>
              </a:rPr>
              <a:t>I can write a PSA script about the importance of taking action in your community.</a:t>
            </a:r>
            <a:endParaRPr sz="1600" dirty="0">
              <a:solidFill>
                <a:srgbClr val="000000"/>
              </a:solidFill>
              <a:latin typeface="Century Gothic"/>
              <a:ea typeface="Century Gothic"/>
              <a:cs typeface="Century Gothic"/>
              <a:sym typeface="Century Gothic"/>
            </a:endParaRPr>
          </a:p>
          <a:p>
            <a:pPr marL="0" lvl="0" indent="0" algn="l" rtl="0">
              <a:lnSpc>
                <a:spcPct val="100000"/>
              </a:lnSpc>
              <a:spcBef>
                <a:spcPts val="800"/>
              </a:spcBef>
              <a:spcAft>
                <a:spcPts val="0"/>
              </a:spcAft>
              <a:buSzPts val="2100"/>
              <a:buNone/>
            </a:pPr>
            <a:endParaRPr sz="12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000000"/>
                </a:solidFill>
                <a:latin typeface="Century Gothic"/>
                <a:ea typeface="Century Gothic"/>
                <a:cs typeface="Century Gothic"/>
                <a:sym typeface="Century Gothic"/>
              </a:rPr>
              <a:t>Reviewing Learning Targets</a:t>
            </a:r>
            <a:endParaRPr sz="3000">
              <a:solidFill>
                <a:srgbClr val="000000"/>
              </a:solidFill>
              <a:latin typeface="Century Gothic"/>
              <a:ea typeface="Century Gothic"/>
              <a:cs typeface="Century Gothic"/>
              <a:sym typeface="Century Gothic"/>
            </a:endParaRPr>
          </a:p>
        </p:txBody>
      </p:sp>
      <p:sp>
        <p:nvSpPr>
          <p:cNvPr id="280" name="Google Shape;280;p46"/>
          <p:cNvSpPr txBox="1"/>
          <p:nvPr/>
        </p:nvSpPr>
        <p:spPr>
          <a:xfrm>
            <a:off x="351950" y="1433404"/>
            <a:ext cx="4110300" cy="2340079"/>
          </a:xfrm>
          <a:prstGeom prst="rect">
            <a:avLst/>
          </a:prstGeom>
          <a:noFill/>
          <a:ln>
            <a:noFill/>
          </a:ln>
        </p:spPr>
        <p:txBody>
          <a:bodyPr spcFirstLastPara="1" wrap="square" lIns="91425" tIns="91425" rIns="91425" bIns="91425" anchor="ctr" anchorCtr="0">
            <a:noAutofit/>
          </a:bodyPr>
          <a:lstStyle/>
          <a:p>
            <a:pPr marL="457200" lvl="0" indent="-342900" algn="l" rtl="0">
              <a:spcBef>
                <a:spcPts val="0"/>
              </a:spcBef>
              <a:spcAft>
                <a:spcPts val="0"/>
              </a:spcAft>
              <a:buClr>
                <a:srgbClr val="444444"/>
              </a:buClr>
              <a:buSzPts val="1800"/>
              <a:buFont typeface="Century Gothic"/>
              <a:buAutoNum type="arabicPeriod"/>
            </a:pPr>
            <a:r>
              <a:rPr lang="en" sz="1800" dirty="0">
                <a:solidFill>
                  <a:schemeClr val="dk1"/>
                </a:solidFill>
                <a:latin typeface="Century Gothic"/>
                <a:ea typeface="Century Gothic"/>
                <a:cs typeface="Century Gothic"/>
                <a:sym typeface="Century Gothic"/>
              </a:rPr>
              <a:t>I can write a PSA script about the importance of taking action in your community.</a:t>
            </a:r>
            <a:endParaRPr sz="2400" dirty="0">
              <a:solidFill>
                <a:srgbClr val="444444"/>
              </a:solidFill>
              <a:latin typeface="Century Gothic"/>
              <a:ea typeface="Century Gothic"/>
              <a:cs typeface="Century Gothic"/>
              <a:sym typeface="Century Gothic"/>
            </a:endParaRPr>
          </a:p>
        </p:txBody>
      </p:sp>
      <p:pic>
        <p:nvPicPr>
          <p:cNvPr id="281" name="Google Shape;281;p46"/>
          <p:cNvPicPr preferRelativeResize="0"/>
          <p:nvPr/>
        </p:nvPicPr>
        <p:blipFill>
          <a:blip r:embed="rId3">
            <a:alphaModFix/>
          </a:blip>
          <a:stretch>
            <a:fillRect/>
          </a:stretch>
        </p:blipFill>
        <p:spPr>
          <a:xfrm>
            <a:off x="8515350" y="4354284"/>
            <a:ext cx="560750" cy="584117"/>
          </a:xfrm>
          <a:prstGeom prst="rect">
            <a:avLst/>
          </a:prstGeom>
          <a:noFill/>
          <a:ln>
            <a:noFill/>
          </a:ln>
        </p:spPr>
      </p:pic>
      <p:pic>
        <p:nvPicPr>
          <p:cNvPr id="282" name="Google Shape;282;p46"/>
          <p:cNvPicPr preferRelativeResize="0"/>
          <p:nvPr/>
        </p:nvPicPr>
        <p:blipFill>
          <a:blip r:embed="rId4">
            <a:alphaModFix/>
          </a:blip>
          <a:stretch>
            <a:fillRect/>
          </a:stretch>
        </p:blipFill>
        <p:spPr>
          <a:xfrm>
            <a:off x="7973950" y="4375642"/>
            <a:ext cx="541400" cy="541400"/>
          </a:xfrm>
          <a:prstGeom prst="rect">
            <a:avLst/>
          </a:prstGeom>
          <a:noFill/>
          <a:ln>
            <a:noFill/>
          </a:ln>
        </p:spPr>
      </p:pic>
      <p:pic>
        <p:nvPicPr>
          <p:cNvPr id="283" name="Google Shape;283;p46"/>
          <p:cNvPicPr preferRelativeResize="0"/>
          <p:nvPr/>
        </p:nvPicPr>
        <p:blipFill>
          <a:blip r:embed="rId5">
            <a:alphaModFix/>
          </a:blip>
          <a:stretch>
            <a:fillRect/>
          </a:stretch>
        </p:blipFill>
        <p:spPr>
          <a:xfrm>
            <a:off x="4651475" y="1433404"/>
            <a:ext cx="4110300" cy="2640084"/>
          </a:xfrm>
          <a:prstGeom prst="rect">
            <a:avLst/>
          </a:prstGeom>
          <a:noFill/>
          <a:ln w="9525" cap="flat" cmpd="sng">
            <a:solidFill>
              <a:srgbClr val="FF9900"/>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7"/>
          <p:cNvSpPr txBox="1">
            <a:spLocks noGrp="1"/>
          </p:cNvSpPr>
          <p:nvPr>
            <p:ph type="title"/>
          </p:nvPr>
        </p:nvSpPr>
        <p:spPr>
          <a:xfrm>
            <a:off x="473725" y="1363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a:solidFill>
                  <a:srgbClr val="000000"/>
                </a:solidFill>
                <a:latin typeface="Century Gothic"/>
                <a:ea typeface="Century Gothic"/>
                <a:cs typeface="Century Gothic"/>
                <a:sym typeface="Century Gothic"/>
              </a:rPr>
              <a:t>Tracking Progress</a:t>
            </a:r>
            <a:endParaRPr sz="3600" u="none" strike="noStrike" cap="none">
              <a:solidFill>
                <a:srgbClr val="000000"/>
              </a:solidFill>
              <a:latin typeface="Century Gothic"/>
              <a:ea typeface="Century Gothic"/>
              <a:cs typeface="Century Gothic"/>
              <a:sym typeface="Century Gothic"/>
            </a:endParaRPr>
          </a:p>
        </p:txBody>
      </p:sp>
      <p:pic>
        <p:nvPicPr>
          <p:cNvPr id="289" name="Google Shape;289;p47"/>
          <p:cNvPicPr preferRelativeResize="0"/>
          <p:nvPr/>
        </p:nvPicPr>
        <p:blipFill>
          <a:blip r:embed="rId3">
            <a:alphaModFix/>
          </a:blip>
          <a:stretch>
            <a:fillRect/>
          </a:stretch>
        </p:blipFill>
        <p:spPr>
          <a:xfrm>
            <a:off x="515375" y="1534748"/>
            <a:ext cx="3739625" cy="2665100"/>
          </a:xfrm>
          <a:prstGeom prst="rect">
            <a:avLst/>
          </a:prstGeom>
          <a:noFill/>
          <a:ln w="9525" cap="flat" cmpd="sng">
            <a:solidFill>
              <a:srgbClr val="000000"/>
            </a:solidFill>
            <a:prstDash val="solid"/>
            <a:round/>
            <a:headEnd type="none" w="sm" len="sm"/>
            <a:tailEnd type="none" w="sm" len="sm"/>
          </a:ln>
        </p:spPr>
      </p:pic>
      <p:pic>
        <p:nvPicPr>
          <p:cNvPr id="290" name="Google Shape;290;p47"/>
          <p:cNvPicPr preferRelativeResize="0"/>
          <p:nvPr/>
        </p:nvPicPr>
        <p:blipFill>
          <a:blip r:embed="rId4">
            <a:alphaModFix/>
          </a:blip>
          <a:stretch>
            <a:fillRect/>
          </a:stretch>
        </p:blipFill>
        <p:spPr>
          <a:xfrm>
            <a:off x="4882850" y="1013231"/>
            <a:ext cx="3651947" cy="3708131"/>
          </a:xfrm>
          <a:prstGeom prst="rect">
            <a:avLst/>
          </a:prstGeom>
          <a:noFill/>
          <a:ln w="9525" cap="flat" cmpd="sng">
            <a:solidFill>
              <a:srgbClr val="000000"/>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8"/>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296" name="Google Shape;296;p48"/>
          <p:cNvSpPr txBox="1"/>
          <p:nvPr/>
        </p:nvSpPr>
        <p:spPr>
          <a:xfrm>
            <a:off x="311700" y="1032650"/>
            <a:ext cx="40656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297" name="Google Shape;297;p48"/>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Module </a:t>
            </a:r>
            <a:r>
              <a:rPr lang="en" sz="2400" dirty="0">
                <a:latin typeface="Century Gothic"/>
                <a:ea typeface="Century Gothic"/>
                <a:cs typeface="Century Gothic"/>
                <a:sym typeface="Century Gothic"/>
              </a:rPr>
              <a:t>4</a:t>
            </a:r>
            <a:r>
              <a:rPr lang="en" sz="2400" b="0" i="0" u="none" strike="noStrike" cap="none" dirty="0">
                <a:solidFill>
                  <a:srgbClr val="000000"/>
                </a:solidFill>
                <a:latin typeface="Century Gothic"/>
                <a:ea typeface="Century Gothic"/>
                <a:cs typeface="Century Gothic"/>
                <a:sym typeface="Century Gothic"/>
              </a:rPr>
              <a:t>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Guiding Question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 Anchor Chart</a:t>
            </a:r>
            <a:endParaRPr sz="1400" b="0" i="0" u="none" strike="noStrike" cap="none" dirty="0">
              <a:solidFill>
                <a:srgbClr val="000000"/>
              </a:solidFill>
              <a:latin typeface="Arial"/>
              <a:ea typeface="Arial"/>
              <a:cs typeface="Arial"/>
              <a:sym typeface="Arial"/>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Amendment?</a:t>
            </a: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can stories inspire us to take action to contribute to a </a:t>
            </a:r>
            <a:r>
              <a:rPr lang="en" sz="2000" b="0" i="0" u="none" strike="noStrike" cap="none">
                <a:solidFill>
                  <a:schemeClr val="dk1"/>
                </a:solidFill>
                <a:latin typeface="Century Gothic"/>
                <a:ea typeface="Century Gothic"/>
                <a:cs typeface="Century Gothic"/>
                <a:sym typeface="Century Gothic"/>
              </a:rPr>
              <a:t>better </a:t>
            </a:r>
            <a:r>
              <a:rPr lang="en" sz="2000" b="0" i="0" u="none" strike="noStrike" cap="none" smtClean="0">
                <a:solidFill>
                  <a:schemeClr val="dk1"/>
                </a:solidFill>
                <a:latin typeface="Century Gothic"/>
                <a:ea typeface="Century Gothic"/>
                <a:cs typeface="Century Gothic"/>
                <a:sym typeface="Century Gothic"/>
              </a:rPr>
              <a:t>world?</a:t>
            </a: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a:t>Homework: Accountable Research Reading</a:t>
            </a:r>
            <a:endParaRPr sz="3000"/>
          </a:p>
        </p:txBody>
      </p:sp>
      <p:sp>
        <p:nvSpPr>
          <p:cNvPr id="303" name="Google Shape;303;p49"/>
          <p:cNvSpPr txBox="1">
            <a:spLocks noGrp="1"/>
          </p:cNvSpPr>
          <p:nvPr>
            <p:ph type="body" idx="1"/>
          </p:nvPr>
        </p:nvSpPr>
        <p:spPr>
          <a:xfrm>
            <a:off x="466675" y="935188"/>
            <a:ext cx="6255900" cy="895200"/>
          </a:xfrm>
          <a:prstGeom prst="rect">
            <a:avLst/>
          </a:prstGeom>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AutoNum type="arabicPeriod"/>
            </a:pPr>
            <a:r>
              <a:rPr lang="en" sz="1100"/>
              <a:t>Take out Independent Reading Journal.</a:t>
            </a:r>
            <a:endParaRPr sz="1100"/>
          </a:p>
          <a:p>
            <a:pPr marL="457200" lvl="0" indent="-298450" algn="l" rtl="0">
              <a:lnSpc>
                <a:spcPct val="100000"/>
              </a:lnSpc>
              <a:spcBef>
                <a:spcPts val="0"/>
              </a:spcBef>
              <a:spcAft>
                <a:spcPts val="0"/>
              </a:spcAft>
              <a:buSzPts val="1100"/>
              <a:buAutoNum type="arabicPeriod"/>
            </a:pPr>
            <a:r>
              <a:rPr lang="en" sz="1100"/>
              <a:t>Select a prompt.</a:t>
            </a:r>
            <a:endParaRPr sz="1100"/>
          </a:p>
          <a:p>
            <a:pPr marL="457200" lvl="0" indent="-298450" algn="l"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algn="l" rtl="0">
              <a:lnSpc>
                <a:spcPct val="100000"/>
              </a:lnSpc>
              <a:spcBef>
                <a:spcPts val="0"/>
              </a:spcBef>
              <a:spcAft>
                <a:spcPts val="0"/>
              </a:spcAft>
              <a:buSzPts val="1100"/>
              <a:buAutoNum type="arabicPeriod"/>
            </a:pPr>
            <a:r>
              <a:rPr lang="en" sz="1100"/>
              <a:t>Respond to prompt for HW.</a:t>
            </a:r>
            <a:endParaRPr sz="1100"/>
          </a:p>
          <a:p>
            <a:pPr marL="0" lvl="0" indent="0" algn="l" rtl="0">
              <a:lnSpc>
                <a:spcPct val="100000"/>
              </a:lnSpc>
              <a:spcBef>
                <a:spcPts val="0"/>
              </a:spcBef>
              <a:spcAft>
                <a:spcPts val="0"/>
              </a:spcAft>
              <a:buNone/>
            </a:pPr>
            <a:endParaRPr sz="1100"/>
          </a:p>
          <a:p>
            <a:pPr marL="0" lvl="0" indent="0" algn="l" rtl="0">
              <a:lnSpc>
                <a:spcPct val="100000"/>
              </a:lnSpc>
              <a:spcBef>
                <a:spcPts val="0"/>
              </a:spcBef>
              <a:spcAft>
                <a:spcPts val="0"/>
              </a:spcAft>
              <a:buNone/>
            </a:pPr>
            <a:endParaRPr sz="1100">
              <a:solidFill>
                <a:srgbClr val="444444"/>
              </a:solidFill>
            </a:endParaRPr>
          </a:p>
        </p:txBody>
      </p:sp>
      <p:sp>
        <p:nvSpPr>
          <p:cNvPr id="304" name="Google Shape;304;p49"/>
          <p:cNvSpPr txBox="1">
            <a:spLocks noGrp="1"/>
          </p:cNvSpPr>
          <p:nvPr>
            <p:ph type="body" idx="2"/>
          </p:nvPr>
        </p:nvSpPr>
        <p:spPr>
          <a:xfrm>
            <a:off x="466675" y="1697300"/>
            <a:ext cx="8620500" cy="26061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Font typeface="Arial"/>
              <a:buNone/>
            </a:pPr>
            <a:r>
              <a:rPr lang="en" sz="1300" b="1" dirty="0"/>
              <a:t>Module 4: Journal Prompts</a:t>
            </a:r>
            <a:endParaRPr sz="1300" b="1" dirty="0"/>
          </a:p>
          <a:p>
            <a:pPr marL="457200" lvl="0" indent="-311150" algn="l" rtl="0">
              <a:spcBef>
                <a:spcPts val="900"/>
              </a:spcBef>
              <a:spcAft>
                <a:spcPts val="0"/>
              </a:spcAft>
              <a:buSzPts val="1300"/>
              <a:buChar char="●"/>
            </a:pPr>
            <a:r>
              <a:rPr lang="en" sz="1300" dirty="0"/>
              <a:t>What is the theme or main idea of the text? What are some of the key details, and how</a:t>
            </a:r>
            <a:br>
              <a:rPr lang="en" sz="1300" dirty="0"/>
            </a:br>
            <a:r>
              <a:rPr lang="en" sz="1300" dirty="0"/>
              <a:t>do they support the main idea?</a:t>
            </a:r>
            <a:endParaRPr sz="1300" dirty="0"/>
          </a:p>
          <a:p>
            <a:pPr marL="457200" lvl="0" indent="-311150" algn="l" rtl="0">
              <a:spcBef>
                <a:spcPts val="0"/>
              </a:spcBef>
              <a:spcAft>
                <a:spcPts val="0"/>
              </a:spcAft>
              <a:buSzPts val="1300"/>
              <a:buChar char="●"/>
            </a:pPr>
            <a:r>
              <a:rPr lang="en" sz="1300" dirty="0"/>
              <a:t>What do the illustrations tell you? How do they help you understand the words?</a:t>
            </a:r>
            <a:endParaRPr sz="1300" dirty="0"/>
          </a:p>
          <a:p>
            <a:pPr marL="457200" lvl="0" indent="-311150" algn="l" rtl="0">
              <a:spcBef>
                <a:spcPts val="0"/>
              </a:spcBef>
              <a:spcAft>
                <a:spcPts val="0"/>
              </a:spcAft>
              <a:buSzPts val="1300"/>
              <a:buChar char="●"/>
            </a:pPr>
            <a:r>
              <a:rPr lang="en" sz="1300" dirty="0"/>
              <a:t>What questions do you now have after reading? What would you like to learn more</a:t>
            </a:r>
            <a:br>
              <a:rPr lang="en" sz="1300" dirty="0"/>
            </a:br>
            <a:r>
              <a:rPr lang="en" sz="1300" dirty="0"/>
              <a:t>about? Why?</a:t>
            </a:r>
            <a:endParaRPr sz="1300" dirty="0"/>
          </a:p>
          <a:p>
            <a:pPr marL="457200" lvl="0" indent="-311150" algn="l" rtl="0">
              <a:spcBef>
                <a:spcPts val="0"/>
              </a:spcBef>
              <a:spcAft>
                <a:spcPts val="0"/>
              </a:spcAft>
              <a:buSzPts val="1300"/>
              <a:buChar char="●"/>
            </a:pPr>
            <a:r>
              <a:rPr lang="en" sz="1300" dirty="0"/>
              <a:t>What are the most important facts you learned from reading?</a:t>
            </a:r>
            <a:endParaRPr sz="1300" dirty="0"/>
          </a:p>
          <a:p>
            <a:pPr marL="457200" lvl="0" indent="-311150" algn="l" rtl="0">
              <a:spcBef>
                <a:spcPts val="0"/>
              </a:spcBef>
              <a:spcAft>
                <a:spcPts val="0"/>
              </a:spcAft>
              <a:buSzPts val="1300"/>
              <a:buChar char="●"/>
            </a:pPr>
            <a:r>
              <a:rPr lang="en" sz="1300" dirty="0"/>
              <a:t>What is the most interesting fact you learned today? Why?</a:t>
            </a:r>
            <a:endParaRPr sz="1300" dirty="0"/>
          </a:p>
          <a:p>
            <a:pPr marL="457200" lvl="0" indent="-311150" algn="l" rtl="0">
              <a:spcBef>
                <a:spcPts val="0"/>
              </a:spcBef>
              <a:spcAft>
                <a:spcPts val="0"/>
              </a:spcAft>
              <a:buSzPts val="1300"/>
              <a:buChar char="●"/>
            </a:pPr>
            <a:r>
              <a:rPr lang="en" sz="1300" dirty="0"/>
              <a:t>How does what you read today connect to something you have learned in other lessons?</a:t>
            </a:r>
            <a:endParaRPr sz="1300" dirty="0"/>
          </a:p>
          <a:p>
            <a:pPr marL="457200" lvl="0" indent="-311150" algn="l" rtl="0">
              <a:spcBef>
                <a:spcPts val="0"/>
              </a:spcBef>
              <a:spcAft>
                <a:spcPts val="0"/>
              </a:spcAft>
              <a:buSzPts val="1300"/>
              <a:buChar char="●"/>
            </a:pPr>
            <a:r>
              <a:rPr lang="en" sz="1300" dirty="0"/>
              <a:t>Describe in depth a character in the text using details from the text.</a:t>
            </a:r>
            <a:endParaRPr sz="1300" dirty="0"/>
          </a:p>
          <a:p>
            <a:pPr marL="457200" lvl="0" indent="-311150" algn="l" rtl="0">
              <a:spcBef>
                <a:spcPts val="0"/>
              </a:spcBef>
              <a:spcAft>
                <a:spcPts val="0"/>
              </a:spcAft>
              <a:buSzPts val="1300"/>
              <a:buChar char="●"/>
            </a:pPr>
            <a:r>
              <a:rPr lang="en" sz="1300" dirty="0"/>
              <a:t>Describe in depth a setting in the text using details from the text.</a:t>
            </a:r>
            <a:endParaRPr sz="1300" dirty="0"/>
          </a:p>
          <a:p>
            <a:pPr marL="457200" lvl="0" indent="-311150" algn="l" rtl="0">
              <a:spcBef>
                <a:spcPts val="0"/>
              </a:spcBef>
              <a:spcAft>
                <a:spcPts val="0"/>
              </a:spcAft>
              <a:buSzPts val="1300"/>
              <a:buChar char="●"/>
            </a:pPr>
            <a:r>
              <a:rPr lang="en" sz="1300" dirty="0"/>
              <a:t>Describe in depth an event in the text using details from the text.</a:t>
            </a:r>
            <a:endParaRPr sz="1300" dirty="0"/>
          </a:p>
          <a:p>
            <a:pPr marL="457200" lvl="0" indent="-311150" algn="l" rtl="0">
              <a:spcBef>
                <a:spcPts val="0"/>
              </a:spcBef>
              <a:spcAft>
                <a:spcPts val="0"/>
              </a:spcAft>
              <a:buSzPts val="1300"/>
              <a:buChar char="●"/>
            </a:pPr>
            <a:r>
              <a:rPr lang="en" sz="1300" dirty="0"/>
              <a:t>Choose one new word from your reading today and analyze it on a vocabulary </a:t>
            </a:r>
            <a:r>
              <a:rPr lang="en" sz="1300" dirty="0" smtClean="0"/>
              <a:t>square</a:t>
            </a:r>
            <a:r>
              <a:rPr lang="en-US" sz="1300" dirty="0"/>
              <a:t>.</a:t>
            </a:r>
            <a:endParaRPr sz="13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50"/>
          <p:cNvSpPr txBox="1">
            <a:spLocks noGrp="1"/>
          </p:cNvSpPr>
          <p:nvPr>
            <p:ph type="title"/>
          </p:nvPr>
        </p:nvSpPr>
        <p:spPr>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311" name="Google Shape;311;p50"/>
          <p:cNvSpPr txBox="1">
            <a:spLocks noGrp="1"/>
          </p:cNvSpPr>
          <p:nvPr>
            <p:ph type="body" idx="1"/>
          </p:nvPr>
        </p:nvSpPr>
        <p:spPr>
          <a:xfrm>
            <a:off x="628650" y="788560"/>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Welcome to the time in our day where we get to work on a activities in small groups related to building our skills as readers. </a:t>
            </a:r>
            <a:endParaRPr sz="1800" dirty="0">
              <a:latin typeface="Century Gothic"/>
              <a:ea typeface="Century Gothic"/>
              <a:cs typeface="Century Gothic"/>
              <a:sym typeface="Century Gothic"/>
            </a:endParaRPr>
          </a:p>
          <a:p>
            <a:pPr marL="0" lvl="0" indent="0" algn="l" rtl="0">
              <a:lnSpc>
                <a:spcPct val="90000"/>
              </a:lnSpc>
              <a:spcBef>
                <a:spcPts val="2100"/>
              </a:spcBef>
              <a:spcAft>
                <a:spcPts val="0"/>
              </a:spcAft>
              <a:buClr>
                <a:schemeClr val="dk1"/>
              </a:buClr>
              <a:buSzPts val="1100"/>
              <a:buFont typeface="Arial"/>
              <a:buNone/>
            </a:pPr>
            <a:r>
              <a:rPr lang="en" sz="1800" dirty="0">
                <a:latin typeface="Century Gothic"/>
                <a:ea typeface="Century Gothic"/>
                <a:cs typeface="Century Gothic"/>
                <a:sym typeface="Century Gothic"/>
              </a:rPr>
              <a:t>During this time, you will get a chance to work in pairs or groups to support each other as you read. </a:t>
            </a:r>
            <a:endParaRPr sz="1800" dirty="0">
              <a:latin typeface="Century Gothic"/>
              <a:ea typeface="Century Gothic"/>
              <a:cs typeface="Century Gothic"/>
              <a:sym typeface="Century Gothic"/>
            </a:endParaRPr>
          </a:p>
          <a:p>
            <a:pPr marL="0" lvl="0" indent="0" algn="l" rtl="0">
              <a:lnSpc>
                <a:spcPct val="90000"/>
              </a:lnSpc>
              <a:spcBef>
                <a:spcPts val="2100"/>
              </a:spcBef>
              <a:spcAft>
                <a:spcPts val="2100"/>
              </a:spcAft>
              <a:buClr>
                <a:schemeClr val="dk1"/>
              </a:buClr>
              <a:buSzPts val="1100"/>
              <a:buFont typeface="Arial"/>
              <a:buNone/>
            </a:pPr>
            <a:r>
              <a:rPr lang="en" sz="1800" dirty="0">
                <a:latin typeface="Century Gothic"/>
                <a:ea typeface="Century Gothic"/>
                <a:cs typeface="Century Gothic"/>
                <a:sym typeface="Century Gothic"/>
              </a:rPr>
              <a:t>Today’s ALL Block Schedule is:</a:t>
            </a:r>
            <a:endParaRPr dirty="0">
              <a:latin typeface="Century Gothic"/>
              <a:ea typeface="Century Gothic"/>
              <a:cs typeface="Century Gothic"/>
              <a:sym typeface="Century Gothic"/>
            </a:endParaRPr>
          </a:p>
        </p:txBody>
      </p:sp>
      <p:graphicFrame>
        <p:nvGraphicFramePr>
          <p:cNvPr id="312" name="Google Shape;312;p50"/>
          <p:cNvGraphicFramePr/>
          <p:nvPr>
            <p:extLst>
              <p:ext uri="{D42A27DB-BD31-4B8C-83A1-F6EECF244321}">
                <p14:modId xmlns:p14="http://schemas.microsoft.com/office/powerpoint/2010/main" val="3957573044"/>
              </p:ext>
            </p:extLst>
          </p:nvPr>
        </p:nvGraphicFramePr>
        <p:xfrm>
          <a:off x="952500" y="2969950"/>
          <a:ext cx="7239000" cy="1859219"/>
        </p:xfrm>
        <a:graphic>
          <a:graphicData uri="http://schemas.openxmlformats.org/drawingml/2006/table">
            <a:tbl>
              <a:tblPr>
                <a:noFill/>
                <a:tableStyleId>{BD445FBE-A815-406D-AD29-C93B248C4B82}</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dirty="0">
                          <a:latin typeface="Century Gothic"/>
                          <a:ea typeface="Century Gothic"/>
                          <a:cs typeface="Century Gothic"/>
                          <a:sym typeface="Century Gothic"/>
                        </a:rPr>
                        <a:t>Group 1</a:t>
                      </a:r>
                      <a:endParaRPr sz="1400" u="none" strike="noStrike" cap="none" dirty="0">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519793" y="2063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12</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17" name="Google Shape;217;p38"/>
          <p:cNvSpPr txBox="1">
            <a:spLocks noGrp="1"/>
          </p:cNvSpPr>
          <p:nvPr>
            <p:ph type="body" idx="1"/>
          </p:nvPr>
        </p:nvSpPr>
        <p:spPr>
          <a:xfrm>
            <a:off x="519793" y="120056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700" b="1" dirty="0">
                <a:latin typeface="Century Gothic"/>
                <a:ea typeface="Century Gothic"/>
                <a:cs typeface="Century Gothic"/>
                <a:sym typeface="Century Gothic"/>
              </a:rPr>
              <a:t>Preparing for Lesson 12: </a:t>
            </a:r>
            <a:r>
              <a:rPr lang="en" sz="1700" dirty="0">
                <a:latin typeface="Century Gothic"/>
                <a:ea typeface="Century Gothic"/>
                <a:cs typeface="Century Gothic"/>
                <a:sym typeface="Century Gothic"/>
              </a:rPr>
              <a:t>Pre-reading and Preparing:</a:t>
            </a:r>
            <a:endParaRPr sz="17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Before teaching this lesson, please prepare by doing these things:</a:t>
            </a:r>
            <a:endParaRPr sz="17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2500"/>
              <a:buFont typeface="Arial"/>
              <a:buNone/>
            </a:pPr>
            <a:endParaRPr sz="1700" dirty="0">
              <a:latin typeface="Century Gothic"/>
              <a:ea typeface="Century Gothic"/>
              <a:cs typeface="Century Gothic"/>
              <a:sym typeface="Century Gothic"/>
            </a:endParaRPr>
          </a:p>
          <a:p>
            <a:pPr marL="457200" lvl="0" indent="-336550" algn="l" rtl="0">
              <a:lnSpc>
                <a:spcPct val="2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 through Lesson 12 </a:t>
            </a:r>
            <a:r>
              <a:rPr lang="en" sz="1700" u="sng" dirty="0">
                <a:solidFill>
                  <a:schemeClr val="hlink"/>
                </a:solidFill>
                <a:latin typeface="Century Gothic"/>
                <a:ea typeface="Century Gothic"/>
                <a:cs typeface="Century Gothic"/>
                <a:sym typeface="Century Gothic"/>
                <a:hlinkClick r:id="rId3"/>
              </a:rPr>
              <a:t>Here.</a:t>
            </a:r>
            <a:r>
              <a:rPr lang="en" sz="1700" dirty="0">
                <a:latin typeface="Century Gothic"/>
                <a:ea typeface="Century Gothic"/>
                <a:cs typeface="Century Gothic"/>
                <a:sym typeface="Century Gothic"/>
              </a:rPr>
              <a:t> </a:t>
            </a:r>
            <a:endParaRPr dirty="0"/>
          </a:p>
          <a:p>
            <a:pPr marL="120650" lvl="0" indent="0" algn="l" rtl="0">
              <a:lnSpc>
                <a:spcPct val="200000"/>
              </a:lnSpc>
              <a:spcBef>
                <a:spcPts val="0"/>
              </a:spcBef>
              <a:spcAft>
                <a:spcPts val="0"/>
              </a:spcAft>
              <a:buSzPts val="1700"/>
              <a:buNone/>
            </a:pPr>
            <a:r>
              <a:rPr lang="en" sz="1700" dirty="0">
                <a:latin typeface="Century Gothic"/>
                <a:ea typeface="Century Gothic"/>
                <a:cs typeface="Century Gothic"/>
                <a:sym typeface="Century Gothic"/>
              </a:rPr>
              <a:t>In this lesson, students will be: </a:t>
            </a:r>
            <a:endParaRPr dirty="0"/>
          </a:p>
          <a:p>
            <a:pPr marL="457200" lvl="0" indent="-342900" algn="l" rtl="0">
              <a:lnSpc>
                <a:spcPct val="100000"/>
              </a:lnSpc>
              <a:spcBef>
                <a:spcPts val="0"/>
              </a:spcBef>
              <a:spcAft>
                <a:spcPts val="0"/>
              </a:spcAft>
              <a:buClr>
                <a:srgbClr val="000000"/>
              </a:buClr>
              <a:buSzPts val="1800"/>
              <a:buFont typeface="Century Gothic"/>
              <a:buChar char="•"/>
            </a:pPr>
            <a:r>
              <a:rPr lang="en" sz="1800" b="1" dirty="0">
                <a:solidFill>
                  <a:srgbClr val="000000"/>
                </a:solidFill>
                <a:latin typeface="Century Gothic"/>
                <a:ea typeface="Century Gothic"/>
                <a:cs typeface="Century Gothic"/>
                <a:sym typeface="Century Gothic"/>
              </a:rPr>
              <a:t>End of Unit 3 Assessment</a:t>
            </a:r>
            <a:r>
              <a:rPr lang="en" sz="1800" dirty="0">
                <a:solidFill>
                  <a:srgbClr val="000000"/>
                </a:solidFill>
                <a:latin typeface="Century Gothic"/>
                <a:ea typeface="Century Gothic"/>
                <a:cs typeface="Century Gothic"/>
                <a:sym typeface="Century Gothic"/>
              </a:rPr>
              <a:t>: Writing a PSA </a:t>
            </a:r>
            <a:endParaRPr sz="1800"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Tracking Progress  </a:t>
            </a:r>
            <a:endParaRPr sz="1800" dirty="0">
              <a:solidFill>
                <a:srgbClr val="000000"/>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12</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12: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100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important materials in EL lessons that you will want to prepare ahead of time. These are detailed on the slides. </a:t>
            </a:r>
            <a:endParaRPr sz="1800">
              <a:solidFill>
                <a:srgbClr val="595959"/>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lvl="0" indent="-228600" algn="l" rtl="0">
              <a:lnSpc>
                <a:spcPct val="100000"/>
              </a:lnSpc>
              <a:spcBef>
                <a:spcPts val="0"/>
              </a:spcBef>
              <a:spcAft>
                <a:spcPts val="0"/>
              </a:spcAft>
              <a:buClr>
                <a:schemeClr val="dk1"/>
              </a:buClr>
              <a:buSzPts val="1800"/>
              <a:buFont typeface="Century Gothic"/>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12</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29" name="Google Shape;229;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2400" b="1">
                <a:latin typeface="Century Gothic"/>
                <a:ea typeface="Century Gothic"/>
                <a:cs typeface="Century Gothic"/>
                <a:sym typeface="Century Gothic"/>
              </a:rPr>
              <a:t>Preparing for Lesson 12:  </a:t>
            </a:r>
            <a:r>
              <a:rPr lang="en" sz="2400">
                <a:latin typeface="Century Gothic"/>
                <a:ea typeface="Century Gothic"/>
                <a:cs typeface="Century Gothic"/>
                <a:sym typeface="Century Gothic"/>
              </a:rPr>
              <a:t>EL Protocols</a:t>
            </a:r>
            <a:endParaRPr sz="2400">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In this lesson, students will use 2 protocols:  Turn and Talk and Thumb-O-Meter.</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 the protocol directions slides as you prepare to teach this lesson.</a:t>
            </a:r>
            <a:endParaRPr/>
          </a:p>
        </p:txBody>
      </p:sp>
      <p:pic>
        <p:nvPicPr>
          <p:cNvPr id="230" name="Google Shape;230;p40"/>
          <p:cNvPicPr preferRelativeResize="0"/>
          <p:nvPr/>
        </p:nvPicPr>
        <p:blipFill rotWithShape="1">
          <a:blip r:embed="rId3">
            <a:alphaModFix/>
          </a:blip>
          <a:srcRect/>
          <a:stretch/>
        </p:blipFill>
        <p:spPr>
          <a:xfrm>
            <a:off x="8203075" y="4003490"/>
            <a:ext cx="572700" cy="572700"/>
          </a:xfrm>
          <a:prstGeom prst="rect">
            <a:avLst/>
          </a:prstGeom>
          <a:noFill/>
          <a:ln>
            <a:noFill/>
          </a:ln>
        </p:spPr>
      </p:pic>
      <p:pic>
        <p:nvPicPr>
          <p:cNvPr id="231" name="Google Shape;231;p40"/>
          <p:cNvPicPr preferRelativeResize="0"/>
          <p:nvPr/>
        </p:nvPicPr>
        <p:blipFill rotWithShape="1">
          <a:blip r:embed="rId4">
            <a:alphaModFix/>
          </a:blip>
          <a:srcRect/>
          <a:stretch/>
        </p:blipFill>
        <p:spPr>
          <a:xfrm>
            <a:off x="7482315" y="4004100"/>
            <a:ext cx="571500" cy="571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title"/>
          </p:nvPr>
        </p:nvSpPr>
        <p:spPr>
          <a:xfrm>
            <a:off x="516279" y="239123"/>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a:t>
            </a:r>
            <a:r>
              <a:rPr lang="en" sz="3600" dirty="0">
                <a:latin typeface="Century Gothic"/>
                <a:ea typeface="Century Gothic"/>
                <a:cs typeface="Century Gothic"/>
                <a:sym typeface="Century Gothic"/>
              </a:rPr>
              <a:t>4</a:t>
            </a:r>
            <a:r>
              <a:rPr lang="en" sz="3400" dirty="0">
                <a:latin typeface="Century Gothic"/>
                <a:ea typeface="Century Gothic"/>
                <a:cs typeface="Century Gothic"/>
                <a:sym typeface="Century Gothic"/>
              </a:rPr>
              <a:t>: Module </a:t>
            </a:r>
            <a:r>
              <a:rPr lang="en" sz="3600" dirty="0">
                <a:latin typeface="Century Gothic"/>
                <a:ea typeface="Century Gothic"/>
                <a:cs typeface="Century Gothic"/>
                <a:sym typeface="Century Gothic"/>
              </a:rPr>
              <a:t>4</a:t>
            </a:r>
            <a:r>
              <a:rPr lang="en" sz="3400" dirty="0">
                <a:latin typeface="Century Gothic"/>
                <a:ea typeface="Century Gothic"/>
                <a:cs typeface="Century Gothic"/>
                <a:sym typeface="Century Gothic"/>
              </a:rPr>
              <a:t>: Unit </a:t>
            </a:r>
            <a:r>
              <a:rPr lang="en" sz="3600" dirty="0">
                <a:latin typeface="Century Gothic"/>
                <a:ea typeface="Century Gothic"/>
                <a:cs typeface="Century Gothic"/>
                <a:sym typeface="Century Gothic"/>
              </a:rPr>
              <a:t>3</a:t>
            </a:r>
            <a:r>
              <a:rPr lang="en" sz="3400" dirty="0">
                <a:latin typeface="Century Gothic"/>
                <a:ea typeface="Century Gothic"/>
                <a:cs typeface="Century Gothic"/>
                <a:sym typeface="Century Gothic"/>
              </a:rPr>
              <a:t>: Lesson </a:t>
            </a:r>
            <a:r>
              <a:rPr lang="en" sz="3600" dirty="0">
                <a:latin typeface="Century Gothic"/>
                <a:ea typeface="Century Gothic"/>
                <a:cs typeface="Century Gothic"/>
                <a:sym typeface="Century Gothic"/>
              </a:rPr>
              <a:t>12</a:t>
            </a:r>
            <a:endParaRPr sz="34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r>
              <a:rPr lang="en" sz="1800" b="1"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
        <p:nvSpPr>
          <p:cNvPr id="237" name="Google Shape;237;p41"/>
          <p:cNvSpPr txBox="1">
            <a:spLocks noGrp="1"/>
          </p:cNvSpPr>
          <p:nvPr>
            <p:ph type="body" idx="1"/>
          </p:nvPr>
        </p:nvSpPr>
        <p:spPr>
          <a:xfrm>
            <a:off x="516279" y="1296769"/>
            <a:ext cx="7886700" cy="35457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800" b="1" dirty="0">
                <a:latin typeface="Century Gothic"/>
                <a:ea typeface="Century Gothic"/>
                <a:cs typeface="Century Gothic"/>
                <a:sym typeface="Century Gothic"/>
              </a:rPr>
              <a:t>Preparing for Lesson 12: </a:t>
            </a:r>
            <a:r>
              <a:rPr lang="en" sz="1800" dirty="0">
                <a:latin typeface="Century Gothic"/>
                <a:ea typeface="Century Gothic"/>
                <a:cs typeface="Century Gothic"/>
                <a:sym typeface="Century Gothic"/>
              </a:rPr>
              <a:t>Supports for Students Who Need It</a:t>
            </a:r>
            <a:endParaRPr sz="1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endParaRPr sz="1400" dirty="0">
              <a:solidFill>
                <a:srgbClr val="000000"/>
              </a:solidFill>
              <a:latin typeface="Century Gothic"/>
              <a:ea typeface="Century Gothic"/>
              <a:cs typeface="Century Gothic"/>
              <a:sym typeface="Century Gothic"/>
            </a:endParaRPr>
          </a:p>
          <a:p>
            <a:pPr marL="457200" lvl="0" indent="-342900" algn="l" rtl="0">
              <a:lnSpc>
                <a:spcPct val="150000"/>
              </a:lnSpc>
              <a:spcBef>
                <a:spcPts val="0"/>
              </a:spcBef>
              <a:spcAft>
                <a:spcPts val="0"/>
              </a:spcAft>
              <a:buClr>
                <a:srgbClr val="000000"/>
              </a:buClr>
              <a:buSzPts val="1800"/>
              <a:buFont typeface="Century Gothic"/>
              <a:buChar char="•"/>
            </a:pPr>
            <a:r>
              <a:rPr lang="en" sz="1800" dirty="0" smtClean="0">
                <a:solidFill>
                  <a:srgbClr val="000000"/>
                </a:solidFill>
                <a:latin typeface="Century Gothic"/>
                <a:ea typeface="Century Gothic"/>
                <a:cs typeface="Century Gothic"/>
                <a:sym typeface="Century Gothic"/>
              </a:rPr>
              <a:t>If </a:t>
            </a:r>
            <a:r>
              <a:rPr lang="en" sz="1800" dirty="0">
                <a:solidFill>
                  <a:srgbClr val="000000"/>
                </a:solidFill>
                <a:latin typeface="Century Gothic"/>
                <a:ea typeface="Century Gothic"/>
                <a:cs typeface="Century Gothic"/>
                <a:sym typeface="Century Gothic"/>
              </a:rPr>
              <a:t>students receive accommodations for assessments, communicate with the cooperating service providers regarding the practices of instruction in use during this study as well as the goals of the assessment.</a:t>
            </a:r>
            <a:endParaRPr sz="1800" dirty="0">
              <a:solidFill>
                <a:srgbClr val="000000"/>
              </a:solidFill>
              <a:latin typeface="Century Gothic"/>
              <a:ea typeface="Century Gothic"/>
              <a:cs typeface="Century Gothic"/>
              <a:sym typeface="Century Gothic"/>
            </a:endParaRPr>
          </a:p>
          <a:p>
            <a:pPr marL="457200" lvl="0" indent="-342900" algn="l" rtl="0">
              <a:lnSpc>
                <a:spcPct val="15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For some students, this assessment may require more than the 35 minutes allotted. Consider providing time over multiple days if necessary.</a:t>
            </a:r>
            <a:endParaRPr sz="18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dirty="0">
              <a:solidFill>
                <a:srgbClr val="444444"/>
              </a:solidFill>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dirty="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dirty="0">
              <a:latin typeface="Century Gothic"/>
              <a:ea typeface="Century Gothic"/>
              <a:cs typeface="Century Gothic"/>
              <a:sym typeface="Century Gothic"/>
            </a:endParaRPr>
          </a:p>
        </p:txBody>
      </p:sp>
      <p:sp>
        <p:nvSpPr>
          <p:cNvPr id="238" name="Google Shape;238;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39" name="Google Shape;239;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40" name="Google Shape;240;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41" name="Google Shape;241;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42" name="Google Shape;242;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43" name="Google Shape;243;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47"/>
        <p:cNvGrpSpPr/>
        <p:nvPr/>
      </p:nvGrpSpPr>
      <p:grpSpPr>
        <a:xfrm>
          <a:off x="0" y="0"/>
          <a:ext cx="0" cy="0"/>
          <a:chOff x="0" y="0"/>
          <a:chExt cx="0" cy="0"/>
        </a:xfrm>
      </p:grpSpPr>
      <p:pic>
        <p:nvPicPr>
          <p:cNvPr id="248" name="Google Shape;248;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9" name="Google Shape;249;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50" name="Google Shape;250;p42"/>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12</a:t>
            </a:r>
            <a:endParaRPr sz="3000" b="0" i="0" u="none" strike="noStrike" cap="none">
              <a:solidFill>
                <a:srgbClr val="404040"/>
              </a:solidFill>
              <a:latin typeface="Calibri"/>
              <a:ea typeface="Calibri"/>
              <a:cs typeface="Calibri"/>
              <a:sym typeface="Calibri"/>
            </a:endParaRPr>
          </a:p>
        </p:txBody>
      </p:sp>
      <p:pic>
        <p:nvPicPr>
          <p:cNvPr id="251" name="Google Shape;251;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2" name="Google Shape;252;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b="1" dirty="0"/>
          </a:p>
        </p:txBody>
      </p:sp>
      <p:sp>
        <p:nvSpPr>
          <p:cNvPr id="258" name="Google Shape;258;p43"/>
          <p:cNvSpPr txBox="1">
            <a:spLocks noGrp="1"/>
          </p:cNvSpPr>
          <p:nvPr>
            <p:ph type="body" idx="1"/>
          </p:nvPr>
        </p:nvSpPr>
        <p:spPr>
          <a:xfrm>
            <a:off x="628650" y="1004851"/>
            <a:ext cx="7886700" cy="36342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457200" lvl="0" indent="-419100" algn="l" rtl="0">
              <a:lnSpc>
                <a:spcPct val="100000"/>
              </a:lnSpc>
              <a:spcBef>
                <a:spcPts val="0"/>
              </a:spcBef>
              <a:spcAft>
                <a:spcPts val="0"/>
              </a:spcAft>
              <a:buSzPct val="100000"/>
              <a:buFont typeface="Century Gothic"/>
              <a:buChar char="●"/>
            </a:pPr>
            <a:r>
              <a:rPr lang="en" sz="2400" b="1" dirty="0">
                <a:latin typeface="Century Gothic"/>
                <a:ea typeface="Century Gothic"/>
                <a:cs typeface="Century Gothic"/>
                <a:sym typeface="Century Gothic"/>
              </a:rPr>
              <a:t>End of Unit 3 Assessment</a:t>
            </a:r>
            <a:r>
              <a:rPr lang="en" sz="2400" dirty="0">
                <a:latin typeface="Century Gothic"/>
                <a:ea typeface="Century Gothic"/>
                <a:cs typeface="Century Gothic"/>
                <a:sym typeface="Century Gothic"/>
              </a:rPr>
              <a:t>: </a:t>
            </a:r>
            <a:r>
              <a:rPr lang="en" sz="2400" b="1" dirty="0">
                <a:latin typeface="Century Gothic"/>
                <a:ea typeface="Century Gothic"/>
                <a:cs typeface="Century Gothic"/>
                <a:sym typeface="Century Gothic"/>
              </a:rPr>
              <a:t>Writing a PSA </a:t>
            </a:r>
            <a:endParaRPr sz="2400" b="1" dirty="0">
              <a:latin typeface="Century Gothic"/>
              <a:ea typeface="Century Gothic"/>
              <a:cs typeface="Century Gothic"/>
              <a:sym typeface="Century Gothic"/>
            </a:endParaRPr>
          </a:p>
          <a:p>
            <a:pPr marL="457200" lvl="0" indent="-419100" algn="l" rtl="0">
              <a:lnSpc>
                <a:spcPct val="100000"/>
              </a:lnSpc>
              <a:spcBef>
                <a:spcPts val="0"/>
              </a:spcBef>
              <a:spcAft>
                <a:spcPts val="0"/>
              </a:spcAft>
              <a:buSzPct val="100000"/>
              <a:buFont typeface="Century Gothic"/>
              <a:buChar char="●"/>
            </a:pPr>
            <a:r>
              <a:rPr lang="en" sz="2400" dirty="0">
                <a:latin typeface="Century Gothic"/>
                <a:ea typeface="Century Gothic"/>
                <a:cs typeface="Century Gothic"/>
                <a:sym typeface="Century Gothic"/>
              </a:rPr>
              <a:t>Tracking Progress  </a:t>
            </a:r>
            <a:endParaRPr sz="2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4"/>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000000"/>
                </a:solidFill>
                <a:latin typeface="Century Gothic"/>
                <a:ea typeface="Century Gothic"/>
                <a:cs typeface="Century Gothic"/>
                <a:sym typeface="Century Gothic"/>
              </a:rPr>
              <a:t>Reviewing Learning Targets</a:t>
            </a:r>
            <a:endParaRPr sz="3000">
              <a:solidFill>
                <a:srgbClr val="000000"/>
              </a:solidFill>
              <a:latin typeface="Century Gothic"/>
              <a:ea typeface="Century Gothic"/>
              <a:cs typeface="Century Gothic"/>
              <a:sym typeface="Century Gothic"/>
            </a:endParaRPr>
          </a:p>
        </p:txBody>
      </p:sp>
      <p:sp>
        <p:nvSpPr>
          <p:cNvPr id="264" name="Google Shape;264;p44"/>
          <p:cNvSpPr txBox="1"/>
          <p:nvPr/>
        </p:nvSpPr>
        <p:spPr>
          <a:xfrm>
            <a:off x="451779" y="1719943"/>
            <a:ext cx="4013100" cy="1622032"/>
          </a:xfrm>
          <a:prstGeom prst="rect">
            <a:avLst/>
          </a:prstGeom>
          <a:noFill/>
          <a:ln>
            <a:noFill/>
          </a:ln>
        </p:spPr>
        <p:txBody>
          <a:bodyPr spcFirstLastPara="1" wrap="square" lIns="91425" tIns="91425" rIns="91425" bIns="91425" anchor="ctr" anchorCtr="0">
            <a:noAutofit/>
          </a:bodyPr>
          <a:lstStyle/>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I can write a PSA script about the importance of taking action in your community.</a:t>
            </a:r>
            <a:endParaRPr sz="1800" dirty="0">
              <a:latin typeface="Century Gothic"/>
              <a:ea typeface="Century Gothic"/>
              <a:cs typeface="Century Gothic"/>
              <a:sym typeface="Century Gothic"/>
            </a:endParaRPr>
          </a:p>
        </p:txBody>
      </p:sp>
      <p:pic>
        <p:nvPicPr>
          <p:cNvPr id="265" name="Google Shape;265;p44"/>
          <p:cNvPicPr preferRelativeResize="0"/>
          <p:nvPr/>
        </p:nvPicPr>
        <p:blipFill>
          <a:blip r:embed="rId3">
            <a:alphaModFix/>
          </a:blip>
          <a:stretch>
            <a:fillRect/>
          </a:stretch>
        </p:blipFill>
        <p:spPr>
          <a:xfrm>
            <a:off x="8482691" y="4365170"/>
            <a:ext cx="541565" cy="551461"/>
          </a:xfrm>
          <a:prstGeom prst="rect">
            <a:avLst/>
          </a:prstGeom>
          <a:noFill/>
          <a:ln>
            <a:noFill/>
          </a:ln>
        </p:spPr>
      </p:pic>
      <p:pic>
        <p:nvPicPr>
          <p:cNvPr id="266" name="Google Shape;266;p44"/>
          <p:cNvPicPr preferRelativeResize="0"/>
          <p:nvPr/>
        </p:nvPicPr>
        <p:blipFill>
          <a:blip r:embed="rId4">
            <a:alphaModFix/>
          </a:blip>
          <a:stretch>
            <a:fillRect/>
          </a:stretch>
        </p:blipFill>
        <p:spPr>
          <a:xfrm>
            <a:off x="4816382" y="1118975"/>
            <a:ext cx="3470850" cy="3690150"/>
          </a:xfrm>
          <a:prstGeom prst="rect">
            <a:avLst/>
          </a:prstGeom>
          <a:noFill/>
          <a:ln w="9525" cap="flat" cmpd="sng">
            <a:solidFill>
              <a:srgbClr val="FF9900"/>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5"/>
          <p:cNvSpPr txBox="1">
            <a:spLocks noGrp="1"/>
          </p:cNvSpPr>
          <p:nvPr>
            <p:ph type="title"/>
          </p:nvPr>
        </p:nvSpPr>
        <p:spPr>
          <a:xfrm>
            <a:off x="525800" y="1195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a:solidFill>
                  <a:srgbClr val="000000"/>
                </a:solidFill>
                <a:latin typeface="Century Gothic"/>
                <a:ea typeface="Century Gothic"/>
                <a:cs typeface="Century Gothic"/>
                <a:sym typeface="Century Gothic"/>
              </a:rPr>
              <a:t>End of Unit 3 Assessment: Writing a PSA</a:t>
            </a:r>
            <a:endParaRPr sz="2400" i="0" u="none" strike="noStrike" cap="none">
              <a:solidFill>
                <a:srgbClr val="000000"/>
              </a:solidFill>
              <a:latin typeface="Century Gothic"/>
              <a:ea typeface="Century Gothic"/>
              <a:cs typeface="Century Gothic"/>
              <a:sym typeface="Century Gothic"/>
            </a:endParaRPr>
          </a:p>
        </p:txBody>
      </p:sp>
      <p:pic>
        <p:nvPicPr>
          <p:cNvPr id="272" name="Google Shape;272;p45"/>
          <p:cNvPicPr preferRelativeResize="0"/>
          <p:nvPr/>
        </p:nvPicPr>
        <p:blipFill>
          <a:blip r:embed="rId3">
            <a:alphaModFix/>
          </a:blip>
          <a:stretch>
            <a:fillRect/>
          </a:stretch>
        </p:blipFill>
        <p:spPr>
          <a:xfrm>
            <a:off x="8493578" y="4419600"/>
            <a:ext cx="609600" cy="484653"/>
          </a:xfrm>
          <a:prstGeom prst="rect">
            <a:avLst/>
          </a:prstGeom>
          <a:noFill/>
          <a:ln>
            <a:noFill/>
          </a:ln>
        </p:spPr>
      </p:pic>
      <p:pic>
        <p:nvPicPr>
          <p:cNvPr id="273" name="Google Shape;273;p45"/>
          <p:cNvPicPr preferRelativeResize="0"/>
          <p:nvPr/>
        </p:nvPicPr>
        <p:blipFill>
          <a:blip r:embed="rId4">
            <a:alphaModFix/>
          </a:blip>
          <a:stretch>
            <a:fillRect/>
          </a:stretch>
        </p:blipFill>
        <p:spPr>
          <a:xfrm>
            <a:off x="4812800" y="972275"/>
            <a:ext cx="3702550" cy="3824300"/>
          </a:xfrm>
          <a:prstGeom prst="rect">
            <a:avLst/>
          </a:prstGeom>
          <a:noFill/>
          <a:ln w="9525" cap="flat" cmpd="sng">
            <a:solidFill>
              <a:srgbClr val="000000"/>
            </a:solidFill>
            <a:prstDash val="solid"/>
            <a:round/>
            <a:headEnd type="none" w="sm" len="sm"/>
            <a:tailEnd type="none" w="sm" len="sm"/>
          </a:ln>
        </p:spPr>
      </p:pic>
      <p:pic>
        <p:nvPicPr>
          <p:cNvPr id="274" name="Google Shape;274;p45"/>
          <p:cNvPicPr preferRelativeResize="0"/>
          <p:nvPr/>
        </p:nvPicPr>
        <p:blipFill>
          <a:blip r:embed="rId5">
            <a:alphaModFix/>
          </a:blip>
          <a:stretch>
            <a:fillRect/>
          </a:stretch>
        </p:blipFill>
        <p:spPr>
          <a:xfrm>
            <a:off x="212675" y="1465055"/>
            <a:ext cx="4419600" cy="2838745"/>
          </a:xfrm>
          <a:prstGeom prst="rect">
            <a:avLst/>
          </a:prstGeom>
          <a:noFill/>
          <a:ln w="9525" cap="flat" cmpd="sng">
            <a:solidFill>
              <a:srgbClr val="FF9900"/>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0FCACF0-BC11-40FD-B600-24A5523B403A}"/>
</file>

<file path=customXml/itemProps2.xml><?xml version="1.0" encoding="utf-8"?>
<ds:datastoreItem xmlns:ds="http://schemas.openxmlformats.org/officeDocument/2006/customXml" ds:itemID="{BD4AB8F7-F639-47E9-AE49-4F788418AC98}"/>
</file>

<file path=customXml/itemProps3.xml><?xml version="1.0" encoding="utf-8"?>
<ds:datastoreItem xmlns:ds="http://schemas.openxmlformats.org/officeDocument/2006/customXml" ds:itemID="{37D40B7B-4B31-4734-977B-C92BB3A18AAF}"/>
</file>

<file path=docProps/app.xml><?xml version="1.0" encoding="utf-8"?>
<Properties xmlns="http://schemas.openxmlformats.org/officeDocument/2006/extended-properties" xmlns:vt="http://schemas.openxmlformats.org/officeDocument/2006/docPropsVTypes">
  <TotalTime>56</TotalTime>
  <Words>2843</Words>
  <Application>Microsoft Macintosh PowerPoint</Application>
  <PresentationFormat>On-screen Show (16:9)</PresentationFormat>
  <Paragraphs>259</Paragraphs>
  <Slides>14</Slides>
  <Notes>14</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Office Theme</vt:lpstr>
      <vt:lpstr>Simple Light</vt:lpstr>
      <vt:lpstr>Grade 4: Module 4: Unit 3: Lesson 12 Teacher slide, before teaching.</vt:lpstr>
      <vt:lpstr>Grade 4: Module 4: Unit 3: Lesson 12 Teacher slide, before teaching.</vt:lpstr>
      <vt:lpstr>Grade 4: Module 4: Unit 3: Lesson 12 Teacher slide, before teaching.</vt:lpstr>
      <vt:lpstr>Grade 4: Module 4: Unit 3: Lesson 12 Teacher slide, before teaching.</vt:lpstr>
      <vt:lpstr>Grade 4: Module 4: Unit 3: Lesson 12 Teacher slide, before teaching.</vt:lpstr>
      <vt:lpstr>Grade 4: Module 4:  Unit 3: Lesson 12</vt:lpstr>
      <vt:lpstr>Hello, Students!</vt:lpstr>
      <vt:lpstr>Reviewing Learning Targets</vt:lpstr>
      <vt:lpstr>End of Unit 3 Assessment: Writing a PSA</vt:lpstr>
      <vt:lpstr>Reviewing Learning Targets</vt:lpstr>
      <vt:lpstr>Tracking Progress</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3: Lesson 12 Teacher slide, before teaching.</dc:title>
  <dc:creator>nbravo</dc:creator>
  <cp:lastModifiedBy>Alexander Specht</cp:lastModifiedBy>
  <cp:revision>6</cp:revision>
  <dcterms:modified xsi:type="dcterms:W3CDTF">2019-01-02T05:54:08Z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