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4.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7010400" cy="92964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5F08C10-DEAF-4D1A-B5ED-2860991F4FF7}">
  <a:tblStyle styleId="{35F08C10-DEAF-4D1A-B5ED-2860991F4FF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478" autoAdjust="0"/>
  </p:normalViewPr>
  <p:slideViewPr>
    <p:cSldViewPr snapToGrid="0">
      <p:cViewPr varScale="1">
        <p:scale>
          <a:sx n="58" d="100"/>
          <a:sy n="58" d="100"/>
        </p:scale>
        <p:origin x="821" y="62"/>
      </p:cViewPr>
      <p:guideLst/>
    </p:cSldViewPr>
  </p:slideViewPr>
  <p:notesTextViewPr>
    <p:cViewPr>
      <p:scale>
        <a:sx n="1" d="1"/>
        <a:sy n="1" d="1"/>
      </p:scale>
      <p:origin x="0" y="-197"/>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62064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26.)</a:t>
            </a:r>
            <a:endParaRPr dirty="0"/>
          </a:p>
          <a:p>
            <a:pPr marL="457200" lvl="0" indent="-304800" algn="l" rtl="0">
              <a:spcBef>
                <a:spcPts val="0"/>
              </a:spcBef>
              <a:spcAft>
                <a:spcPts val="0"/>
              </a:spcAft>
              <a:buSzPts val="1200"/>
              <a:buChar char="●"/>
            </a:pPr>
            <a:r>
              <a:rPr lang="en-US" dirty="0"/>
              <a:t>Students will interact with an excerpt from the decodable reader “Fall Fest at the Park” and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work together to read the excerpt. </a:t>
            </a: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07" name="Google Shape;207;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38283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86" name="Google Shape;286;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7353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pages 1-2 from their decodable).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“Baby Cougars at the Zoo.”</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“Baby Cougars at the Zoo”</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in a monotone, skipping over punctuation, with little to no expression.</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noticed with their partners (examples: </a:t>
            </a:r>
            <a:r>
              <a:rPr lang="en-US" b="0" dirty="0"/>
              <a:t>sounded word by word, sounded too slow or too fast, sounded “boring”</a:t>
            </a:r>
            <a:r>
              <a:rPr lang="en-US" dirty="0"/>
              <a:t>); prompt students to name specific examples in the text (i.e., </a:t>
            </a:r>
            <a:r>
              <a:rPr lang="en-US" b="0" dirty="0"/>
              <a:t>naming a place where it was word by word, where punctuation was skipped).</a:t>
            </a:r>
            <a:endParaRPr b="0"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Does anyone have any suggestions for how I could make this more fluent</a:t>
            </a:r>
            <a:r>
              <a:rPr lang="en-US" dirty="0"/>
              <a:t>?” (</a:t>
            </a:r>
            <a:r>
              <a:rPr lang="en-US" b="0" dirty="0"/>
              <a:t>Responses will vary. Examples: stop at the periods; pause at the comma; make it sound like talking when Sam is speaking; say groups of words together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expression” and say: </a:t>
            </a:r>
            <a:r>
              <a:rPr lang="en-US" i="0" dirty="0"/>
              <a:t>“Reading this fluently means that we read with the expression indicated by the punctuation. The author uses an exclamation point and a question mark to communicate how Nell and Sam are speaking to each other. These punctuation marks help us understand how Nell and Sam are speaking, and the expression that they are using when they speak. This helps us understand how they are feeling and what they are thinking.”</a:t>
            </a:r>
            <a:endParaRPr i="0"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with expression.</a:t>
            </a:r>
            <a:endParaRPr dirty="0"/>
          </a:p>
          <a:p>
            <a:pPr marL="457200" lvl="0" indent="-304800" algn="l" rtl="0">
              <a:spcBef>
                <a:spcPts val="0"/>
              </a:spcBef>
              <a:spcAft>
                <a:spcPts val="0"/>
              </a:spcAft>
              <a:buClr>
                <a:schemeClr val="dk1"/>
              </a:buClr>
              <a:buSzPts val="1200"/>
              <a:buFont typeface="Calibri"/>
              <a:buAutoNum type="arabicPeriod"/>
            </a:pPr>
            <a:r>
              <a:rPr lang="en-US" dirty="0"/>
              <a:t>Review rules of fluency: smoothly, with expression, with meaning, just the right speed.</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“Baby Cougars at the Zoo.”</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giving each other one star (positive comment naming a rule of fluency that was evident) and one step (a rule of fluency that wasn’t evident or could be worked on).</a:t>
            </a:r>
            <a:endParaRPr dirty="0"/>
          </a:p>
          <a:p>
            <a:pPr marL="457200" lvl="0" indent="-304800" algn="l" rtl="0">
              <a:spcBef>
                <a:spcPts val="0"/>
              </a:spcBef>
              <a:spcAft>
                <a:spcPts val="0"/>
              </a:spcAft>
              <a:buClr>
                <a:schemeClr val="dk1"/>
              </a:buClr>
              <a:buSzPts val="1200"/>
              <a:buFont typeface="Calibri"/>
              <a:buAutoNum type="arabicPeriod"/>
            </a:pPr>
            <a:r>
              <a:rPr lang="en-US" dirty="0"/>
              <a:t>Students practice reading fluently with partner.</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consider inviting one or two students to come up and read the excerpt to the group. When they are done, invite students to name one star and one step.</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27) for students to use when partnering up and practicing fluent reading, or assigning some students the excerpt and others the entire decodable, depending on student need.</a:t>
            </a:r>
            <a:endParaRPr dirty="0"/>
          </a:p>
        </p:txBody>
      </p:sp>
      <p:sp>
        <p:nvSpPr>
          <p:cNvPr id="295" name="Google Shape;295;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6" name="Google Shape;296;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6822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1-2 </a:t>
            </a:r>
            <a:r>
              <a:rPr lang="en-US" b="1" i="0" u="none" strike="noStrike" cap="none" dirty="0">
                <a:solidFill>
                  <a:schemeClr val="dk1"/>
                </a:solidFill>
              </a:rPr>
              <a:t>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lvl="0" indent="-304800" algn="l" rtl="0">
              <a:lnSpc>
                <a:spcPct val="90000"/>
              </a:lnSpc>
              <a:spcBef>
                <a:spcPts val="0"/>
              </a:spcBef>
              <a:spcAft>
                <a:spcPts val="0"/>
              </a:spcAft>
              <a:buSzPts val="1200"/>
              <a:buFont typeface="Calibri"/>
              <a:buChar char="●"/>
            </a:pPr>
            <a:r>
              <a:rPr lang="en-US" dirty="0"/>
              <a:t>Sing transition song to the tune of “The More We Get Together.”</a:t>
            </a:r>
            <a:endParaRPr dirty="0"/>
          </a:p>
          <a:p>
            <a:pPr marL="457200" marR="0" lvl="0" indent="-304800" algn="l" rtl="0">
              <a:spcBef>
                <a:spcPts val="0"/>
              </a:spcBef>
              <a:spcAft>
                <a:spcPts val="0"/>
              </a:spcAft>
              <a:buSzPts val="1200"/>
              <a:buFont typeface="Calibri"/>
              <a:buChar char="●"/>
            </a:pPr>
            <a:r>
              <a:rPr lang="en-US" dirty="0"/>
              <a:t>This song serves as both a transition and a student-friendly way of naming the specific skill they are about to work with. They are about to “show what they’ve learned!” Instruct students to get ready for spelling assessment. </a:t>
            </a:r>
            <a:endParaRPr dirty="0"/>
          </a:p>
          <a:p>
            <a:pPr marL="457200" marR="0" lvl="0" indent="-304800" algn="l" rtl="0">
              <a:spcBef>
                <a:spcPts val="0"/>
              </a:spcBef>
              <a:spcAft>
                <a:spcPts val="0"/>
              </a:spcAft>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dirty="0"/>
              <a:t>Teacher Actions: None.</a:t>
            </a:r>
            <a:endParaRPr dirty="0"/>
          </a:p>
          <a:p>
            <a:pPr marL="0" marR="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along with the transition song. </a:t>
            </a:r>
            <a:endParaRPr dirty="0"/>
          </a:p>
          <a:p>
            <a:pPr marL="457200" lvl="0" indent="-304800" algn="l" rtl="0">
              <a:spcBef>
                <a:spcPts val="0"/>
              </a:spcBef>
              <a:spcAft>
                <a:spcPts val="0"/>
              </a:spcAft>
              <a:buClr>
                <a:schemeClr val="dk1"/>
              </a:buClr>
              <a:buSzPts val="1200"/>
              <a:buFont typeface="Calibri"/>
              <a:buChar char="●"/>
            </a:pPr>
            <a:r>
              <a:rPr lang="en-US" dirty="0"/>
              <a:t>Students move to their designated areas in the classroom in order to be assessed.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a:t>
            </a:r>
            <a:endParaRPr dirty="0"/>
          </a:p>
          <a:p>
            <a:pPr marL="457200" lvl="0" indent="-304800" algn="l" rtl="0">
              <a:spcBef>
                <a:spcPts val="0"/>
              </a:spcBef>
              <a:spcAft>
                <a:spcPts val="0"/>
              </a:spcAft>
              <a:buSzPts val="1200"/>
              <a:buFont typeface="Calibri"/>
              <a:buChar char="●"/>
            </a:pPr>
            <a:r>
              <a:rPr lang="en-US" dirty="0"/>
              <a:t>Students should know where to go and what to do when they begin the spelling assessments. All students should have books to read for Accountable Independent Reading (AIR) after the assessment is over. </a:t>
            </a:r>
            <a:endParaRPr dirty="0"/>
          </a:p>
        </p:txBody>
      </p:sp>
      <p:sp>
        <p:nvSpPr>
          <p:cNvPr id="305" name="Google Shape;305;p12: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p1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2281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Emphasize that successful learners take responsibility for their own learning.</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thing they did today to work towards being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r>
              <a:rPr lang="en-US" sz="1100" b="1" dirty="0">
                <a:latin typeface="Arial"/>
                <a:ea typeface="Arial"/>
                <a:cs typeface="Arial"/>
                <a:sym typeface="Arial"/>
              </a:rPr>
              <a:t>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“My goal is to _____.”</a:t>
            </a:r>
            <a:endParaRPr dirty="0"/>
          </a:p>
          <a:p>
            <a:pPr marL="914400" marR="0" lvl="1" indent="-304800" algn="l" rtl="0">
              <a:spcBef>
                <a:spcPts val="0"/>
              </a:spcBef>
              <a:spcAft>
                <a:spcPts val="0"/>
              </a:spcAft>
              <a:buClr>
                <a:schemeClr val="dk1"/>
              </a:buClr>
              <a:buSzPts val="1200"/>
              <a:buFont typeface="Calibri"/>
              <a:buChar char="○"/>
            </a:pPr>
            <a:r>
              <a:rPr lang="en-US" dirty="0"/>
              <a:t>“When I work toward my goal during small group time, I will _____.”</a:t>
            </a:r>
            <a:endParaRPr sz="1200" b="0" i="0" u="none" strike="noStrike" cap="none" dirty="0">
              <a:solidFill>
                <a:schemeClr val="dk1"/>
              </a:solidFill>
              <a:latin typeface="Calibri"/>
              <a:ea typeface="Calibri"/>
              <a:cs typeface="Calibri"/>
              <a:sym typeface="Calibri"/>
            </a:endParaRPr>
          </a:p>
        </p:txBody>
      </p:sp>
      <p:sp>
        <p:nvSpPr>
          <p:cNvPr id="313" name="Google Shape;313;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4" name="Google Shape;314;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0860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22" name="Google Shape;322;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1064124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8ade76bea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8ade76bea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2-3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spcBef>
                <a:spcPts val="0"/>
              </a:spcBef>
              <a:spcAft>
                <a:spcPts val="0"/>
              </a:spcAft>
              <a:buClr>
                <a:schemeClr val="dk1"/>
              </a:buClr>
              <a:buSzPts val="1100"/>
              <a:buFont typeface="Arial"/>
              <a:buNone/>
            </a:pPr>
            <a:endParaRPr u="sng"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highlight>
                <a:schemeClr val="lt1"/>
              </a:highlight>
            </a:endParaRPr>
          </a:p>
        </p:txBody>
      </p:sp>
      <p:sp>
        <p:nvSpPr>
          <p:cNvPr id="328" name="Google Shape;328;g48ade76bea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extLst>
      <p:ext uri="{BB962C8B-B14F-4D97-AF65-F5344CB8AC3E}">
        <p14:creationId xmlns:p14="http://schemas.microsoft.com/office/powerpoint/2010/main" val="3283337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439821d4a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4439821d4a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b="1" dirty="0"/>
              <a:t>Suggested slide pacing: 15-20 min per activity </a:t>
            </a:r>
            <a:endParaRPr b="1" dirty="0"/>
          </a:p>
          <a:p>
            <a:pPr marL="0" lvl="0" indent="0" algn="l" rtl="0">
              <a:spcBef>
                <a:spcPts val="0"/>
              </a:spcBef>
              <a:spcAft>
                <a:spcPts val="0"/>
              </a:spcAft>
              <a:buClr>
                <a:schemeClr val="dk1"/>
              </a:buClr>
              <a:buFont typeface="Arial"/>
              <a:buNone/>
            </a:pPr>
            <a:r>
              <a:rPr lang="en-US" b="1" dirty="0"/>
              <a:t>Grouping: Teachers determine group configurations (whole, small-group, partner or independent) based on student needs.</a:t>
            </a:r>
            <a:endParaRPr b="1" dirty="0"/>
          </a:p>
          <a:p>
            <a:pPr marL="0" lvl="0" indent="0" algn="l" rtl="0">
              <a:spcBef>
                <a:spcPts val="0"/>
              </a:spcBef>
              <a:spcAft>
                <a:spcPts val="0"/>
              </a:spcAft>
              <a:buNone/>
            </a:pPr>
            <a:endParaRPr dirty="0"/>
          </a:p>
          <a:p>
            <a:pPr marL="0" lvl="0" indent="0" algn="l" rtl="0">
              <a:spcBef>
                <a:spcPts val="0"/>
              </a:spcBef>
              <a:spcAft>
                <a:spcPts val="0"/>
              </a:spcAft>
              <a:buNone/>
            </a:pPr>
            <a:r>
              <a:rPr lang="en-US" dirty="0"/>
              <a:t>Teacher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by completing different activities. Choices for these activities are described below, and can also be found after each lesson in </a:t>
            </a:r>
            <a:r>
              <a:rPr lang="en-US" b="1" dirty="0"/>
              <a:t>Module 2 Teacher Guide.</a:t>
            </a:r>
            <a:r>
              <a:rPr lang="en-US" dirty="0"/>
              <a:t> To differentiate further, change the difficulty of words or text based on the ability of the student.</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grouping,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Decodable text “Baby Cougars at the Zoo” or photocopied pages and pencils or highlighters for Punctuation Sleuth and Partner Reading. </a:t>
            </a:r>
            <a:endParaRPr dirty="0"/>
          </a:p>
          <a:p>
            <a:pPr marL="914400" lvl="1" indent="-304800" algn="l" rtl="0">
              <a:spcBef>
                <a:spcPts val="0"/>
              </a:spcBef>
              <a:spcAft>
                <a:spcPts val="0"/>
              </a:spcAft>
              <a:buClr>
                <a:schemeClr val="dk1"/>
              </a:buClr>
              <a:buSzPts val="1200"/>
              <a:buFont typeface="Calibri"/>
              <a:buChar char="○"/>
            </a:pPr>
            <a:r>
              <a:rPr lang="en-US" dirty="0"/>
              <a:t>Engagement text, “Baby Cougars Born at the Zoo” for Readers Theater.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working in pairs or independently that the expectation is that they take responsibility for their own work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Monitor students working as needed until activities and independent work expectations become familiar.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Are students working in assigned activity?</a:t>
            </a:r>
            <a:endParaRPr dirty="0"/>
          </a:p>
          <a:p>
            <a:pPr marL="457200" lvl="0" indent="-304800" algn="l" rtl="0">
              <a:spcBef>
                <a:spcPts val="0"/>
              </a:spcBef>
              <a:spcAft>
                <a:spcPts val="0"/>
              </a:spcAft>
              <a:buClr>
                <a:schemeClr val="dk1"/>
              </a:buClr>
              <a:buSzPts val="1200"/>
              <a:buFont typeface="Calibri"/>
              <a:buChar char="●"/>
            </a:pPr>
            <a:r>
              <a:rPr lang="en-US" dirty="0"/>
              <a:t>Are students locating and identifying punctuation in the text?</a:t>
            </a:r>
            <a:endParaRPr dirty="0"/>
          </a:p>
          <a:p>
            <a:pPr marL="457200" lvl="0" indent="-304800" algn="l" rtl="0">
              <a:spcBef>
                <a:spcPts val="0"/>
              </a:spcBef>
              <a:spcAft>
                <a:spcPts val="0"/>
              </a:spcAft>
              <a:buClr>
                <a:schemeClr val="dk1"/>
              </a:buClr>
              <a:buSzPts val="1200"/>
              <a:buFont typeface="Calibri"/>
              <a:buChar char="●"/>
            </a:pPr>
            <a:r>
              <a:rPr lang="en-US" dirty="0"/>
              <a:t>Are students associating the appropriate meaning to punctuation and using it to inform their oral reading?</a:t>
            </a:r>
            <a:endParaRPr dirty="0"/>
          </a:p>
          <a:p>
            <a:pPr marL="457200" lvl="0" indent="-304800" algn="l" rtl="0">
              <a:spcBef>
                <a:spcPts val="0"/>
              </a:spcBef>
              <a:spcAft>
                <a:spcPts val="0"/>
              </a:spcAft>
              <a:buClr>
                <a:schemeClr val="dk1"/>
              </a:buClr>
              <a:buSzPts val="1200"/>
              <a:buFont typeface="Calibri"/>
              <a:buChar char="●"/>
            </a:pPr>
            <a:r>
              <a:rPr lang="en-US" dirty="0"/>
              <a:t>Are students monitoring their own and their partners reading, paying attention to punctuation and rereading to making corrections as needed?</a:t>
            </a:r>
            <a:endParaRPr dirty="0"/>
          </a:p>
          <a:p>
            <a:pPr marL="457200" lvl="0" indent="-304800" algn="l" rtl="0">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For students working in earlier phases/cycles, consider using an excerpt from the decodable text for that cycle for Punctuation Sleuth.</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Model fluent reading of any portions of text with which students repeatedly struggle.</a:t>
            </a:r>
            <a:endParaRPr dirty="0"/>
          </a:p>
        </p:txBody>
      </p:sp>
      <p:sp>
        <p:nvSpPr>
          <p:cNvPr id="336" name="Google Shape;336;g4439821d4a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extLst>
      <p:ext uri="{BB962C8B-B14F-4D97-AF65-F5344CB8AC3E}">
        <p14:creationId xmlns:p14="http://schemas.microsoft.com/office/powerpoint/2010/main" val="4263857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439821d4a_0_10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g4439821d4a_0_104: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15-20 min.</a:t>
            </a:r>
            <a:endParaRPr b="1" dirty="0"/>
          </a:p>
          <a:p>
            <a:pPr marL="0" marR="0" lvl="0" indent="0" algn="l" rtl="0">
              <a:spcBef>
                <a:spcPts val="0"/>
              </a:spcBef>
              <a:spcAft>
                <a:spcPts val="0"/>
              </a:spcAft>
              <a:buNone/>
            </a:pPr>
            <a:r>
              <a:rPr lang="en-US" b="1" dirty="0"/>
              <a:t>Grouping: Teachers determine group configurations (whole, small-group, partner or independent) based on student needs.</a:t>
            </a:r>
            <a:endParaRPr b="1"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 6 from their decodable).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“Baby Cougars at the Zoo.”</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“Baby Cougars at the Zoo.”</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these are four important rules of fluency that were mentioned in the song, and invite them to think about these elements as they and their partner read aloud.</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457200" lvl="0" indent="-304800" algn="l" rtl="0">
              <a:spcBef>
                <a:spcPts val="0"/>
              </a:spcBef>
              <a:spcAft>
                <a:spcPts val="0"/>
              </a:spcAft>
              <a:buSzPts val="1200"/>
              <a:buChar char="●"/>
            </a:pPr>
            <a:r>
              <a:rPr lang="en-US" dirty="0"/>
              <a:t>Students recognize punctuation and its function in providing readers with meaning.</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 </a:t>
            </a:r>
            <a:endParaRPr dirty="0"/>
          </a:p>
        </p:txBody>
      </p:sp>
      <p:sp>
        <p:nvSpPr>
          <p:cNvPr id="342" name="Google Shape;342;g4439821d4a_0_104: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3" name="Google Shape;343;g4439821d4a_0_104: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6672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439821d4a_0_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4439821d4a_0_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See slide 1</a:t>
            </a:r>
            <a:r>
              <a:rPr lang="en-US" b="1" dirty="0"/>
              <a:t>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r>
              <a:rPr lang="en-US" sz="1200" dirty="0">
                <a:solidFill>
                  <a:schemeClr val="dk1"/>
                </a:solidFill>
              </a:rPr>
              <a:t> </a:t>
            </a:r>
          </a:p>
          <a:p>
            <a:pPr marL="171450" lvl="0" indent="-171450" algn="l" rtl="0">
              <a:spcBef>
                <a:spcPts val="0"/>
              </a:spcBef>
              <a:spcAft>
                <a:spcPts val="0"/>
              </a:spcAft>
              <a:buClr>
                <a:schemeClr val="dk1"/>
              </a:buClr>
              <a:buSzPts val="1100"/>
              <a:buFont typeface="Arial" panose="020B0604020202020204" pitchFamily="34" charset="0"/>
              <a:buChar char="•"/>
            </a:pPr>
            <a:r>
              <a:rPr lang="en-US" sz="1200" dirty="0">
                <a:solidFill>
                  <a:schemeClr val="dk1"/>
                </a:solidFill>
              </a:rPr>
              <a:t>Slide 3 of 10 of Decodable Reader</a:t>
            </a:r>
            <a:r>
              <a:rPr lang="en-US" dirty="0"/>
              <a:t>. Use this slide as needed or for whole-group reference. The directions for use are on slide 16.</a:t>
            </a:r>
            <a:endParaRPr dirty="0"/>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 </a:t>
            </a:r>
            <a:endParaRPr dirty="0"/>
          </a:p>
        </p:txBody>
      </p:sp>
    </p:spTree>
    <p:extLst>
      <p:ext uri="{BB962C8B-B14F-4D97-AF65-F5344CB8AC3E}">
        <p14:creationId xmlns:p14="http://schemas.microsoft.com/office/powerpoint/2010/main" val="3117021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“Baby Cougars at the Park” (see supporting materials)</a:t>
            </a:r>
            <a:endParaRPr dirty="0"/>
          </a:p>
          <a:p>
            <a:pPr marL="457200" lvl="0" indent="-304800" algn="l" rtl="0">
              <a:spcBef>
                <a:spcPts val="0"/>
              </a:spcBef>
              <a:spcAft>
                <a:spcPts val="0"/>
              </a:spcAft>
              <a:buSzPts val="1200"/>
              <a:buChar char="●"/>
            </a:pPr>
            <a:r>
              <a:rPr lang="en-US" dirty="0"/>
              <a:t>Student copies of excerpt from decodable “Baby Cougars at the Zoo” (or students could refer to page 6 of decodable, optional)</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214" name="Google Shape;214;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563900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Review Independent and Small Group Work guidance (</a:t>
            </a:r>
            <a:r>
              <a:rPr lang="en-US" b="1" dirty="0"/>
              <a:t>Skills Block Resource Manual</a:t>
            </a:r>
            <a:r>
              <a:rPr lang="en-US" dirty="0"/>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0636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rgbClr val="000000"/>
                </a:solidFill>
                <a:latin typeface="Calibri"/>
                <a:ea typeface="Calibri"/>
                <a:cs typeface="Calibri"/>
                <a:sym typeface="Calibri"/>
              </a:rPr>
              <a:t>Building on Previous Work:</a:t>
            </a:r>
            <a:endParaRPr dirty="0">
              <a:solidFill>
                <a:srgbClr val="000000"/>
              </a:solidFill>
            </a:endParaRPr>
          </a:p>
          <a:p>
            <a:pPr marL="457200" marR="0" lvl="0" indent="-304800" algn="l" rtl="0">
              <a:spcBef>
                <a:spcPts val="0"/>
              </a:spcBef>
              <a:spcAft>
                <a:spcPts val="0"/>
              </a:spcAft>
              <a:buSzPts val="1200"/>
              <a:buFont typeface="Calibri"/>
              <a:buChar char="●"/>
            </a:pPr>
            <a:r>
              <a:rPr lang="en-US" dirty="0">
                <a:solidFill>
                  <a:srgbClr val="000000"/>
                </a:solidFill>
              </a:rPr>
              <a:t>Students work with regularly spelled high-frequency words accumulated in Module 1 and new high-frequency words introduced in this cycle. Regular examination of those words for known </a:t>
            </a:r>
            <a:r>
              <a:rPr lang="en-US" dirty="0" err="1">
                <a:solidFill>
                  <a:srgbClr val="000000"/>
                </a:solidFill>
              </a:rPr>
              <a:t>graphophonemic</a:t>
            </a:r>
            <a:r>
              <a:rPr lang="en-US" dirty="0">
                <a:solidFill>
                  <a:srgbClr val="000000"/>
                </a:solidFill>
              </a:rPr>
              <a:t> (letter sound) patterns supports automaticity and commitment of those patterns to memory.</a:t>
            </a:r>
            <a:endParaRPr dirty="0">
              <a:solidFill>
                <a:srgbClr val="000000"/>
              </a:solidFill>
            </a:endParaRPr>
          </a:p>
          <a:p>
            <a:pPr marL="457200" marR="0" lvl="0" indent="-304800" algn="l" rtl="0">
              <a:spcBef>
                <a:spcPts val="0"/>
              </a:spcBef>
              <a:spcAft>
                <a:spcPts val="0"/>
              </a:spcAft>
              <a:buSzPts val="1200"/>
              <a:buFont typeface="Calibri"/>
              <a:buChar char="●"/>
            </a:pPr>
            <a:r>
              <a:rPr lang="en-US" dirty="0">
                <a:solidFill>
                  <a:srgbClr val="000000"/>
                </a:solidFill>
              </a:rPr>
              <a:t>Students work with short pieces of text containing patterns worked with in this cycle and in previous cycles to develop fluency (phrasing, expression, speed, and meaning).</a:t>
            </a:r>
            <a:endParaRPr dirty="0">
              <a:solidFill>
                <a:srgbClr val="000000"/>
              </a:solidFill>
            </a:endParaRPr>
          </a:p>
          <a:p>
            <a:pPr marL="457200" marR="0" lvl="0" indent="-304800" algn="l" rtl="0">
              <a:spcBef>
                <a:spcPts val="0"/>
              </a:spcBef>
              <a:spcAft>
                <a:spcPts val="0"/>
              </a:spcAft>
              <a:buSzPts val="1200"/>
              <a:buFont typeface="Calibri"/>
              <a:buChar char="●"/>
            </a:pPr>
            <a:r>
              <a:rPr lang="en-US" dirty="0">
                <a:solidFill>
                  <a:srgbClr val="000000"/>
                </a:solidFill>
              </a:rPr>
              <a:t>This lesson includes two familiar instructional routines: Snap or Trap Review and Fluency. Students continue their work with words that are regularly spelled and their spelling patterns to determine what makes them “snap words.” They work with a partner to fluently read an excerpt of the previously read decodable, “Baby Cougars at the Zoo.”</a:t>
            </a:r>
            <a:endParaRPr dirty="0">
              <a:solidFill>
                <a:srgbClr val="000000"/>
              </a:solidFill>
            </a:endParaRPr>
          </a:p>
          <a:p>
            <a:pPr marL="0" marR="0" lvl="0" indent="0" algn="l" rtl="0">
              <a:spcBef>
                <a:spcPts val="0"/>
              </a:spcBef>
              <a:spcAft>
                <a:spcPts val="0"/>
              </a:spcAft>
              <a:buNone/>
            </a:pPr>
            <a:endParaRPr dirty="0">
              <a:solidFill>
                <a:srgbClr val="000000"/>
              </a:solidFill>
            </a:endParaRPr>
          </a:p>
          <a:p>
            <a:pPr marL="0" marR="0" lvl="0" indent="0" algn="l" rtl="0">
              <a:spcBef>
                <a:spcPts val="0"/>
              </a:spcBef>
              <a:spcAft>
                <a:spcPts val="0"/>
              </a:spcAft>
              <a:buNone/>
            </a:pPr>
            <a:r>
              <a:rPr lang="en-US" b="0" i="0" u="none" strike="noStrike" cap="none" dirty="0">
                <a:solidFill>
                  <a:srgbClr val="000000"/>
                </a:solidFill>
                <a:latin typeface="Calibri"/>
                <a:ea typeface="Calibri"/>
                <a:cs typeface="Calibri"/>
                <a:sym typeface="Calibri"/>
              </a:rPr>
              <a:t>Areas </a:t>
            </a:r>
            <a:r>
              <a:rPr lang="en-US" dirty="0">
                <a:solidFill>
                  <a:srgbClr val="000000"/>
                </a:solidFill>
              </a:rPr>
              <a:t>S</a:t>
            </a:r>
            <a:r>
              <a:rPr lang="en-US" b="0" i="0" u="none" strike="noStrike" cap="none" dirty="0">
                <a:solidFill>
                  <a:srgbClr val="000000"/>
                </a:solidFill>
                <a:latin typeface="Calibri"/>
                <a:ea typeface="Calibri"/>
                <a:cs typeface="Calibri"/>
                <a:sym typeface="Calibri"/>
              </a:rPr>
              <a:t>tudents </a:t>
            </a:r>
            <a:r>
              <a:rPr lang="en-US" dirty="0">
                <a:solidFill>
                  <a:srgbClr val="000000"/>
                </a:solidFill>
              </a:rPr>
              <a:t>M</a:t>
            </a:r>
            <a:r>
              <a:rPr lang="en-US" b="0" i="0" u="none" strike="noStrike" cap="none" dirty="0">
                <a:solidFill>
                  <a:srgbClr val="000000"/>
                </a:solidFill>
                <a:latin typeface="Calibri"/>
                <a:ea typeface="Calibri"/>
                <a:cs typeface="Calibri"/>
                <a:sym typeface="Calibri"/>
              </a:rPr>
              <a:t>ay </a:t>
            </a:r>
            <a:r>
              <a:rPr lang="en-US" dirty="0">
                <a:solidFill>
                  <a:srgbClr val="000000"/>
                </a:solidFill>
              </a:rPr>
              <a:t>S</a:t>
            </a:r>
            <a:r>
              <a:rPr lang="en-US" b="0" i="0" u="none" strike="noStrike" cap="none" dirty="0">
                <a:solidFill>
                  <a:srgbClr val="000000"/>
                </a:solidFill>
                <a:latin typeface="Calibri"/>
                <a:ea typeface="Calibri"/>
                <a:cs typeface="Calibri"/>
                <a:sym typeface="Calibri"/>
              </a:rPr>
              <a:t>truggle:	</a:t>
            </a:r>
            <a:endParaRPr dirty="0">
              <a:solidFill>
                <a:srgbClr val="000000"/>
              </a:solidFill>
            </a:endParaRPr>
          </a:p>
          <a:p>
            <a:pPr marL="457200" marR="0" lvl="0" indent="-304800" algn="l" rtl="0">
              <a:spcBef>
                <a:spcPts val="0"/>
              </a:spcBef>
              <a:spcAft>
                <a:spcPts val="0"/>
              </a:spcAft>
              <a:buSzPts val="1200"/>
              <a:buChar char="●"/>
            </a:pPr>
            <a:r>
              <a:rPr lang="en-US" dirty="0">
                <a:solidFill>
                  <a:srgbClr val="000000"/>
                </a:solidFill>
              </a:rPr>
              <a:t>Students may have difficulty applying all the elements of fluency simultaneously. They should read first for accuracy, then concentrate on the other elements of fluency in successive rereading.</a:t>
            </a:r>
            <a:endParaRPr dirty="0">
              <a:solidFill>
                <a:srgbClr val="000000"/>
              </a:solidFill>
            </a:endParaRPr>
          </a:p>
          <a:p>
            <a:pPr marL="457200" marR="0" lvl="0" indent="-304800" algn="l" rtl="0">
              <a:spcBef>
                <a:spcPts val="0"/>
              </a:spcBef>
              <a:spcAft>
                <a:spcPts val="0"/>
              </a:spcAft>
              <a:buSzPts val="1200"/>
              <a:buChar char="●"/>
            </a:pPr>
            <a:r>
              <a:rPr lang="en-US" dirty="0">
                <a:solidFill>
                  <a:srgbClr val="000000"/>
                </a:solidFill>
              </a:rPr>
              <a:t>Encourage multiple readings to practice each element of fluency and orchestrate the elements.</a:t>
            </a:r>
            <a:endParaRPr dirty="0">
              <a:solidFill>
                <a:srgbClr val="000000"/>
              </a:solidFill>
            </a:endParaRPr>
          </a:p>
          <a:p>
            <a:pPr marL="0" marR="0" lvl="0" indent="0" algn="l" rtl="0">
              <a:spcBef>
                <a:spcPts val="0"/>
              </a:spcBef>
              <a:spcAft>
                <a:spcPts val="0"/>
              </a:spcAft>
              <a:buNone/>
            </a:pPr>
            <a:endParaRPr dirty="0">
              <a:solidFill>
                <a:srgbClr val="000000"/>
              </a:solidFill>
            </a:endParaRPr>
          </a:p>
          <a:p>
            <a:pPr marL="0" marR="0" lvl="0" indent="0" algn="l" rtl="0">
              <a:spcBef>
                <a:spcPts val="0"/>
              </a:spcBef>
              <a:spcAft>
                <a:spcPts val="0"/>
              </a:spcAft>
              <a:buNone/>
            </a:pPr>
            <a:r>
              <a:rPr lang="en-US" b="0" i="0" u="none" strike="noStrike" cap="none" dirty="0">
                <a:solidFill>
                  <a:srgbClr val="000000"/>
                </a:solidFill>
                <a:latin typeface="Calibri"/>
                <a:ea typeface="Calibri"/>
                <a:cs typeface="Calibri"/>
                <a:sym typeface="Calibri"/>
              </a:rPr>
              <a:t>Ongoing Assessment(s):</a:t>
            </a:r>
            <a:endParaRPr dirty="0">
              <a:solidFill>
                <a:srgbClr val="000000"/>
              </a:solidFill>
            </a:endParaRPr>
          </a:p>
          <a:p>
            <a:pPr marL="457200" marR="0" lvl="0" indent="-304800" algn="l" rtl="0">
              <a:spcBef>
                <a:spcPts val="0"/>
              </a:spcBef>
              <a:spcAft>
                <a:spcPts val="0"/>
              </a:spcAft>
              <a:buSzPts val="1200"/>
              <a:buChar char="●"/>
            </a:pPr>
            <a:r>
              <a:rPr lang="en-US" dirty="0">
                <a:solidFill>
                  <a:srgbClr val="000000"/>
                </a:solidFill>
              </a:rPr>
              <a:t>Cycle Assessments</a:t>
            </a:r>
            <a:endParaRPr b="0" i="0" u="none" strike="noStrike" cap="none" dirty="0">
              <a:solidFill>
                <a:srgbClr val="000000"/>
              </a:solidFill>
              <a:latin typeface="Calibri"/>
              <a:ea typeface="Calibri"/>
              <a:cs typeface="Calibri"/>
              <a:sym typeface="Calibri"/>
            </a:endParaRPr>
          </a:p>
          <a:p>
            <a:pPr marL="0" marR="0" lvl="0" indent="0" algn="l" rtl="0">
              <a:spcBef>
                <a:spcPts val="0"/>
              </a:spcBef>
              <a:spcAft>
                <a:spcPts val="0"/>
              </a:spcAft>
              <a:buNone/>
            </a:pPr>
            <a:endParaRPr dirty="0">
              <a:solidFill>
                <a:srgbClr val="000000"/>
              </a:solidFill>
            </a:endParaRPr>
          </a:p>
          <a:p>
            <a:pPr marL="0" marR="0" lvl="0" indent="0" algn="l" rtl="0">
              <a:spcBef>
                <a:spcPts val="0"/>
              </a:spcBef>
              <a:spcAft>
                <a:spcPts val="0"/>
              </a:spcAft>
              <a:buNone/>
            </a:pPr>
            <a:r>
              <a:rPr lang="en-US" b="0" i="0" u="none" strike="noStrike" cap="none" dirty="0">
                <a:solidFill>
                  <a:srgbClr val="000000"/>
                </a:solidFill>
                <a:latin typeface="Calibri"/>
                <a:ea typeface="Calibri"/>
                <a:cs typeface="Calibri"/>
                <a:sym typeface="Calibri"/>
              </a:rPr>
              <a:t>Key Vocabulary:</a:t>
            </a:r>
            <a:endParaRPr dirty="0">
              <a:solidFill>
                <a:srgbClr val="000000"/>
              </a:solidFill>
            </a:endParaRPr>
          </a:p>
          <a:p>
            <a:pPr marL="457200" marR="0" lvl="0" indent="-304800" algn="l" rtl="0">
              <a:spcBef>
                <a:spcPts val="0"/>
              </a:spcBef>
              <a:spcAft>
                <a:spcPts val="0"/>
              </a:spcAft>
              <a:buSzPts val="1200"/>
              <a:buChar char="●"/>
            </a:pPr>
            <a:r>
              <a:rPr lang="en-US" dirty="0">
                <a:solidFill>
                  <a:srgbClr val="000000"/>
                </a:solidFill>
              </a:rPr>
              <a:t>contraction, elements, excerpt, expression, fluency, frequently, grapple, phrase</a:t>
            </a:r>
            <a:endParaRPr b="0" i="0" strike="noStrike" cap="none" dirty="0">
              <a:solidFill>
                <a:srgbClr val="000000"/>
              </a:solidFill>
              <a:latin typeface="Calibri"/>
              <a:ea typeface="Calibri"/>
              <a:cs typeface="Calibri"/>
              <a:sym typeface="Calibri"/>
            </a:endParaRPr>
          </a:p>
        </p:txBody>
      </p:sp>
      <p:sp>
        <p:nvSpPr>
          <p:cNvPr id="227" name="Google Shape;22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8" name="Google Shape;22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2393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Sing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38" name="Google Shape;23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9674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246" name="Google Shape;24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8810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3259024c_0_33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43259024c_0_33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57200" lvl="0" indent="-304800" algn="l" rtl="0">
              <a:lnSpc>
                <a:spcPct val="100000"/>
              </a:lnSpc>
              <a:spcBef>
                <a:spcPts val="0"/>
              </a:spcBef>
              <a:spcAft>
                <a:spcPts val="0"/>
              </a:spcAft>
              <a:buSzPts val="1200"/>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a:t>
            </a:r>
            <a:r>
              <a:rPr lang="en-US" dirty="0"/>
              <a:t>introduced in Lesson 7</a:t>
            </a:r>
            <a:r>
              <a:rPr lang="en-US" sz="1200" dirty="0">
                <a:solidFill>
                  <a:schemeClr val="dk1"/>
                </a:solidFill>
                <a:latin typeface="Calibri"/>
                <a:ea typeface="Calibri"/>
                <a:cs typeface="Calibri"/>
                <a:sym typeface="Calibri"/>
              </a:rPr>
              <a:t>. Be prepared to model and guide students </a:t>
            </a:r>
            <a:r>
              <a:rPr lang="en-US" dirty="0"/>
              <a:t>as needed</a:t>
            </a:r>
            <a:r>
              <a:rPr lang="en-US" sz="1200" dirty="0">
                <a:solidFill>
                  <a:schemeClr val="dk1"/>
                </a:solidFill>
                <a:latin typeface="Calibri"/>
                <a:ea typeface="Calibri"/>
                <a:cs typeface="Calibri"/>
                <a:sym typeface="Calibri"/>
              </a:rPr>
              <a:t>. </a:t>
            </a:r>
            <a:r>
              <a:rPr lang="en-US" dirty="0"/>
              <a:t>Earlier in this cycle, students focused on the “trap” words; students focus on the “snap” words in this lesson.</a:t>
            </a:r>
            <a:endParaRPr dirty="0"/>
          </a:p>
          <a:p>
            <a:pPr marL="457200" lvl="0" indent="-304800" algn="l" rtl="0">
              <a:lnSpc>
                <a:spcPct val="100000"/>
              </a:lnSpc>
              <a:spcBef>
                <a:spcPts val="0"/>
              </a:spcBef>
              <a:spcAft>
                <a:spcPts val="0"/>
              </a:spcAft>
              <a:buSzPts val="1200"/>
              <a:buChar char="●"/>
            </a:pPr>
            <a:r>
              <a:rPr lang="en-US" dirty="0"/>
              <a:t>Consider snapping fingers after saying “snap” and pretending to “trap” a word with hands cupped and clapped together when a word is a “trap.”</a:t>
            </a:r>
            <a:endParaRPr dirty="0"/>
          </a:p>
          <a:p>
            <a:pPr marL="457200" lvl="0" indent="-304800" algn="l" rtl="0">
              <a:lnSpc>
                <a:spcPct val="100000"/>
              </a:lnSpc>
              <a:spcBef>
                <a:spcPts val="0"/>
              </a:spcBef>
              <a:spcAft>
                <a:spcPts val="0"/>
              </a:spcAft>
              <a:buSzPts val="1200"/>
              <a:buChar char="●"/>
            </a:pPr>
            <a:r>
              <a:rPr lang="en-US" dirty="0"/>
              <a:t>Students may place these words in the snap column:</a:t>
            </a:r>
            <a:endParaRPr dirty="0"/>
          </a:p>
          <a:p>
            <a:pPr marL="914400" lvl="1" indent="-304800" algn="l" rtl="0">
              <a:lnSpc>
                <a:spcPct val="100000"/>
              </a:lnSpc>
              <a:spcBef>
                <a:spcPts val="0"/>
              </a:spcBef>
              <a:spcAft>
                <a:spcPts val="0"/>
              </a:spcAft>
              <a:buSzPts val="1200"/>
              <a:buChar char="○"/>
            </a:pPr>
            <a:r>
              <a:rPr lang="en-US" dirty="0"/>
              <a:t>“will” because the closed syllable makes the “</a:t>
            </a:r>
            <a:r>
              <a:rPr lang="en-US" dirty="0" err="1"/>
              <a:t>i</a:t>
            </a:r>
            <a:r>
              <a:rPr lang="en-US" dirty="0"/>
              <a:t>” say /</a:t>
            </a:r>
            <a:r>
              <a:rPr lang="en-US" dirty="0" err="1"/>
              <a:t>i</a:t>
            </a:r>
            <a:r>
              <a:rPr lang="en-US" dirty="0"/>
              <a:t>/.</a:t>
            </a:r>
            <a:endParaRPr dirty="0"/>
          </a:p>
          <a:p>
            <a:pPr marL="914400" lvl="1" indent="-304800" algn="l" rtl="0">
              <a:lnSpc>
                <a:spcPct val="100000"/>
              </a:lnSpc>
              <a:spcBef>
                <a:spcPts val="0"/>
              </a:spcBef>
              <a:spcAft>
                <a:spcPts val="0"/>
              </a:spcAft>
              <a:buSzPts val="1200"/>
              <a:buChar char="○"/>
            </a:pPr>
            <a:r>
              <a:rPr lang="en-US" dirty="0"/>
              <a:t>“think” because the final blend makes it a closed syllable with a short “</a:t>
            </a:r>
            <a:r>
              <a:rPr lang="en-US" dirty="0" err="1"/>
              <a:t>i</a:t>
            </a:r>
            <a:r>
              <a:rPr lang="en-US" dirty="0"/>
              <a:t>” sound.</a:t>
            </a:r>
            <a:endParaRPr dirty="0"/>
          </a:p>
          <a:p>
            <a:pPr marL="914400" lvl="1" indent="-304800" algn="l" rtl="0">
              <a:lnSpc>
                <a:spcPct val="100000"/>
              </a:lnSpc>
              <a:spcBef>
                <a:spcPts val="0"/>
              </a:spcBef>
              <a:spcAft>
                <a:spcPts val="0"/>
              </a:spcAft>
              <a:buSzPts val="1200"/>
              <a:buChar char="○"/>
            </a:pPr>
            <a:r>
              <a:rPr lang="en-US" dirty="0"/>
              <a:t>“had” because it is a regular closed-syllable CVC word.</a:t>
            </a:r>
            <a:endParaRPr dirty="0"/>
          </a:p>
          <a:p>
            <a:pPr marL="914400" lvl="1" indent="-304800" algn="l" rtl="0">
              <a:lnSpc>
                <a:spcPct val="100000"/>
              </a:lnSpc>
              <a:spcBef>
                <a:spcPts val="0"/>
              </a:spcBef>
              <a:spcAft>
                <a:spcPts val="0"/>
              </a:spcAft>
              <a:buSzPts val="1200"/>
              <a:buChar char="○"/>
            </a:pPr>
            <a:r>
              <a:rPr lang="en-US" dirty="0"/>
              <a:t>“then” depending on their dialect, some students may pronounce /e/ for /</a:t>
            </a:r>
            <a:r>
              <a:rPr lang="en-US" dirty="0" err="1"/>
              <a:t>i</a:t>
            </a:r>
            <a:r>
              <a:rPr lang="en-US" dirty="0"/>
              <a:t>/.</a:t>
            </a:r>
            <a:endParaRPr dirty="0"/>
          </a:p>
          <a:p>
            <a:pPr marL="914400" lvl="1" indent="-304800" algn="l" rtl="0">
              <a:lnSpc>
                <a:spcPct val="100000"/>
              </a:lnSpc>
              <a:spcBef>
                <a:spcPts val="0"/>
              </a:spcBef>
              <a:spcAft>
                <a:spcPts val="0"/>
              </a:spcAft>
              <a:buSzPts val="1200"/>
              <a:buChar char="○"/>
            </a:pPr>
            <a:r>
              <a:rPr lang="en-US" dirty="0"/>
              <a:t>“yellow” because both syllables play fair.</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“We know some words are used frequently in reading and writing.”</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“Who remembers what ‘frequently’ means?” </a:t>
            </a:r>
            <a:r>
              <a:rPr lang="en-US" dirty="0"/>
              <a:t>(</a:t>
            </a:r>
            <a:r>
              <a:rPr lang="en-US" b="0" dirty="0"/>
              <a:t>a lot; often</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Remind students that high-frequency words need to be recognized “in a snap” (instantly) to support reading all kinds of text.</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students to share with the group or with an elbow partner how knowing a word “in a snap” supports reading all kinds of text (</a:t>
            </a:r>
            <a:r>
              <a:rPr lang="en-US" b="0" dirty="0"/>
              <a:t>frees our brains up to figure out new words; more fluent because we don’t have to keep stopping for those words</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“Some words on this list are snap words, and some are trap words. Today, we are going to identify the high-frequency words on this list that are snap words.”</a:t>
            </a:r>
            <a:endParaRPr i="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 does it mean to be a trap word</a:t>
            </a:r>
            <a:r>
              <a:rPr lang="en-US" b="0" i="1" dirty="0"/>
              <a:t>?”</a:t>
            </a:r>
            <a:r>
              <a:rPr lang="en-US" b="0" dirty="0"/>
              <a:t> (Trap words are irregularly spelled. They don’t make their regular sounds. They don’t play fair. They don’t follow the rules.)</a:t>
            </a:r>
            <a:endParaRPr b="0"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“Yes! Your job is to find the words that are high-frequency but not trap words. We will call them snap words because we can figure them out so easily, we know them in a snap!”</a:t>
            </a:r>
            <a:endParaRPr i="0" dirty="0"/>
          </a:p>
          <a:p>
            <a:pPr marL="457200" lvl="0" indent="-304800" algn="l" rtl="0">
              <a:lnSpc>
                <a:spcPct val="100000"/>
              </a:lnSpc>
              <a:spcBef>
                <a:spcPts val="0"/>
              </a:spcBef>
              <a:spcAft>
                <a:spcPts val="0"/>
              </a:spcAft>
              <a:buSzPts val="1200"/>
              <a:buFont typeface="Calibri"/>
              <a:buAutoNum type="arabicPeriod"/>
            </a:pPr>
            <a:r>
              <a:rPr lang="en-US" dirty="0"/>
              <a:t>Read all words listed.</a:t>
            </a:r>
            <a:endParaRPr dirty="0"/>
          </a:p>
          <a:p>
            <a:pPr marL="457200" lvl="0" indent="-304800" algn="l" rtl="0">
              <a:lnSpc>
                <a:spcPct val="100000"/>
              </a:lnSpc>
              <a:spcBef>
                <a:spcPts val="0"/>
              </a:spcBef>
              <a:spcAft>
                <a:spcPts val="0"/>
              </a:spcAft>
              <a:buSzPts val="1200"/>
              <a:buFont typeface="Calibri"/>
              <a:buAutoNum type="arabicPeriod"/>
            </a:pPr>
            <a:r>
              <a:rPr lang="en-US" dirty="0"/>
              <a:t>Read: “will.”</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“I notice the ‘</a:t>
            </a:r>
            <a:r>
              <a:rPr lang="en-US" i="0" dirty="0" err="1"/>
              <a:t>i</a:t>
            </a:r>
            <a:r>
              <a:rPr lang="en-US" i="0" dirty="0"/>
              <a:t>’ has a short /</a:t>
            </a:r>
            <a:r>
              <a:rPr lang="en-US" i="0" dirty="0" err="1"/>
              <a:t>i</a:t>
            </a:r>
            <a:r>
              <a:rPr lang="en-US" i="0" dirty="0"/>
              <a:t>/ sound. The double ‘ll’ protects the short sound. I know all the letter sounds in this word and it sounds just like it’s supposed to sound. It’s a snap! The word ‘will’ goes in the Snap column.”</a:t>
            </a:r>
            <a:endParaRPr i="0" dirty="0"/>
          </a:p>
          <a:p>
            <a:pPr marL="457200" lvl="0" indent="-304800" algn="l" rtl="0">
              <a:lnSpc>
                <a:spcPct val="100000"/>
              </a:lnSpc>
              <a:spcBef>
                <a:spcPts val="0"/>
              </a:spcBef>
              <a:spcAft>
                <a:spcPts val="0"/>
              </a:spcAft>
              <a:buSzPts val="1200"/>
              <a:buFont typeface="Calibri"/>
              <a:buAutoNum type="arabicPeriod"/>
            </a:pPr>
            <a:r>
              <a:rPr lang="en-US" dirty="0"/>
              <a:t>Put the “will” card in the Snap column on the Snap or Trap T-chart.</a:t>
            </a:r>
            <a:endParaRPr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“Can anyone see any other snap words?” </a:t>
            </a:r>
            <a:r>
              <a:rPr lang="en-US" dirty="0"/>
              <a:t>Say: </a:t>
            </a:r>
            <a:r>
              <a:rPr lang="en-US" i="1" dirty="0"/>
              <a:t>“Even if you’re not sure, grapple with it until you come up with a possible answer.”</a:t>
            </a:r>
            <a:r>
              <a:rPr lang="en-US" dirty="0"/>
              <a:t> </a:t>
            </a:r>
            <a:r>
              <a:rPr lang="en-US" b="0" dirty="0"/>
              <a:t>(example: “think” is a snap word)</a:t>
            </a:r>
            <a:endParaRPr b="0"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“Why do you think it’s a snap word?”</a:t>
            </a:r>
            <a:r>
              <a:rPr lang="en-US" dirty="0"/>
              <a:t> </a:t>
            </a:r>
            <a:r>
              <a:rPr lang="en-US" b="0" dirty="0"/>
              <a:t>(example: because I hear all the letter sounds in this word, it ends in the final blend /</a:t>
            </a:r>
            <a:r>
              <a:rPr lang="en-US" b="0" dirty="0" err="1"/>
              <a:t>nk</a:t>
            </a:r>
            <a:r>
              <a:rPr lang="en-US" b="0" dirty="0"/>
              <a:t>/)</a:t>
            </a:r>
            <a:endParaRPr b="0" dirty="0"/>
          </a:p>
          <a:p>
            <a:pPr marL="457200" lvl="0" indent="-304800" algn="l" rtl="0">
              <a:lnSpc>
                <a:spcPct val="100000"/>
              </a:lnSpc>
              <a:spcBef>
                <a:spcPts val="0"/>
              </a:spcBef>
              <a:spcAft>
                <a:spcPts val="0"/>
              </a:spcAft>
              <a:buSzPts val="1200"/>
              <a:buFont typeface="Calibri"/>
              <a:buAutoNum type="arabicPeriod"/>
            </a:pPr>
            <a:r>
              <a:rPr lang="en-US" dirty="0"/>
              <a:t>Say: </a:t>
            </a:r>
            <a:r>
              <a:rPr lang="en-US" i="0" dirty="0"/>
              <a:t>“Yes! ‘Think’ is a snap word because it follows an easily decodable pattern; the ending is a final blend /</a:t>
            </a:r>
            <a:r>
              <a:rPr lang="en-US" i="0" dirty="0" err="1"/>
              <a:t>nk</a:t>
            </a:r>
            <a:r>
              <a:rPr lang="en-US" i="0" dirty="0"/>
              <a:t>/. It belongs in the Snap column.”</a:t>
            </a:r>
            <a:endParaRPr i="0" dirty="0"/>
          </a:p>
          <a:p>
            <a:pPr marL="457200" lvl="0" indent="-304800" algn="l" rtl="0">
              <a:lnSpc>
                <a:spcPct val="100000"/>
              </a:lnSpc>
              <a:spcBef>
                <a:spcPts val="0"/>
              </a:spcBef>
              <a:spcAft>
                <a:spcPts val="0"/>
              </a:spcAft>
              <a:buSzPts val="1200"/>
              <a:buFont typeface="Calibri"/>
              <a:buAutoNum type="arabicPeriod"/>
            </a:pPr>
            <a:r>
              <a:rPr lang="en-US" dirty="0"/>
              <a:t>Add the second snap word to the T-chart.</a:t>
            </a:r>
            <a:endParaRPr dirty="0"/>
          </a:p>
          <a:p>
            <a:pPr marL="457200" lvl="0" indent="-304800" algn="l" rtl="0">
              <a:lnSpc>
                <a:spcPct val="100000"/>
              </a:lnSpc>
              <a:spcBef>
                <a:spcPts val="0"/>
              </a:spcBef>
              <a:spcAft>
                <a:spcPts val="0"/>
              </a:spcAft>
              <a:buSzPts val="1200"/>
              <a:buFont typeface="Calibri"/>
              <a:buAutoNum type="arabicPeriod"/>
            </a:pPr>
            <a:r>
              <a:rPr lang="en-US" dirty="0"/>
              <a:t>Read snap words with students and add them to the chart.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a problem is not easy to figure out.  </a:t>
            </a:r>
            <a:endParaRPr dirty="0"/>
          </a:p>
        </p:txBody>
      </p:sp>
    </p:spTree>
    <p:extLst>
      <p:ext uri="{BB962C8B-B14F-4D97-AF65-F5344CB8AC3E}">
        <p14:creationId xmlns:p14="http://schemas.microsoft.com/office/powerpoint/2010/main" val="336227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43259024c_0_43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443259024c_0_43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7</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Font typeface="Calibri"/>
              <a:buChar char="●"/>
            </a:pPr>
            <a:r>
              <a:rPr lang="en-US" dirty="0"/>
              <a:t>Snap or Trap T-chart for teacher reference with answer key if needed and technology is available. Only Snap words are added to the Interactive Word Wall for this lesson.  </a:t>
            </a:r>
            <a:endParaRPr dirty="0"/>
          </a:p>
          <a:p>
            <a:pPr marL="457200" lvl="0" indent="-304800" algn="l" rtl="0">
              <a:spcBef>
                <a:spcPts val="0"/>
              </a:spcBef>
              <a:spcAft>
                <a:spcPts val="0"/>
              </a:spcAft>
              <a:buClr>
                <a:schemeClr val="dk1"/>
              </a:buClr>
              <a:buSzPts val="1200"/>
              <a:buFont typeface="Calibri"/>
              <a:buChar char="●"/>
            </a:pPr>
            <a:r>
              <a:rPr lang="en-US" dirty="0"/>
              <a:t>Students may place these words in the snap column:</a:t>
            </a:r>
            <a:endParaRPr dirty="0"/>
          </a:p>
          <a:p>
            <a:pPr marL="914400" lvl="1" indent="-304800" algn="l" rtl="0">
              <a:spcBef>
                <a:spcPts val="0"/>
              </a:spcBef>
              <a:spcAft>
                <a:spcPts val="0"/>
              </a:spcAft>
              <a:buClr>
                <a:schemeClr val="dk1"/>
              </a:buClr>
              <a:buSzPts val="1200"/>
              <a:buFont typeface="Calibri"/>
              <a:buChar char="○"/>
            </a:pPr>
            <a:r>
              <a:rPr lang="en-US" dirty="0"/>
              <a:t>“around” </a:t>
            </a:r>
            <a:endParaRPr dirty="0"/>
          </a:p>
          <a:p>
            <a:pPr marL="914400" lvl="1" indent="-304800" algn="l" rtl="0">
              <a:spcBef>
                <a:spcPts val="0"/>
              </a:spcBef>
              <a:spcAft>
                <a:spcPts val="0"/>
              </a:spcAft>
              <a:buClr>
                <a:schemeClr val="dk1"/>
              </a:buClr>
              <a:buSzPts val="1200"/>
              <a:buFont typeface="Calibri"/>
              <a:buChar char="○"/>
            </a:pPr>
            <a:r>
              <a:rPr lang="en-US" dirty="0"/>
              <a:t>“they’ll”</a:t>
            </a:r>
            <a:endParaRPr dirty="0"/>
          </a:p>
          <a:p>
            <a:pPr marL="914400" lvl="1" indent="-304800" algn="l" rtl="0">
              <a:spcBef>
                <a:spcPts val="0"/>
              </a:spcBef>
              <a:spcAft>
                <a:spcPts val="0"/>
              </a:spcAft>
              <a:buClr>
                <a:schemeClr val="dk1"/>
              </a:buClr>
              <a:buSzPts val="1200"/>
              <a:buFont typeface="Calibri"/>
              <a:buChar char="○"/>
            </a:pPr>
            <a:r>
              <a:rPr lang="en-US" dirty="0"/>
              <a:t>“we’ll” </a:t>
            </a:r>
            <a:endParaRPr dirty="0"/>
          </a:p>
          <a:p>
            <a:pPr marL="914400" lvl="1" indent="-304800" algn="l" rtl="0">
              <a:spcBef>
                <a:spcPts val="0"/>
              </a:spcBef>
              <a:spcAft>
                <a:spcPts val="0"/>
              </a:spcAft>
              <a:buClr>
                <a:schemeClr val="dk1"/>
              </a:buClr>
              <a:buSzPts val="1200"/>
              <a:buFont typeface="Calibri"/>
              <a:buChar char="○"/>
            </a:pPr>
            <a:r>
              <a:rPr lang="en-US" dirty="0"/>
              <a:t>“anything”</a:t>
            </a:r>
            <a:endParaRPr dirty="0"/>
          </a:p>
          <a:p>
            <a:pPr marL="914400" lvl="1" indent="-304800" algn="l" rtl="0">
              <a:spcBef>
                <a:spcPts val="0"/>
              </a:spcBef>
              <a:spcAft>
                <a:spcPts val="0"/>
              </a:spcAft>
              <a:buClr>
                <a:schemeClr val="dk1"/>
              </a:buClr>
              <a:buSzPts val="1200"/>
              <a:buFont typeface="Calibri"/>
              <a:buChar char="○"/>
            </a:pPr>
            <a:r>
              <a:rPr lang="en-US" dirty="0"/>
              <a:t>“know”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Teacher Actions: </a:t>
            </a:r>
            <a:endParaRPr dirty="0"/>
          </a:p>
          <a:p>
            <a:pPr marL="457200" lvl="0" indent="-304800" algn="l" rtl="0">
              <a:spcBef>
                <a:spcPts val="0"/>
              </a:spcBef>
              <a:spcAft>
                <a:spcPts val="0"/>
              </a:spcAft>
              <a:buSzPts val="1200"/>
              <a:buFont typeface="Calibri"/>
              <a:buAutoNum type="arabicPeriod"/>
            </a:pPr>
            <a:r>
              <a:rPr lang="en-US" dirty="0"/>
              <a:t>Instruct students to check their answers using the T-chart above. </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checking their answers. Analyzing words for “snap” or “trap” category.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Supports/Meeting Student Needs: None. </a:t>
            </a:r>
            <a:endParaRPr dirty="0"/>
          </a:p>
        </p:txBody>
      </p:sp>
      <p:sp>
        <p:nvSpPr>
          <p:cNvPr id="267" name="Google Shape;267;g443259024c_0_43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8" name="Google Shape;268;g443259024c_0_43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8480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278" name="Google Shape;278;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9" name="Google Shape;279;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34742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spcBef>
                <a:spcPts val="1000"/>
              </a:spcBef>
              <a:spcAft>
                <a:spcPts val="0"/>
              </a:spcAft>
              <a:buNone/>
            </a:pPr>
            <a:r>
              <a:rPr lang="en-US" sz="2200" dirty="0">
                <a:solidFill>
                  <a:srgbClr val="333333"/>
                </a:solidFill>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think about how to apply phrasing, expression, and other rules of fluency and offer each other feedback.</a:t>
            </a:r>
          </a:p>
          <a:p>
            <a:pPr marL="0" marR="0" lvl="0" indent="0" algn="l" rtl="0">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smoothly,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10" name="Google Shape;210;p31"/>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11: Lesson 54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89" name="Google Shape;289;p40"/>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290" name="Google Shape;290;p4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91" name="Google Shape;291;p40"/>
          <p:cNvPicPr preferRelativeResize="0"/>
          <p:nvPr/>
        </p:nvPicPr>
        <p:blipFill>
          <a:blip r:embed="rId4">
            <a:alphaModFix/>
          </a:blip>
          <a:stretch>
            <a:fillRect/>
          </a:stretch>
        </p:blipFill>
        <p:spPr>
          <a:xfrm>
            <a:off x="11024900" y="5685663"/>
            <a:ext cx="1086975" cy="879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1"/>
          <p:cNvSpPr txBox="1"/>
          <p:nvPr/>
        </p:nvSpPr>
        <p:spPr>
          <a:xfrm>
            <a:off x="464150" y="130574"/>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a:latin typeface="Century Gothic"/>
                <a:ea typeface="Century Gothic"/>
                <a:cs typeface="Century Gothic"/>
                <a:sym typeface="Century Gothic"/>
              </a:rPr>
              <a:t>Fluency</a:t>
            </a:r>
            <a:r>
              <a:rPr lang="en-US" sz="4200">
                <a:latin typeface="Century Gothic"/>
                <a:ea typeface="Century Gothic"/>
                <a:cs typeface="Century Gothic"/>
                <a:sym typeface="Century Gothic"/>
              </a:rPr>
              <a:t> </a:t>
            </a:r>
            <a:endParaRPr sz="4200">
              <a:latin typeface="Century Gothic"/>
              <a:ea typeface="Century Gothic"/>
              <a:cs typeface="Century Gothic"/>
              <a:sym typeface="Century Gothic"/>
            </a:endParaRPr>
          </a:p>
        </p:txBody>
      </p:sp>
      <p:sp>
        <p:nvSpPr>
          <p:cNvPr id="299" name="Google Shape;299;p41"/>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00" name="Google Shape;300;p41"/>
          <p:cNvSpPr txBox="1"/>
          <p:nvPr/>
        </p:nvSpPr>
        <p:spPr>
          <a:xfrm>
            <a:off x="464150" y="1086312"/>
            <a:ext cx="7098900" cy="527162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2800" dirty="0">
                <a:solidFill>
                  <a:schemeClr val="dk1"/>
                </a:solidFill>
                <a:latin typeface="Century Gothic"/>
                <a:ea typeface="Century Gothic"/>
                <a:cs typeface="Century Gothic"/>
                <a:sym typeface="Century Gothic"/>
              </a:rPr>
              <a:t>“I can’t wait to see the new baby cougars! They’ll be so cute!” said Nell as she and Sam walked to school. It was finally Tuesday, the day they had been waiting for. Their class was going on a trip to the zoo.</a:t>
            </a:r>
            <a:br>
              <a:rPr lang="en-US" sz="2800" dirty="0">
                <a:solidFill>
                  <a:schemeClr val="dk1"/>
                </a:solidFill>
                <a:latin typeface="Century Gothic"/>
                <a:ea typeface="Century Gothic"/>
                <a:cs typeface="Century Gothic"/>
                <a:sym typeface="Century Gothic"/>
              </a:rPr>
            </a:br>
            <a:endParaRPr sz="2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800" dirty="0">
                <a:solidFill>
                  <a:schemeClr val="dk1"/>
                </a:solidFill>
                <a:latin typeface="Century Gothic"/>
                <a:ea typeface="Century Gothic"/>
                <a:cs typeface="Century Gothic"/>
                <a:sym typeface="Century Gothic"/>
              </a:rPr>
              <a:t>“I know. It’ll be so cool to see the cubs up close. Or do you think they’ll be shy and hide from us?” asked Sam. “I don’t know. I guess we’ll find out soon!” said Nell.</a:t>
            </a:r>
            <a:endParaRPr sz="2800"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100" b="1"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3000" dirty="0">
                <a:solidFill>
                  <a:schemeClr val="dk1"/>
                </a:solidFill>
              </a:rPr>
              <a:t>				</a:t>
            </a:r>
            <a:r>
              <a:rPr lang="en-US" sz="2400" dirty="0">
                <a:solidFill>
                  <a:schemeClr val="dk1"/>
                </a:solidFill>
              </a:rPr>
              <a:t>	</a:t>
            </a:r>
            <a:endParaRPr sz="24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ctr" rtl="0">
              <a:spcBef>
                <a:spcPts val="0"/>
              </a:spcBef>
              <a:spcAft>
                <a:spcPts val="0"/>
              </a:spcAft>
              <a:buNone/>
            </a:pPr>
            <a:endParaRPr sz="3000" dirty="0">
              <a:latin typeface="Century Gothic"/>
              <a:ea typeface="Century Gothic"/>
              <a:cs typeface="Century Gothic"/>
              <a:sym typeface="Century Gothic"/>
            </a:endParaRPr>
          </a:p>
        </p:txBody>
      </p:sp>
      <p:sp>
        <p:nvSpPr>
          <p:cNvPr id="301" name="Google Shape;301;p41"/>
          <p:cNvSpPr txBox="1"/>
          <p:nvPr/>
        </p:nvSpPr>
        <p:spPr>
          <a:xfrm>
            <a:off x="8295975" y="1451800"/>
            <a:ext cx="3436500" cy="3575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entury Gothic"/>
                <a:ea typeface="Century Gothic"/>
                <a:cs typeface="Century Gothic"/>
                <a:sym typeface="Century Gothic"/>
              </a:rPr>
              <a:t>Rules of Fluency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smoothly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expression</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meaning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just the right speed</a:t>
            </a:r>
            <a:endParaRPr sz="2400" b="1">
              <a:latin typeface="Century Gothic"/>
              <a:ea typeface="Century Gothic"/>
              <a:cs typeface="Century Gothic"/>
              <a:sym typeface="Century Gothic"/>
            </a:endParaRPr>
          </a:p>
          <a:p>
            <a:pPr marL="457200" lvl="0" indent="0" algn="l" rtl="0">
              <a:spcBef>
                <a:spcPts val="0"/>
              </a:spcBef>
              <a:spcAft>
                <a:spcPts val="0"/>
              </a:spcAft>
              <a:buNone/>
            </a:pPr>
            <a:r>
              <a:rPr lang="en-US"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9"/>
                                        </p:tgtEl>
                                        <p:attrNameLst>
                                          <p:attrName>style.visibility</p:attrName>
                                        </p:attrNameLst>
                                      </p:cBhvr>
                                      <p:to>
                                        <p:strVal val="visible"/>
                                      </p:to>
                                    </p:set>
                                    <p:animEffect transition="in" filter="fade">
                                      <p:cBhvr>
                                        <p:cTn id="7" dur="1000"/>
                                        <p:tgtEl>
                                          <p:spTgt spid="2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1"/>
                                        </p:tgtEl>
                                        <p:attrNameLst>
                                          <p:attrName>style.visibility</p:attrName>
                                        </p:attrNameLst>
                                      </p:cBhvr>
                                      <p:to>
                                        <p:strVal val="visible"/>
                                      </p:to>
                                    </p:set>
                                    <p:animEffect transition="in" filter="fade">
                                      <p:cBhvr>
                                        <p:cTn id="12"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400"/>
              <a:buFont typeface="Century Gothic"/>
              <a:buNone/>
            </a:pPr>
            <a:r>
              <a:rPr lang="en-US" sz="4200" dirty="0"/>
              <a:t>Transition Song </a:t>
            </a:r>
            <a:endParaRPr sz="4200" dirty="0"/>
          </a:p>
        </p:txBody>
      </p:sp>
      <p:sp>
        <p:nvSpPr>
          <p:cNvPr id="309" name="Google Shape;309;p42"/>
          <p:cNvSpPr txBox="1">
            <a:spLocks noGrp="1"/>
          </p:cNvSpPr>
          <p:nvPr>
            <p:ph type="body" idx="2"/>
          </p:nvPr>
        </p:nvSpPr>
        <p:spPr>
          <a:xfrm>
            <a:off x="840538" y="1949813"/>
            <a:ext cx="10514100" cy="4300200"/>
          </a:xfrm>
          <a:prstGeom prst="rect">
            <a:avLst/>
          </a:prstGeom>
          <a:noFill/>
          <a:ln>
            <a:noFill/>
          </a:ln>
        </p:spPr>
        <p:txBody>
          <a:bodyPr spcFirstLastPara="1" wrap="square" lIns="91425" tIns="45700" rIns="91425" bIns="45700" anchor="t" anchorCtr="0">
            <a:noAutofit/>
          </a:bodyPr>
          <a:lstStyle/>
          <a:p>
            <a:pPr marL="228600" marR="0" lvl="0" indent="-50800" algn="ctr" rtl="0">
              <a:lnSpc>
                <a:spcPct val="150000"/>
              </a:lnSpc>
              <a:spcBef>
                <a:spcPts val="1000"/>
              </a:spcBef>
              <a:spcAft>
                <a:spcPts val="0"/>
              </a:spcAft>
              <a:buClr>
                <a:schemeClr val="dk1"/>
              </a:buClr>
              <a:buSzPts val="2800"/>
              <a:buFont typeface="Arial"/>
              <a:buNone/>
            </a:pPr>
            <a:r>
              <a:rPr lang="en-US" sz="3600">
                <a:solidFill>
                  <a:srgbClr val="FF0000"/>
                </a:solidFill>
                <a:latin typeface="Calibri"/>
                <a:ea typeface="Calibri"/>
                <a:cs typeface="Calibri"/>
                <a:sym typeface="Calibri"/>
              </a:rPr>
              <a:t>“</a:t>
            </a:r>
            <a:r>
              <a:rPr lang="en-US" sz="3600">
                <a:solidFill>
                  <a:srgbClr val="FF0000"/>
                </a:solidFill>
              </a:rPr>
              <a:t>It’s time to write the words we know </a:t>
            </a:r>
            <a:endParaRPr sz="3600">
              <a:solidFill>
                <a:srgbClr val="FF0000"/>
              </a:solidFill>
            </a:endParaRPr>
          </a:p>
          <a:p>
            <a:pPr marL="228600" marR="0" lvl="0" indent="-50800" algn="ctr" rtl="0">
              <a:lnSpc>
                <a:spcPct val="150000"/>
              </a:lnSpc>
              <a:spcBef>
                <a:spcPts val="1000"/>
              </a:spcBef>
              <a:spcAft>
                <a:spcPts val="0"/>
              </a:spcAft>
              <a:buClr>
                <a:schemeClr val="dk1"/>
              </a:buClr>
              <a:buSzPts val="2800"/>
              <a:buFont typeface="Arial"/>
              <a:buNone/>
            </a:pPr>
            <a:r>
              <a:rPr lang="en-US" sz="3600">
                <a:solidFill>
                  <a:srgbClr val="FF0000"/>
                </a:solidFill>
              </a:rPr>
              <a:t>to show what we’re learning. </a:t>
            </a:r>
            <a:endParaRPr sz="3600">
              <a:solidFill>
                <a:srgbClr val="FF0000"/>
              </a:solidFill>
            </a:endParaRPr>
          </a:p>
          <a:p>
            <a:pPr marL="228600" marR="0" lvl="0" indent="-50800" algn="ctr" rtl="0">
              <a:lnSpc>
                <a:spcPct val="150000"/>
              </a:lnSpc>
              <a:spcBef>
                <a:spcPts val="1000"/>
              </a:spcBef>
              <a:spcAft>
                <a:spcPts val="0"/>
              </a:spcAft>
              <a:buClr>
                <a:schemeClr val="dk1"/>
              </a:buClr>
              <a:buSzPts val="2800"/>
              <a:buFont typeface="Arial"/>
              <a:buNone/>
            </a:pPr>
            <a:r>
              <a:rPr lang="en-US" sz="3600">
                <a:solidFill>
                  <a:srgbClr val="FF0000"/>
                </a:solidFill>
              </a:rPr>
              <a:t>It’s time to say and spell words </a:t>
            </a:r>
            <a:endParaRPr sz="3600">
              <a:solidFill>
                <a:srgbClr val="FF0000"/>
              </a:solidFill>
            </a:endParaRPr>
          </a:p>
          <a:p>
            <a:pPr marL="228600" marR="0" lvl="0" indent="-50800" algn="ctr" rtl="0">
              <a:lnSpc>
                <a:spcPct val="150000"/>
              </a:lnSpc>
              <a:spcBef>
                <a:spcPts val="1000"/>
              </a:spcBef>
              <a:spcAft>
                <a:spcPts val="0"/>
              </a:spcAft>
              <a:buClr>
                <a:schemeClr val="dk1"/>
              </a:buClr>
              <a:buSzPts val="2800"/>
              <a:buFont typeface="Arial"/>
              <a:buNone/>
            </a:pPr>
            <a:r>
              <a:rPr lang="en-US" sz="3600">
                <a:solidFill>
                  <a:srgbClr val="FF0000"/>
                </a:solidFill>
              </a:rPr>
              <a:t>to show what we’ve learned.”</a:t>
            </a:r>
            <a:endParaRPr sz="3600">
              <a:solidFill>
                <a:srgbClr val="FF0000"/>
              </a:solidFill>
            </a:endParaRPr>
          </a:p>
          <a:p>
            <a:pPr marL="228600" marR="0" lvl="0" indent="-50800" algn="l" rtl="0">
              <a:lnSpc>
                <a:spcPct val="90000"/>
              </a:lnSpc>
              <a:spcBef>
                <a:spcPts val="1000"/>
              </a:spcBef>
              <a:spcAft>
                <a:spcPts val="0"/>
              </a:spcAft>
              <a:buClr>
                <a:schemeClr val="dk1"/>
              </a:buClr>
              <a:buSzPts val="2800"/>
              <a:buFont typeface="Arial"/>
              <a:buNone/>
            </a:pPr>
            <a:endParaRPr b="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3"/>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17" name="Google Shape;317;p43"/>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0"/>
              </a:spcBef>
              <a:spcAft>
                <a:spcPts val="0"/>
              </a:spcAft>
              <a:buClr>
                <a:schemeClr val="dk1"/>
              </a:buClr>
              <a:buSzPts val="3600"/>
              <a:buFont typeface="Century Gothic"/>
              <a:buChar char="•"/>
            </a:pPr>
            <a:r>
              <a:rPr lang="en-US" sz="3600">
                <a:latin typeface="Century Gothic"/>
                <a:ea typeface="Century Gothic"/>
                <a:cs typeface="Century Gothic"/>
                <a:sym typeface="Century Gothic"/>
              </a:rPr>
              <a:t>What did you do to become a more proficient reader today?</a:t>
            </a:r>
            <a:endParaRPr sz="3600">
              <a:latin typeface="Century Gothic"/>
              <a:ea typeface="Century Gothic"/>
              <a:cs typeface="Century Gothic"/>
              <a:sym typeface="Century Gothic"/>
            </a:endParaRPr>
          </a:p>
        </p:txBody>
      </p:sp>
      <p:pic>
        <p:nvPicPr>
          <p:cNvPr id="318" name="Google Shape;318;p43"/>
          <p:cNvPicPr preferRelativeResize="0"/>
          <p:nvPr/>
        </p:nvPicPr>
        <p:blipFill>
          <a:blip r:embed="rId3">
            <a:alphaModFix/>
          </a:blip>
          <a:stretch>
            <a:fillRect/>
          </a:stretch>
        </p:blipFill>
        <p:spPr>
          <a:xfrm>
            <a:off x="767062" y="2181076"/>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4"/>
          <p:cNvSpPr txBox="1"/>
          <p:nvPr/>
        </p:nvSpPr>
        <p:spPr>
          <a:xfrm>
            <a:off x="542925" y="1428750"/>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We’ll practice reading fluently.</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08;p4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400"/>
              <a:buFont typeface="Century Gothic"/>
              <a:buNone/>
            </a:pPr>
            <a:r>
              <a:rPr lang="en-US" sz="4200" dirty="0">
                <a:latin typeface="Century Gothic" panose="020B0502020202020204" pitchFamily="34" charset="0"/>
              </a:rPr>
              <a:t>Transition Song </a:t>
            </a:r>
            <a:endParaRPr sz="4200" dirty="0">
              <a:latin typeface="Century Gothic" panose="020B0502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5"/>
          <p:cNvSpPr txBox="1"/>
          <p:nvPr/>
        </p:nvSpPr>
        <p:spPr>
          <a:xfrm>
            <a:off x="344125" y="196650"/>
            <a:ext cx="11196600" cy="1302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US" sz="4200">
                <a:solidFill>
                  <a:schemeClr val="dk1"/>
                </a:solidFill>
                <a:latin typeface="Century Gothic"/>
                <a:ea typeface="Century Gothic"/>
                <a:cs typeface="Century Gothic"/>
                <a:sym typeface="Century Gothic"/>
              </a:rPr>
              <a:t> Independent Work Learning Target</a:t>
            </a:r>
            <a:endParaRPr sz="4200">
              <a:solidFill>
                <a:schemeClr val="dk1"/>
              </a:solidFill>
              <a:latin typeface="Century Gothic"/>
              <a:ea typeface="Century Gothic"/>
              <a:cs typeface="Century Gothic"/>
              <a:sym typeface="Century Gothic"/>
            </a:endParaRPr>
          </a:p>
        </p:txBody>
      </p:sp>
      <p:sp>
        <p:nvSpPr>
          <p:cNvPr id="331" name="Google Shape;331;p45"/>
          <p:cNvSpPr txBox="1"/>
          <p:nvPr/>
        </p:nvSpPr>
        <p:spPr>
          <a:xfrm>
            <a:off x="730050" y="1351925"/>
            <a:ext cx="9925800" cy="2814600"/>
          </a:xfrm>
          <a:prstGeom prst="rect">
            <a:avLst/>
          </a:prstGeom>
          <a:noFill/>
          <a:ln>
            <a:noFill/>
          </a:ln>
        </p:spPr>
        <p:txBody>
          <a:bodyPr spcFirstLastPara="1" wrap="square" lIns="91425" tIns="91425" rIns="91425" bIns="91425" anchor="ctr" anchorCtr="0">
            <a:noAutofit/>
          </a:bodyPr>
          <a:lstStyle/>
          <a:p>
            <a:pPr marL="457200" lvl="0" indent="-419100" algn="l" rtl="0">
              <a:lnSpc>
                <a:spcPct val="90000"/>
              </a:lnSpc>
              <a:spcBef>
                <a:spcPts val="1000"/>
              </a:spcBef>
              <a:spcAft>
                <a:spcPts val="1000"/>
              </a:spcAft>
              <a:buClr>
                <a:srgbClr val="333333"/>
              </a:buClr>
              <a:buSzPts val="3000"/>
              <a:buFont typeface="Century Gothic"/>
              <a:buChar char="●"/>
            </a:pPr>
            <a:r>
              <a:rPr lang="en-US" sz="3000">
                <a:solidFill>
                  <a:srgbClr val="333333"/>
                </a:solidFill>
                <a:highlight>
                  <a:schemeClr val="lt1"/>
                </a:highlight>
                <a:latin typeface="Century Gothic"/>
                <a:ea typeface="Century Gothic"/>
                <a:cs typeface="Century Gothic"/>
                <a:sym typeface="Century Gothic"/>
              </a:rPr>
              <a:t>I can read fluently (smoothly, with expression and meaning, rereading and self-correcting when necessary).</a:t>
            </a:r>
            <a:endParaRPr/>
          </a:p>
        </p:txBody>
      </p:sp>
      <p:pic>
        <p:nvPicPr>
          <p:cNvPr id="332" name="Google Shape;332;p45"/>
          <p:cNvPicPr preferRelativeResize="0"/>
          <p:nvPr/>
        </p:nvPicPr>
        <p:blipFill>
          <a:blip r:embed="rId3">
            <a:alphaModFix/>
          </a:blip>
          <a:stretch>
            <a:fillRect/>
          </a:stretch>
        </p:blipFill>
        <p:spPr>
          <a:xfrm>
            <a:off x="10997237" y="5642800"/>
            <a:ext cx="1086975" cy="879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graphicFrame>
        <p:nvGraphicFramePr>
          <p:cNvPr id="338" name="Google Shape;338;p46"/>
          <p:cNvGraphicFramePr/>
          <p:nvPr>
            <p:extLst>
              <p:ext uri="{D42A27DB-BD31-4B8C-83A1-F6EECF244321}">
                <p14:modId xmlns:p14="http://schemas.microsoft.com/office/powerpoint/2010/main" val="1173628779"/>
              </p:ext>
            </p:extLst>
          </p:nvPr>
        </p:nvGraphicFramePr>
        <p:xfrm>
          <a:off x="0" y="0"/>
          <a:ext cx="12192000" cy="6907330"/>
        </p:xfrm>
        <a:graphic>
          <a:graphicData uri="http://schemas.openxmlformats.org/drawingml/2006/table">
            <a:tbl>
              <a:tblPr>
                <a:noFill/>
                <a:tableStyleId>{35F08C10-DEAF-4D1A-B5ED-2860991F4FF7}</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rgbClr val="000000"/>
                        </a:buClr>
                        <a:buSzPts val="1500"/>
                        <a:buFont typeface="Arial"/>
                        <a:buNone/>
                      </a:pPr>
                      <a:r>
                        <a:rPr lang="en-US" sz="2700" b="1" dirty="0">
                          <a:solidFill>
                            <a:srgbClr val="000000"/>
                          </a:solidFill>
                          <a:latin typeface="Century Gothic"/>
                          <a:ea typeface="Century Gothic"/>
                          <a:cs typeface="Century Gothic"/>
                          <a:sym typeface="Century Gothic"/>
                        </a:rPr>
                        <a:t>Punctuation Detective</a:t>
                      </a:r>
                      <a:endParaRPr sz="2700" b="1" dirty="0">
                        <a:solidFill>
                          <a:srgbClr val="000000"/>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rgbClr val="000000"/>
                          </a:solidFill>
                          <a:latin typeface="Century Gothic"/>
                          <a:ea typeface="Century Gothic"/>
                          <a:cs typeface="Century Gothic"/>
                          <a:sym typeface="Century Gothic"/>
                        </a:rPr>
                        <a:t> </a:t>
                      </a:r>
                      <a:r>
                        <a:rPr lang="en-US" sz="2700" b="1">
                          <a:solidFill>
                            <a:srgbClr val="000000"/>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rgbClr val="000000"/>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rgbClr val="000000"/>
                        </a:buClr>
                        <a:buSzPts val="1500"/>
                        <a:buFont typeface="Arial"/>
                        <a:buNone/>
                      </a:pPr>
                      <a:r>
                        <a:rPr lang="en-US" sz="1950" b="1" dirty="0">
                          <a:solidFill>
                            <a:srgbClr val="000000"/>
                          </a:solidFill>
                          <a:latin typeface="Century Gothic"/>
                          <a:ea typeface="Century Gothic"/>
                          <a:cs typeface="Century Gothic"/>
                          <a:sym typeface="Century Gothic"/>
                        </a:rPr>
                        <a:t>Teacher Group.</a:t>
                      </a:r>
                      <a:endParaRPr sz="1950" b="1" dirty="0">
                        <a:solidFill>
                          <a:srgbClr val="000000"/>
                        </a:solidFill>
                        <a:latin typeface="Century Gothic"/>
                        <a:ea typeface="Century Gothic"/>
                        <a:cs typeface="Century Gothic"/>
                        <a:sym typeface="Century Gothic"/>
                      </a:endParaRP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Chorally reread the pp. 5 and 6 from “</a:t>
                      </a:r>
                      <a:r>
                        <a:rPr lang="en-US" sz="1950" dirty="0">
                          <a:latin typeface="Century Gothic"/>
                          <a:ea typeface="Century Gothic"/>
                          <a:cs typeface="Century Gothic"/>
                          <a:sym typeface="Century Gothic"/>
                        </a:rPr>
                        <a:t>Baby</a:t>
                      </a:r>
                      <a:r>
                        <a:rPr lang="en-US" sz="1950" baseline="0" dirty="0">
                          <a:latin typeface="Century Gothic"/>
                          <a:ea typeface="Century Gothic"/>
                          <a:cs typeface="Century Gothic"/>
                          <a:sym typeface="Century Gothic"/>
                        </a:rPr>
                        <a:t> </a:t>
                      </a:r>
                      <a:r>
                        <a:rPr lang="en-US" sz="1950" dirty="0">
                          <a:latin typeface="Century Gothic"/>
                          <a:ea typeface="Century Gothic"/>
                          <a:cs typeface="Century Gothic"/>
                          <a:sym typeface="Century Gothic"/>
                        </a:rPr>
                        <a:t>Cougars at the Zoo.</a:t>
                      </a:r>
                      <a:r>
                        <a:rPr lang="en-US" sz="1950" dirty="0">
                          <a:solidFill>
                            <a:srgbClr val="000000"/>
                          </a:solidFill>
                          <a:latin typeface="Century Gothic"/>
                          <a:ea typeface="Century Gothic"/>
                          <a:cs typeface="Century Gothic"/>
                          <a:sym typeface="Century Gothic"/>
                        </a:rPr>
                        <a:t>”</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Read the excerpt again.  This time, pause at the commas, stop at the periods, and use an asking voice for the question marks and an excited voice for the exclamation marks.</a:t>
                      </a:r>
                      <a:endParaRPr sz="1950" dirty="0">
                        <a:solidFill>
                          <a:srgbClr val="000000"/>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500"/>
                        <a:buFont typeface="Arial"/>
                        <a:buNone/>
                      </a:pPr>
                      <a:endParaRPr sz="1200" b="1" dirty="0">
                        <a:solidFill>
                          <a:srgbClr val="000000"/>
                        </a:solidFill>
                        <a:latin typeface="Calibri"/>
                        <a:ea typeface="Calibri"/>
                        <a:cs typeface="Calibri"/>
                        <a:sym typeface="Calibri"/>
                      </a:endParaRPr>
                    </a:p>
                    <a:p>
                      <a:pPr marL="0" lvl="0" indent="0" algn="l" rtl="0">
                        <a:spcBef>
                          <a:spcPts val="0"/>
                        </a:spcBef>
                        <a:spcAft>
                          <a:spcPts val="0"/>
                        </a:spcAft>
                        <a:buClr>
                          <a:srgbClr val="000000"/>
                        </a:buClr>
                        <a:buSzPts val="1500"/>
                        <a:buFont typeface="Arial"/>
                        <a:buNone/>
                      </a:pPr>
                      <a:endParaRPr sz="2300" dirty="0">
                        <a:solidFill>
                          <a:srgbClr val="000000"/>
                        </a:solidFill>
                      </a:endParaRPr>
                    </a:p>
                    <a:p>
                      <a:pPr marL="0" lvl="0" indent="0" algn="l" rtl="0">
                        <a:spcBef>
                          <a:spcPts val="0"/>
                        </a:spcBef>
                        <a:spcAft>
                          <a:spcPts val="0"/>
                        </a:spcAft>
                        <a:buClr>
                          <a:srgbClr val="000000"/>
                        </a:buClr>
                        <a:buSzPts val="1500"/>
                        <a:buFont typeface="Arial"/>
                        <a:buNone/>
                      </a:pPr>
                      <a:endParaRPr sz="2300" dirty="0">
                        <a:solidFill>
                          <a:srgbClr val="000000"/>
                        </a:solidFill>
                        <a:highlight>
                          <a:srgbClr val="FFFF00"/>
                        </a:highlight>
                      </a:endParaRPr>
                    </a:p>
                  </a:txBody>
                  <a:tcPr marL="121900" marR="121900" marT="121900" marB="121900"/>
                </a:tc>
                <a:tc>
                  <a:txBody>
                    <a:bodyPr/>
                    <a:lstStyle/>
                    <a:p>
                      <a:pPr marL="0" lvl="0" indent="0" algn="l" rtl="0">
                        <a:spcBef>
                          <a:spcPts val="0"/>
                        </a:spcBef>
                        <a:spcAft>
                          <a:spcPts val="0"/>
                        </a:spcAft>
                        <a:buClr>
                          <a:srgbClr val="000000"/>
                        </a:buClr>
                        <a:buSzPts val="1500"/>
                        <a:buFont typeface="Arial"/>
                        <a:buNone/>
                      </a:pPr>
                      <a:r>
                        <a:rPr lang="en-US" sz="1950" b="1" dirty="0">
                          <a:solidFill>
                            <a:srgbClr val="000000"/>
                          </a:solidFill>
                          <a:latin typeface="Century Gothic"/>
                          <a:ea typeface="Century Gothic"/>
                          <a:cs typeface="Century Gothic"/>
                          <a:sym typeface="Century Gothic"/>
                        </a:rPr>
                        <a:t>Work with a partner.</a:t>
                      </a:r>
                      <a:endParaRPr sz="1950" dirty="0">
                        <a:solidFill>
                          <a:srgbClr val="000000"/>
                        </a:solidFill>
                        <a:latin typeface="Century Gothic"/>
                        <a:ea typeface="Century Gothic"/>
                        <a:cs typeface="Century Gothic"/>
                        <a:sym typeface="Century Gothic"/>
                      </a:endParaRP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Find and circle all the punctuation marks (periods, question and exclamation marks, commas, quotation marks) in the decodable reader “</a:t>
                      </a:r>
                      <a:r>
                        <a:rPr lang="en-US" sz="1950" dirty="0">
                          <a:latin typeface="Century Gothic"/>
                          <a:ea typeface="Century Gothic"/>
                          <a:cs typeface="Century Gothic"/>
                          <a:sym typeface="Century Gothic"/>
                        </a:rPr>
                        <a:t>Baby Cougars at the Zoo.</a:t>
                      </a:r>
                      <a:r>
                        <a:rPr lang="en-US" sz="1950" dirty="0">
                          <a:solidFill>
                            <a:srgbClr val="000000"/>
                          </a:solidFill>
                          <a:latin typeface="Century Gothic"/>
                          <a:ea typeface="Century Gothic"/>
                          <a:cs typeface="Century Gothic"/>
                          <a:sym typeface="Century Gothic"/>
                        </a:rPr>
                        <a:t>”</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Determine who will act as the narrator, and who will act as the characters in the story.</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As you act out your parts, remember to change your expression based on the punctuation. Read as many pages as you can until time is called.</a:t>
                      </a:r>
                      <a:endParaRPr sz="1950" dirty="0">
                        <a:solidFill>
                          <a:srgbClr val="000000"/>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rgbClr val="000000"/>
                        </a:buClr>
                        <a:buSzPts val="1500"/>
                        <a:buFont typeface="Arial"/>
                        <a:buNone/>
                      </a:pPr>
                      <a:r>
                        <a:rPr lang="en-US" sz="1950" b="1" dirty="0">
                          <a:solidFill>
                            <a:srgbClr val="000000"/>
                          </a:solidFill>
                          <a:latin typeface="Century Gothic"/>
                          <a:ea typeface="Century Gothic"/>
                          <a:cs typeface="Century Gothic"/>
                          <a:sym typeface="Century Gothic"/>
                        </a:rPr>
                        <a:t>Work with a partner.</a:t>
                      </a:r>
                      <a:endParaRPr sz="1950" b="1" dirty="0">
                        <a:solidFill>
                          <a:srgbClr val="000000"/>
                        </a:solidFill>
                        <a:latin typeface="Century Gothic"/>
                        <a:ea typeface="Century Gothic"/>
                        <a:cs typeface="Century Gothic"/>
                        <a:sym typeface="Century Gothic"/>
                      </a:endParaRP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Take turns reporting on </a:t>
                      </a:r>
                      <a:r>
                        <a:rPr lang="en-US" sz="1950" dirty="0">
                          <a:latin typeface="Century Gothic"/>
                          <a:ea typeface="Century Gothic"/>
                          <a:cs typeface="Century Gothic"/>
                          <a:sym typeface="Century Gothic"/>
                        </a:rPr>
                        <a:t>what happened to the baby cougars</a:t>
                      </a:r>
                      <a:r>
                        <a:rPr lang="en-US" sz="1950" dirty="0">
                          <a:solidFill>
                            <a:srgbClr val="000000"/>
                          </a:solidFill>
                          <a:latin typeface="Century Gothic"/>
                          <a:ea typeface="Century Gothic"/>
                          <a:cs typeface="Century Gothic"/>
                          <a:sym typeface="Century Gothic"/>
                        </a:rPr>
                        <a:t> by reading the decodable being a reporter or a camera person filming.</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Change roles every page. (Whoever “reports” the first page will “film” the second page.)</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If time permits, read the story again changing the partner that starts as the “reporter” on the first page.</a:t>
                      </a:r>
                    </a:p>
                    <a:p>
                      <a:pPr marL="457200" lvl="0" indent="-457200" algn="l" rtl="0">
                        <a:spcBef>
                          <a:spcPts val="0"/>
                        </a:spcBef>
                        <a:spcAft>
                          <a:spcPts val="0"/>
                        </a:spcAft>
                        <a:buClr>
                          <a:srgbClr val="000000"/>
                        </a:buClr>
                        <a:buSzPct val="100000"/>
                        <a:buFont typeface="+mj-lt"/>
                        <a:buAutoNum type="arabicPeriod"/>
                      </a:pPr>
                      <a:r>
                        <a:rPr lang="en-US" sz="1950" dirty="0">
                          <a:solidFill>
                            <a:srgbClr val="000000"/>
                          </a:solidFill>
                          <a:latin typeface="Century Gothic"/>
                          <a:ea typeface="Century Gothic"/>
                          <a:cs typeface="Century Gothic"/>
                          <a:sym typeface="Century Gothic"/>
                        </a:rPr>
                        <a:t>Compliment your partner on how he/she reads fluently and help your partner if he/she is not fluent. </a:t>
                      </a:r>
                      <a:endParaRPr sz="1950" dirty="0">
                        <a:solidFill>
                          <a:srgbClr val="000000"/>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7"/>
          <p:cNvSpPr txBox="1"/>
          <p:nvPr/>
        </p:nvSpPr>
        <p:spPr>
          <a:xfrm>
            <a:off x="705150" y="276525"/>
            <a:ext cx="10487100" cy="156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Punctuation Sleuth </a:t>
            </a:r>
            <a:endParaRPr sz="4200">
              <a:latin typeface="Century Gothic"/>
              <a:ea typeface="Century Gothic"/>
              <a:cs typeface="Century Gothic"/>
              <a:sym typeface="Century Gothic"/>
            </a:endParaRPr>
          </a:p>
        </p:txBody>
      </p:sp>
      <p:sp>
        <p:nvSpPr>
          <p:cNvPr id="346" name="Google Shape;346;p47"/>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47" name="Google Shape;347;p47"/>
          <p:cNvSpPr txBox="1"/>
          <p:nvPr/>
        </p:nvSpPr>
        <p:spPr>
          <a:xfrm>
            <a:off x="469975" y="788125"/>
            <a:ext cx="6581700" cy="549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None/>
            </a:pPr>
            <a:r>
              <a:rPr lang="en-US" sz="2100" b="1">
                <a:solidFill>
                  <a:schemeClr val="dk1"/>
                </a:solidFill>
                <a:latin typeface="Century Gothic"/>
                <a:ea typeface="Century Gothic"/>
                <a:cs typeface="Century Gothic"/>
                <a:sym typeface="Century Gothic"/>
              </a:rPr>
              <a:t>Excerpt from the Decodable Reader: </a:t>
            </a:r>
            <a:endParaRPr sz="2100"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2100" b="1">
                <a:solidFill>
                  <a:schemeClr val="dk1"/>
                </a:solidFill>
                <a:latin typeface="Century Gothic"/>
                <a:ea typeface="Century Gothic"/>
                <a:cs typeface="Century Gothic"/>
                <a:sym typeface="Century Gothic"/>
              </a:rPr>
              <a:t>“Baby Cougars at the Zoo” (page 1)</a:t>
            </a:r>
            <a:endParaRPr sz="2100"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3600">
                <a:solidFill>
                  <a:schemeClr val="dk1"/>
                </a:solidFill>
              </a:rPr>
              <a:t>“</a:t>
            </a:r>
            <a:r>
              <a:rPr lang="en-US" sz="3600">
                <a:solidFill>
                  <a:schemeClr val="dk1"/>
                </a:solidFill>
                <a:latin typeface="Century Gothic"/>
                <a:ea typeface="Century Gothic"/>
                <a:cs typeface="Century Gothic"/>
                <a:sym typeface="Century Gothic"/>
              </a:rPr>
              <a:t>I can’t wait to see the new baby cougars! They’ll be so cute!” said Nell as she and Sam walked to school. It was finally Tuesday, the day they had been waiting for. Their class was going on a trip to the zoo.</a:t>
            </a:r>
            <a:endParaRPr sz="36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3000">
                <a:solidFill>
                  <a:schemeClr val="dk1"/>
                </a:solidFill>
              </a:rPr>
              <a:t>				</a:t>
            </a:r>
            <a:r>
              <a:rPr lang="en-US" sz="2400">
                <a:solidFill>
                  <a:schemeClr val="dk1"/>
                </a:solidFill>
              </a:rPr>
              <a:t>	</a:t>
            </a:r>
            <a:endParaRPr sz="24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48" name="Google Shape;348;p47"/>
          <p:cNvSpPr txBox="1"/>
          <p:nvPr/>
        </p:nvSpPr>
        <p:spPr>
          <a:xfrm>
            <a:off x="7604625" y="788125"/>
            <a:ext cx="4161900" cy="4286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6"/>
                                        </p:tgtEl>
                                        <p:attrNameLst>
                                          <p:attrName>style.visibility</p:attrName>
                                        </p:attrNameLst>
                                      </p:cBhvr>
                                      <p:to>
                                        <p:strVal val="visible"/>
                                      </p:to>
                                    </p:set>
                                    <p:animEffect transition="in" filter="fade">
                                      <p:cBhvr>
                                        <p:cTn id="7" dur="1000"/>
                                        <p:tgtEl>
                                          <p:spTgt spid="3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
                                        </p:tgtEl>
                                        <p:attrNameLst>
                                          <p:attrName>style.visibility</p:attrName>
                                        </p:attrNameLst>
                                      </p:cBhvr>
                                      <p:to>
                                        <p:strVal val="visible"/>
                                      </p:to>
                                    </p:set>
                                    <p:animEffect transition="in" filter="fade">
                                      <p:cBhvr>
                                        <p:cTn id="12" dur="10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48"/>
          <p:cNvSpPr txBox="1">
            <a:spLocks noGrp="1"/>
          </p:cNvSpPr>
          <p:nvPr>
            <p:ph type="title"/>
          </p:nvPr>
        </p:nvSpPr>
        <p:spPr>
          <a:xfrm>
            <a:off x="415600" y="253467"/>
            <a:ext cx="11360700" cy="955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4800"/>
              <a:t>Page 8: “Baby Cougars at the Zoo” </a:t>
            </a:r>
            <a:endParaRPr sz="4800"/>
          </a:p>
        </p:txBody>
      </p:sp>
      <p:sp>
        <p:nvSpPr>
          <p:cNvPr id="354" name="Google Shape;354;p48"/>
          <p:cNvSpPr txBox="1"/>
          <p:nvPr/>
        </p:nvSpPr>
        <p:spPr>
          <a:xfrm>
            <a:off x="2462800" y="1208967"/>
            <a:ext cx="7266300" cy="5100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Clr>
                <a:schemeClr val="dk1"/>
              </a:buClr>
              <a:buSzPts val="1500"/>
              <a:buFont typeface="Arial"/>
              <a:buNone/>
            </a:pPr>
            <a:r>
              <a:rPr lang="en-US" sz="4000" dirty="0">
                <a:solidFill>
                  <a:schemeClr val="dk1"/>
                </a:solidFill>
                <a:latin typeface="Century Gothic"/>
                <a:ea typeface="Century Gothic"/>
                <a:cs typeface="Century Gothic"/>
                <a:sym typeface="Century Gothic"/>
              </a:rPr>
              <a:t>The tiny cubs were next to Lou. They started to play. The boy cub chewed on the girl’s fur. They rolled around. “This is the cutest thing I have ever seen!” said Nell. “This is the best zoo tour ever,” said Sam.</a:t>
            </a:r>
            <a:endParaRPr sz="4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1500" dirty="0">
                <a:solidFill>
                  <a:schemeClr val="dk1"/>
                </a:solidFill>
              </a:rPr>
              <a:t>					</a:t>
            </a:r>
            <a:endParaRPr sz="1500" dirty="0">
              <a:solidFill>
                <a:schemeClr val="dk1"/>
              </a:solidFill>
            </a:endParaRPr>
          </a:p>
          <a:p>
            <a:pPr marL="0" lvl="0" indent="0" algn="l" rtl="0">
              <a:spcBef>
                <a:spcPts val="0"/>
              </a:spcBef>
              <a:spcAft>
                <a:spcPts val="0"/>
              </a:spcAft>
              <a:buClr>
                <a:schemeClr val="dk1"/>
              </a:buClr>
              <a:buSzPts val="1500"/>
              <a:buFont typeface="Arial"/>
              <a:buNone/>
            </a:pPr>
            <a:r>
              <a:rPr lang="en-US" sz="1500" dirty="0">
                <a:solidFill>
                  <a:schemeClr val="dk1"/>
                </a:solidFill>
              </a:rPr>
              <a:t>				</a:t>
            </a:r>
            <a:endParaRPr sz="1500" dirty="0">
              <a:solidFill>
                <a:schemeClr val="dk1"/>
              </a:solidFill>
            </a:endParaRPr>
          </a:p>
          <a:p>
            <a:pPr marL="0" lvl="0" indent="0" algn="l" rtl="0">
              <a:spcBef>
                <a:spcPts val="0"/>
              </a:spcBef>
              <a:spcAft>
                <a:spcPts val="0"/>
              </a:spcAft>
              <a:buClr>
                <a:schemeClr val="dk1"/>
              </a:buClr>
              <a:buSzPts val="1500"/>
              <a:buFont typeface="Arial"/>
              <a:buNone/>
            </a:pPr>
            <a:r>
              <a:rPr lang="en-US" sz="1500" dirty="0">
                <a:solidFill>
                  <a:schemeClr val="dk1"/>
                </a:solidFill>
              </a:rPr>
              <a:t>			</a:t>
            </a:r>
            <a:endParaRPr sz="1500" dirty="0">
              <a:solidFill>
                <a:schemeClr val="dk1"/>
              </a:solidFill>
            </a:endParaRPr>
          </a:p>
          <a:p>
            <a:pPr marL="0" lvl="0" indent="0" algn="l" rtl="0">
              <a:spcBef>
                <a:spcPts val="0"/>
              </a:spcBef>
              <a:spcAft>
                <a:spcPts val="0"/>
              </a:spcAft>
              <a:buClr>
                <a:schemeClr val="dk1"/>
              </a:buClr>
              <a:buSzPts val="1500"/>
              <a:buFont typeface="Arial"/>
              <a:buNone/>
            </a:pPr>
            <a:r>
              <a:rPr lang="en-US" sz="1500" dirty="0">
                <a:solidFill>
                  <a:schemeClr val="dk1"/>
                </a:solidFill>
              </a:rPr>
              <a:t>		</a:t>
            </a:r>
            <a:endParaRPr sz="1500" dirty="0">
              <a:solidFill>
                <a:schemeClr val="dk1"/>
              </a:solidFill>
            </a:endParaRPr>
          </a:p>
          <a:p>
            <a:pPr marL="0" lvl="0" indent="0" algn="l" rtl="0">
              <a:spcBef>
                <a:spcPts val="0"/>
              </a:spcBef>
              <a:spcAft>
                <a:spcPts val="0"/>
              </a:spcAft>
              <a:buNone/>
            </a:pPr>
            <a:endParaRPr sz="1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54:</a:t>
            </a:r>
            <a:endParaRPr sz="2400"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Font typeface="Century Gothic"/>
              <a:buChar char="●"/>
            </a:pPr>
            <a:r>
              <a:rPr lang="en-US" sz="2400" dirty="0"/>
              <a:t>Rules of Fluency written on index Cards (</a:t>
            </a:r>
            <a:r>
              <a:rPr lang="en-US" sz="2400" i="1" dirty="0"/>
              <a:t>Smoothly, With Expression, With Meaning, Just the Right Speed)</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“Baby Cougars at the Zoo”</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Excerpt from decodable “Baby Cougars at the Zoo” (pages 1-2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217" name="Google Shape;217;p32"/>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11: Lesson 54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3"/>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54:</a:t>
            </a:r>
          </a:p>
          <a:p>
            <a:pPr marL="0" lvl="0" indent="0" algn="l" rtl="0">
              <a:lnSpc>
                <a:spcPct val="90000"/>
              </a:lnSpc>
              <a:spcBef>
                <a:spcPts val="1100"/>
              </a:spcBef>
              <a:spcAft>
                <a:spcPts val="0"/>
              </a:spcAft>
              <a:buClr>
                <a:schemeClr val="dk1"/>
              </a:buClr>
              <a:buSzPts val="3300"/>
              <a:buFont typeface="Arial"/>
              <a:buNone/>
            </a:pP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dirty="0">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223" name="Google Shape;223;p33"/>
          <p:cNvSpPr txBox="1">
            <a:spLocks noGrp="1"/>
          </p:cNvSpPr>
          <p:nvPr>
            <p:ph type="title"/>
          </p:nvPr>
        </p:nvSpPr>
        <p:spPr>
          <a:xfrm>
            <a:off x="415600" y="172077"/>
            <a:ext cx="11360700" cy="14172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a:latin typeface="Century Gothic"/>
                <a:ea typeface="Century Gothic"/>
                <a:cs typeface="Century Gothic"/>
                <a:sym typeface="Century Gothic"/>
              </a:rPr>
              <a:t>Grade 2: Module 2: Part 2 : Cycle 11: Lesson 54</a:t>
            </a:r>
            <a:endParaRPr sz="36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4"/>
          <p:cNvPicPr preferRelativeResize="0"/>
          <p:nvPr/>
        </p:nvPicPr>
        <p:blipFill rotWithShape="1">
          <a:blip r:embed="rId3">
            <a:alphaModFix/>
          </a:blip>
          <a:srcRect/>
          <a:stretch/>
        </p:blipFill>
        <p:spPr>
          <a:xfrm>
            <a:off x="1924800" y="368687"/>
            <a:ext cx="8107484" cy="3358034"/>
          </a:xfrm>
          <a:prstGeom prst="rect">
            <a:avLst/>
          </a:prstGeom>
          <a:noFill/>
          <a:ln>
            <a:noFill/>
          </a:ln>
        </p:spPr>
      </p:pic>
      <p:sp>
        <p:nvSpPr>
          <p:cNvPr id="231" name="Google Shape;231;p34"/>
          <p:cNvSpPr/>
          <p:nvPr/>
        </p:nvSpPr>
        <p:spPr>
          <a:xfrm>
            <a:off x="0" y="4960285"/>
            <a:ext cx="12192000" cy="1897715"/>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2" name="Google Shape;232;p34"/>
          <p:cNvSpPr txBox="1"/>
          <p:nvPr/>
        </p:nvSpPr>
        <p:spPr>
          <a:xfrm>
            <a:off x="1924800" y="4060322"/>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11: Lesson 54</a:t>
            </a:r>
            <a:endParaRPr sz="3200" b="1">
              <a:solidFill>
                <a:srgbClr val="404040"/>
              </a:solidFill>
              <a:latin typeface="Century Gothic"/>
              <a:ea typeface="Century Gothic"/>
              <a:cs typeface="Century Gothic"/>
              <a:sym typeface="Century Gothic"/>
            </a:endParaRPr>
          </a:p>
        </p:txBody>
      </p:sp>
      <p:pic>
        <p:nvPicPr>
          <p:cNvPr id="233" name="Google Shape;233;p34"/>
          <p:cNvPicPr preferRelativeResize="0"/>
          <p:nvPr/>
        </p:nvPicPr>
        <p:blipFill rotWithShape="1">
          <a:blip r:embed="rId4">
            <a:alphaModFix/>
          </a:blip>
          <a:srcRect/>
          <a:stretch/>
        </p:blipFill>
        <p:spPr>
          <a:xfrm>
            <a:off x="0" y="6207713"/>
            <a:ext cx="735156" cy="626535"/>
          </a:xfrm>
          <a:prstGeom prst="rect">
            <a:avLst/>
          </a:prstGeom>
          <a:noFill/>
          <a:ln>
            <a:noFill/>
          </a:ln>
        </p:spPr>
      </p:pic>
      <p:pic>
        <p:nvPicPr>
          <p:cNvPr id="234" name="Google Shape;234;p34"/>
          <p:cNvPicPr preferRelativeResize="0"/>
          <p:nvPr/>
        </p:nvPicPr>
        <p:blipFill rotWithShape="1">
          <a:blip r:embed="rId5">
            <a:alphaModFix/>
          </a:blip>
          <a:srcRect/>
          <a:stretch/>
        </p:blipFill>
        <p:spPr>
          <a:xfrm>
            <a:off x="11042602" y="6613846"/>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42" name="Google Shape;242;p35"/>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49" name="Google Shape;249;p36"/>
          <p:cNvSpPr txBox="1">
            <a:spLocks noGrp="1"/>
          </p:cNvSpPr>
          <p:nvPr>
            <p:ph type="body" idx="1"/>
          </p:nvPr>
        </p:nvSpPr>
        <p:spPr>
          <a:xfrm>
            <a:off x="838200" y="14200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a:solidFill>
                <a:srgbClr val="333333"/>
              </a:solidFill>
              <a:highlight>
                <a:srgbClr val="FFFFFF"/>
              </a:highlight>
            </a:endParaRPr>
          </a:p>
          <a:p>
            <a:pPr marL="457200" marR="0" lvl="0" indent="-406400" algn="l" rtl="0">
              <a:lnSpc>
                <a:spcPct val="90000"/>
              </a:lnSpc>
              <a:spcBef>
                <a:spcPts val="1000"/>
              </a:spcBef>
              <a:spcAft>
                <a:spcPts val="0"/>
              </a:spcAft>
              <a:buClr>
                <a:srgbClr val="333333"/>
              </a:buClr>
              <a:buSzPts val="2800"/>
              <a:buChar char="•"/>
            </a:pPr>
            <a:r>
              <a:rPr lang="en-US">
                <a:solidFill>
                  <a:srgbClr val="333333"/>
                </a:solidFill>
                <a:highlight>
                  <a:srgbClr val="FFFFFF"/>
                </a:highlight>
              </a:rPr>
              <a:t>I can read high-frequency words that are a “snap” and play fair, and words that are a “trap” and don’t play fair. </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250" name="Google Shape;250;p36"/>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51" name="Google Shape;251;p36"/>
          <p:cNvPicPr preferRelativeResize="0"/>
          <p:nvPr/>
        </p:nvPicPr>
        <p:blipFill>
          <a:blip r:embed="rId4">
            <a:alphaModFix/>
          </a:blip>
          <a:stretch>
            <a:fillRect/>
          </a:stretch>
        </p:blipFill>
        <p:spPr>
          <a:xfrm>
            <a:off x="11101388" y="5706450"/>
            <a:ext cx="939612" cy="786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415625" y="23814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Snap or Trap</a:t>
            </a:r>
            <a:endParaRPr b="1" dirty="0"/>
          </a:p>
        </p:txBody>
      </p:sp>
      <p:sp>
        <p:nvSpPr>
          <p:cNvPr id="257" name="Google Shape;257;p37"/>
          <p:cNvSpPr txBox="1">
            <a:spLocks noGrp="1"/>
          </p:cNvSpPr>
          <p:nvPr>
            <p:ph type="body" idx="1"/>
          </p:nvPr>
        </p:nvSpPr>
        <p:spPr>
          <a:xfrm>
            <a:off x="359475" y="926500"/>
            <a:ext cx="5269200" cy="570540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t>around</a:t>
            </a:r>
            <a:endParaRPr sz="3600" b="1" dirty="0"/>
          </a:p>
          <a:p>
            <a:pPr marL="0" lvl="0" indent="0" algn="l" rtl="0">
              <a:spcBef>
                <a:spcPts val="1100"/>
              </a:spcBef>
              <a:spcAft>
                <a:spcPts val="0"/>
              </a:spcAft>
              <a:buNone/>
            </a:pPr>
            <a:r>
              <a:rPr lang="en-US" sz="3600" b="1" dirty="0"/>
              <a:t>they’ll	</a:t>
            </a:r>
            <a:endParaRPr sz="3600" b="1" dirty="0"/>
          </a:p>
          <a:p>
            <a:pPr marL="0" lvl="0" indent="0" algn="l" rtl="0">
              <a:spcBef>
                <a:spcPts val="1100"/>
              </a:spcBef>
              <a:spcAft>
                <a:spcPts val="0"/>
              </a:spcAft>
              <a:buNone/>
            </a:pPr>
            <a:r>
              <a:rPr lang="en-US" sz="3600" b="1" dirty="0"/>
              <a:t>guess	   		</a:t>
            </a:r>
            <a:endParaRPr sz="3600" b="1" dirty="0"/>
          </a:p>
          <a:p>
            <a:pPr marL="0" lvl="0" indent="0" algn="l" rtl="0">
              <a:spcBef>
                <a:spcPts val="1100"/>
              </a:spcBef>
              <a:spcAft>
                <a:spcPts val="0"/>
              </a:spcAft>
              <a:buNone/>
            </a:pPr>
            <a:r>
              <a:rPr lang="en-US" sz="3600" b="1" dirty="0"/>
              <a:t>through</a:t>
            </a:r>
            <a:endParaRPr sz="3600" b="1" dirty="0"/>
          </a:p>
          <a:p>
            <a:pPr marL="0" lvl="0" indent="0" algn="l" rtl="0">
              <a:spcBef>
                <a:spcPts val="1100"/>
              </a:spcBef>
              <a:spcAft>
                <a:spcPts val="0"/>
              </a:spcAft>
              <a:buNone/>
            </a:pPr>
            <a:r>
              <a:rPr lang="en-US" sz="3600" b="1" dirty="0"/>
              <a:t>good</a:t>
            </a:r>
            <a:endParaRPr sz="3600" b="1" dirty="0"/>
          </a:p>
          <a:p>
            <a:pPr marL="0" lvl="0" indent="0" algn="l" rtl="0">
              <a:spcBef>
                <a:spcPts val="1100"/>
              </a:spcBef>
              <a:spcAft>
                <a:spcPts val="0"/>
              </a:spcAft>
              <a:buNone/>
            </a:pPr>
            <a:r>
              <a:rPr lang="en-US" sz="3600" b="1" dirty="0"/>
              <a:t>we’ll</a:t>
            </a:r>
            <a:endParaRPr sz="3600" b="1" dirty="0"/>
          </a:p>
          <a:p>
            <a:pPr marL="0" lvl="0" indent="0" algn="l" rtl="0">
              <a:spcBef>
                <a:spcPts val="1100"/>
              </a:spcBef>
              <a:spcAft>
                <a:spcPts val="0"/>
              </a:spcAft>
              <a:buNone/>
            </a:pPr>
            <a:r>
              <a:rPr lang="en-US" sz="3600" b="1" dirty="0"/>
              <a:t>anything</a:t>
            </a:r>
            <a:endParaRPr sz="3600" b="1" dirty="0"/>
          </a:p>
          <a:p>
            <a:pPr marL="0" lvl="0" indent="0" algn="l" rtl="0">
              <a:spcBef>
                <a:spcPts val="1100"/>
              </a:spcBef>
              <a:spcAft>
                <a:spcPts val="0"/>
              </a:spcAft>
              <a:buNone/>
            </a:pPr>
            <a:r>
              <a:rPr lang="en-US" sz="3600" b="1" dirty="0"/>
              <a:t>know		</a:t>
            </a:r>
            <a:r>
              <a:rPr lang="en-US" sz="3600" dirty="0"/>
              <a:t>	</a:t>
            </a:r>
            <a:endParaRPr sz="3600" dirty="0"/>
          </a:p>
          <a:p>
            <a:pPr marL="0" lvl="0" indent="0" algn="l" rtl="0">
              <a:spcBef>
                <a:spcPts val="1100"/>
              </a:spcBef>
              <a:spcAft>
                <a:spcPts val="0"/>
              </a:spcAft>
              <a:buClr>
                <a:schemeClr val="dk1"/>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1219200" lvl="0" indent="0" algn="l" rtl="0">
              <a:spcBef>
                <a:spcPts val="1100"/>
              </a:spcBef>
              <a:spcAft>
                <a:spcPts val="0"/>
              </a:spcAft>
              <a:buClr>
                <a:schemeClr val="dk1"/>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1219200" lvl="0" indent="0" algn="l" rtl="0">
              <a:spcBef>
                <a:spcPts val="1100"/>
              </a:spcBef>
              <a:spcAft>
                <a:spcPts val="0"/>
              </a:spcAft>
              <a:buClr>
                <a:schemeClr val="dk1"/>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1219200" lvl="0" indent="0" algn="l" rtl="0">
              <a:spcBef>
                <a:spcPts val="1100"/>
              </a:spcBef>
              <a:spcAft>
                <a:spcPts val="0"/>
              </a:spcAft>
              <a:buNone/>
            </a:pPr>
            <a:r>
              <a:rPr lang="en-US" sz="3200" dirty="0"/>
              <a:t>                                        </a:t>
            </a:r>
            <a:endParaRPr sz="3200" dirty="0"/>
          </a:p>
        </p:txBody>
      </p:sp>
      <p:graphicFrame>
        <p:nvGraphicFramePr>
          <p:cNvPr id="258" name="Google Shape;258;p37"/>
          <p:cNvGraphicFramePr/>
          <p:nvPr/>
        </p:nvGraphicFramePr>
        <p:xfrm>
          <a:off x="6133375" y="798600"/>
          <a:ext cx="5642950" cy="5228670"/>
        </p:xfrm>
        <a:graphic>
          <a:graphicData uri="http://schemas.openxmlformats.org/drawingml/2006/table">
            <a:tbl>
              <a:tblPr>
                <a:noFill/>
                <a:tableStyleId>{35F08C10-DEAF-4D1A-B5ED-2860991F4FF7}</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None/>
                      </a:pPr>
                      <a:r>
                        <a:rPr lang="en-US" sz="4500" b="1" dirty="0">
                          <a:solidFill>
                            <a:schemeClr val="dk1"/>
                          </a:solidFill>
                          <a:latin typeface="Century Gothic"/>
                          <a:ea typeface="Century Gothic"/>
                          <a:cs typeface="Century Gothic"/>
                          <a:sym typeface="Century Gothic"/>
                        </a:rPr>
                        <a:t>Snap</a:t>
                      </a:r>
                      <a:endParaRPr dirty="0"/>
                    </a:p>
                  </a:txBody>
                  <a:tcPr marL="91425" marR="91425" marT="91425" marB="91425"/>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1100"/>
                        </a:spcBef>
                        <a:spcAft>
                          <a:spcPts val="0"/>
                        </a:spcAft>
                        <a:buNone/>
                      </a:pPr>
                      <a:endParaRPr dirty="0"/>
                    </a:p>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259" name="Google Shape;259;p37"/>
          <p:cNvSpPr txBox="1"/>
          <p:nvPr/>
        </p:nvSpPr>
        <p:spPr>
          <a:xfrm>
            <a:off x="6408725" y="1451350"/>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around</a:t>
            </a:r>
            <a:endParaRPr/>
          </a:p>
        </p:txBody>
      </p:sp>
      <p:sp>
        <p:nvSpPr>
          <p:cNvPr id="260" name="Google Shape;260;p37"/>
          <p:cNvSpPr txBox="1"/>
          <p:nvPr/>
        </p:nvSpPr>
        <p:spPr>
          <a:xfrm>
            <a:off x="6535725" y="2186274"/>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they’ll</a:t>
            </a:r>
            <a:endParaRPr dirty="0"/>
          </a:p>
          <a:p>
            <a:pPr marL="0" lvl="0" indent="0" algn="l" rtl="0">
              <a:spcBef>
                <a:spcPts val="0"/>
              </a:spcBef>
              <a:spcAft>
                <a:spcPts val="0"/>
              </a:spcAft>
              <a:buNone/>
            </a:pPr>
            <a:endParaRPr dirty="0"/>
          </a:p>
        </p:txBody>
      </p:sp>
      <p:sp>
        <p:nvSpPr>
          <p:cNvPr id="261" name="Google Shape;261;p37"/>
          <p:cNvSpPr txBox="1"/>
          <p:nvPr/>
        </p:nvSpPr>
        <p:spPr>
          <a:xfrm>
            <a:off x="6579025" y="3050159"/>
            <a:ext cx="20580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entury Gothic"/>
                <a:ea typeface="Century Gothic"/>
                <a:cs typeface="Century Gothic"/>
                <a:sym typeface="Century Gothic"/>
              </a:rPr>
              <a:t>we’ll</a:t>
            </a:r>
            <a:endParaRPr sz="4800">
              <a:latin typeface="Century Gothic"/>
              <a:ea typeface="Century Gothic"/>
              <a:cs typeface="Century Gothic"/>
              <a:sym typeface="Century Gothic"/>
            </a:endParaRPr>
          </a:p>
        </p:txBody>
      </p:sp>
      <p:sp>
        <p:nvSpPr>
          <p:cNvPr id="262" name="Google Shape;262;p37"/>
          <p:cNvSpPr txBox="1"/>
          <p:nvPr/>
        </p:nvSpPr>
        <p:spPr>
          <a:xfrm>
            <a:off x="6133375" y="3816835"/>
            <a:ext cx="28215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latin typeface="Century Gothic"/>
                <a:ea typeface="Century Gothic"/>
                <a:cs typeface="Century Gothic"/>
                <a:sym typeface="Century Gothic"/>
              </a:rPr>
              <a:t>anything</a:t>
            </a:r>
            <a:endParaRPr sz="4800" dirty="0">
              <a:latin typeface="Century Gothic"/>
              <a:ea typeface="Century Gothic"/>
              <a:cs typeface="Century Gothic"/>
              <a:sym typeface="Century Gothic"/>
            </a:endParaRPr>
          </a:p>
        </p:txBody>
      </p:sp>
      <p:sp>
        <p:nvSpPr>
          <p:cNvPr id="263" name="Google Shape;263;p37"/>
          <p:cNvSpPr txBox="1"/>
          <p:nvPr/>
        </p:nvSpPr>
        <p:spPr>
          <a:xfrm>
            <a:off x="6462800" y="4554810"/>
            <a:ext cx="2058000" cy="66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entury Gothic"/>
                <a:ea typeface="Century Gothic"/>
                <a:cs typeface="Century Gothic"/>
                <a:sym typeface="Century Gothic"/>
              </a:rPr>
              <a:t>know</a:t>
            </a:r>
            <a:endParaRPr sz="480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gtEl>
                                        <p:attrNameLst>
                                          <p:attrName>style.visibility</p:attrName>
                                        </p:attrNameLst>
                                      </p:cBhvr>
                                      <p:to>
                                        <p:strVal val="visible"/>
                                      </p:to>
                                    </p:set>
                                    <p:animEffect transition="in" filter="fade">
                                      <p:cBhvr>
                                        <p:cTn id="12" dur="1000"/>
                                        <p:tgtEl>
                                          <p:spTgt spid="2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1000"/>
                                        <p:tgtEl>
                                          <p:spTgt spid="2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2"/>
                                        </p:tgtEl>
                                        <p:attrNameLst>
                                          <p:attrName>style.visibility</p:attrName>
                                        </p:attrNameLst>
                                      </p:cBhvr>
                                      <p:to>
                                        <p:strVal val="visible"/>
                                      </p:to>
                                    </p:set>
                                    <p:animEffect transition="in" filter="fade">
                                      <p:cBhvr>
                                        <p:cTn id="22" dur="1000"/>
                                        <p:tgtEl>
                                          <p:spTgt spid="2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3"/>
                                        </p:tgtEl>
                                        <p:attrNameLst>
                                          <p:attrName>style.visibility</p:attrName>
                                        </p:attrNameLst>
                                      </p:cBhvr>
                                      <p:to>
                                        <p:strVal val="visible"/>
                                      </p:to>
                                    </p:set>
                                    <p:animEffect transition="in" filter="fade">
                                      <p:cBhvr>
                                        <p:cTn id="27"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271" name="Google Shape;271;p38"/>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272" name="Google Shape;272;p38"/>
          <p:cNvSpPr txBox="1"/>
          <p:nvPr/>
        </p:nvSpPr>
        <p:spPr>
          <a:xfrm>
            <a:off x="3064600" y="2294725"/>
            <a:ext cx="2018400" cy="1947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guess</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through</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good</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273" name="Google Shape;273;p38"/>
          <p:cNvSpPr txBox="1"/>
          <p:nvPr/>
        </p:nvSpPr>
        <p:spPr>
          <a:xfrm>
            <a:off x="7474650" y="2257350"/>
            <a:ext cx="2784300" cy="410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around</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they’ll</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we’ll</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anything</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3000">
                <a:latin typeface="Century Gothic"/>
                <a:ea typeface="Century Gothic"/>
                <a:cs typeface="Century Gothic"/>
                <a:sym typeface="Century Gothic"/>
              </a:rPr>
              <a:t>know</a:t>
            </a:r>
            <a:endParaRPr sz="3000">
              <a:latin typeface="Century Gothic"/>
              <a:ea typeface="Century Gothic"/>
              <a:cs typeface="Century Gothic"/>
              <a:sym typeface="Century Gothic"/>
            </a:endParaRPr>
          </a:p>
        </p:txBody>
      </p:sp>
      <p:sp>
        <p:nvSpPr>
          <p:cNvPr id="274" name="Google Shape;274;p38"/>
          <p:cNvSpPr txBox="1"/>
          <p:nvPr/>
        </p:nvSpPr>
        <p:spPr>
          <a:xfrm>
            <a:off x="1427950" y="5366325"/>
            <a:ext cx="5768100" cy="12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82" name="Google Shape;282;p39"/>
          <p:cNvSpPr txBox="1">
            <a:spLocks noGrp="1"/>
          </p:cNvSpPr>
          <p:nvPr>
            <p:ph type="body" idx="2"/>
          </p:nvPr>
        </p:nvSpPr>
        <p:spPr>
          <a:xfrm>
            <a:off x="840550" y="1258225"/>
            <a:ext cx="10514100" cy="4217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rtl="0">
              <a:lnSpc>
                <a:spcPct val="100000"/>
              </a:lnSpc>
              <a:spcBef>
                <a:spcPts val="1000"/>
              </a:spcBef>
              <a:spcAft>
                <a:spcPts val="0"/>
              </a:spcAft>
              <a:buClr>
                <a:schemeClr val="dk1"/>
              </a:buClr>
              <a:buSzPts val="1110"/>
              <a:buFont typeface="Arial"/>
              <a:buNone/>
            </a:pPr>
            <a:r>
              <a:rPr lang="en-US" sz="2400" dirty="0">
                <a:solidFill>
                  <a:srgbClr val="000000"/>
                </a:solidFill>
              </a:rPr>
              <a:t>Teacher: </a:t>
            </a:r>
            <a:r>
              <a:rPr lang="en-US" sz="2400" dirty="0">
                <a:solidFill>
                  <a:srgbClr val="FF0000"/>
                </a:solidFill>
              </a:rPr>
              <a:t>“Can you read this fluently? Smoothly, with expression, please. Can you read it smoothly with expression and meaning?</a:t>
            </a:r>
            <a:r>
              <a:rPr lang="en-US" sz="2400" u="none" strike="noStrike" cap="none" dirty="0">
                <a:solidFill>
                  <a:srgbClr val="FF0000"/>
                </a:solidFill>
              </a:rPr>
              <a:t>”</a:t>
            </a:r>
            <a:endParaRPr sz="2400" dirty="0">
              <a:solidFill>
                <a:srgbClr val="FF0000"/>
              </a:solidFill>
            </a:endParaRPr>
          </a:p>
          <a:p>
            <a:pPr marL="0" marR="0" lvl="0" indent="-64135" rtl="0">
              <a:lnSpc>
                <a:spcPct val="100000"/>
              </a:lnSpc>
              <a:spcBef>
                <a:spcPts val="1000"/>
              </a:spcBef>
              <a:spcAft>
                <a:spcPts val="0"/>
              </a:spcAft>
              <a:buClr>
                <a:schemeClr val="dk1"/>
              </a:buClr>
              <a:buSzPts val="2590"/>
              <a:buFont typeface="Arial"/>
              <a:buNone/>
            </a:pPr>
            <a:endParaRPr lang="en-US" sz="2400" dirty="0">
              <a:solidFill>
                <a:srgbClr val="000000"/>
              </a:solidFill>
            </a:endParaRPr>
          </a:p>
          <a:p>
            <a:pPr marL="0" marR="0" lvl="0" indent="-64135" rtl="0">
              <a:lnSpc>
                <a:spcPct val="100000"/>
              </a:lnSpc>
              <a:spcBef>
                <a:spcPts val="1000"/>
              </a:spcBef>
              <a:spcAft>
                <a:spcPts val="0"/>
              </a:spcAft>
              <a:buClr>
                <a:schemeClr val="dk1"/>
              </a:buClr>
              <a:buSzPts val="2590"/>
              <a:buFont typeface="Arial"/>
              <a:buNone/>
            </a:pPr>
            <a:r>
              <a:rPr lang="en-US" sz="2400" dirty="0">
                <a:solidFill>
                  <a:srgbClr val="000000"/>
                </a:solidFill>
              </a:rPr>
              <a:t>Students: </a:t>
            </a:r>
            <a:r>
              <a:rPr lang="en-US" sz="2400" dirty="0">
                <a:solidFill>
                  <a:srgbClr val="FF0000"/>
                </a:solidFill>
              </a:rPr>
              <a:t>“Yes, we’ll read it fluently. Not too fast and not too slow. Yes, we’ll read it fluently at just the right speed.” </a:t>
            </a:r>
            <a:endParaRPr sz="2400" dirty="0">
              <a:solidFill>
                <a:srgbClr val="FF0000"/>
              </a:solidFill>
            </a:endParaRPr>
          </a:p>
          <a:p>
            <a:pPr marL="0" marR="0" lvl="0" indent="-64135" rtl="0">
              <a:lnSpc>
                <a:spcPct val="100000"/>
              </a:lnSpc>
              <a:spcBef>
                <a:spcPts val="1000"/>
              </a:spcBef>
              <a:spcAft>
                <a:spcPts val="0"/>
              </a:spcAft>
              <a:buClr>
                <a:schemeClr val="dk1"/>
              </a:buClr>
              <a:buSzPts val="2590"/>
              <a:buFont typeface="Arial"/>
              <a:buNone/>
            </a:pPr>
            <a:endParaRPr sz="2400" dirty="0">
              <a:solidFill>
                <a:srgbClr val="FF0000"/>
              </a:solidFill>
            </a:endParaRPr>
          </a:p>
          <a:p>
            <a:pPr marL="0" marR="0" lvl="0" indent="-64135" rtl="0">
              <a:lnSpc>
                <a:spcPct val="100000"/>
              </a:lnSpc>
              <a:spcBef>
                <a:spcPts val="1000"/>
              </a:spcBef>
              <a:spcAft>
                <a:spcPts val="0"/>
              </a:spcAft>
              <a:buClr>
                <a:schemeClr val="dk1"/>
              </a:buClr>
              <a:buSzPts val="2590"/>
              <a:buFont typeface="Arial"/>
              <a:buNone/>
            </a:pPr>
            <a:r>
              <a:rPr lang="en-US" sz="2400" dirty="0">
                <a:solidFill>
                  <a:srgbClr val="000000"/>
                </a:solidFill>
              </a:rPr>
              <a:t>All together: </a:t>
            </a:r>
            <a:r>
              <a:rPr lang="en-US" sz="2400" dirty="0">
                <a:solidFill>
                  <a:srgbClr val="FF0000"/>
                </a:solidFill>
              </a:rPr>
              <a:t>“So now we’ll read this fluently. Think about how smooth it will be. Now we’ll read it fluently at just the right speed.” </a:t>
            </a:r>
            <a:endParaRPr sz="24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3F2EFB-5139-4E57-AA04-857F56A006E7}"/>
</file>

<file path=customXml/itemProps2.xml><?xml version="1.0" encoding="utf-8"?>
<ds:datastoreItem xmlns:ds="http://schemas.openxmlformats.org/officeDocument/2006/customXml" ds:itemID="{C35F2686-888E-4504-A606-41B8C9C896B2}"/>
</file>

<file path=customXml/itemProps3.xml><?xml version="1.0" encoding="utf-8"?>
<ds:datastoreItem xmlns:ds="http://schemas.openxmlformats.org/officeDocument/2006/customXml" ds:itemID="{F25A5F26-6E9E-401F-8F66-67D190FB508D}"/>
</file>

<file path=docProps/app.xml><?xml version="1.0" encoding="utf-8"?>
<Properties xmlns="http://schemas.openxmlformats.org/officeDocument/2006/extended-properties" xmlns:vt="http://schemas.openxmlformats.org/officeDocument/2006/docPropsVTypes">
  <TotalTime>37</TotalTime>
  <Words>4819</Words>
  <Application>Microsoft Office PowerPoint</Application>
  <PresentationFormat>Widescreen</PresentationFormat>
  <Paragraphs>450</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Century Gothic</vt:lpstr>
      <vt:lpstr>Arial</vt:lpstr>
      <vt:lpstr>Times New Roman</vt:lpstr>
      <vt:lpstr>Calibri</vt:lpstr>
      <vt:lpstr>Office Theme</vt:lpstr>
      <vt:lpstr>Office Theme</vt:lpstr>
      <vt:lpstr>Grade 2: Module 2: Part 2: Cycle 11: Lesson 54 Teacher slide, before teaching.</vt:lpstr>
      <vt:lpstr>Grade 2: Module 2: Part 2: Cycle 11: Lesson 54 Teacher slide, before teaching.</vt:lpstr>
      <vt:lpstr>Grade 2: Module 2: Part 2 : Cycle 11: Lesson 54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Transition Song </vt:lpstr>
      <vt:lpstr>Reflection Time </vt:lpstr>
      <vt:lpstr>Transition Song </vt:lpstr>
      <vt:lpstr>PowerPoint Presentation</vt:lpstr>
      <vt:lpstr>PowerPoint Presentation</vt:lpstr>
      <vt:lpstr>PowerPoint Presentation</vt:lpstr>
      <vt:lpstr>Page 8: “Baby Cougars at the Zoo”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11: Lesson 54 Teacher slide, before teaching.</dc:title>
  <dc:creator>nbravo</dc:creator>
  <cp:lastModifiedBy>me@briannadasilva.com</cp:lastModifiedBy>
  <cp:revision>5</cp:revision>
  <dcterms:modified xsi:type="dcterms:W3CDTF">2018-12-17T16:38:13Z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