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x="9144000" cy="5143500" type="screen16x9"/>
  <p:notesSz cx="6858000" cy="13335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D810B5-BFD6-4EFF-8C60-618942579D15}" v="39" dt="2018-09-07T18:15:50.3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350" autoAdjust="0"/>
  </p:normalViewPr>
  <p:slideViewPr>
    <p:cSldViewPr snapToGrid="0">
      <p:cViewPr varScale="1">
        <p:scale>
          <a:sx n="113" d="100"/>
          <a:sy n="113" d="100"/>
        </p:scale>
        <p:origin x="155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8.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3.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6.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BF053A1-4C60-4645-9C12-49433A359542}"/>
    <pc:docChg chg="modSld">
      <pc:chgData name="" userId="" providerId="" clId="Web-{3BF053A1-4C60-4645-9C12-49433A359542}" dt="2018-08-11T22:59:55.397" v="3" actId="1076"/>
      <pc:docMkLst>
        <pc:docMk/>
      </pc:docMkLst>
      <pc:sldChg chg="addSp modSp">
        <pc:chgData name="" userId="" providerId="" clId="Web-{3BF053A1-4C60-4645-9C12-49433A359542}" dt="2018-08-11T22:58:55.301" v="1" actId="1076"/>
        <pc:sldMkLst>
          <pc:docMk/>
          <pc:sldMk cId="0" sldId="264"/>
        </pc:sldMkLst>
        <pc:picChg chg="add mod">
          <ac:chgData name="" userId="" providerId="" clId="Web-{3BF053A1-4C60-4645-9C12-49433A359542}" dt="2018-08-11T22:58:55.301" v="1" actId="1076"/>
          <ac:picMkLst>
            <pc:docMk/>
            <pc:sldMk cId="0" sldId="264"/>
            <ac:picMk id="2" creationId="{C5FDB479-FF9C-4D91-AAAC-F88F2CC01648}"/>
          </ac:picMkLst>
        </pc:picChg>
      </pc:sldChg>
      <pc:sldChg chg="addSp modSp">
        <pc:chgData name="" userId="" providerId="" clId="Web-{3BF053A1-4C60-4645-9C12-49433A359542}" dt="2018-08-11T22:59:55.397" v="3" actId="1076"/>
        <pc:sldMkLst>
          <pc:docMk/>
          <pc:sldMk cId="1184817419" sldId="273"/>
        </pc:sldMkLst>
        <pc:picChg chg="add mod">
          <ac:chgData name="" userId="" providerId="" clId="Web-{3BF053A1-4C60-4645-9C12-49433A359542}" dt="2018-08-11T22:59:55.397" v="3" actId="1076"/>
          <ac:picMkLst>
            <pc:docMk/>
            <pc:sldMk cId="1184817419" sldId="273"/>
            <ac:picMk id="2" creationId="{03E91A25-BCDB-4EB0-B137-7EDB00606821}"/>
          </ac:picMkLst>
        </pc:picChg>
      </pc:sldChg>
    </pc:docChg>
  </pc:docChgLst>
  <pc:docChgLst>
    <pc:chgData name="Natalie Ivey" userId="2c81a4b0-7596-4a42-b4da-e7aac4dfeff9" providerId="ADAL" clId="{6AD810B5-BFD6-4EFF-8C60-618942579D15}"/>
    <pc:docChg chg="modSld modMainMaster">
      <pc:chgData name="Natalie Ivey" userId="2c81a4b0-7596-4a42-b4da-e7aac4dfeff9" providerId="ADAL" clId="{6AD810B5-BFD6-4EFF-8C60-618942579D15}" dt="2018-09-07T18:15:50.399" v="38" actId="14100"/>
      <pc:docMkLst>
        <pc:docMk/>
      </pc:docMkLst>
      <pc:sldChg chg="addSp modSp">
        <pc:chgData name="Natalie Ivey" userId="2c81a4b0-7596-4a42-b4da-e7aac4dfeff9" providerId="ADAL" clId="{6AD810B5-BFD6-4EFF-8C60-618942579D15}" dt="2018-09-07T18:12:26.292" v="3" actId="1076"/>
        <pc:sldMkLst>
          <pc:docMk/>
          <pc:sldMk cId="0" sldId="259"/>
        </pc:sldMkLst>
        <pc:picChg chg="add mod">
          <ac:chgData name="Natalie Ivey" userId="2c81a4b0-7596-4a42-b4da-e7aac4dfeff9" providerId="ADAL" clId="{6AD810B5-BFD6-4EFF-8C60-618942579D15}" dt="2018-09-07T18:12:26.292" v="3" actId="1076"/>
          <ac:picMkLst>
            <pc:docMk/>
            <pc:sldMk cId="0" sldId="259"/>
            <ac:picMk id="3" creationId="{42564592-C520-40D8-9EF4-D35FB9E8A825}"/>
          </ac:picMkLst>
        </pc:picChg>
      </pc:sldChg>
      <pc:sldChg chg="modSp">
        <pc:chgData name="Natalie Ivey" userId="2c81a4b0-7596-4a42-b4da-e7aac4dfeff9" providerId="ADAL" clId="{6AD810B5-BFD6-4EFF-8C60-618942579D15}" dt="2018-09-07T18:15:50.399" v="38" actId="14100"/>
        <pc:sldMkLst>
          <pc:docMk/>
          <pc:sldMk cId="0" sldId="263"/>
        </pc:sldMkLst>
        <pc:picChg chg="mod">
          <ac:chgData name="Natalie Ivey" userId="2c81a4b0-7596-4a42-b4da-e7aac4dfeff9" providerId="ADAL" clId="{6AD810B5-BFD6-4EFF-8C60-618942579D15}" dt="2018-09-07T18:15:50.399" v="38" actId="14100"/>
          <ac:picMkLst>
            <pc:docMk/>
            <pc:sldMk cId="0" sldId="263"/>
            <ac:picMk id="224" creationId="{00000000-0000-0000-0000-000000000000}"/>
          </ac:picMkLst>
        </pc:picChg>
      </pc:sldChg>
      <pc:sldChg chg="addSp modSp">
        <pc:chgData name="Natalie Ivey" userId="2c81a4b0-7596-4a42-b4da-e7aac4dfeff9" providerId="ADAL" clId="{6AD810B5-BFD6-4EFF-8C60-618942579D15}" dt="2018-09-07T18:12:55.676" v="11" actId="1076"/>
        <pc:sldMkLst>
          <pc:docMk/>
          <pc:sldMk cId="39069955" sldId="270"/>
        </pc:sldMkLst>
        <pc:spChg chg="mod">
          <ac:chgData name="Natalie Ivey" userId="2c81a4b0-7596-4a42-b4da-e7aac4dfeff9" providerId="ADAL" clId="{6AD810B5-BFD6-4EFF-8C60-618942579D15}" dt="2018-09-07T18:12:41.741" v="7" actId="14100"/>
          <ac:spMkLst>
            <pc:docMk/>
            <pc:sldMk cId="39069955" sldId="270"/>
            <ac:spMk id="130" creationId="{00000000-0000-0000-0000-000000000000}"/>
          </ac:spMkLst>
        </pc:spChg>
        <pc:spChg chg="mod">
          <ac:chgData name="Natalie Ivey" userId="2c81a4b0-7596-4a42-b4da-e7aac4dfeff9" providerId="ADAL" clId="{6AD810B5-BFD6-4EFF-8C60-618942579D15}" dt="2018-09-07T18:12:36.221" v="5" actId="14100"/>
          <ac:spMkLst>
            <pc:docMk/>
            <pc:sldMk cId="39069955" sldId="270"/>
            <ac:spMk id="131" creationId="{00000000-0000-0000-0000-000000000000}"/>
          </ac:spMkLst>
        </pc:spChg>
        <pc:picChg chg="add mod">
          <ac:chgData name="Natalie Ivey" userId="2c81a4b0-7596-4a42-b4da-e7aac4dfeff9" providerId="ADAL" clId="{6AD810B5-BFD6-4EFF-8C60-618942579D15}" dt="2018-09-07T18:12:55.676" v="11" actId="1076"/>
          <ac:picMkLst>
            <pc:docMk/>
            <pc:sldMk cId="39069955" sldId="270"/>
            <ac:picMk id="3" creationId="{E6FA1384-E841-4565-978E-08F61B85D9B3}"/>
          </ac:picMkLst>
        </pc:picChg>
      </pc:sldChg>
      <pc:sldMasterChg chg="addSp modSp">
        <pc:chgData name="Natalie Ivey" userId="2c81a4b0-7596-4a42-b4da-e7aac4dfeff9" providerId="ADAL" clId="{6AD810B5-BFD6-4EFF-8C60-618942579D15}" dt="2018-09-07T18:13:45.418" v="18" actId="1076"/>
        <pc:sldMasterMkLst>
          <pc:docMk/>
          <pc:sldMasterMk cId="0" sldId="2147483681"/>
        </pc:sldMasterMkLst>
        <pc:picChg chg="add mod">
          <ac:chgData name="Natalie Ivey" userId="2c81a4b0-7596-4a42-b4da-e7aac4dfeff9" providerId="ADAL" clId="{6AD810B5-BFD6-4EFF-8C60-618942579D15}" dt="2018-09-07T18:13:21.990" v="13" actId="1076"/>
          <ac:picMkLst>
            <pc:docMk/>
            <pc:sldMasterMk cId="0" sldId="2147483681"/>
            <ac:picMk id="3" creationId="{195C33BD-512D-4496-B770-E9E735A9F0B2}"/>
          </ac:picMkLst>
        </pc:picChg>
        <pc:picChg chg="add mod">
          <ac:chgData name="Natalie Ivey" userId="2c81a4b0-7596-4a42-b4da-e7aac4dfeff9" providerId="ADAL" clId="{6AD810B5-BFD6-4EFF-8C60-618942579D15}" dt="2018-09-07T18:13:35.598" v="16" actId="1076"/>
          <ac:picMkLst>
            <pc:docMk/>
            <pc:sldMasterMk cId="0" sldId="2147483681"/>
            <ac:picMk id="5" creationId="{05219D43-E4CE-46C7-B67C-084EECA8EA9A}"/>
          </ac:picMkLst>
        </pc:picChg>
        <pc:picChg chg="add mod">
          <ac:chgData name="Natalie Ivey" userId="2c81a4b0-7596-4a42-b4da-e7aac4dfeff9" providerId="ADAL" clId="{6AD810B5-BFD6-4EFF-8C60-618942579D15}" dt="2018-09-07T18:13:45.418" v="18" actId="1076"/>
          <ac:picMkLst>
            <pc:docMk/>
            <pc:sldMasterMk cId="0" sldId="2147483681"/>
            <ac:picMk id="10" creationId="{9E40E4E8-1FCA-4760-9B64-1E7F41FF4D22}"/>
          </ac:picMkLst>
        </pc:picChg>
      </pc:sldMasterChg>
      <pc:sldMasterChg chg="addSp modSp">
        <pc:chgData name="Natalie Ivey" userId="2c81a4b0-7596-4a42-b4da-e7aac4dfeff9" providerId="ADAL" clId="{6AD810B5-BFD6-4EFF-8C60-618942579D15}" dt="2018-09-07T18:14:23.499" v="26" actId="1076"/>
        <pc:sldMasterMkLst>
          <pc:docMk/>
          <pc:sldMasterMk cId="0" sldId="2147483682"/>
        </pc:sldMasterMkLst>
        <pc:picChg chg="add mod">
          <ac:chgData name="Natalie Ivey" userId="2c81a4b0-7596-4a42-b4da-e7aac4dfeff9" providerId="ADAL" clId="{6AD810B5-BFD6-4EFF-8C60-618942579D15}" dt="2018-09-07T18:13:58.658" v="20" actId="1076"/>
          <ac:picMkLst>
            <pc:docMk/>
            <pc:sldMasterMk cId="0" sldId="2147483682"/>
            <ac:picMk id="3" creationId="{0F2F2AD4-2125-4F95-BDBF-94E6D8ADB9AD}"/>
          </ac:picMkLst>
        </pc:picChg>
        <pc:picChg chg="add mod">
          <ac:chgData name="Natalie Ivey" userId="2c81a4b0-7596-4a42-b4da-e7aac4dfeff9" providerId="ADAL" clId="{6AD810B5-BFD6-4EFF-8C60-618942579D15}" dt="2018-09-07T18:14:12.478" v="24" actId="1076"/>
          <ac:picMkLst>
            <pc:docMk/>
            <pc:sldMasterMk cId="0" sldId="2147483682"/>
            <ac:picMk id="5" creationId="{CC950BB3-3B8A-48D9-B10D-2AF378FEF47A}"/>
          </ac:picMkLst>
        </pc:picChg>
        <pc:picChg chg="add mod">
          <ac:chgData name="Natalie Ivey" userId="2c81a4b0-7596-4a42-b4da-e7aac4dfeff9" providerId="ADAL" clId="{6AD810B5-BFD6-4EFF-8C60-618942579D15}" dt="2018-09-07T18:14:23.499" v="26" actId="1076"/>
          <ac:picMkLst>
            <pc:docMk/>
            <pc:sldMasterMk cId="0" sldId="2147483682"/>
            <ac:picMk id="7" creationId="{9A36E91D-B72E-41D1-85A1-CFA34BF7F3C5}"/>
          </ac:picMkLst>
        </pc:picChg>
      </pc:sldMasterChg>
      <pc:sldMasterChg chg="addSp modSp">
        <pc:chgData name="Natalie Ivey" userId="2c81a4b0-7596-4a42-b4da-e7aac4dfeff9" providerId="ADAL" clId="{6AD810B5-BFD6-4EFF-8C60-618942579D15}" dt="2018-09-07T18:15:13.522" v="34" actId="1076"/>
        <pc:sldMasterMkLst>
          <pc:docMk/>
          <pc:sldMasterMk cId="0" sldId="2147483683"/>
        </pc:sldMasterMkLst>
        <pc:picChg chg="add mod">
          <ac:chgData name="Natalie Ivey" userId="2c81a4b0-7596-4a42-b4da-e7aac4dfeff9" providerId="ADAL" clId="{6AD810B5-BFD6-4EFF-8C60-618942579D15}" dt="2018-09-07T18:14:40.409" v="28" actId="1076"/>
          <ac:picMkLst>
            <pc:docMk/>
            <pc:sldMasterMk cId="0" sldId="2147483683"/>
            <ac:picMk id="3" creationId="{47DFDBAE-DD29-4E10-965F-9D951B711209}"/>
          </ac:picMkLst>
        </pc:picChg>
        <pc:picChg chg="add mod">
          <ac:chgData name="Natalie Ivey" userId="2c81a4b0-7596-4a42-b4da-e7aac4dfeff9" providerId="ADAL" clId="{6AD810B5-BFD6-4EFF-8C60-618942579D15}" dt="2018-09-07T18:14:56.370" v="31" actId="1076"/>
          <ac:picMkLst>
            <pc:docMk/>
            <pc:sldMasterMk cId="0" sldId="2147483683"/>
            <ac:picMk id="5" creationId="{B6E9CB12-1719-4928-92D1-5B8472BCE76D}"/>
          </ac:picMkLst>
        </pc:picChg>
        <pc:picChg chg="add mod">
          <ac:chgData name="Natalie Ivey" userId="2c81a4b0-7596-4a42-b4da-e7aac4dfeff9" providerId="ADAL" clId="{6AD810B5-BFD6-4EFF-8C60-618942579D15}" dt="2018-09-07T18:15:13.522" v="34" actId="1076"/>
          <ac:picMkLst>
            <pc:docMk/>
            <pc:sldMasterMk cId="0" sldId="2147483683"/>
            <ac:picMk id="7" creationId="{6EFC6CE0-8CBC-475F-95DF-B3E8EA9BB52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811443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6e1e3a51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a6e1e3a5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50-70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Unpacking Learning Targets (</a:t>
            </a:r>
            <a:r>
              <a:rPr lang="en" sz="1200" dirty="0">
                <a:latin typeface="Calibri"/>
                <a:ea typeface="Calibri"/>
                <a:cs typeface="Calibri"/>
                <a:sym typeface="Calibri"/>
              </a:rPr>
              <a:t>3 </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Introducing the Performance Task Prompt (8-10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Identifying Specific Factual Details in Poems from Inside Out &amp; Back Again (1</a:t>
            </a:r>
            <a:r>
              <a:rPr lang="en" sz="1200" dirty="0">
                <a:latin typeface="Calibri"/>
                <a:ea typeface="Calibri"/>
                <a:cs typeface="Calibri"/>
                <a:sym typeface="Calibri"/>
              </a:rPr>
              <a:t>2-15</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SzPts val="1200"/>
              <a:buFont typeface="Calibri"/>
              <a:buAutoNum type="alphaLcPeriod"/>
            </a:pPr>
            <a:r>
              <a:rPr lang="en" sz="1200" dirty="0">
                <a:latin typeface="Calibri"/>
                <a:ea typeface="Calibri"/>
                <a:cs typeface="Calibri"/>
                <a:sym typeface="Calibri"/>
              </a:rPr>
              <a:t>S</a:t>
            </a:r>
            <a:r>
              <a:rPr lang="en" sz="1200" b="0" i="0" u="none" strike="noStrike" cap="none" dirty="0">
                <a:solidFill>
                  <a:srgbClr val="000000"/>
                </a:solidFill>
                <a:latin typeface="Calibri"/>
                <a:ea typeface="Calibri"/>
                <a:cs typeface="Calibri"/>
                <a:sym typeface="Calibri"/>
              </a:rPr>
              <a:t>tatistics Chalk Talk (</a:t>
            </a:r>
            <a:r>
              <a:rPr lang="en" sz="1200" dirty="0">
                <a:latin typeface="Calibri"/>
                <a:ea typeface="Calibri"/>
                <a:cs typeface="Calibri"/>
                <a:sym typeface="Calibri"/>
              </a:rPr>
              <a:t>30</a:t>
            </a:r>
            <a:r>
              <a:rPr lang="en" sz="1200" b="0" i="0" u="none" strike="noStrike" cap="none" dirty="0">
                <a:solidFill>
                  <a:srgbClr val="000000"/>
                </a:solidFill>
                <a:latin typeface="Calibri"/>
                <a:ea typeface="Calibri"/>
                <a:cs typeface="Calibri"/>
                <a:sym typeface="Calibri"/>
              </a:rPr>
              <a:t>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Chalk Talk Gallery Walk (5-8 minutes)</a:t>
            </a:r>
            <a:endParaRPr dirty="0"/>
          </a:p>
          <a:p>
            <a:pPr marL="457200" marR="0" lvl="0" indent="-304800" algn="l" rtl="0">
              <a:lnSpc>
                <a:spcPct val="100000"/>
              </a:lnSpc>
              <a:spcBef>
                <a:spcPts val="0"/>
              </a:spcBef>
              <a:spcAft>
                <a:spcPts val="0"/>
              </a:spcAft>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a:t>
            </a:r>
            <a:r>
              <a:rPr lang="en" sz="1200" dirty="0">
                <a:latin typeface="Calibri"/>
                <a:ea typeface="Calibri"/>
                <a:cs typeface="Calibri"/>
                <a:sym typeface="Calibri"/>
              </a:rPr>
              <a:t>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Spend time familiarizing yourself with the </a:t>
            </a:r>
            <a:r>
              <a:rPr lang="en" sz="1200" b="1" i="0" u="none" strike="noStrike" cap="none" dirty="0">
                <a:solidFill>
                  <a:srgbClr val="000000"/>
                </a:solidFill>
                <a:latin typeface="Calibri"/>
                <a:ea typeface="Calibri"/>
                <a:cs typeface="Calibri"/>
                <a:sym typeface="Calibri"/>
              </a:rPr>
              <a:t>Research Guide</a:t>
            </a:r>
            <a:r>
              <a:rPr lang="en" sz="1200" b="0" i="0" u="none" strike="noStrike" cap="none" dirty="0">
                <a:solidFill>
                  <a:srgbClr val="000000"/>
                </a:solidFill>
                <a:latin typeface="Calibri"/>
                <a:ea typeface="Calibri"/>
                <a:cs typeface="Calibri"/>
                <a:sym typeface="Calibri"/>
              </a:rPr>
              <a:t>. Consider what details you are going to be looking for when researching in informational texts.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Continue reading in your independent reading book for this unit at home.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42237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6e1e3a51_0_5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g3a6e1e3a51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Small group (Research Team)</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Statistics Chalk Talk</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research teams prepare based on their exit ticket responses from Lesson 15. Post this for the students to reference.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needed, remind or reinforce students about classroom norms for collaboration (from Unit 1), since they will be working with new peers for the next few lessons.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allow students to focus on each step in Work Time B, the work has been divided into several slides. This is slide 1 of 3.</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Announce and post the list of research teams.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get into their research teams for the next activity.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a:t>
            </a:r>
            <a:r>
              <a:rPr lang="en" sz="1200" b="0" i="1" u="none" strike="noStrike" cap="none" dirty="0">
                <a:solidFill>
                  <a:schemeClr val="dk1"/>
                </a:solidFill>
                <a:latin typeface="Calibri"/>
                <a:ea typeface="Calibri"/>
                <a:cs typeface="Calibri"/>
                <a:sym typeface="Calibri"/>
              </a:rPr>
              <a:t>“In your analysis essay, you discussed the universal refugee experience of turning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inside out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and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back again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as refugees flee and find home. Today you’ll think more about many examples of this universal refugee experience before diving in to learn more about one specific time and place in history.”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a:t>
            </a:r>
            <a:r>
              <a:rPr lang="en" sz="1200" b="1" i="0" u="none" strike="noStrike" cap="none" dirty="0">
                <a:solidFill>
                  <a:schemeClr val="dk1"/>
                </a:solidFill>
                <a:latin typeface="Calibri"/>
                <a:ea typeface="Calibri"/>
                <a:cs typeface="Calibri"/>
                <a:sym typeface="Calibri"/>
              </a:rPr>
              <a:t>Chalk Talk Statistics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these statistics come from the two informational texts they have read during Unit 2: “Refugees: Who Where and Why” and the introduction of “Refugee Children in Canada.”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statistics displayed on the slide aloud as students follow along in their heads.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 along silently as your read aloud.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a </a:t>
            </a:r>
            <a:r>
              <a:rPr lang="en" sz="1200" dirty="0">
                <a:solidFill>
                  <a:schemeClr val="dk1"/>
                </a:solidFill>
                <a:latin typeface="Calibri"/>
                <a:ea typeface="Calibri"/>
                <a:cs typeface="Calibri"/>
                <a:sym typeface="Calibri"/>
              </a:rPr>
              <a:t>reminder </a:t>
            </a:r>
            <a:r>
              <a:rPr lang="en" sz="1200" b="0" i="0" u="none" strike="noStrike" cap="none" dirty="0">
                <a:solidFill>
                  <a:schemeClr val="dk1"/>
                </a:solidFill>
                <a:latin typeface="Calibri"/>
                <a:ea typeface="Calibri"/>
                <a:cs typeface="Calibri"/>
                <a:sym typeface="Calibri"/>
              </a:rPr>
              <a:t>of the term statistics (numerical data-numbers or percentages that give us information about a specific subject or topic).</a:t>
            </a:r>
            <a:endParaRPr i="0" dirty="0"/>
          </a:p>
        </p:txBody>
      </p:sp>
    </p:spTree>
    <p:extLst>
      <p:ext uri="{BB962C8B-B14F-4D97-AF65-F5344CB8AC3E}">
        <p14:creationId xmlns:p14="http://schemas.microsoft.com/office/powerpoint/2010/main" val="311454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a6e1e3a51_0_6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g3a6e1e3a51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Small Group</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Statistics Chalk Talk</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Chalk Talk) allows for total participation of students. It encourages critical thinking, collaboration, and social construction of knowledge.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following materials:  a piece of chart paper to each research team, the </a:t>
            </a:r>
            <a:r>
              <a:rPr lang="en" sz="1200" b="1" i="0" u="none" strike="noStrike" cap="none" dirty="0">
                <a:solidFill>
                  <a:schemeClr val="dk1"/>
                </a:solidFill>
                <a:latin typeface="Calibri"/>
                <a:ea typeface="Calibri"/>
                <a:cs typeface="Calibri"/>
                <a:sym typeface="Calibri"/>
              </a:rPr>
              <a:t>Chalk Talk Statistics Guidelines </a:t>
            </a:r>
            <a:r>
              <a:rPr lang="en" sz="1200" b="0" i="0" u="none" strike="noStrike" cap="none" dirty="0">
                <a:solidFill>
                  <a:schemeClr val="dk1"/>
                </a:solidFill>
                <a:latin typeface="Calibri"/>
                <a:ea typeface="Calibri"/>
                <a:cs typeface="Calibri"/>
                <a:sym typeface="Calibri"/>
              </a:rPr>
              <a:t>and markers.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protocol directions on the slide as students follow along silently in their heads.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question for the Chalk Talk discussion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research teams to begin their Chalk Talk. Give teams 10 minutes to work.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remind students of and reinforce the guidelines.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about 10 minutes, refocus the group to transition to the vocabular</a:t>
            </a:r>
            <a:r>
              <a:rPr lang="en" sz="1200" dirty="0">
                <a:solidFill>
                  <a:schemeClr val="dk1"/>
                </a:solidFill>
                <a:latin typeface="Calibri"/>
                <a:ea typeface="Calibri"/>
                <a:cs typeface="Calibri"/>
                <a:sym typeface="Calibri"/>
              </a:rPr>
              <a:t>y work on the next slide.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 for students following the protocol instructions: each student writing (not talking) in answer to the question on the slide.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written responses may include: Refugees come from all over the world. There are large numbers of refugees. Many refugees are forced to leave their homes due to conflict in their home countries.</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 sz="1200" i="0" u="none" strike="noStrike" cap="none" dirty="0">
                <a:solidFill>
                  <a:srgbClr val="000000"/>
                </a:solidFill>
                <a:latin typeface="Calibri"/>
                <a:ea typeface="Calibri"/>
                <a:cs typeface="Calibri"/>
                <a:sym typeface="Calibri"/>
              </a:rPr>
              <a:t>For students that are struggling with an answer to the question, </a:t>
            </a:r>
            <a:r>
              <a:rPr lang="en" sz="1200" dirty="0">
                <a:latin typeface="Calibri"/>
                <a:ea typeface="Calibri"/>
                <a:cs typeface="Calibri"/>
                <a:sym typeface="Calibri"/>
              </a:rPr>
              <a:t>write probing questions on their Chalk Talk chart to generate thinking such as</a:t>
            </a:r>
            <a:r>
              <a:rPr lang="en" sz="1200" i="0" u="none" strike="noStrike" cap="none" dirty="0">
                <a:solidFill>
                  <a:srgbClr val="000000"/>
                </a:solidFill>
                <a:latin typeface="Calibri"/>
                <a:ea typeface="Calibri"/>
                <a:cs typeface="Calibri"/>
                <a:sym typeface="Calibri"/>
              </a:rPr>
              <a:t>: What do theses statistics have in common? What do these numbers tell you? </a:t>
            </a:r>
            <a:endParaRPr sz="1200" i="0" dirty="0">
              <a:latin typeface="Calibri"/>
              <a:ea typeface="Calibri"/>
              <a:cs typeface="Calibri"/>
              <a:sym typeface="Calibri"/>
            </a:endParaRPr>
          </a:p>
        </p:txBody>
      </p:sp>
    </p:spTree>
    <p:extLst>
      <p:ext uri="{BB962C8B-B14F-4D97-AF65-F5344CB8AC3E}">
        <p14:creationId xmlns:p14="http://schemas.microsoft.com/office/powerpoint/2010/main" val="3227193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6e1e3a51_0_6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3a6e1e3a51_0_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Small Group/Whole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Statistics Chalk Talk</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Display the text via a document camera or project the slide for student reference.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a:t>
            </a:r>
            <a:r>
              <a:rPr lang="en" sz="1200" b="1" i="0" u="none" strike="noStrike" cap="none" dirty="0">
                <a:solidFill>
                  <a:schemeClr val="dk1"/>
                </a:solidFill>
                <a:latin typeface="Calibri"/>
                <a:ea typeface="Calibri"/>
                <a:cs typeface="Calibri"/>
                <a:sym typeface="Calibri"/>
              </a:rPr>
              <a:t>Prefix note-catcher </a:t>
            </a:r>
            <a:r>
              <a:rPr lang="en" sz="1200" b="0" i="0" u="none" strike="noStrike" cap="none" dirty="0">
                <a:solidFill>
                  <a:schemeClr val="dk1"/>
                </a:solidFill>
                <a:latin typeface="Calibri"/>
                <a:ea typeface="Calibri"/>
                <a:cs typeface="Calibri"/>
                <a:sym typeface="Calibri"/>
              </a:rPr>
              <a:t>for this part of the Work Time.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part of the Work Time, students do some vocabulary work. </a:t>
            </a:r>
            <a:r>
              <a:rPr lang="en" sz="1200" b="0" i="0" u="none" strike="noStrike" cap="none" dirty="0">
                <a:solidFill>
                  <a:schemeClr val="dk1"/>
                </a:solidFill>
                <a:latin typeface="Calibri"/>
                <a:ea typeface="Calibri"/>
                <a:cs typeface="Calibri"/>
                <a:sym typeface="Calibri"/>
              </a:rPr>
              <a:t>Encourage students to use word attack strategies: prefixes, root words, suffixes, cognates, and context.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first statistic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in their research team: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the term vast mean?</a:t>
            </a:r>
            <a:r>
              <a:rPr lang="en-US"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word </a:t>
            </a:r>
            <a:r>
              <a:rPr lang="en" sz="1200" b="0" i="1" u="none" strike="noStrike" cap="none" dirty="0">
                <a:solidFill>
                  <a:schemeClr val="dk1"/>
                </a:solidFill>
                <a:latin typeface="Calibri"/>
                <a:ea typeface="Calibri"/>
                <a:cs typeface="Calibri"/>
                <a:sym typeface="Calibri"/>
              </a:rPr>
              <a:t>vast</a:t>
            </a:r>
            <a:r>
              <a:rPr lang="en" sz="1200" b="0" i="0" u="none" strike="noStrike" cap="none" dirty="0">
                <a:solidFill>
                  <a:schemeClr val="dk1"/>
                </a:solidFill>
                <a:latin typeface="Calibri"/>
                <a:ea typeface="Calibri"/>
                <a:cs typeface="Calibri"/>
                <a:sym typeface="Calibri"/>
              </a:rPr>
              <a:t> is underlined on the displayed text and invite students to do the same on theirs.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 meaning of the word with the whole group.</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second statistic from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in their research teams: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the term uprising mean?</a:t>
            </a:r>
            <a:r>
              <a:rPr lang="en-US"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does your growing knowledge of prefixes help you understand that word?</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is an uprising different from a rising?</a:t>
            </a:r>
            <a:r>
              <a:rPr lang="en-US"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Why might the author have chosen this specific word?</a:t>
            </a:r>
            <a:r>
              <a:rPr lang="en-US"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word </a:t>
            </a:r>
            <a:r>
              <a:rPr lang="en" sz="1200" b="0" i="1" u="none" strike="noStrike" cap="none" dirty="0">
                <a:solidFill>
                  <a:schemeClr val="dk1"/>
                </a:solidFill>
                <a:latin typeface="Calibri"/>
                <a:ea typeface="Calibri"/>
                <a:cs typeface="Calibri"/>
                <a:sym typeface="Calibri"/>
              </a:rPr>
              <a:t>uprising</a:t>
            </a:r>
            <a:r>
              <a:rPr lang="en" sz="1200" b="0" i="0" u="none" strike="noStrike" cap="none" dirty="0">
                <a:solidFill>
                  <a:schemeClr val="dk1"/>
                </a:solidFill>
                <a:latin typeface="Calibri"/>
                <a:ea typeface="Calibri"/>
                <a:cs typeface="Calibri"/>
                <a:sym typeface="Calibri"/>
              </a:rPr>
              <a:t> is underlined on the displayed text and invite students to do the same on theirs.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 meaning of the word with the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record the word uprising on their </a:t>
            </a:r>
            <a:r>
              <a:rPr lang="en" sz="1200" b="1" i="0" u="none" strike="noStrike" cap="none" dirty="0">
                <a:solidFill>
                  <a:schemeClr val="dk1"/>
                </a:solidFill>
                <a:latin typeface="Calibri"/>
                <a:ea typeface="Calibri"/>
                <a:cs typeface="Calibri"/>
                <a:sym typeface="Calibri"/>
              </a:rPr>
              <a:t>Prefixes note-catcher</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third statistic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discuss in their research teams: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 the statistic how is resettled different from settled? How does the prefix re change the meaning of the word?” </a:t>
            </a:r>
            <a:endParaRPr i="1"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the word resettled imply about Canada’s role as a host country?”</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word </a:t>
            </a:r>
            <a:r>
              <a:rPr lang="en" sz="1200" b="0" i="1" u="none" strike="noStrike" cap="none" dirty="0">
                <a:solidFill>
                  <a:schemeClr val="dk1"/>
                </a:solidFill>
                <a:latin typeface="Calibri"/>
                <a:ea typeface="Calibri"/>
                <a:cs typeface="Calibri"/>
                <a:sym typeface="Calibri"/>
              </a:rPr>
              <a:t>resettled</a:t>
            </a:r>
            <a:r>
              <a:rPr lang="en" sz="1200" b="0" i="0" u="none" strike="noStrike" cap="none" dirty="0">
                <a:solidFill>
                  <a:schemeClr val="dk1"/>
                </a:solidFill>
                <a:latin typeface="Calibri"/>
                <a:ea typeface="Calibri"/>
                <a:cs typeface="Calibri"/>
                <a:sym typeface="Calibri"/>
              </a:rPr>
              <a:t> is underlined on the displayed text and invite students to do the same on theirs.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 meaning of the word with the whole group.</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record the word resettled on their </a:t>
            </a:r>
            <a:r>
              <a:rPr lang="en" sz="1200" b="1" i="0" u="none" strike="noStrike" cap="none" dirty="0">
                <a:solidFill>
                  <a:schemeClr val="dk1"/>
                </a:solidFill>
                <a:latin typeface="Calibri"/>
                <a:ea typeface="Calibri"/>
                <a:cs typeface="Calibri"/>
                <a:sym typeface="Calibri"/>
              </a:rPr>
              <a:t>Prefixes Note-catcher</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in this context, vast means “a large number.” Students should be able to figure out the meaning of this word from the context.</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an uprising is like a revolt against something—lots of people get together to oppose another group, for example the government, to show that they are not happy with something. They use the power of a large group to try to get what they want. An uprising is different from rising because rising means “moving upward,” whereas uprising means a group of people who band together against another group to make their voices heard. The author may have chosen this word because it was a large group of people who got together in Hungary to try to get what they wanted.</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resettled means they have already settled somewhere before and have to settle again. The word resettled tells us that Canada has to help the people from overseas to settle in and adapt to life in another country, as that becomes their permanent home. </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17569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6e1e3a51_0_7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g3a6e1e3a51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Small Groups/Whole Class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Chalk Talk Gallery Walk</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your classroom is not conducive to movement in the Gallery Walk, another option is to have the small groups share some of their thinking from the Chalk Talk charts aloud with the class.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circulate to read the Chalk Talks from other research teams.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their answers to the question with the whole group: </a:t>
            </a:r>
            <a:r>
              <a:rPr lang="en" sz="1200" b="0" i="1" u="none" strike="noStrike" cap="none" dirty="0">
                <a:solidFill>
                  <a:schemeClr val="dk1"/>
                </a:solidFill>
                <a:latin typeface="Calibri"/>
                <a:ea typeface="Calibri"/>
                <a:cs typeface="Calibri"/>
                <a:sym typeface="Calibri"/>
              </a:rPr>
              <a:t>“What do these statistics tell you about refugees?”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notice the key point: that people have become refugees throughout history, around the world, and that this issue affects a large number of people around the globe.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82791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a6e1e3a51_0_8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g3a6e1e3a51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a:t>
            </a:r>
            <a:r>
              <a:rPr lang="en" sz="1200" b="1" i="0" u="none" strike="noStrike" cap="none" dirty="0">
                <a:solidFill>
                  <a:schemeClr val="dk1"/>
                </a:solidFill>
                <a:latin typeface="Calibri"/>
                <a:ea typeface="Calibri"/>
                <a:cs typeface="Calibri"/>
                <a:sym typeface="Calibri"/>
              </a:rPr>
              <a:t>Research Guide</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part of their homework is to preview this guide to be clear on what types of information they will be gathering during this short research project.</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comprehension of the task.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400909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11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985989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3242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9750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7830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6e1e3a51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a6e1e3a51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Chalk Talk statistics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Note: For Lesson 19, prepare Research Folders for each research team. See the </a:t>
            </a:r>
            <a:r>
              <a:rPr lang="en" sz="1200" b="1" i="0" u="none" strike="noStrike" cap="none" dirty="0">
                <a:solidFill>
                  <a:schemeClr val="dk1"/>
                </a:solidFill>
                <a:latin typeface="Calibri"/>
                <a:ea typeface="Calibri"/>
                <a:cs typeface="Calibri"/>
                <a:sym typeface="Calibri"/>
              </a:rPr>
              <a:t>Supporting Materials for Lesson 19 </a:t>
            </a:r>
            <a:r>
              <a:rPr lang="en" sz="1200" b="0" i="0" u="none" strike="noStrike" cap="none" dirty="0">
                <a:solidFill>
                  <a:schemeClr val="dk1"/>
                </a:solidFill>
                <a:latin typeface="Calibri"/>
                <a:ea typeface="Calibri"/>
                <a:cs typeface="Calibri"/>
                <a:sym typeface="Calibri"/>
              </a:rPr>
              <a:t>for the list of texts that need to go into each folder and instructions for accessing them. </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6218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6e1e3a51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a6e1e3a51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Student-Friendly Performance Task Prompt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Specific Factual Details Task 1 </a:t>
            </a:r>
            <a:r>
              <a:rPr lang="en" sz="1200" b="0" i="0" u="none" strike="noStrike" cap="none" dirty="0">
                <a:solidFill>
                  <a:schemeClr val="dk1"/>
                </a:solidFill>
                <a:latin typeface="Calibri"/>
                <a:ea typeface="Calibri"/>
                <a:cs typeface="Calibri"/>
                <a:sym typeface="Calibri"/>
              </a:rPr>
              <a:t>(for half of the students)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Specific Factual Details Task 2 </a:t>
            </a:r>
            <a:r>
              <a:rPr lang="en" sz="1200" b="0" i="0" u="none" strike="noStrike" cap="none" dirty="0">
                <a:solidFill>
                  <a:schemeClr val="dk1"/>
                </a:solidFill>
                <a:latin typeface="Calibri"/>
                <a:ea typeface="Calibri"/>
                <a:cs typeface="Calibri"/>
                <a:sym typeface="Calibri"/>
              </a:rPr>
              <a:t>(for half of the students)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Chalk Talk Statistics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Chalk Talk Statistics Guidelines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Research Guide </a:t>
            </a:r>
            <a:r>
              <a:rPr lang="en" sz="1200" b="0" i="0" u="none" strike="noStrike" cap="none" dirty="0">
                <a:solidFill>
                  <a:schemeClr val="dk1"/>
                </a:solidFill>
                <a:latin typeface="Calibri"/>
                <a:ea typeface="Calibri"/>
                <a:cs typeface="Calibri"/>
                <a:sym typeface="Calibri"/>
              </a:rPr>
              <a:t>(one per student)</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Chalk Talk</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Numbered Heads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Think-Pair-Share</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Prefixes note-catcher (begun in Lesson 3)</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advance: Using the exit tickets from Lesson 17, divide students into research teams of three or four according to the refugee situation they chose to focus on (Kurdish, Bosnian, or Afghani refugees). Mixed-ability grouping of students will provide a collaborative and supportive structure for reading complex texts.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 of research teams (see Teaching Note above)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Chart paper (one piece per research team)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Markers (one per student)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8875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6e1e3a51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a6e1e3a51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a:solidFill>
                  <a:schemeClr val="dk1"/>
                </a:solidFill>
                <a:latin typeface="Calibri"/>
                <a:ea typeface="Calibri"/>
                <a:cs typeface="Calibri"/>
                <a:sym typeface="Calibri"/>
              </a:rPr>
              <a:t>Introducing Final Performance Task and Analyzing Statistics</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Share the slide.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66153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6e1e3a51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a6e1e3a51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603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6e1e3a5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a6e1e3a5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Unpacking Learning Targets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Have the learning targets posted in the classroom.</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a:t>
            </a:r>
            <a:r>
              <a:rPr lang="en" sz="1200" i="1" u="none" strike="noStrike" cap="none" dirty="0">
                <a:solidFill>
                  <a:schemeClr val="dk1"/>
                </a:solidFill>
                <a:latin typeface="Calibri"/>
                <a:ea typeface="Calibri"/>
                <a:cs typeface="Calibri"/>
                <a:sym typeface="Calibri"/>
              </a:rPr>
              <a:t>“In this lesson, you will learn more about a short research project you’ll do in preparation for Unit 3.”</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a volunteer to read aloud the first learning target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Think-Pair-Share:  </a:t>
            </a:r>
            <a:r>
              <a:rPr lang="en" sz="1200" i="1" u="none" strike="noStrike" cap="none" dirty="0">
                <a:solidFill>
                  <a:schemeClr val="dk1"/>
                </a:solidFill>
                <a:latin typeface="Calibri"/>
                <a:ea typeface="Calibri"/>
                <a:cs typeface="Calibri"/>
                <a:sym typeface="Calibri"/>
              </a:rPr>
              <a:t>“What does specific mean?”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another volunteer to read aloud the second target.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Think-Pair-Share: </a:t>
            </a:r>
            <a:r>
              <a:rPr lang="en" sz="1200" i="1" u="none" strike="noStrike" cap="none" dirty="0">
                <a:solidFill>
                  <a:schemeClr val="dk1"/>
                </a:solidFill>
                <a:latin typeface="Calibri"/>
                <a:ea typeface="Calibri"/>
                <a:cs typeface="Calibri"/>
                <a:sym typeface="Calibri"/>
              </a:rPr>
              <a:t>“What are statistics?”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a:t>
            </a:r>
            <a:r>
              <a:rPr lang="en" sz="1200" i="1" u="none" strike="noStrike" cap="none" dirty="0">
                <a:solidFill>
                  <a:schemeClr val="dk1"/>
                </a:solidFill>
                <a:latin typeface="Calibri"/>
                <a:ea typeface="Calibri"/>
                <a:cs typeface="Calibri"/>
                <a:sym typeface="Calibri"/>
              </a:rPr>
              <a:t>“You will revisit statistics from some of the informational texts you’ve have read during Unit 2. This will help you continue to notice what makes the refugee experience universal and learn more details about specific times and places in history when many people had to flee their home country. Later, in Unit 3, you’ll also read statistics as a part of your research project.”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Listen for students to explain that specific means “particular,” or based on the historical context Thanhha Lai was writing about.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Listen for students to explain that statistics are numerical representations of facts and data. </a:t>
            </a:r>
            <a:endParaRPr sz="1200" dirty="0">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18667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a6e1e3a51_0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g3a6e1e3a51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4</a:t>
            </a:r>
            <a:r>
              <a:rPr lang="en-US" sz="1200" b="1" i="0" u="none" strike="noStrike" cap="none" dirty="0">
                <a:solidFill>
                  <a:schemeClr val="dk1"/>
                </a:solidFill>
                <a:latin typeface="Calibri"/>
                <a:ea typeface="Calibri"/>
                <a:cs typeface="Calibri"/>
                <a:sym typeface="Calibri"/>
              </a:rPr>
              <a:t>-6</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B. Introducing the Performance Task Prompt (8 minutes)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the </a:t>
            </a:r>
            <a:r>
              <a:rPr lang="en" sz="1200" b="1" i="0" u="none" strike="noStrike" cap="none" dirty="0">
                <a:solidFill>
                  <a:schemeClr val="dk1"/>
                </a:solidFill>
                <a:latin typeface="Calibri"/>
                <a:ea typeface="Calibri"/>
                <a:cs typeface="Calibri"/>
                <a:sym typeface="Calibri"/>
              </a:rPr>
              <a:t>Student-Friendly Performance Task Prompt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Part 1. Read it aloud, as students read silently in their heads.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“In the closing of the previous lesson, you selected what place and time in history you would like to research (refugees from Bosnia, Kurdistan, or Afghanistan) and recorded it on an exit ticket. Later on in this lesson, you’ll be placed into teams with other students who chose the same research focus.”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about the question on the slide.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they need to collect information about why refugees have to flee their homes and settle somewhere else.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difficulty answering the question, direct them to circle key words in the directions that help them understand the type of information that they’ll be gathering. </a:t>
            </a:r>
            <a:endParaRPr dirty="0"/>
          </a:p>
        </p:txBody>
      </p:sp>
    </p:spTree>
    <p:extLst>
      <p:ext uri="{BB962C8B-B14F-4D97-AF65-F5344CB8AC3E}">
        <p14:creationId xmlns:p14="http://schemas.microsoft.com/office/powerpoint/2010/main" val="423458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a6e1e3a51_0_3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g3a6e1e3a51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5-6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B. Introducing the Performance Task Prompt</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Part 2 of the performance task prompt.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it aloud, as students read silently in their heads. Students should be quite familiar with the concepts of “inside out” and “back again” based on their analysis essay.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to briefly review the bullet</a:t>
            </a:r>
            <a:r>
              <a:rPr lang="en" sz="1200" dirty="0">
                <a:solidFill>
                  <a:schemeClr val="dk1"/>
                </a:solidFill>
                <a:latin typeface="Calibri"/>
                <a:ea typeface="Calibri"/>
                <a:cs typeface="Calibri"/>
                <a:sym typeface="Calibri"/>
              </a:rPr>
              <a:t>ed </a:t>
            </a:r>
            <a:r>
              <a:rPr lang="en" sz="1200" b="0" i="0" u="none" strike="noStrike" cap="none" dirty="0">
                <a:solidFill>
                  <a:schemeClr val="dk1"/>
                </a:solidFill>
                <a:latin typeface="Calibri"/>
                <a:ea typeface="Calibri"/>
                <a:cs typeface="Calibri"/>
                <a:sym typeface="Calibri"/>
              </a:rPr>
              <a:t>questions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“In Unit 3, you’ll work first on the “Inside Out” poem and then on the “Back Again” poem. Although the research is team-based, the poetry writing is done individually.”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refugees turn “inside out” when they are forced to flee their home and are new to another country. It means that emotionally they feel as though their lives have been turned inside out. Refugees turn “back again” when they begin to settle and adapt in their new country and to feel more themselves. </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592886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6e1e3a51_0_4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3a6e1e3a51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12-15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Group</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Identifying Specific Factual Details in Poems from Inside Out &amp; Back Again (10 minutes)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copy of the novel for this part of the Work Time.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 sz="1200" b="0" i="0" u="none" strike="noStrike" cap="none" dirty="0">
                <a:solidFill>
                  <a:schemeClr val="dk1"/>
                </a:solidFill>
                <a:latin typeface="Calibri"/>
                <a:ea typeface="Calibri"/>
                <a:cs typeface="Calibri"/>
                <a:sym typeface="Calibri"/>
              </a:rPr>
              <a:t>tudents will now partner up within their Numbered Heads group in the following manner: 1s with 2s and 3s with 4s.</a:t>
            </a:r>
            <a:endParaRPr sz="1200" b="0" i="0" u="none" strike="noStrike" cap="none" dirty="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Providing students with time to work individually and then to share out with partners gives them “think time” that can benefit those who generally need extended time</a:t>
            </a:r>
            <a:r>
              <a:rPr lang="en" dirty="0">
                <a:solidFill>
                  <a:schemeClr val="dk1"/>
                </a:solidFill>
              </a:rPr>
              <a:t>. </a:t>
            </a:r>
            <a:endParaRPr sz="1200" dirty="0">
              <a:solidFill>
                <a:schemeClr val="dk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“Now that you have seen the prompts, you are going to revisit a few of Thanhha Lai’s poems, focusing on how the author used specific facts that she may have had to research. This will help you see how specific facts can make your own poems more realistic and powerful.”</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students get with their new partner within their Numbered Heads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For each pair, distribute </a:t>
            </a:r>
            <a:r>
              <a:rPr lang="en" sz="1200" b="1" i="0" u="none" strike="noStrike" cap="none" dirty="0">
                <a:solidFill>
                  <a:schemeClr val="dk1"/>
                </a:solidFill>
                <a:latin typeface="Calibri"/>
                <a:ea typeface="Calibri"/>
                <a:cs typeface="Calibri"/>
                <a:sym typeface="Calibri"/>
              </a:rPr>
              <a:t>Specific Factual Details Task 1 </a:t>
            </a:r>
            <a:r>
              <a:rPr lang="en" sz="1200" b="0" i="0" u="none" strike="noStrike" cap="none" dirty="0">
                <a:solidFill>
                  <a:schemeClr val="dk1"/>
                </a:solidFill>
                <a:latin typeface="Calibri"/>
                <a:ea typeface="Calibri"/>
                <a:cs typeface="Calibri"/>
                <a:sym typeface="Calibri"/>
              </a:rPr>
              <a:t>to one student and </a:t>
            </a:r>
            <a:r>
              <a:rPr lang="en" sz="1200" b="1" i="0" u="none" strike="noStrike" cap="none" dirty="0">
                <a:solidFill>
                  <a:schemeClr val="dk1"/>
                </a:solidFill>
                <a:latin typeface="Calibri"/>
                <a:ea typeface="Calibri"/>
                <a:cs typeface="Calibri"/>
                <a:sym typeface="Calibri"/>
              </a:rPr>
              <a:t>Specific Factual Details Task 2 </a:t>
            </a:r>
            <a:r>
              <a:rPr lang="en" sz="1200" b="0" i="0" u="none" strike="noStrike" cap="none" dirty="0">
                <a:solidFill>
                  <a:schemeClr val="dk1"/>
                </a:solidFill>
                <a:latin typeface="Calibri"/>
                <a:ea typeface="Calibri"/>
                <a:cs typeface="Calibri"/>
                <a:sym typeface="Calibri"/>
              </a:rPr>
              <a:t>to the other student.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directions from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3 to 4 minutes to do their task individually, then 5-6 minutes to discuss with their partner.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students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share their answers with the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Thanhha Lai probably used a lot of the information and facts she knew through her personal experiences to tell the story of Ha, but she also would have had to do research to make sure that the information she used was factually correct to make it more realistic and believable.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factual details:</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Ho Chi Minh, land was taken away and homes given to the state, North and South closed their borders; Communists dropping bombs near Vung Tau, Communists crashed tanks into the Presidential palace and placed the flag of North Vietnam on the room.</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The writer needed to research specific factual, historical information about people and events in the Vietnam War. Those specific facts make the novel seem more realistic and believable for the reader.</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Direct students to specific lines or stanzas that contain factual details and question them to find the details within those lines, </a:t>
            </a:r>
            <a:r>
              <a:rPr lang="en" sz="1200" i="1" dirty="0">
                <a:latin typeface="Calibri"/>
                <a:ea typeface="Calibri"/>
                <a:cs typeface="Calibri"/>
                <a:sym typeface="Calibri"/>
              </a:rPr>
              <a:t>“ What details from these lines can be proven as truth?”</a:t>
            </a:r>
            <a:endParaRPr sz="120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12057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85750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216710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3.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95C33BD-512D-4496-B770-E9E735A9F0B2}"/>
              </a:ext>
            </a:extLst>
          </p:cNvPr>
          <p:cNvPicPr>
            <a:picLocks noChangeAspect="1"/>
          </p:cNvPicPr>
          <p:nvPr userDrawn="1"/>
        </p:nvPicPr>
        <p:blipFill>
          <a:blip r:embed="rId13"/>
          <a:stretch>
            <a:fillRect/>
          </a:stretch>
        </p:blipFill>
        <p:spPr>
          <a:xfrm>
            <a:off x="8407052" y="4913942"/>
            <a:ext cx="762000" cy="142875"/>
          </a:xfrm>
          <a:prstGeom prst="rect">
            <a:avLst/>
          </a:prstGeom>
        </p:spPr>
      </p:pic>
      <p:pic>
        <p:nvPicPr>
          <p:cNvPr id="5" name="Picture 4">
            <a:extLst>
              <a:ext uri="{FF2B5EF4-FFF2-40B4-BE49-F238E27FC236}">
                <a16:creationId xmlns:a16="http://schemas.microsoft.com/office/drawing/2014/main" id="{05219D43-E4CE-46C7-B67C-084EECA8EA9A}"/>
              </a:ext>
            </a:extLst>
          </p:cNvPr>
          <p:cNvPicPr>
            <a:picLocks noChangeAspect="1"/>
          </p:cNvPicPr>
          <p:nvPr userDrawn="1"/>
        </p:nvPicPr>
        <p:blipFill>
          <a:blip r:embed="rId14"/>
          <a:stretch>
            <a:fillRect/>
          </a:stretch>
        </p:blipFill>
        <p:spPr>
          <a:xfrm>
            <a:off x="4291574" y="4666735"/>
            <a:ext cx="560852" cy="467377"/>
          </a:xfrm>
          <a:prstGeom prst="rect">
            <a:avLst/>
          </a:prstGeom>
        </p:spPr>
      </p:pic>
      <p:pic>
        <p:nvPicPr>
          <p:cNvPr id="10" name="Picture 9">
            <a:extLst>
              <a:ext uri="{FF2B5EF4-FFF2-40B4-BE49-F238E27FC236}">
                <a16:creationId xmlns:a16="http://schemas.microsoft.com/office/drawing/2014/main" id="{9E40E4E8-1FCA-4760-9B64-1E7F41FF4D22}"/>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F2F2AD4-2125-4F95-BDBF-94E6D8ADB9AD}"/>
              </a:ext>
            </a:extLst>
          </p:cNvPr>
          <p:cNvPicPr>
            <a:picLocks noChangeAspect="1"/>
          </p:cNvPicPr>
          <p:nvPr userDrawn="1"/>
        </p:nvPicPr>
        <p:blipFill>
          <a:blip r:embed="rId15"/>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CC950BB3-3B8A-48D9-B10D-2AF378FEF47A}"/>
              </a:ext>
            </a:extLst>
          </p:cNvPr>
          <p:cNvPicPr>
            <a:picLocks noChangeAspect="1"/>
          </p:cNvPicPr>
          <p:nvPr userDrawn="1"/>
        </p:nvPicPr>
        <p:blipFill>
          <a:blip r:embed="rId16"/>
          <a:stretch>
            <a:fillRect/>
          </a:stretch>
        </p:blipFill>
        <p:spPr>
          <a:xfrm>
            <a:off x="4240060" y="4568875"/>
            <a:ext cx="663879" cy="553233"/>
          </a:xfrm>
          <a:prstGeom prst="rect">
            <a:avLst/>
          </a:prstGeom>
        </p:spPr>
      </p:pic>
      <p:pic>
        <p:nvPicPr>
          <p:cNvPr id="7" name="Picture 6">
            <a:extLst>
              <a:ext uri="{FF2B5EF4-FFF2-40B4-BE49-F238E27FC236}">
                <a16:creationId xmlns:a16="http://schemas.microsoft.com/office/drawing/2014/main" id="{9A36E91D-B72E-41D1-85A1-CFA34BF7F3C5}"/>
              </a:ext>
            </a:extLst>
          </p:cNvPr>
          <p:cNvPicPr>
            <a:picLocks noChangeAspect="1"/>
          </p:cNvPicPr>
          <p:nvPr userDrawn="1"/>
        </p:nvPicPr>
        <p:blipFill>
          <a:blip r:embed="rId17"/>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4" r:id="rId12"/>
    <p:sldLayoutId id="214748368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7DFDBAE-DD29-4E10-965F-9D951B711209}"/>
              </a:ext>
            </a:extLst>
          </p:cNvPr>
          <p:cNvPicPr>
            <a:picLocks noChangeAspect="1"/>
          </p:cNvPicPr>
          <p:nvPr userDrawn="1"/>
        </p:nvPicPr>
        <p:blipFill>
          <a:blip r:embed="rId13"/>
          <a:stretch>
            <a:fillRect/>
          </a:stretch>
        </p:blipFill>
        <p:spPr>
          <a:xfrm>
            <a:off x="7967597" y="4969725"/>
            <a:ext cx="762000" cy="142875"/>
          </a:xfrm>
          <a:prstGeom prst="rect">
            <a:avLst/>
          </a:prstGeom>
        </p:spPr>
      </p:pic>
      <p:pic>
        <p:nvPicPr>
          <p:cNvPr id="5" name="Picture 4">
            <a:extLst>
              <a:ext uri="{FF2B5EF4-FFF2-40B4-BE49-F238E27FC236}">
                <a16:creationId xmlns:a16="http://schemas.microsoft.com/office/drawing/2014/main" id="{B6E9CB12-1719-4928-92D1-5B8472BCE76D}"/>
              </a:ext>
            </a:extLst>
          </p:cNvPr>
          <p:cNvPicPr>
            <a:picLocks noChangeAspect="1"/>
          </p:cNvPicPr>
          <p:nvPr userDrawn="1"/>
        </p:nvPicPr>
        <p:blipFill>
          <a:blip r:embed="rId14"/>
          <a:stretch>
            <a:fillRect/>
          </a:stretch>
        </p:blipFill>
        <p:spPr>
          <a:xfrm>
            <a:off x="4269027" y="4607645"/>
            <a:ext cx="605946" cy="504955"/>
          </a:xfrm>
          <a:prstGeom prst="rect">
            <a:avLst/>
          </a:prstGeom>
        </p:spPr>
      </p:pic>
      <p:pic>
        <p:nvPicPr>
          <p:cNvPr id="7" name="Picture 6">
            <a:extLst>
              <a:ext uri="{FF2B5EF4-FFF2-40B4-BE49-F238E27FC236}">
                <a16:creationId xmlns:a16="http://schemas.microsoft.com/office/drawing/2014/main" id="{6EFC6CE0-8CBC-475F-95DF-B3E8EA9BB52A}"/>
              </a:ext>
            </a:extLst>
          </p:cNvPr>
          <p:cNvPicPr>
            <a:picLocks noChangeAspect="1"/>
          </p:cNvPicPr>
          <p:nvPr userDrawn="1"/>
        </p:nvPicPr>
        <p:blipFill>
          <a:blip r:embed="rId15"/>
          <a:stretch>
            <a:fillRect/>
          </a:stretch>
        </p:blipFill>
        <p:spPr>
          <a:xfrm>
            <a:off x="25093"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5.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18 </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395561"/>
            <a:ext cx="8520600" cy="3394153"/>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50-70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This lesson in effect launches the work of Unit 3. This sequence was done in order to give you time to read and give feedback on students’ </a:t>
            </a:r>
            <a:r>
              <a:rPr lang="en" sz="1400" dirty="0">
                <a:solidFill>
                  <a:schemeClr val="dk1"/>
                </a:solidFill>
              </a:rPr>
              <a:t>essay drafts</a:t>
            </a:r>
            <a:r>
              <a:rPr lang="en" sz="1400" b="0" i="0" u="none" strike="noStrike" cap="none" dirty="0">
                <a:solidFill>
                  <a:schemeClr val="dk1"/>
                </a:solidFill>
                <a:latin typeface="Century Gothic"/>
                <a:ea typeface="Century Gothic"/>
                <a:cs typeface="Century Gothic"/>
                <a:sym typeface="Century Gothic"/>
              </a:rPr>
              <a:t>. During the lesson, students are formally introduced to the final performance task in which they’ll write their own “Inside Out” and “Back Again” poems. Students will reread poems from the novel to identify factual details that Lai used in her narrative. Then, they’ll review statistical information from the informational texts to help them </a:t>
            </a:r>
            <a:r>
              <a:rPr lang="en" sz="1400" dirty="0">
                <a:solidFill>
                  <a:schemeClr val="dk1"/>
                </a:solidFill>
              </a:rPr>
              <a:t>begin to more fully recognize that the universal refugee experience has taken place throughout history and around the world</a:t>
            </a:r>
            <a:endParaRPr sz="14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The Learning Targets for students today are</a:t>
            </a:r>
            <a:endParaRPr sz="1400" dirty="0"/>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determine the factual details (specific to a time and place in history) that Thanhha Lai used in the poems “Birthday” and “Saigon </a:t>
            </a:r>
            <a:r>
              <a:rPr lang="en-US" sz="1400" b="0" i="0" u="none" strike="noStrike" cap="none" dirty="0" err="1">
                <a:solidFill>
                  <a:schemeClr val="dk1"/>
                </a:solidFill>
                <a:latin typeface="Century Gothic"/>
                <a:ea typeface="Century Gothic"/>
                <a:cs typeface="Century Gothic"/>
                <a:sym typeface="Century Gothic"/>
              </a:rPr>
              <a:t>i</a:t>
            </a:r>
            <a:r>
              <a:rPr lang="en" sz="1400" b="0" i="0" u="none" strike="noStrike" cap="none" dirty="0">
                <a:solidFill>
                  <a:schemeClr val="dk1"/>
                </a:solidFill>
                <a:latin typeface="Century Gothic"/>
                <a:ea typeface="Century Gothic"/>
                <a:cs typeface="Century Gothic"/>
                <a:sym typeface="Century Gothic"/>
              </a:rPr>
              <a:t>s Gone.”</a:t>
            </a:r>
            <a:br>
              <a:rPr lang="en" sz="1400" b="0" i="0" u="none" strike="noStrike" cap="none" dirty="0">
                <a:solidFill>
                  <a:schemeClr val="dk1"/>
                </a:solidFill>
                <a:latin typeface="Century Gothic"/>
                <a:ea typeface="Century Gothic"/>
                <a:cs typeface="Century Gothic"/>
                <a:sym typeface="Century Gothic"/>
              </a:rPr>
            </a:br>
            <a:endParaRPr sz="1400" dirty="0">
              <a:solidFill>
                <a:schemeClr val="dk1"/>
              </a:solidFill>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analyze statistics about refugee experiences around the world in order to notice patterns.</a:t>
            </a:r>
            <a:endParaRPr sz="14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b="0" i="0" u="none" strike="noStrike" cap="none" dirty="0">
                <a:solidFill>
                  <a:schemeClr val="dk1"/>
                </a:solidFill>
                <a:latin typeface="Century Gothic"/>
                <a:ea typeface="Century Gothic"/>
                <a:cs typeface="Century Gothic"/>
                <a:sym typeface="Century Gothic"/>
              </a:rPr>
              <a:t>Let’s Read Some Statistics About Refugees</a:t>
            </a:r>
            <a:endParaRPr sz="3200" b="0" i="0" u="none" strike="noStrike" cap="none" dirty="0">
              <a:solidFill>
                <a:schemeClr val="dk1"/>
              </a:solidFill>
              <a:latin typeface="Century Gothic"/>
              <a:ea typeface="Century Gothic"/>
              <a:cs typeface="Century Gothic"/>
              <a:sym typeface="Century Gothic"/>
            </a:endParaRPr>
          </a:p>
        </p:txBody>
      </p:sp>
      <p:sp>
        <p:nvSpPr>
          <p:cNvPr id="242" name="Google Shape;242;p46"/>
          <p:cNvSpPr txBox="1">
            <a:spLocks noGrp="1"/>
          </p:cNvSpPr>
          <p:nvPr>
            <p:ph type="body" idx="1"/>
          </p:nvPr>
        </p:nvSpPr>
        <p:spPr>
          <a:xfrm>
            <a:off x="311700" y="1474475"/>
            <a:ext cx="8520600" cy="3315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400"/>
              </a:spcAft>
              <a:buClr>
                <a:srgbClr val="000000"/>
              </a:buClr>
              <a:buSzPct val="100000"/>
              <a:buFont typeface="Century Gothic"/>
              <a:buAutoNum type="arabicPeriod"/>
            </a:pPr>
            <a:r>
              <a:rPr lang="en" sz="1600" b="0" i="0" u="none" strike="noStrike" cap="none" dirty="0">
                <a:solidFill>
                  <a:srgbClr val="000000"/>
                </a:solidFill>
                <a:sym typeface="Century Gothic"/>
              </a:rPr>
              <a:t>“Every day, nearly 5,000 children become refugees, with a vast number growing up and spending their entire lives in refugee camps” (Fantino, Colak).</a:t>
            </a:r>
            <a:endParaRPr lang="en" sz="1600" dirty="0"/>
          </a:p>
          <a:p>
            <a:pPr marL="342900" marR="0" lvl="0" indent="-342900" algn="l" rtl="0">
              <a:lnSpc>
                <a:spcPct val="100000"/>
              </a:lnSpc>
              <a:spcBef>
                <a:spcPts val="0"/>
              </a:spcBef>
              <a:spcAft>
                <a:spcPts val="400"/>
              </a:spcAft>
              <a:buClr>
                <a:srgbClr val="000000"/>
              </a:buClr>
              <a:buSzPct val="100000"/>
              <a:buFont typeface="Century Gothic"/>
              <a:buAutoNum type="arabicPeriod"/>
            </a:pPr>
            <a:r>
              <a:rPr lang="en" sz="1600" b="0" i="0" u="none" strike="noStrike" cap="none" dirty="0">
                <a:solidFill>
                  <a:srgbClr val="000000"/>
                </a:solidFill>
                <a:sym typeface="Century Gothic"/>
              </a:rPr>
              <a:t>“Since the end of World War II, Canada has resettled about 800,000 refugees from every region of the world, including Europe, Asia, Africa, the Middle East, and Central and South America” (Fantino, Colak).</a:t>
            </a:r>
            <a:endParaRPr lang="en" sz="1600" dirty="0"/>
          </a:p>
          <a:p>
            <a:pPr marL="342900" marR="0" lvl="0" indent="-342900" algn="l" rtl="0">
              <a:lnSpc>
                <a:spcPct val="100000"/>
              </a:lnSpc>
              <a:spcBef>
                <a:spcPts val="0"/>
              </a:spcBef>
              <a:spcAft>
                <a:spcPts val="400"/>
              </a:spcAft>
              <a:buClr>
                <a:srgbClr val="000000"/>
              </a:buClr>
              <a:buSzPct val="100000"/>
              <a:buFont typeface="Century Gothic"/>
              <a:buAutoNum type="arabicPeriod"/>
            </a:pPr>
            <a:r>
              <a:rPr lang="en" sz="1600" b="0" i="0" u="none" strike="noStrike" cap="none" dirty="0">
                <a:solidFill>
                  <a:srgbClr val="000000"/>
                </a:solidFill>
                <a:sym typeface="Century Gothic"/>
              </a:rPr>
              <a:t>“1956 Uprisings in Hungary force more than 200,000 people to become refugees” (Gevert).</a:t>
            </a:r>
            <a:endParaRPr lang="en" sz="1600" dirty="0"/>
          </a:p>
          <a:p>
            <a:pPr marL="342900" marR="0" lvl="0" indent="-342900" algn="l" rtl="0">
              <a:lnSpc>
                <a:spcPct val="100000"/>
              </a:lnSpc>
              <a:spcBef>
                <a:spcPts val="0"/>
              </a:spcBef>
              <a:spcAft>
                <a:spcPts val="400"/>
              </a:spcAft>
              <a:buClr>
                <a:srgbClr val="000000"/>
              </a:buClr>
              <a:buSzPct val="100000"/>
              <a:buFont typeface="Century Gothic"/>
              <a:buAutoNum type="arabicPeriod"/>
            </a:pPr>
            <a:r>
              <a:rPr lang="en" sz="1600" b="0" i="0" u="none" strike="noStrike" cap="none" dirty="0">
                <a:solidFill>
                  <a:srgbClr val="000000"/>
                </a:solidFill>
                <a:sym typeface="Century Gothic"/>
              </a:rPr>
              <a:t>“1978 About three million Asians escape to neighboring countries, including Thailand and Malaysia, during conflicts throughout Indochina” (Gevert).</a:t>
            </a:r>
            <a:endParaRPr lang="en" sz="1600" dirty="0"/>
          </a:p>
          <a:p>
            <a:pPr marL="342900" marR="0" lvl="0" indent="-342900" algn="l" rtl="0">
              <a:lnSpc>
                <a:spcPct val="100000"/>
              </a:lnSpc>
              <a:spcBef>
                <a:spcPts val="0"/>
              </a:spcBef>
              <a:spcAft>
                <a:spcPts val="400"/>
              </a:spcAft>
              <a:buClr>
                <a:srgbClr val="000000"/>
              </a:buClr>
              <a:buSzPct val="100000"/>
              <a:buFont typeface="Century Gothic"/>
              <a:buAutoNum type="arabicPeriod"/>
            </a:pPr>
            <a:r>
              <a:rPr lang="en" sz="1600" b="0" i="0" u="none" strike="noStrike" cap="none" dirty="0">
                <a:solidFill>
                  <a:srgbClr val="000000"/>
                </a:solidFill>
                <a:sym typeface="Century Gothic"/>
              </a:rPr>
              <a:t>“1991 Fighting in Somalia forces about 750,000 Somalis to seek shelter in Ethiopia” (Gevert).</a:t>
            </a:r>
            <a:endParaRPr lang="en" sz="1600" dirty="0"/>
          </a:p>
          <a:p>
            <a:pPr marL="342900" marR="0" lvl="0" indent="-342900" algn="l" rtl="0">
              <a:lnSpc>
                <a:spcPct val="100000"/>
              </a:lnSpc>
              <a:spcBef>
                <a:spcPts val="0"/>
              </a:spcBef>
              <a:spcAft>
                <a:spcPts val="400"/>
              </a:spcAft>
              <a:buClr>
                <a:srgbClr val="000000"/>
              </a:buClr>
              <a:buSzPct val="100000"/>
              <a:buFont typeface="Century Gothic"/>
              <a:buAutoNum type="arabicPeriod"/>
            </a:pPr>
            <a:r>
              <a:rPr lang="en" sz="1600" b="0" i="0" u="none" strike="noStrike" cap="none" dirty="0">
                <a:solidFill>
                  <a:srgbClr val="000000"/>
                </a:solidFill>
                <a:sym typeface="Century Gothic"/>
              </a:rPr>
              <a:t>“1999 More than one million people from Kosovo are forced to leave their homes” (Gevert). </a:t>
            </a:r>
            <a:endParaRPr sz="16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Google Shape;252;p47"/>
          <p:cNvPicPr preferRelativeResize="0"/>
          <p:nvPr/>
        </p:nvPicPr>
        <p:blipFill>
          <a:blip r:embed="rId4">
            <a:alphaModFix/>
          </a:blip>
          <a:stretch>
            <a:fillRect/>
          </a:stretch>
        </p:blipFill>
        <p:spPr>
          <a:xfrm>
            <a:off x="8321599" y="4375135"/>
            <a:ext cx="609600" cy="609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Talk About Statistics</a:t>
            </a:r>
            <a:endParaRPr sz="3400" b="0" i="0" u="none" strike="noStrike" cap="none" dirty="0">
              <a:solidFill>
                <a:schemeClr val="dk1"/>
              </a:solidFill>
              <a:latin typeface="Century Gothic"/>
              <a:ea typeface="Century Gothic"/>
              <a:cs typeface="Century Gothic"/>
              <a:sym typeface="Century Gothic"/>
            </a:endParaRPr>
          </a:p>
        </p:txBody>
      </p:sp>
      <p:sp>
        <p:nvSpPr>
          <p:cNvPr id="250" name="Google Shape;250;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a:t>Answer this Q</a:t>
            </a:r>
            <a:r>
              <a:rPr lang="en" sz="2400" b="0" i="0" u="none" strike="noStrike" cap="none">
                <a:solidFill>
                  <a:srgbClr val="000000"/>
                </a:solidFill>
                <a:latin typeface="Century Gothic"/>
                <a:ea typeface="Century Gothic"/>
                <a:cs typeface="Century Gothic"/>
                <a:sym typeface="Century Gothic"/>
              </a:rPr>
              <a:t>uestion: </a:t>
            </a:r>
            <a:endParaRPr sz="2400"/>
          </a:p>
          <a:p>
            <a:pPr marL="0" marR="0" lvl="0" indent="0" algn="l" rtl="0">
              <a:lnSpc>
                <a:spcPct val="100000"/>
              </a:lnSpc>
              <a:spcBef>
                <a:spcPts val="0"/>
              </a:spcBef>
              <a:spcAft>
                <a:spcPts val="0"/>
              </a:spcAft>
              <a:buClr>
                <a:srgbClr val="000000"/>
              </a:buClr>
              <a:buSzPts val="1800"/>
              <a:buFont typeface="Century Gothic"/>
              <a:buNone/>
            </a:pPr>
            <a:r>
              <a:rPr lang="en" sz="2400" b="0" i="1" u="none" strike="noStrike" cap="none">
                <a:solidFill>
                  <a:srgbClr val="000000"/>
                </a:solidFill>
                <a:latin typeface="Century Gothic"/>
                <a:ea typeface="Century Gothic"/>
                <a:cs typeface="Century Gothic"/>
                <a:sym typeface="Century Gothic"/>
              </a:rPr>
              <a:t>What do these statistics tell you about refugees?</a:t>
            </a:r>
            <a:endParaRPr sz="2400" b="0" i="1" u="none" strike="noStrike" cap="none">
              <a:solidFill>
                <a:srgbClr val="000000"/>
              </a:solidFill>
              <a:latin typeface="Century Gothic"/>
              <a:ea typeface="Century Gothic"/>
              <a:cs typeface="Century Gothic"/>
              <a:sym typeface="Century Gothic"/>
            </a:endParaRPr>
          </a:p>
        </p:txBody>
      </p:sp>
      <p:sp>
        <p:nvSpPr>
          <p:cNvPr id="251" name="Google Shape;251;p47"/>
          <p:cNvSpPr txBox="1"/>
          <p:nvPr/>
        </p:nvSpPr>
        <p:spPr>
          <a:xfrm>
            <a:off x="409672" y="1311320"/>
            <a:ext cx="7103100" cy="23082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Chalk Talk Instructions:</a:t>
            </a:r>
            <a:endParaRPr dirty="0"/>
          </a:p>
          <a:p>
            <a:pPr marL="342900" marR="0" lvl="0" indent="-342900" algn="l" rtl="0">
              <a:lnSpc>
                <a:spcPct val="100000"/>
              </a:lnSpc>
              <a:spcBef>
                <a:spcPts val="0"/>
              </a:spcBef>
              <a:spcAft>
                <a:spcPts val="0"/>
              </a:spcAft>
              <a:buClr>
                <a:srgbClr val="000000"/>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Remember that Chalk Talks are silent. Use your marker to have a written conversation.</a:t>
            </a:r>
            <a:endParaRPr dirty="0"/>
          </a:p>
          <a:p>
            <a:pPr marL="342900" marR="0" lvl="0" indent="-342900" algn="l" rtl="0">
              <a:lnSpc>
                <a:spcPct val="100000"/>
              </a:lnSpc>
              <a:spcBef>
                <a:spcPts val="0"/>
              </a:spcBef>
              <a:spcAft>
                <a:spcPts val="0"/>
              </a:spcAft>
              <a:buClr>
                <a:srgbClr val="000000"/>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Make sure each student in your group has a chance to respond to the question.</a:t>
            </a:r>
            <a:endParaRPr dirty="0"/>
          </a:p>
          <a:p>
            <a:pPr marL="342900" marR="0" lvl="0" indent="-342900" algn="l" rtl="0">
              <a:lnSpc>
                <a:spcPct val="100000"/>
              </a:lnSpc>
              <a:spcBef>
                <a:spcPts val="0"/>
              </a:spcBef>
              <a:spcAft>
                <a:spcPts val="0"/>
              </a:spcAft>
              <a:buClr>
                <a:srgbClr val="000000"/>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Ask more questions when you don’t understand what another student has written or you need further clarification.</a:t>
            </a:r>
            <a:endParaRPr dirty="0"/>
          </a:p>
        </p:txBody>
      </p:sp>
      <p:pic>
        <p:nvPicPr>
          <p:cNvPr id="252" name="Google Shape;252;p47"/>
          <p:cNvPicPr preferRelativeResize="0"/>
          <p:nvPr/>
        </p:nvPicPr>
        <p:blipFill>
          <a:blip r:embed="rId3">
            <a:alphaModFix/>
          </a:blip>
          <a:stretch>
            <a:fillRect/>
          </a:stretch>
        </p:blipFill>
        <p:spPr>
          <a:xfrm>
            <a:off x="8321599" y="4375135"/>
            <a:ext cx="609600" cy="609600"/>
          </a:xfrm>
          <a:prstGeom prst="rect">
            <a:avLst/>
          </a:prstGeom>
          <a:noFill/>
          <a:ln>
            <a:noFill/>
          </a:ln>
        </p:spPr>
      </p:pic>
      <p:pic>
        <p:nvPicPr>
          <p:cNvPr id="7"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8"/>
          <p:cNvSpPr txBox="1">
            <a:spLocks noGrp="1"/>
          </p:cNvSpPr>
          <p:nvPr>
            <p:ph type="title"/>
          </p:nvPr>
        </p:nvSpPr>
        <p:spPr>
          <a:xfrm>
            <a:off x="311700" y="258325"/>
            <a:ext cx="7743729"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b="0" i="0" u="none" strike="noStrike" cap="none" dirty="0">
                <a:solidFill>
                  <a:schemeClr val="dk1"/>
                </a:solidFill>
                <a:sym typeface="Century Gothic"/>
              </a:rPr>
              <a:t>Let’s Focus on the Mea</a:t>
            </a:r>
            <a:r>
              <a:rPr lang="en" sz="3200" dirty="0"/>
              <a:t>ning of </a:t>
            </a:r>
            <a:r>
              <a:rPr lang="en" sz="3200" b="0" i="0" u="none" strike="noStrike" cap="none" dirty="0">
                <a:solidFill>
                  <a:schemeClr val="dk1"/>
                </a:solidFill>
                <a:sym typeface="Century Gothic"/>
              </a:rPr>
              <a:t>Specific Statistics</a:t>
            </a:r>
            <a:endParaRPr sz="3200" b="0" i="0" u="none" strike="noStrike" cap="none" dirty="0">
              <a:solidFill>
                <a:schemeClr val="dk1"/>
              </a:solidFill>
              <a:sym typeface="Century Gothic"/>
            </a:endParaRPr>
          </a:p>
        </p:txBody>
      </p:sp>
      <p:sp>
        <p:nvSpPr>
          <p:cNvPr id="258" name="Google Shape;258;p48"/>
          <p:cNvSpPr txBox="1">
            <a:spLocks noGrp="1"/>
          </p:cNvSpPr>
          <p:nvPr>
            <p:ph type="body" idx="1"/>
          </p:nvPr>
        </p:nvSpPr>
        <p:spPr>
          <a:xfrm>
            <a:off x="311700" y="1444300"/>
            <a:ext cx="8520600" cy="34164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Every day, nearly 5,000 children become refugees, with a      </a:t>
            </a:r>
            <a:r>
              <a:rPr lang="en" sz="2000" u="sng" strike="noStrike" cap="none" dirty="0">
                <a:solidFill>
                  <a:srgbClr val="000000"/>
                </a:solidFill>
                <a:latin typeface="Century Gothic"/>
                <a:ea typeface="Century Gothic"/>
                <a:cs typeface="Century Gothic"/>
                <a:sym typeface="Century Gothic"/>
              </a:rPr>
              <a:t>vast</a:t>
            </a:r>
            <a:r>
              <a:rPr lang="en" sz="2000" b="0" i="0" u="none" strike="noStrike" cap="none" dirty="0">
                <a:solidFill>
                  <a:srgbClr val="000000"/>
                </a:solidFill>
                <a:latin typeface="Century Gothic"/>
                <a:ea typeface="Century Gothic"/>
                <a:cs typeface="Century Gothic"/>
                <a:sym typeface="Century Gothic"/>
              </a:rPr>
              <a:t> number growing up and spending their entire lives in refugee camps.</a:t>
            </a:r>
            <a:endParaRPr lang="en" sz="2000" dirty="0"/>
          </a:p>
          <a:p>
            <a:pPr marL="457200" marR="0" lvl="0" indent="-457200" algn="l" rtl="0">
              <a:lnSpc>
                <a:spcPct val="100000"/>
              </a:lnSpc>
              <a:spcBef>
                <a:spcPts val="0"/>
              </a:spcBef>
              <a:spcAft>
                <a:spcPts val="0"/>
              </a:spcAft>
              <a:buClr>
                <a:srgbClr val="000000"/>
              </a:buClr>
              <a:buSzPct val="100000"/>
              <a:buFont typeface="Arial"/>
              <a:buAutoNum type="arabicPeriod"/>
            </a:pPr>
            <a:endParaRPr lang="en" sz="20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1956 </a:t>
            </a:r>
            <a:r>
              <a:rPr lang="en" sz="2000" i="0" u="sng" strike="noStrike" cap="none" dirty="0">
                <a:solidFill>
                  <a:srgbClr val="000000"/>
                </a:solidFill>
                <a:latin typeface="Century Gothic"/>
                <a:ea typeface="Century Gothic"/>
                <a:cs typeface="Century Gothic"/>
                <a:sym typeface="Century Gothic"/>
              </a:rPr>
              <a:t>Uprisings</a:t>
            </a:r>
            <a:r>
              <a:rPr lang="en" sz="2000" b="0" i="0" u="none" strike="noStrike" cap="none" dirty="0">
                <a:solidFill>
                  <a:srgbClr val="000000"/>
                </a:solidFill>
                <a:latin typeface="Century Gothic"/>
                <a:ea typeface="Century Gothic"/>
                <a:cs typeface="Century Gothic"/>
                <a:sym typeface="Century Gothic"/>
              </a:rPr>
              <a:t> in Hungary force more than 200,000 people to become refugees. </a:t>
            </a:r>
            <a:endParaRPr lang="en" dirty="0"/>
          </a:p>
          <a:p>
            <a:pPr marL="457200" marR="0" lvl="0" indent="-457200" algn="l" rtl="0">
              <a:lnSpc>
                <a:spcPct val="100000"/>
              </a:lnSpc>
              <a:spcBef>
                <a:spcPts val="0"/>
              </a:spcBef>
              <a:spcAft>
                <a:spcPts val="0"/>
              </a:spcAft>
              <a:buClr>
                <a:srgbClr val="000000"/>
              </a:buClr>
              <a:buSzPct val="100000"/>
              <a:buFont typeface="Arial"/>
              <a:buAutoNum type="arabicPeriod"/>
            </a:pPr>
            <a:endParaRPr lang="en" sz="20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Since the end of World War II, Canada has </a:t>
            </a:r>
            <a:r>
              <a:rPr lang="en" sz="2000" i="0" u="sng" strike="noStrike" cap="none" dirty="0">
                <a:solidFill>
                  <a:srgbClr val="000000"/>
                </a:solidFill>
                <a:latin typeface="Century Gothic"/>
                <a:ea typeface="Century Gothic"/>
                <a:cs typeface="Century Gothic"/>
                <a:sym typeface="Century Gothic"/>
              </a:rPr>
              <a:t>resettled</a:t>
            </a:r>
            <a:r>
              <a:rPr lang="en" sz="2000" b="0" i="0" u="none" strike="noStrike" cap="none" dirty="0">
                <a:solidFill>
                  <a:srgbClr val="000000"/>
                </a:solidFill>
                <a:latin typeface="Century Gothic"/>
                <a:ea typeface="Century Gothic"/>
                <a:cs typeface="Century Gothic"/>
                <a:sym typeface="Century Gothic"/>
              </a:rPr>
              <a:t> about 800,000 refugees from every region  of the world, including Europe, Asia, Africa, the Middle East, and Central and South America.</a:t>
            </a:r>
            <a:br>
              <a:rPr lang="en" sz="2800" b="0" i="0" u="none" strike="noStrike" cap="none" dirty="0">
                <a:solidFill>
                  <a:srgbClr val="000000"/>
                </a:solidFill>
                <a:latin typeface="Century Gothic"/>
                <a:ea typeface="Century Gothic"/>
                <a:cs typeface="Century Gothic"/>
                <a:sym typeface="Century Gothic"/>
              </a:rPr>
            </a:br>
            <a:endParaRPr sz="2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p49"/>
          <p:cNvSpPr txBox="1">
            <a:spLocks noGrp="1"/>
          </p:cNvSpPr>
          <p:nvPr>
            <p:ph type="title"/>
          </p:nvPr>
        </p:nvSpPr>
        <p:spPr>
          <a:xfrm>
            <a:off x="311700" y="334175"/>
            <a:ext cx="7651925"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Gallery Walk to View Other’s Ideas</a:t>
            </a:r>
            <a:endParaRPr sz="3400" dirty="0"/>
          </a:p>
        </p:txBody>
      </p:sp>
      <p:pic>
        <p:nvPicPr>
          <p:cNvPr id="266" name="Google Shape;266;p49"/>
          <p:cNvPicPr preferRelativeResize="0"/>
          <p:nvPr/>
        </p:nvPicPr>
        <p:blipFill rotWithShape="1">
          <a:blip r:embed="rId3">
            <a:alphaModFix/>
          </a:blip>
          <a:srcRect/>
          <a:stretch/>
        </p:blipFill>
        <p:spPr>
          <a:xfrm>
            <a:off x="4137662" y="1384285"/>
            <a:ext cx="3267075" cy="3295650"/>
          </a:xfrm>
          <a:prstGeom prst="rect">
            <a:avLst/>
          </a:prstGeom>
          <a:noFill/>
          <a:ln>
            <a:noFill/>
          </a:ln>
        </p:spPr>
      </p:pic>
      <p:sp>
        <p:nvSpPr>
          <p:cNvPr id="267" name="Google Shape;267;p49"/>
          <p:cNvSpPr txBox="1">
            <a:spLocks noGrp="1"/>
          </p:cNvSpPr>
          <p:nvPr>
            <p:ph type="body" idx="1"/>
          </p:nvPr>
        </p:nvSpPr>
        <p:spPr>
          <a:xfrm>
            <a:off x="169838" y="1727100"/>
            <a:ext cx="4042587" cy="21591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15000"/>
              </a:lnSpc>
              <a:spcBef>
                <a:spcPts val="0"/>
              </a:spcBef>
              <a:spcAft>
                <a:spcPts val="0"/>
              </a:spcAft>
              <a:buClr>
                <a:srgbClr val="000000"/>
              </a:buClr>
              <a:buSzPct val="100000"/>
              <a:buFont typeface="Century Gothic"/>
              <a:buChar char="●"/>
            </a:pPr>
            <a:r>
              <a:rPr lang="en" sz="2400" b="0" i="0" u="none" strike="noStrike" cap="none" dirty="0">
                <a:solidFill>
                  <a:srgbClr val="000000"/>
                </a:solidFill>
                <a:latin typeface="Century Gothic"/>
                <a:ea typeface="Century Gothic"/>
                <a:cs typeface="Century Gothic"/>
                <a:sym typeface="Century Gothic"/>
              </a:rPr>
              <a:t>Circulate around the room and read the  other Research Team’s Chalk Talk Charts.</a:t>
            </a:r>
            <a:endParaRPr dirty="0"/>
          </a:p>
        </p:txBody>
      </p:sp>
      <p:pic>
        <p:nvPicPr>
          <p:cNvPr id="268" name="Google Shape;268;p49"/>
          <p:cNvPicPr preferRelativeResize="0"/>
          <p:nvPr/>
        </p:nvPicPr>
        <p:blipFill>
          <a:blip r:embed="rId4">
            <a:alphaModFix/>
          </a:blip>
          <a:stretch>
            <a:fillRect/>
          </a:stretch>
        </p:blipFill>
        <p:spPr>
          <a:xfrm>
            <a:off x="8240486" y="4321629"/>
            <a:ext cx="598714" cy="600628"/>
          </a:xfrm>
          <a:prstGeom prst="rect">
            <a:avLst/>
          </a:prstGeom>
          <a:noFill/>
          <a:ln>
            <a:noFill/>
          </a:ln>
        </p:spPr>
      </p:pic>
      <p:pic>
        <p:nvPicPr>
          <p:cNvPr id="7"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pic>
        <p:nvPicPr>
          <p:cNvPr id="8" name="Google Shape;252;p47"/>
          <p:cNvPicPr preferRelativeResize="0"/>
          <p:nvPr/>
        </p:nvPicPr>
        <p:blipFill>
          <a:blip r:embed="rId6">
            <a:alphaModFix/>
          </a:blip>
          <a:stretch>
            <a:fillRect/>
          </a:stretch>
        </p:blipFill>
        <p:spPr>
          <a:xfrm>
            <a:off x="7512744" y="4321629"/>
            <a:ext cx="609600" cy="609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Homework</a:t>
            </a:r>
            <a:endParaRPr b="0" i="0" u="none" strike="noStrike" cap="none" dirty="0">
              <a:solidFill>
                <a:schemeClr val="dk1"/>
              </a:solidFill>
              <a:latin typeface="Century Gothic"/>
              <a:ea typeface="Century Gothic"/>
              <a:cs typeface="Century Gothic"/>
              <a:sym typeface="Century Gothic"/>
            </a:endParaRPr>
          </a:p>
        </p:txBody>
      </p:sp>
      <p:sp>
        <p:nvSpPr>
          <p:cNvPr id="274" name="Google Shape;274;p50"/>
          <p:cNvSpPr txBox="1">
            <a:spLocks noGrp="1"/>
          </p:cNvSpPr>
          <p:nvPr>
            <p:ph type="body" idx="1"/>
          </p:nvPr>
        </p:nvSpPr>
        <p:spPr>
          <a:xfrm>
            <a:off x="311700" y="1521379"/>
            <a:ext cx="4184100" cy="2979325"/>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Spend time familiarize yourself with the </a:t>
            </a:r>
            <a:r>
              <a:rPr lang="en" sz="2200" b="1" i="0" u="none" strike="noStrike" cap="none" dirty="0">
                <a:solidFill>
                  <a:srgbClr val="000000"/>
                </a:solidFill>
                <a:sym typeface="Century Gothic"/>
              </a:rPr>
              <a:t>Research </a:t>
            </a:r>
            <a:endParaRPr sz="2200" b="1" dirty="0"/>
          </a:p>
          <a:p>
            <a:pPr marL="0" marR="0" lvl="0" indent="0" algn="l" rtl="0">
              <a:lnSpc>
                <a:spcPct val="100000"/>
              </a:lnSpc>
              <a:spcBef>
                <a:spcPts val="0"/>
              </a:spcBef>
              <a:spcAft>
                <a:spcPts val="0"/>
              </a:spcAft>
              <a:buClr>
                <a:srgbClr val="000000"/>
              </a:buClr>
              <a:buSzPts val="1800"/>
              <a:buFont typeface="Century Gothic"/>
              <a:buNone/>
            </a:pPr>
            <a:r>
              <a:rPr lang="en" sz="2200" b="1" i="0" u="none" strike="noStrike" cap="none" dirty="0">
                <a:solidFill>
                  <a:srgbClr val="000000"/>
                </a:solidFill>
                <a:sym typeface="Century Gothic"/>
              </a:rPr>
              <a:t>   Guide</a:t>
            </a:r>
            <a:r>
              <a:rPr lang="en" sz="2200" b="0" i="0" u="none" strike="noStrike" cap="none" dirty="0">
                <a:solidFill>
                  <a:srgbClr val="000000"/>
                </a:solidFill>
                <a:sym typeface="Century Gothic"/>
              </a:rPr>
              <a:t>. </a:t>
            </a:r>
            <a:br>
              <a:rPr lang="en" sz="2200" b="0" i="0" u="none" strike="noStrike" cap="none" dirty="0">
                <a:solidFill>
                  <a:srgbClr val="000000"/>
                </a:solidFill>
                <a:sym typeface="Century Gothic"/>
              </a:rPr>
            </a:br>
            <a:endParaRPr sz="2200" b="0" i="0" u="none" strike="noStrike" cap="none" dirty="0">
              <a:solidFill>
                <a:srgbClr val="000000"/>
              </a:solidFill>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Consider what details you be looking for when researching in informational texts.</a:t>
            </a:r>
            <a:endParaRPr sz="2200" dirty="0"/>
          </a:p>
        </p:txBody>
      </p:sp>
      <p:pic>
        <p:nvPicPr>
          <p:cNvPr id="276" name="Google Shape;276;p50"/>
          <p:cNvPicPr preferRelativeResize="0"/>
          <p:nvPr/>
        </p:nvPicPr>
        <p:blipFill rotWithShape="1">
          <a:blip r:embed="rId3">
            <a:alphaModFix/>
          </a:blip>
          <a:srcRect/>
          <a:stretch/>
        </p:blipFill>
        <p:spPr>
          <a:xfrm>
            <a:off x="4803780" y="1521379"/>
            <a:ext cx="3298087" cy="3159144"/>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37733"/>
            <a:ext cx="7886700" cy="6350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108585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E6FA1384-E841-4565-978E-08F61B85D9B3}"/>
              </a:ext>
            </a:extLst>
          </p:cNvPr>
          <p:cNvPicPr>
            <a:picLocks noChangeAspect="1"/>
          </p:cNvPicPr>
          <p:nvPr/>
        </p:nvPicPr>
        <p:blipFill>
          <a:blip r:embed="rId3"/>
          <a:stretch>
            <a:fillRect/>
          </a:stretch>
        </p:blipFill>
        <p:spPr>
          <a:xfrm>
            <a:off x="3315340" y="161160"/>
            <a:ext cx="2513319" cy="1155111"/>
          </a:xfrm>
          <a:prstGeom prst="rect">
            <a:avLst/>
          </a:prstGeom>
        </p:spPr>
      </p:pic>
    </p:spTree>
    <p:extLst>
      <p:ext uri="{BB962C8B-B14F-4D97-AF65-F5344CB8AC3E}">
        <p14:creationId xmlns:p14="http://schemas.microsoft.com/office/powerpoint/2010/main" val="39069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87388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80652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03E91A25-BCDB-4EB0-B137-7EDB00606821}"/>
              </a:ext>
            </a:extLst>
          </p:cNvPr>
          <p:cNvPicPr>
            <a:picLocks noChangeAspect="1"/>
          </p:cNvPicPr>
          <p:nvPr/>
        </p:nvPicPr>
        <p:blipFill>
          <a:blip r:embed="rId3"/>
          <a:stretch>
            <a:fillRect/>
          </a:stretch>
        </p:blipFill>
        <p:spPr>
          <a:xfrm>
            <a:off x="8187187" y="4494003"/>
            <a:ext cx="533400" cy="533400"/>
          </a:xfrm>
          <a:prstGeom prst="rect">
            <a:avLst/>
          </a:prstGeom>
        </p:spPr>
      </p:pic>
    </p:spTree>
    <p:extLst>
      <p:ext uri="{BB962C8B-B14F-4D97-AF65-F5344CB8AC3E}">
        <p14:creationId xmlns:p14="http://schemas.microsoft.com/office/powerpoint/2010/main" val="1184817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087340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200" b="1" i="0" u="none" strike="noStrike" cap="none" dirty="0">
                <a:solidFill>
                  <a:schemeClr val="dk1"/>
                </a:solidFill>
                <a:sym typeface="Century Gothic"/>
              </a:rPr>
              <a:t>Preparing for Lesson 18</a:t>
            </a:r>
            <a:endParaRPr sz="2200" dirty="0"/>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Reread the poems “Birthday” (pg. 26) and “Saigon is Gone” (pg. 67) from </a:t>
            </a:r>
            <a:r>
              <a:rPr lang="en" sz="2200" b="0" i="1" u="none" strike="noStrike" cap="none" dirty="0">
                <a:solidFill>
                  <a:schemeClr val="dk1"/>
                </a:solidFill>
                <a:sym typeface="Century Gothic"/>
              </a:rPr>
              <a:t>Inside Out and Back Again.</a:t>
            </a:r>
            <a:endParaRPr lang="en" sz="2200" i="1" dirty="0">
              <a:solidFill>
                <a:schemeClr val="dk1"/>
              </a:solidFill>
            </a:endParaRPr>
          </a:p>
          <a:p>
            <a:pPr marL="342900" marR="0" lvl="0" indent="-342900" algn="l" rtl="0">
              <a:lnSpc>
                <a:spcPct val="90000"/>
              </a:lnSpc>
              <a:spcBef>
                <a:spcPts val="0"/>
              </a:spcBef>
              <a:spcAft>
                <a:spcPts val="0"/>
              </a:spcAft>
              <a:buClr>
                <a:schemeClr val="dk1"/>
              </a:buClr>
              <a:buSzPct val="100000"/>
              <a:buFont typeface="Century Gothic"/>
              <a:buChar char="●"/>
            </a:pPr>
            <a:endParaRPr lang="en" sz="2200" b="0" i="1"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Review the Chalk Talk statistics.</a:t>
            </a:r>
            <a:endParaRPr lang="en" sz="2200" dirty="0"/>
          </a:p>
          <a:p>
            <a:pPr marL="342900" marR="0" lvl="0" indent="-342900" algn="l" rtl="0">
              <a:lnSpc>
                <a:spcPct val="90000"/>
              </a:lnSpc>
              <a:spcBef>
                <a:spcPts val="0"/>
              </a:spcBef>
              <a:spcAft>
                <a:spcPts val="0"/>
              </a:spcAft>
              <a:buClr>
                <a:schemeClr val="dk1"/>
              </a:buClr>
              <a:buSzPct val="100000"/>
              <a:buFont typeface="Century Gothic"/>
              <a:buChar char="●"/>
            </a:pPr>
            <a:endParaRPr lang="en" sz="2200" b="0"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In preparation for Lesson 19, prepare Research Folders for each research team.</a:t>
            </a:r>
            <a:endParaRPr sz="2200" b="0" i="0" u="none" strike="noStrike" cap="none" dirty="0">
              <a:solidFill>
                <a:schemeClr val="dk1"/>
              </a:solidFill>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000" b="1" i="0" u="none" strike="noStrike" cap="none" dirty="0">
                <a:solidFill>
                  <a:schemeClr val="dk1"/>
                </a:solidFill>
                <a:latin typeface="Century Gothic"/>
                <a:ea typeface="Century Gothic"/>
                <a:cs typeface="Century Gothic"/>
                <a:sym typeface="Century Gothic"/>
              </a:rPr>
              <a:t>Preparing for Lesson 18: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Student-Friendly Performance Task </a:t>
            </a:r>
            <a:r>
              <a:rPr lang="en" sz="1800" b="0" i="0" u="none" strike="noStrike" cap="none" dirty="0">
                <a:solidFill>
                  <a:schemeClr val="dk1"/>
                </a:solidFill>
                <a:latin typeface="Century Gothic"/>
                <a:ea typeface="Century Gothic"/>
                <a:cs typeface="Century Gothic"/>
                <a:sym typeface="Century Gothic"/>
              </a:rPr>
              <a:t>Prompt (one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Specific Factual Details Task 1 </a:t>
            </a:r>
            <a:r>
              <a:rPr lang="en" sz="1800" b="0" i="0" u="none" strike="noStrike" cap="none" dirty="0">
                <a:solidFill>
                  <a:schemeClr val="dk1"/>
                </a:solidFill>
                <a:latin typeface="Century Gothic"/>
                <a:ea typeface="Century Gothic"/>
                <a:cs typeface="Century Gothic"/>
                <a:sym typeface="Century Gothic"/>
              </a:rPr>
              <a:t>(for half of the students)</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Specific Factual Details Task 2 </a:t>
            </a:r>
            <a:r>
              <a:rPr lang="en" sz="1800" b="0" i="0" u="none" strike="noStrike" cap="none" dirty="0">
                <a:solidFill>
                  <a:schemeClr val="dk1"/>
                </a:solidFill>
                <a:latin typeface="Century Gothic"/>
                <a:ea typeface="Century Gothic"/>
                <a:cs typeface="Century Gothic"/>
                <a:sym typeface="Century Gothic"/>
              </a:rPr>
              <a:t>(for half of the students)</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Chalk Talk Statistics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Chalk Talk Statistics Guidelines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Research Guide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Assign and prepare the list of research teams based on exit tickets from Lesson 17</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18</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2564592-C520-40D8-9EF4-D35FB9E8A825}"/>
              </a:ext>
            </a:extLst>
          </p:cNvPr>
          <p:cNvPicPr>
            <a:picLocks noChangeAspect="1"/>
          </p:cNvPicPr>
          <p:nvPr/>
        </p:nvPicPr>
        <p:blipFill>
          <a:blip r:embed="rId3"/>
          <a:stretch>
            <a:fillRect/>
          </a:stretch>
        </p:blipFill>
        <p:spPr>
          <a:xfrm>
            <a:off x="3440488" y="285066"/>
            <a:ext cx="2263024" cy="104007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Today, you’ll be previewing and preparing for your</a:t>
            </a:r>
            <a:endParaRPr dirty="0"/>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End of Unit 3 Performance Task. This lesson will focus on identifying factual details from the poems </a:t>
            </a:r>
            <a:r>
              <a:rPr lang="en" sz="2200" dirty="0"/>
              <a:t>and reviewing statistics to notice patterns in the universal experience of refugees.</a:t>
            </a:r>
            <a:endParaRPr dirty="0"/>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1" i="0" u="none" strike="noStrike" cap="none" dirty="0">
                <a:solidFill>
                  <a:srgbClr val="000000"/>
                </a:solidFill>
              </a:rPr>
              <a:t>Here is what you’ll do today:</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Preview the Performance Task</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Identify factual details from poems in the novel</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Join your research group for a Chalk Talk about refugee statistics</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determine the factual details (</a:t>
            </a:r>
            <a:r>
              <a:rPr lang="en" sz="2200" b="1" i="0" u="none" strike="noStrike" cap="none" dirty="0">
                <a:solidFill>
                  <a:srgbClr val="000000"/>
                </a:solidFill>
                <a:latin typeface="Century Gothic"/>
                <a:ea typeface="Century Gothic"/>
                <a:cs typeface="Century Gothic"/>
                <a:sym typeface="Century Gothic"/>
              </a:rPr>
              <a:t>specific</a:t>
            </a:r>
            <a:r>
              <a:rPr lang="en" sz="2200" b="0" i="0" u="none" strike="noStrike" cap="none" dirty="0">
                <a:solidFill>
                  <a:srgbClr val="000000"/>
                </a:solidFill>
                <a:latin typeface="Century Gothic"/>
                <a:ea typeface="Century Gothic"/>
                <a:cs typeface="Century Gothic"/>
                <a:sym typeface="Century Gothic"/>
              </a:rPr>
              <a:t> to a time and place in history) that Thanhha Lai used in the poems “Birthday” and “Saigon </a:t>
            </a:r>
            <a:r>
              <a:rPr lang="en-US" sz="2200" b="0" i="0" u="none" strike="noStrike" cap="none" dirty="0" err="1">
                <a:solidFill>
                  <a:srgbClr val="000000"/>
                </a:solidFill>
                <a:latin typeface="Century Gothic"/>
                <a:ea typeface="Century Gothic"/>
                <a:cs typeface="Century Gothic"/>
                <a:sym typeface="Century Gothic"/>
              </a:rPr>
              <a:t>i</a:t>
            </a:r>
            <a:r>
              <a:rPr lang="en" sz="2200" b="0" i="0" u="none" strike="noStrike" cap="none" dirty="0">
                <a:solidFill>
                  <a:srgbClr val="000000"/>
                </a:solidFill>
                <a:latin typeface="Century Gothic"/>
                <a:ea typeface="Century Gothic"/>
                <a:cs typeface="Century Gothic"/>
                <a:sym typeface="Century Gothic"/>
              </a:rPr>
              <a:t>s Gone.”</a:t>
            </a:r>
            <a:endParaRPr lang="en" sz="2200" dirty="0"/>
          </a:p>
          <a:p>
            <a:pPr marL="342900" marR="0" lvl="0" indent="-342900" algn="l" rtl="0">
              <a:lnSpc>
                <a:spcPct val="100000"/>
              </a:lnSpc>
              <a:spcBef>
                <a:spcPts val="0"/>
              </a:spcBef>
              <a:spcAft>
                <a:spcPts val="0"/>
              </a:spcAft>
              <a:buClr>
                <a:srgbClr val="000000"/>
              </a:buClr>
              <a:buSzPct val="100000"/>
              <a:buFont typeface="Arial"/>
              <a:buAutoNum type="arabicPeriod"/>
            </a:pPr>
            <a:endParaRPr lang="en"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analyze </a:t>
            </a:r>
            <a:r>
              <a:rPr lang="en" sz="2200" b="1" i="0" u="none" strike="noStrike" cap="none" dirty="0">
                <a:solidFill>
                  <a:srgbClr val="000000"/>
                </a:solidFill>
                <a:latin typeface="Century Gothic"/>
                <a:ea typeface="Century Gothic"/>
                <a:cs typeface="Century Gothic"/>
                <a:sym typeface="Century Gothic"/>
              </a:rPr>
              <a:t>statistics</a:t>
            </a:r>
            <a:r>
              <a:rPr lang="en" sz="2200" b="0" i="0" u="none" strike="noStrike" cap="none" dirty="0">
                <a:solidFill>
                  <a:srgbClr val="000000"/>
                </a:solidFill>
                <a:latin typeface="Century Gothic"/>
                <a:ea typeface="Century Gothic"/>
                <a:cs typeface="Century Gothic"/>
                <a:sym typeface="Century Gothic"/>
              </a:rPr>
              <a:t> about refugee experiences around the world in order to notice patterns.</a:t>
            </a: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r>
              <a:rPr lang="en" sz="2200" dirty="0"/>
              <a:t>																</a:t>
            </a:r>
            <a:endParaRPr sz="2200" dirty="0"/>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07" name="Google Shape;207;p42"/>
          <p:cNvPicPr preferRelativeResize="0"/>
          <p:nvPr/>
        </p:nvPicPr>
        <p:blipFill>
          <a:blip r:embed="rId3">
            <a:alphaModFix/>
          </a:blip>
          <a:stretch>
            <a:fillRect/>
          </a:stretch>
        </p:blipFill>
        <p:spPr>
          <a:xfrm>
            <a:off x="8397962" y="4436011"/>
            <a:ext cx="546539" cy="551964"/>
          </a:xfrm>
          <a:prstGeom prst="rect">
            <a:avLst/>
          </a:prstGeom>
          <a:noFill/>
          <a:ln>
            <a:noFill/>
          </a:ln>
        </p:spPr>
      </p:pic>
      <p:pic>
        <p:nvPicPr>
          <p:cNvPr id="208" name="Google Shape;208;p42"/>
          <p:cNvPicPr preferRelativeResize="0"/>
          <p:nvPr/>
        </p:nvPicPr>
        <p:blipFill>
          <a:blip r:embed="rId4">
            <a:alphaModFix/>
          </a:blip>
          <a:stretch>
            <a:fillRect/>
          </a:stretch>
        </p:blipFill>
        <p:spPr>
          <a:xfrm>
            <a:off x="7748869" y="4432886"/>
            <a:ext cx="649093" cy="555089"/>
          </a:xfrm>
          <a:prstGeom prst="rect">
            <a:avLst/>
          </a:prstGeom>
          <a:noFill/>
          <a:ln>
            <a:noFill/>
          </a:ln>
        </p:spPr>
      </p:pic>
      <p:pic>
        <p:nvPicPr>
          <p:cNvPr id="7"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3"/>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300" b="0" i="0" u="none" strike="noStrike" cap="none" dirty="0">
                <a:solidFill>
                  <a:schemeClr val="dk1"/>
                </a:solidFill>
                <a:sym typeface="Century Gothic"/>
              </a:rPr>
              <a:t>Let’s </a:t>
            </a:r>
            <a:r>
              <a:rPr lang="en" sz="3300" dirty="0"/>
              <a:t>Prepare to Conduct Research</a:t>
            </a:r>
            <a:endParaRPr sz="3300" b="0" i="0" u="none" strike="noStrike" cap="none" dirty="0">
              <a:solidFill>
                <a:schemeClr val="dk1"/>
              </a:solidFill>
              <a:sym typeface="Century Gothic"/>
            </a:endParaRPr>
          </a:p>
        </p:txBody>
      </p:sp>
      <p:sp>
        <p:nvSpPr>
          <p:cNvPr id="214" name="Google Shape;214;p43"/>
          <p:cNvSpPr txBox="1">
            <a:spLocks noGrp="1"/>
          </p:cNvSpPr>
          <p:nvPr>
            <p:ph type="body" idx="1"/>
          </p:nvPr>
        </p:nvSpPr>
        <p:spPr>
          <a:xfrm>
            <a:off x="311700" y="1012476"/>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According to the prompt, what type of information will </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 need to gather within your research teams?</a:t>
            </a:r>
            <a:endParaRPr dirty="0"/>
          </a:p>
        </p:txBody>
      </p:sp>
      <p:pic>
        <p:nvPicPr>
          <p:cNvPr id="215" name="Google Shape;215;p43"/>
          <p:cNvPicPr preferRelativeResize="0"/>
          <p:nvPr/>
        </p:nvPicPr>
        <p:blipFill rotWithShape="1">
          <a:blip r:embed="rId3">
            <a:alphaModFix/>
          </a:blip>
          <a:srcRect/>
          <a:stretch/>
        </p:blipFill>
        <p:spPr>
          <a:xfrm>
            <a:off x="206200" y="1088717"/>
            <a:ext cx="7674740" cy="1971108"/>
          </a:xfrm>
          <a:prstGeom prst="rect">
            <a:avLst/>
          </a:prstGeom>
          <a:noFill/>
          <a:ln w="9525" cap="flat" cmpd="sng">
            <a:solidFill>
              <a:schemeClr val="dk2"/>
            </a:solidFill>
            <a:prstDash val="solid"/>
            <a:round/>
            <a:headEnd type="none" w="sm" len="sm"/>
            <a:tailEnd type="none" w="sm" len="sm"/>
          </a:ln>
        </p:spPr>
      </p:pic>
      <p:pic>
        <p:nvPicPr>
          <p:cNvPr id="7"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8" name="Google Shape;207;p42"/>
          <p:cNvPicPr preferRelativeResize="0"/>
          <p:nvPr/>
        </p:nvPicPr>
        <p:blipFill>
          <a:blip r:embed="rId5">
            <a:alphaModFix/>
          </a:blip>
          <a:stretch>
            <a:fillRect/>
          </a:stretch>
        </p:blipFill>
        <p:spPr>
          <a:xfrm>
            <a:off x="8397962" y="4436011"/>
            <a:ext cx="546539" cy="55196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44"/>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300" b="0" i="0" u="none" strike="noStrike" cap="none" dirty="0">
                <a:solidFill>
                  <a:schemeClr val="dk1"/>
                </a:solidFill>
                <a:latin typeface="Century Gothic"/>
                <a:ea typeface="Century Gothic"/>
                <a:cs typeface="Century Gothic"/>
                <a:sym typeface="Century Gothic"/>
              </a:rPr>
              <a:t>Let’s Preview Our Performance Task</a:t>
            </a:r>
            <a:endParaRPr sz="3300" b="0" i="0" u="none" strike="noStrike" cap="none" dirty="0">
              <a:solidFill>
                <a:schemeClr val="dk1"/>
              </a:solidFill>
              <a:latin typeface="Century Gothic"/>
              <a:ea typeface="Century Gothic"/>
              <a:cs typeface="Century Gothic"/>
              <a:sym typeface="Century Gothic"/>
            </a:endParaRPr>
          </a:p>
        </p:txBody>
      </p:sp>
      <p:pic>
        <p:nvPicPr>
          <p:cNvPr id="224" name="Google Shape;224;p44"/>
          <p:cNvPicPr preferRelativeResize="0"/>
          <p:nvPr/>
        </p:nvPicPr>
        <p:blipFill rotWithShape="1">
          <a:blip r:embed="rId3">
            <a:alphaModFix/>
          </a:blip>
          <a:srcRect/>
          <a:stretch/>
        </p:blipFill>
        <p:spPr>
          <a:xfrm>
            <a:off x="412800" y="921449"/>
            <a:ext cx="4159200" cy="3647426"/>
          </a:xfrm>
          <a:prstGeom prst="rect">
            <a:avLst/>
          </a:prstGeom>
          <a:noFill/>
          <a:ln>
            <a:noFill/>
          </a:ln>
        </p:spPr>
      </p:pic>
      <p:sp>
        <p:nvSpPr>
          <p:cNvPr id="225" name="Google Shape;225;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1430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                                                                                                              </a:t>
            </a:r>
            <a:endParaRPr/>
          </a:p>
        </p:txBody>
      </p:sp>
      <p:sp>
        <p:nvSpPr>
          <p:cNvPr id="226" name="Google Shape;226;p44"/>
          <p:cNvSpPr txBox="1"/>
          <p:nvPr/>
        </p:nvSpPr>
        <p:spPr>
          <a:xfrm>
            <a:off x="4572000" y="1635211"/>
            <a:ext cx="4372509" cy="2800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600" b="1" dirty="0">
                <a:latin typeface="Century Gothic"/>
                <a:ea typeface="Century Gothic"/>
                <a:cs typeface="Century Gothic"/>
                <a:sym typeface="Century Gothic"/>
              </a:rPr>
              <a:t>After reviewing the Performance Task, discuss these questions with your partner:</a:t>
            </a:r>
            <a:br>
              <a:rPr lang="en" sz="1600" b="1" dirty="0">
                <a:latin typeface="Century Gothic"/>
                <a:ea typeface="Century Gothic"/>
                <a:cs typeface="Century Gothic"/>
                <a:sym typeface="Century Gothic"/>
              </a:rPr>
            </a:br>
            <a:endParaRPr sz="1600" b="1" dirty="0">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600"/>
              <a:buFont typeface="Arial"/>
              <a:buChar char="•"/>
            </a:pPr>
            <a:r>
              <a:rPr lang="en" sz="1600" b="0" i="0" u="none" strike="noStrike" cap="none" dirty="0">
                <a:solidFill>
                  <a:srgbClr val="000000"/>
                </a:solidFill>
                <a:latin typeface="Century Gothic"/>
                <a:ea typeface="Century Gothic"/>
                <a:cs typeface="Century Gothic"/>
                <a:sym typeface="Century Gothic"/>
              </a:rPr>
              <a:t>What do you notice?</a:t>
            </a:r>
            <a:endParaRPr dirty="0"/>
          </a:p>
          <a:p>
            <a:pPr marL="285750" marR="0" lvl="0" indent="-285750" algn="l" rtl="0">
              <a:lnSpc>
                <a:spcPct val="100000"/>
              </a:lnSpc>
              <a:spcBef>
                <a:spcPts val="0"/>
              </a:spcBef>
              <a:spcAft>
                <a:spcPts val="0"/>
              </a:spcAft>
              <a:buClr>
                <a:srgbClr val="000000"/>
              </a:buClr>
              <a:buSzPts val="1600"/>
              <a:buFont typeface="Arial"/>
              <a:buChar char="•"/>
            </a:pPr>
            <a:r>
              <a:rPr lang="en" sz="1600" b="0" i="0" u="none" strike="noStrike" cap="none" dirty="0">
                <a:solidFill>
                  <a:srgbClr val="000000"/>
                </a:solidFill>
                <a:latin typeface="Century Gothic"/>
                <a:ea typeface="Century Gothic"/>
                <a:cs typeface="Century Gothic"/>
                <a:sym typeface="Century Gothic"/>
              </a:rPr>
              <a:t>What do you wonder?</a:t>
            </a:r>
            <a:endParaRPr dirty="0"/>
          </a:p>
          <a:p>
            <a:pPr marL="285750" marR="0" lvl="0" indent="-285750" algn="l" rtl="0">
              <a:lnSpc>
                <a:spcPct val="100000"/>
              </a:lnSpc>
              <a:spcBef>
                <a:spcPts val="0"/>
              </a:spcBef>
              <a:spcAft>
                <a:spcPts val="0"/>
              </a:spcAft>
              <a:buClr>
                <a:srgbClr val="000000"/>
              </a:buClr>
              <a:buSzPts val="1600"/>
              <a:buFont typeface="Arial"/>
              <a:buChar char="•"/>
            </a:pPr>
            <a:r>
              <a:rPr lang="en" sz="1600" b="0" i="0" u="none" strike="noStrike" cap="none" dirty="0">
                <a:solidFill>
                  <a:srgbClr val="000000"/>
                </a:solidFill>
                <a:latin typeface="Century Gothic"/>
                <a:ea typeface="Century Gothic"/>
                <a:cs typeface="Century Gothic"/>
                <a:sym typeface="Century Gothic"/>
              </a:rPr>
              <a:t>How is the ‘Inside Out’ poem different from the ‘Back Again’ poem?</a:t>
            </a:r>
            <a:endParaRPr dirty="0"/>
          </a:p>
          <a:p>
            <a:pPr marL="285750" marR="0" lvl="0" indent="-285750" algn="l" rtl="0">
              <a:lnSpc>
                <a:spcPct val="100000"/>
              </a:lnSpc>
              <a:spcBef>
                <a:spcPts val="0"/>
              </a:spcBef>
              <a:spcAft>
                <a:spcPts val="0"/>
              </a:spcAft>
              <a:buClr>
                <a:srgbClr val="000000"/>
              </a:buClr>
              <a:buSzPts val="1600"/>
              <a:buFont typeface="Arial"/>
              <a:buChar char="•"/>
            </a:pPr>
            <a:r>
              <a:rPr lang="en" sz="1600" b="0" i="0" u="none" strike="noStrike" cap="none" dirty="0">
                <a:solidFill>
                  <a:srgbClr val="000000"/>
                </a:solidFill>
                <a:latin typeface="Century Gothic"/>
                <a:ea typeface="Century Gothic"/>
                <a:cs typeface="Century Gothic"/>
                <a:sym typeface="Century Gothic"/>
              </a:rPr>
              <a:t>What does turning ‘inside out’ mean? When do refugees turn ‘inside out?</a:t>
            </a:r>
            <a:r>
              <a:rPr lang="en-US" sz="1600" b="0" i="0" u="none" strike="noStrike" cap="none" dirty="0">
                <a:solidFill>
                  <a:srgbClr val="000000"/>
                </a:solidFill>
                <a:latin typeface="Century Gothic"/>
                <a:ea typeface="Century Gothic"/>
                <a:cs typeface="Century Gothic"/>
                <a:sym typeface="Century Gothic"/>
              </a:rPr>
              <a:t>’</a:t>
            </a:r>
            <a:endParaRPr dirty="0"/>
          </a:p>
          <a:p>
            <a:pPr marL="285750" marR="0" lvl="0" indent="-285750" algn="l" rtl="0">
              <a:lnSpc>
                <a:spcPct val="100000"/>
              </a:lnSpc>
              <a:spcBef>
                <a:spcPts val="0"/>
              </a:spcBef>
              <a:spcAft>
                <a:spcPts val="0"/>
              </a:spcAft>
              <a:buClr>
                <a:srgbClr val="000000"/>
              </a:buClr>
              <a:buSzPts val="1600"/>
              <a:buFont typeface="Arial"/>
              <a:buChar char="•"/>
            </a:pPr>
            <a:r>
              <a:rPr lang="en" sz="1600" b="0" i="0" u="none" strike="noStrike" cap="none" dirty="0">
                <a:solidFill>
                  <a:srgbClr val="000000"/>
                </a:solidFill>
                <a:latin typeface="Century Gothic"/>
                <a:ea typeface="Century Gothic"/>
                <a:cs typeface="Century Gothic"/>
                <a:sym typeface="Century Gothic"/>
              </a:rPr>
              <a:t>What does ‘back again’ mean? When do refugees turn ‘back again?</a:t>
            </a:r>
            <a:r>
              <a:rPr lang="en-US" sz="1600" b="0" i="0" u="none" strike="noStrike" cap="none" dirty="0">
                <a:solidFill>
                  <a:srgbClr val="000000"/>
                </a:solidFill>
                <a:latin typeface="Century Gothic"/>
                <a:ea typeface="Century Gothic"/>
                <a:cs typeface="Century Gothic"/>
                <a:sym typeface="Century Gothic"/>
              </a:rPr>
              <a:t>’</a:t>
            </a:r>
            <a:endParaRPr dirty="0"/>
          </a:p>
        </p:txBody>
      </p:sp>
      <p:pic>
        <p:nvPicPr>
          <p:cNvPr id="8"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9" name="Google Shape;207;p42"/>
          <p:cNvPicPr preferRelativeResize="0"/>
          <p:nvPr/>
        </p:nvPicPr>
        <p:blipFill>
          <a:blip r:embed="rId5">
            <a:alphaModFix/>
          </a:blip>
          <a:stretch>
            <a:fillRect/>
          </a:stretch>
        </p:blipFill>
        <p:spPr>
          <a:xfrm>
            <a:off x="8397962" y="4436011"/>
            <a:ext cx="546539" cy="55196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5"/>
          <p:cNvSpPr txBox="1">
            <a:spLocks noGrp="1"/>
          </p:cNvSpPr>
          <p:nvPr>
            <p:ph type="title"/>
          </p:nvPr>
        </p:nvSpPr>
        <p:spPr>
          <a:xfrm>
            <a:off x="457200" y="298895"/>
            <a:ext cx="8058150" cy="618785"/>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dirty="0">
                <a:solidFill>
                  <a:schemeClr val="dk1"/>
                </a:solidFill>
                <a:latin typeface="Century Gothic"/>
                <a:ea typeface="Century Gothic"/>
                <a:cs typeface="Century Gothic"/>
                <a:sym typeface="Century Gothic"/>
              </a:rPr>
              <a:t>Let’s Reread to Identify Facts in the Poems</a:t>
            </a:r>
            <a:endParaRPr sz="3200" b="0" i="0" u="none" strike="noStrike" cap="none" dirty="0">
              <a:solidFill>
                <a:schemeClr val="dk1"/>
              </a:solidFill>
              <a:latin typeface="Century Gothic"/>
              <a:ea typeface="Century Gothic"/>
              <a:cs typeface="Century Gothic"/>
              <a:sym typeface="Century Gothic"/>
            </a:endParaRPr>
          </a:p>
        </p:txBody>
      </p:sp>
      <p:sp>
        <p:nvSpPr>
          <p:cNvPr id="233" name="Google Shape;233;p45"/>
          <p:cNvSpPr txBox="1">
            <a:spLocks noGrp="1"/>
          </p:cNvSpPr>
          <p:nvPr>
            <p:ph type="body" idx="1"/>
          </p:nvPr>
        </p:nvSpPr>
        <p:spPr>
          <a:xfrm>
            <a:off x="628650" y="3274219"/>
            <a:ext cx="7886700" cy="1678780"/>
          </a:xfrm>
          <a:prstGeom prst="rect">
            <a:avLst/>
          </a:prstGeom>
          <a:noFill/>
          <a:ln>
            <a:noFill/>
          </a:ln>
        </p:spPr>
        <p:txBody>
          <a:bodyPr spcFirstLastPara="1" wrap="square" lIns="91425" tIns="91425" rIns="91425" bIns="91425" anchor="t" anchorCtr="0">
            <a:noAutofit/>
          </a:bodyPr>
          <a:lstStyle/>
          <a:p>
            <a:pPr marL="457200" marR="0" lvl="0" indent="-457200" algn="l" rtl="0">
              <a:lnSpc>
                <a:spcPct val="90000"/>
              </a:lnSpc>
              <a:spcBef>
                <a:spcPts val="0"/>
              </a:spcBef>
              <a:buClr>
                <a:schemeClr val="dk1"/>
              </a:buClr>
              <a:buSzPct val="100000"/>
              <a:buFont typeface="Arial"/>
              <a:buAutoNum type="arabicPeriod"/>
            </a:pPr>
            <a:r>
              <a:rPr lang="en" sz="1700" b="0" i="0" u="none" strike="noStrike" cap="none" dirty="0">
                <a:solidFill>
                  <a:schemeClr val="dk1"/>
                </a:solidFill>
                <a:latin typeface="Century Gothic" panose="020B0502020202020204" pitchFamily="34" charset="0"/>
                <a:ea typeface="Century Gothic"/>
                <a:cs typeface="Century Gothic"/>
                <a:sym typeface="Century Gothic"/>
              </a:rPr>
              <a:t>Complete your assigned task independently.</a:t>
            </a:r>
            <a:endParaRPr sz="1700" dirty="0">
              <a:latin typeface="Century Gothic" panose="020B0502020202020204" pitchFamily="34" charset="0"/>
            </a:endParaRPr>
          </a:p>
          <a:p>
            <a:pPr marL="457200" marR="0" lvl="0" indent="-457200" algn="l" rtl="0">
              <a:lnSpc>
                <a:spcPct val="90000"/>
              </a:lnSpc>
              <a:spcBef>
                <a:spcPts val="0"/>
              </a:spcBef>
              <a:buClr>
                <a:schemeClr val="dk1"/>
              </a:buClr>
              <a:buSzPct val="100000"/>
              <a:buFont typeface="Arial"/>
              <a:buAutoNum type="arabicPeriod"/>
            </a:pPr>
            <a:r>
              <a:rPr lang="en" sz="1700" b="0" i="0" u="none" strike="noStrike" cap="none" dirty="0">
                <a:solidFill>
                  <a:schemeClr val="dk1"/>
                </a:solidFill>
                <a:latin typeface="Century Gothic" panose="020B0502020202020204" pitchFamily="34" charset="0"/>
                <a:ea typeface="Century Gothic"/>
                <a:cs typeface="Century Gothic"/>
                <a:sym typeface="Century Gothic"/>
              </a:rPr>
              <a:t>Share with your partner the </a:t>
            </a:r>
            <a:r>
              <a:rPr lang="en" sz="1700" b="1" i="0" u="none" strike="noStrike" cap="none" dirty="0">
                <a:solidFill>
                  <a:schemeClr val="dk1"/>
                </a:solidFill>
                <a:latin typeface="Century Gothic" panose="020B0502020202020204" pitchFamily="34" charset="0"/>
                <a:ea typeface="Century Gothic"/>
                <a:cs typeface="Century Gothic"/>
                <a:sym typeface="Century Gothic"/>
              </a:rPr>
              <a:t>specific factual details</a:t>
            </a:r>
            <a:r>
              <a:rPr lang="en" sz="1700" b="0" i="0" u="none" strike="noStrike" cap="none" dirty="0">
                <a:solidFill>
                  <a:schemeClr val="dk1"/>
                </a:solidFill>
                <a:latin typeface="Century Gothic" panose="020B0502020202020204" pitchFamily="34" charset="0"/>
                <a:ea typeface="Century Gothic"/>
                <a:cs typeface="Century Gothic"/>
                <a:sym typeface="Century Gothic"/>
              </a:rPr>
              <a:t> about Vietnam that you found in your poem.</a:t>
            </a:r>
            <a:endParaRPr lang="en" sz="1700" dirty="0">
              <a:latin typeface="Century Gothic" panose="020B0502020202020204" pitchFamily="34" charset="0"/>
              <a:ea typeface="Century Gothic"/>
              <a:cs typeface="Century Gothic"/>
            </a:endParaRPr>
          </a:p>
          <a:p>
            <a:pPr marL="457200" marR="0" lvl="0" indent="-457200" algn="l" rtl="0">
              <a:lnSpc>
                <a:spcPct val="90000"/>
              </a:lnSpc>
              <a:spcBef>
                <a:spcPts val="0"/>
              </a:spcBef>
              <a:buClr>
                <a:schemeClr val="dk1"/>
              </a:buClr>
              <a:buSzPct val="100000"/>
              <a:buFont typeface="Arial"/>
              <a:buAutoNum type="arabicPeriod"/>
            </a:pPr>
            <a:r>
              <a:rPr lang="en" sz="1700" b="0" i="0" u="none" strike="noStrike" cap="none" dirty="0">
                <a:solidFill>
                  <a:schemeClr val="dk1"/>
                </a:solidFill>
                <a:latin typeface="Century Gothic" panose="020B0502020202020204" pitchFamily="34" charset="0"/>
                <a:ea typeface="Century Gothic"/>
                <a:cs typeface="Century Gothic"/>
                <a:sym typeface="Century Gothic"/>
              </a:rPr>
              <a:t>Think, then discuss with your partner.</a:t>
            </a:r>
            <a:endParaRPr sz="1700" dirty="0">
              <a:latin typeface="Century Gothic" panose="020B0502020202020204" pitchFamily="34" charset="0"/>
            </a:endParaRPr>
          </a:p>
          <a:p>
            <a:pPr marL="800100" marR="0" lvl="1" indent="-342900" algn="l" rtl="0">
              <a:lnSpc>
                <a:spcPct val="90000"/>
              </a:lnSpc>
              <a:spcBef>
                <a:spcPts val="0"/>
              </a:spcBef>
              <a:buClr>
                <a:schemeClr val="dk1"/>
              </a:buClr>
              <a:buSzPts val="1800"/>
              <a:buFont typeface="Courier New"/>
              <a:buChar char="o"/>
            </a:pPr>
            <a:r>
              <a:rPr lang="en" sz="1700" b="0" i="0" u="none" strike="noStrike" cap="none" dirty="0">
                <a:solidFill>
                  <a:schemeClr val="dk1"/>
                </a:solidFill>
                <a:latin typeface="Century Gothic" panose="020B0502020202020204" pitchFamily="34" charset="0"/>
                <a:ea typeface="Century Gothic"/>
                <a:cs typeface="Century Gothic"/>
                <a:sym typeface="Century Gothic"/>
              </a:rPr>
              <a:t>Why were those specific factual details used in the poem?</a:t>
            </a:r>
            <a:endParaRPr sz="1700" dirty="0">
              <a:latin typeface="Century Gothic" panose="020B0502020202020204" pitchFamily="34" charset="0"/>
            </a:endParaRPr>
          </a:p>
          <a:p>
            <a:pPr marL="800100" marR="0" lvl="1" indent="-342900" algn="l" rtl="0">
              <a:lnSpc>
                <a:spcPct val="90000"/>
              </a:lnSpc>
              <a:spcBef>
                <a:spcPts val="0"/>
              </a:spcBef>
              <a:buClr>
                <a:schemeClr val="dk1"/>
              </a:buClr>
              <a:buSzPts val="1800"/>
              <a:buFont typeface="Courier New"/>
              <a:buChar char="o"/>
            </a:pPr>
            <a:r>
              <a:rPr lang="en" sz="1700" b="0" i="0" u="none" strike="noStrike" cap="none" dirty="0">
                <a:solidFill>
                  <a:schemeClr val="dk1"/>
                </a:solidFill>
                <a:latin typeface="Century Gothic" panose="020B0502020202020204" pitchFamily="34" charset="0"/>
                <a:ea typeface="Century Gothic"/>
                <a:cs typeface="Century Gothic"/>
                <a:sym typeface="Century Gothic"/>
              </a:rPr>
              <a:t>What is the purpose of those details for the reader?</a:t>
            </a:r>
            <a:endParaRPr sz="1700" dirty="0">
              <a:latin typeface="Century Gothic" panose="020B0502020202020204" pitchFamily="34" charset="0"/>
            </a:endParaRPr>
          </a:p>
        </p:txBody>
      </p:sp>
      <p:sp>
        <p:nvSpPr>
          <p:cNvPr id="235" name="Google Shape;235;p45"/>
          <p:cNvSpPr txBox="1"/>
          <p:nvPr/>
        </p:nvSpPr>
        <p:spPr>
          <a:xfrm>
            <a:off x="937584" y="1518356"/>
            <a:ext cx="3068700" cy="1488804"/>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sng" strike="noStrike" cap="none" dirty="0">
                <a:solidFill>
                  <a:srgbClr val="000000"/>
                </a:solidFill>
                <a:latin typeface="Century Gothic"/>
                <a:ea typeface="Century Gothic"/>
                <a:cs typeface="Century Gothic"/>
                <a:sym typeface="Century Gothic"/>
              </a:rPr>
              <a:t>Specific Factual Details Task 1</a:t>
            </a:r>
            <a:r>
              <a:rPr lang="en" sz="1400" b="0" i="0" u="none" strike="noStrike" cap="none" dirty="0">
                <a:solidFill>
                  <a:srgbClr val="000000"/>
                </a:solidFill>
                <a:latin typeface="Century Gothic"/>
                <a:ea typeface="Century Gothic"/>
                <a:cs typeface="Century Gothic"/>
                <a:sym typeface="Century Gothic"/>
              </a:rPr>
              <a:t>: Reread “Birthday” (page 26). </a:t>
            </a:r>
            <a:br>
              <a:rPr lang="en" sz="1400" b="0" i="0" u="none" strike="noStrike" cap="none" dirty="0">
                <a:solidFill>
                  <a:srgbClr val="000000"/>
                </a:solidFill>
                <a:latin typeface="Century Gothic"/>
                <a:ea typeface="Century Gothic"/>
                <a:cs typeface="Century Gothic"/>
                <a:sym typeface="Century Gothic"/>
              </a:rPr>
            </a:b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400" b="0" i="1" u="none" strike="noStrike" cap="none" dirty="0">
                <a:solidFill>
                  <a:srgbClr val="000000"/>
                </a:solidFill>
                <a:latin typeface="Century Gothic"/>
                <a:ea typeface="Century Gothic"/>
                <a:cs typeface="Century Gothic"/>
                <a:sym typeface="Century Gothic"/>
              </a:rPr>
              <a:t>What details about Vietnam at the time the novel is set are evident in the poem</a:t>
            </a:r>
            <a:r>
              <a:rPr lang="en" sz="1600" b="0" i="1" u="none" strike="noStrike" cap="none" dirty="0">
                <a:solidFill>
                  <a:srgbClr val="000000"/>
                </a:solidFill>
                <a:latin typeface="Century Gothic"/>
                <a:ea typeface="Century Gothic"/>
                <a:cs typeface="Century Gothic"/>
                <a:sym typeface="Century Gothic"/>
              </a:rPr>
              <a:t>?</a:t>
            </a:r>
            <a:endParaRPr i="1" dirty="0"/>
          </a:p>
          <a:p>
            <a:pPr marL="0" marR="0" lvl="0" indent="0" algn="l" rtl="0">
              <a:lnSpc>
                <a:spcPct val="100000"/>
              </a:lnSpc>
              <a:spcBef>
                <a:spcPts val="0"/>
              </a:spcBef>
              <a:spcAft>
                <a:spcPts val="0"/>
              </a:spcAft>
              <a:buNone/>
            </a:pPr>
            <a:endParaRPr sz="1600" b="0" i="0" u="none" strike="noStrike" cap="none" dirty="0">
              <a:solidFill>
                <a:srgbClr val="000000"/>
              </a:solidFill>
              <a:latin typeface="Century Gothic"/>
              <a:ea typeface="Century Gothic"/>
              <a:cs typeface="Century Gothic"/>
              <a:sym typeface="Century Gothic"/>
            </a:endParaRPr>
          </a:p>
        </p:txBody>
      </p:sp>
      <p:sp>
        <p:nvSpPr>
          <p:cNvPr id="236" name="Google Shape;236;p45"/>
          <p:cNvSpPr txBox="1"/>
          <p:nvPr/>
        </p:nvSpPr>
        <p:spPr>
          <a:xfrm>
            <a:off x="4572000" y="1518356"/>
            <a:ext cx="3068700" cy="1472057"/>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sng" strike="noStrike" cap="none" dirty="0">
                <a:solidFill>
                  <a:srgbClr val="000000"/>
                </a:solidFill>
                <a:latin typeface="Century Gothic"/>
                <a:ea typeface="Century Gothic"/>
                <a:cs typeface="Century Gothic"/>
                <a:sym typeface="Century Gothic"/>
              </a:rPr>
              <a:t>Specific Factual Details Task 2</a:t>
            </a:r>
            <a:r>
              <a:rPr lang="en" sz="1400" b="0" i="0" u="none" strike="noStrike" cap="none" dirty="0">
                <a:solidFill>
                  <a:srgbClr val="000000"/>
                </a:solidFill>
                <a:latin typeface="Century Gothic"/>
                <a:ea typeface="Century Gothic"/>
                <a:cs typeface="Century Gothic"/>
                <a:sym typeface="Century Gothic"/>
              </a:rPr>
              <a:t>: Reread “Saigon </a:t>
            </a:r>
            <a:r>
              <a:rPr lang="en-US" sz="1400" b="0" i="0" u="none" strike="noStrike" cap="none" dirty="0" err="1">
                <a:solidFill>
                  <a:srgbClr val="000000"/>
                </a:solidFill>
                <a:latin typeface="Century Gothic"/>
                <a:ea typeface="Century Gothic"/>
                <a:cs typeface="Century Gothic"/>
                <a:sym typeface="Century Gothic"/>
              </a:rPr>
              <a:t>i</a:t>
            </a:r>
            <a:r>
              <a:rPr lang="en" sz="1400" b="0" i="0" u="none" strike="noStrike" cap="none" dirty="0">
                <a:solidFill>
                  <a:srgbClr val="000000"/>
                </a:solidFill>
                <a:latin typeface="Century Gothic"/>
                <a:ea typeface="Century Gothic"/>
                <a:cs typeface="Century Gothic"/>
                <a:sym typeface="Century Gothic"/>
              </a:rPr>
              <a:t>s Gone” (page 67). </a:t>
            </a:r>
            <a:br>
              <a:rPr lang="en" sz="1400" b="0" i="0" u="none" strike="noStrike" cap="none" dirty="0">
                <a:solidFill>
                  <a:srgbClr val="000000"/>
                </a:solidFill>
                <a:latin typeface="Century Gothic"/>
                <a:ea typeface="Century Gothic"/>
                <a:cs typeface="Century Gothic"/>
                <a:sym typeface="Century Gothic"/>
              </a:rPr>
            </a:br>
            <a:r>
              <a:rPr lang="en" sz="1400" b="0" i="1" u="none" strike="noStrike" cap="none" dirty="0">
                <a:solidFill>
                  <a:srgbClr val="000000"/>
                </a:solidFill>
                <a:latin typeface="Century Gothic"/>
                <a:ea typeface="Century Gothic"/>
                <a:cs typeface="Century Gothic"/>
                <a:sym typeface="Century Gothic"/>
              </a:rPr>
              <a:t>What details about Vietnam at the time the novel is set are evident in the poem?</a:t>
            </a:r>
            <a:endParaRPr i="1" dirty="0"/>
          </a:p>
        </p:txBody>
      </p:sp>
      <p:pic>
        <p:nvPicPr>
          <p:cNvPr id="7"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descr="A picture containing music&#10;&#10;Description generated with very high confidence">
            <a:extLst>
              <a:ext uri="{FF2B5EF4-FFF2-40B4-BE49-F238E27FC236}">
                <a16:creationId xmlns:a16="http://schemas.microsoft.com/office/drawing/2014/main" id="{C5FDB479-FF9C-4D91-AAAC-F88F2CC01648}"/>
              </a:ext>
            </a:extLst>
          </p:cNvPr>
          <p:cNvPicPr>
            <a:picLocks noChangeAspect="1"/>
          </p:cNvPicPr>
          <p:nvPr/>
        </p:nvPicPr>
        <p:blipFill>
          <a:blip r:embed="rId4"/>
          <a:stretch>
            <a:fillRect/>
          </a:stretch>
        </p:blipFill>
        <p:spPr>
          <a:xfrm>
            <a:off x="8269947" y="4425800"/>
            <a:ext cx="561975" cy="561975"/>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9A6978-59E9-492B-A90E-DE90F74D58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ECFD253-D245-498B-B004-A900C7C7D926}">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5F32B8C5-45CD-439D-A9CC-788E6C6743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TotalTime>
  <Words>2505</Words>
  <Application>Microsoft Office PowerPoint</Application>
  <PresentationFormat>On-screen Show (16:9)</PresentationFormat>
  <Paragraphs>420</Paragraphs>
  <Slides>19</Slides>
  <Notes>19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19</vt:i4>
      </vt:variant>
    </vt:vector>
  </HeadingPairs>
  <TitlesOfParts>
    <vt:vector size="27" baseType="lpstr">
      <vt:lpstr>Calibri</vt:lpstr>
      <vt:lpstr>Overlock</vt:lpstr>
      <vt:lpstr>Courier New</vt:lpstr>
      <vt:lpstr>Arial</vt:lpstr>
      <vt:lpstr>Century Gothic</vt:lpstr>
      <vt:lpstr>Simple Light</vt:lpstr>
      <vt:lpstr>Simple Light</vt:lpstr>
      <vt:lpstr>Office Theme</vt:lpstr>
      <vt:lpstr>Grade 8: Module 1: Unit 2: Lesson 18  Teacher slide, before teaching.</vt:lpstr>
      <vt:lpstr>Grade 8: Module 1: Unit 2: Lesson 18 Teacher slide, before teaching.</vt:lpstr>
      <vt:lpstr>Grade 8: Module 1: Unit 2: Lesson 18 Teacher slide, before teaching.</vt:lpstr>
      <vt:lpstr>PowerPoint Presentation</vt:lpstr>
      <vt:lpstr>Hello, Students!</vt:lpstr>
      <vt:lpstr>Let’s Review Our Learning Targets</vt:lpstr>
      <vt:lpstr>Let’s Prepare to Conduct Research</vt:lpstr>
      <vt:lpstr>Let’s Preview Our Performance Task</vt:lpstr>
      <vt:lpstr>Let’s Reread to Identify Facts in the Poems</vt:lpstr>
      <vt:lpstr>Let’s Read Some Statistics About Refugees</vt:lpstr>
      <vt:lpstr>Let’s Talk About Statistics</vt:lpstr>
      <vt:lpstr>Let’s Focus on the Meaning of Specific Statistics</vt:lpstr>
      <vt:lpstr>Let’s Gallery Walk to View Other’s Ideas</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18  Teacher slide, before teaching.</dc:title>
  <dc:creator>nbravo</dc:creator>
  <cp:lastModifiedBy>Natalie Ivey</cp:lastModifiedBy>
  <cp:revision>15</cp:revision>
  <dcterms:modified xsi:type="dcterms:W3CDTF">2018-09-07T18:15:52Z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