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6.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5.xml" ContentType="application/vnd.openxmlformats-officedocument.presentationml.slide+xml"/>
  <Override PartName="/ppt/slides/slide20.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29.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1.xml" ContentType="application/vnd.openxmlformats-officedocument.presentationml.slide+xml"/>
  <Override PartName="/ppt/slides/slide4.xml" ContentType="application/vnd.openxmlformats-officedocument.presentationml.slide+xml"/>
  <Override PartName="/ppt/slides/slide27.xml" ContentType="application/vnd.openxmlformats-officedocument.presentationml.slide+xml"/>
  <Override PartName="/ppt/slides/slide23.xml" ContentType="application/vnd.openxmlformats-officedocument.presentationml.slide+xml"/>
  <Override PartName="/ppt/slides/slide28.xml" ContentType="application/vnd.openxmlformats-officedocument.presentationml.slide+xml"/>
  <Override PartName="/ppt/slides/slide24.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Masters/slideMaster2.xml" ContentType="application/vnd.openxmlformats-officedocument.presentationml.slideMaster+xml"/>
  <Override PartName="/ppt/notesSlides/notesSlide27.xml" ContentType="application/vnd.openxmlformats-officedocument.presentationml.notesSlide+xml"/>
  <Override PartName="/ppt/slideMasters/slideMaster1.xml" ContentType="application/vnd.openxmlformats-officedocument.presentationml.slideMaster+xml"/>
  <Override PartName="/ppt/notesSlides/notesSlide29.xml" ContentType="application/vnd.openxmlformats-officedocument.presentationml.notesSlide+xml"/>
  <Override PartName="/ppt/notesSlides/notesSlide26.xml" ContentType="application/vnd.openxmlformats-officedocument.presentationml.notesSlide+xml"/>
  <Override PartName="/ppt/notesSlides/notesSlide28.xml" ContentType="application/vnd.openxmlformats-officedocument.presentationml.notesSlide+xml"/>
  <Override PartName="/ppt/notesSlides/notesSlide7.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4.xml" ContentType="application/vnd.openxmlformats-officedocument.presentationml.notesSlide+xml"/>
  <Override PartName="/ppt/slideLayouts/slideLayout21.xml" ContentType="application/vnd.openxmlformats-officedocument.presentationml.slideLayout+xml"/>
  <Override PartName="/ppt/slideLayouts/slideLayout13.xml" ContentType="application/vnd.openxmlformats-officedocument.presentationml.slideLayout+xml"/>
  <Override PartName="/ppt/notesSlides/notesSlide18.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notesSlides/notesSlide19.xml" ContentType="application/vnd.openxmlformats-officedocument.presentationml.notesSlide+xml"/>
  <Override PartName="/ppt/notesSlides/notesSlide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8.xml" ContentType="application/vnd.openxmlformats-officedocument.presentationml.notesSlide+xml"/>
  <Override PartName="/ppt/slideLayouts/slideLayout18.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slideLayouts/slideLayout10.xml" ContentType="application/vnd.openxmlformats-officedocument.presentationml.slideLayout+xml"/>
  <Override PartName="/ppt/notesSlides/notesSlide20.xml" ContentType="application/vnd.openxmlformats-officedocument.presentationml.notesSlide+xml"/>
  <Override PartName="/ppt/slideLayouts/slideLayout1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20.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notesSlides/notesSlide25.xml" ContentType="application/vnd.openxmlformats-officedocument.presentationml.notesSlide+xml"/>
  <Override PartName="/ppt/slideLayouts/slideLayout22.xml" ContentType="application/vnd.openxmlformats-officedocument.presentationml.slideLayout+xml"/>
  <Override PartName="/ppt/slideLayouts/slideLayout9.xml" ContentType="application/vnd.openxmlformats-officedocument.presentationml.slideLayout+xml"/>
  <Override PartName="/ppt/notesSlides/notesSlide24.xml" ContentType="application/vnd.openxmlformats-officedocument.presentationml.notesSlide+xml"/>
  <Override PartName="/ppt/slideLayouts/slideLayout2.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21.xml" ContentType="application/vnd.openxmlformats-officedocument.presentationml.notesSlide+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1"/>
    <p:sldMasterId id="2147483674" r:id="rId2"/>
  </p:sldMasterIdLst>
  <p:notesMasterIdLst>
    <p:notesMasterId r:id="rId3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Lst>
  <p:sldSz cx="9144000" cy="5143500" type="screen16x9"/>
  <p:notesSz cx="6858000" cy="9144000"/>
  <p:embeddedFontLst>
    <p:embeddedFont>
      <p:font typeface="Calibri" panose="020F0502020204030204" pitchFamily="34" charset="0"/>
      <p:regular r:id="rId33"/>
      <p:bold r:id="rId34"/>
      <p:italic r:id="rId35"/>
      <p:boldItalic r:id="rId36"/>
    </p:embeddedFont>
    <p:embeddedFont>
      <p:font typeface="Century Gothic" panose="020B0502020202020204" pitchFamily="34"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2E3F135-07DC-4E52-BE6C-65189E95EC0C}">
  <a:tblStyle styleId="{02E3F135-07DC-4E52-BE6C-65189E95EC0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27648" autoAdjust="0"/>
  </p:normalViewPr>
  <p:slideViewPr>
    <p:cSldViewPr snapToGrid="0">
      <p:cViewPr varScale="1">
        <p:scale>
          <a:sx n="22" d="100"/>
          <a:sy n="22" d="100"/>
        </p:scale>
        <p:origin x="2682" y="24"/>
      </p:cViewPr>
      <p:guideLst>
        <p:guide orient="horz" pos="1620"/>
        <p:guide pos="2880"/>
      </p:guideLst>
    </p:cSldViewPr>
  </p:slideViewPr>
  <p:notesTextViewPr>
    <p:cViewPr>
      <p:scale>
        <a:sx n="1" d="1"/>
        <a:sy n="1" d="1"/>
      </p:scale>
      <p:origin x="0" y="-1884"/>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7.fntdata"/><Relationship Id="rId21" Type="http://schemas.openxmlformats.org/officeDocument/2006/relationships/slide" Target="slides/slide19.xml"/><Relationship Id="rId34" Type="http://schemas.openxmlformats.org/officeDocument/2006/relationships/font" Target="fonts/font2.fntdata"/><Relationship Id="rId42" Type="http://schemas.openxmlformats.org/officeDocument/2006/relationships/viewProps" Target="viewProps.xml"/><Relationship Id="rId47" Type="http://schemas.openxmlformats.org/officeDocument/2006/relationships/customXml" Target="../customXml/item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4.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3.fntdata"/><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customXml" Target="../customXml/item2.xml"/><Relationship Id="rId20" Type="http://schemas.openxmlformats.org/officeDocument/2006/relationships/slide" Target="slides/slide18.xml"/><Relationship Id="rId4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79964998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The Read Aloud Engagement Text “Fire Chief Sparks Rescues Neighborhood Alley Cat from Tree in Sunnyside City Park” serves to pique students’ interest about the Decodable Reader introduced in Work Time.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The Engagement Text has a different format from Grade 1: a local newspaper called the </a:t>
            </a:r>
            <a:r>
              <a:rPr lang="en" sz="1200" i="1" dirty="0">
                <a:latin typeface="Calibri"/>
                <a:ea typeface="Calibri"/>
                <a:cs typeface="Calibri"/>
                <a:sym typeface="Calibri"/>
              </a:rPr>
              <a:t>Sunnyside Gazette</a:t>
            </a:r>
            <a:r>
              <a:rPr lang="en" sz="1200" dirty="0">
                <a:latin typeface="Calibri"/>
                <a:ea typeface="Calibri"/>
                <a:cs typeface="Calibri"/>
                <a:sym typeface="Calibri"/>
              </a:rPr>
              <a:t>.  The </a:t>
            </a:r>
            <a:r>
              <a:rPr lang="en" sz="1200" i="1" dirty="0">
                <a:latin typeface="Calibri"/>
                <a:ea typeface="Calibri"/>
                <a:cs typeface="Calibri"/>
                <a:sym typeface="Calibri"/>
              </a:rPr>
              <a:t>Gazette </a:t>
            </a:r>
            <a:r>
              <a:rPr lang="en" sz="1200" dirty="0">
                <a:latin typeface="Calibri"/>
                <a:ea typeface="Calibri"/>
                <a:cs typeface="Calibri"/>
                <a:sym typeface="Calibri"/>
              </a:rPr>
              <a:t>reports on events around the neighborhood of the familiar characters Pat, James, Chip, and Josh.</a:t>
            </a:r>
            <a:endParaRPr sz="1200" dirty="0">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Although the Foundational Skills Block focuses primarily on Reading Foundation Standards, comprehension is an integral part of reading development. Leading a brief discussion after the read-aloud connects students to key ideas, details, and vocabulary contained within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is a new instructional practice that was introduced in Cycle 2. High-frequency words are explicitly reviewed by students, as students are challenged to decode and analyze each word to determine if the word is a “snap” or regularly spelled, or a “trap,” being a word with an irregular spelling pattern.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In </a:t>
            </a:r>
            <a:r>
              <a:rPr lang="en" sz="1200" dirty="0">
                <a:solidFill>
                  <a:schemeClr val="dk1"/>
                </a:solidFill>
                <a:latin typeface="Calibri"/>
                <a:ea typeface="Calibri"/>
                <a:cs typeface="Calibri"/>
                <a:sym typeface="Calibri"/>
              </a:rPr>
              <a:t>Lesson 7, students will analyze high-frequency words  (“boy,” “only,” “open,” “once,” “tree,” “again,” “but,” “by,” and “what”) to determine which spelling patterns are irregular and explain why. Students may grapple with this concept until they determine the reason for a word being irregular, or a “trap” word because it “doesn’t play fair.”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that some high-frequency </a:t>
            </a:r>
            <a:r>
              <a:rPr lang="en" sz="1200" dirty="0" smtClean="0">
                <a:solidFill>
                  <a:schemeClr val="dk1"/>
                </a:solidFill>
                <a:latin typeface="Calibri"/>
                <a:ea typeface="Calibri"/>
                <a:cs typeface="Calibri"/>
                <a:sym typeface="Calibri"/>
              </a:rPr>
              <a:t>words </a:t>
            </a:r>
            <a:r>
              <a:rPr lang="en" sz="1200" dirty="0">
                <a:solidFill>
                  <a:schemeClr val="dk1"/>
                </a:solidFill>
                <a:latin typeface="Calibri"/>
                <a:ea typeface="Calibri"/>
                <a:cs typeface="Calibri"/>
                <a:sym typeface="Calibri"/>
              </a:rPr>
              <a:t>may be technically regularly spelled but may be difficult for students to decode because the pattern is not common or has not been taught yet.  These words may go in the “Trap” column of the T-chart.  Once students have learned the words, they will be placed on the Interactive Word Wall in the classroom.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students will be familiar with the Engagement Text and Decodable Reader instructional practices, the Grade 2 versions have new and unfamiliar components that were introduced in Cycle 2 and may still need close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collecting data on how well students are using high-frequency word knowledge and decoding skills while reading their Decodable Readers. Two options: Use anecdotal notes that identify strategies being used or miscues made or ask students to mark words they find challenging.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070155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42b525c55a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42b525c55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4 -6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lang="en" sz="1200" dirty="0" smtClean="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Ask </a:t>
            </a:r>
            <a:r>
              <a:rPr lang="en" sz="1200" dirty="0">
                <a:solidFill>
                  <a:schemeClr val="dk1"/>
                </a:solidFill>
                <a:latin typeface="Calibri"/>
                <a:ea typeface="Calibri"/>
                <a:cs typeface="Calibri"/>
                <a:sym typeface="Calibri"/>
              </a:rPr>
              <a:t>students comprehension questions focused on vocabulary and language.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vocabulary and language comprehension questions </a:t>
            </a:r>
            <a:r>
              <a:rPr lang="en" sz="1200" dirty="0" smtClean="0">
                <a:solidFill>
                  <a:schemeClr val="dk1"/>
                </a:solidFill>
                <a:latin typeface="Calibri"/>
                <a:ea typeface="Calibri"/>
                <a:cs typeface="Calibri"/>
                <a:sym typeface="Calibri"/>
              </a:rPr>
              <a:t>about, </a:t>
            </a:r>
            <a:r>
              <a:rPr lang="en" sz="1200" dirty="0">
                <a:solidFill>
                  <a:schemeClr val="dk1"/>
                </a:solidFill>
                <a:latin typeface="Calibri"/>
                <a:ea typeface="Calibri"/>
                <a:cs typeface="Calibri"/>
                <a:sym typeface="Calibri"/>
              </a:rPr>
              <a:t>“Fire Chief Sparks Rescues Neighborhood Alley Cat from Tree in Sunnyside City Park.” Questions on slide are in order of occurrence in story.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smtClean="0">
                <a:solidFill>
                  <a:schemeClr val="dk1"/>
                </a:solidFill>
                <a:latin typeface="Calibri"/>
                <a:ea typeface="Calibri"/>
                <a:cs typeface="Calibri"/>
                <a:sym typeface="Calibri"/>
              </a:rPr>
              <a:t>"According </a:t>
            </a:r>
            <a:r>
              <a:rPr lang="en" sz="1200" i="1" dirty="0">
                <a:solidFill>
                  <a:schemeClr val="dk1"/>
                </a:solidFill>
                <a:latin typeface="Calibri"/>
                <a:ea typeface="Calibri"/>
                <a:cs typeface="Calibri"/>
                <a:sym typeface="Calibri"/>
              </a:rPr>
              <a:t>to the article, ‘Two neighborhood children alerted the Sunnyside Fire </a:t>
            </a:r>
            <a:r>
              <a:rPr lang="en" sz="1200" i="1" dirty="0" smtClean="0">
                <a:solidFill>
                  <a:schemeClr val="dk1"/>
                </a:solidFill>
                <a:latin typeface="Calibri"/>
                <a:ea typeface="Calibri"/>
                <a:cs typeface="Calibri"/>
                <a:sym typeface="Calibri"/>
              </a:rPr>
              <a:t>Department,’ what </a:t>
            </a:r>
            <a:r>
              <a:rPr lang="en" sz="1200" i="1" dirty="0">
                <a:solidFill>
                  <a:schemeClr val="dk1"/>
                </a:solidFill>
                <a:latin typeface="Calibri"/>
                <a:ea typeface="Calibri"/>
                <a:cs typeface="Calibri"/>
                <a:sym typeface="Calibri"/>
              </a:rPr>
              <a:t>is another word or phrase that means the same as ‘alerted’ in this sentence</a:t>
            </a:r>
            <a:r>
              <a:rPr lang="en" sz="1200" i="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(told, let them know)</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does it mean that the fire chief ‘responded to the scene’ in the article? How do you know</a:t>
            </a:r>
            <a:r>
              <a:rPr lang="en" sz="1200" i="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(went to the place where the help is needed; where the cat is stuck in the tree; after the call was made, the fire chief went to where the cat needed help</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is the meaning of the word ‘lure’ in the sentence ‘Chief Sparks first tried to lure the cat down with </a:t>
            </a:r>
            <a:r>
              <a:rPr lang="en" sz="1200" i="1" dirty="0" smtClean="0">
                <a:solidFill>
                  <a:schemeClr val="dk1"/>
                </a:solidFill>
                <a:latin typeface="Calibri"/>
                <a:ea typeface="Calibri"/>
                <a:cs typeface="Calibri"/>
                <a:sym typeface="Calibri"/>
              </a:rPr>
              <a:t>traps?’” </a:t>
            </a:r>
            <a:r>
              <a:rPr lang="en" sz="1200" b="1" dirty="0">
                <a:solidFill>
                  <a:schemeClr val="dk1"/>
                </a:solidFill>
                <a:latin typeface="Calibri"/>
                <a:ea typeface="Calibri"/>
                <a:cs typeface="Calibri"/>
                <a:sym typeface="Calibri"/>
              </a:rPr>
              <a:t>(tried to make the cat come down with the trap or bribe; coax, encourage)</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answering the comprehension questions based on the story.</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reread portion of text with the information to answer the question.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p:txBody>
      </p:sp>
    </p:spTree>
    <p:extLst>
      <p:ext uri="{BB962C8B-B14F-4D97-AF65-F5344CB8AC3E}">
        <p14:creationId xmlns:p14="http://schemas.microsoft.com/office/powerpoint/2010/main" val="5764144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Wobble.”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a:t>
            </a:r>
            <a:endParaRPr lang="en" sz="1200" dirty="0" smtClean="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Explain </a:t>
            </a:r>
            <a:r>
              <a:rPr lang="en" sz="1200" dirty="0">
                <a:solidFill>
                  <a:schemeClr val="dk1"/>
                </a:solidFill>
                <a:latin typeface="Calibri"/>
                <a:ea typeface="Calibri"/>
                <a:cs typeface="Calibri"/>
                <a:sym typeface="Calibri"/>
              </a:rPr>
              <a:t>that to “grapple” is to keep working at a problem, even if it takes a lot of work.  </a:t>
            </a:r>
            <a:r>
              <a:rPr lang="en" sz="1200" i="1" dirty="0" smtClean="0">
                <a:solidFill>
                  <a:schemeClr val="dk1"/>
                </a:solidFill>
                <a:latin typeface="Calibri"/>
                <a:ea typeface="Calibri"/>
                <a:cs typeface="Calibri"/>
                <a:sym typeface="Calibri"/>
              </a:rPr>
              <a:t>“I </a:t>
            </a:r>
            <a:r>
              <a:rPr lang="en" sz="1200" i="1" dirty="0">
                <a:solidFill>
                  <a:schemeClr val="dk1"/>
                </a:solidFill>
                <a:latin typeface="Calibri"/>
                <a:ea typeface="Calibri"/>
                <a:cs typeface="Calibri"/>
                <a:sym typeface="Calibri"/>
              </a:rPr>
              <a:t>like to work on crossword puzzles, but sometimes I have to grapple with an answer before I can figure it out</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609616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 </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Review the learning targets for Work Time.</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Say: </a:t>
            </a:r>
            <a:r>
              <a:rPr lang="en" sz="1200" i="1">
                <a:solidFill>
                  <a:schemeClr val="dk1"/>
                </a:solidFill>
                <a:latin typeface="Calibri"/>
                <a:ea typeface="Calibri"/>
                <a:cs typeface="Calibri"/>
                <a:sym typeface="Calibri"/>
              </a:rPr>
              <a:t>“Remember the transition song we just sang. Today we are going to learn read some high-frequency words. Some of these words ‘don’t play fair.’ That means that some of these words don’t allow us to use the sounds that we have learned. When we learn a word that “doesn’t play fair,’ we just have to remember it.”</a:t>
            </a:r>
            <a:endParaRPr sz="1200" i="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056562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5-8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is a new instructional practice that was introduced in Cycle 2.  Be prepared to model and guide students until the practice becomes familiar.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a movement or signal for “snap” by snapping your fingers (or a similar movement) and “trapping” the “trap” words with your hands, but cupping and quickly clapping cupped palms together.  Students will enjoy added movement.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assign the high-frequency word “tree” to  “trap” as the “tr” spelling sounds like “chr” due to how the sounds are coarticulated.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Some words are hard to read and spell because they don’t “play fair.” Some words don’t look or sound like they should. Let’s look at some words and figure out what makes them hard to read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 list of </a:t>
            </a:r>
            <a:r>
              <a:rPr lang="en" sz="1200" b="1" dirty="0">
                <a:solidFill>
                  <a:schemeClr val="dk1"/>
                </a:solidFill>
                <a:latin typeface="Calibri"/>
                <a:ea typeface="Calibri"/>
                <a:cs typeface="Calibri"/>
                <a:sym typeface="Calibri"/>
              </a:rPr>
              <a:t>Snap or Trap Word </a:t>
            </a:r>
            <a:r>
              <a:rPr lang="en" sz="1200" b="1" dirty="0" smtClean="0">
                <a:solidFill>
                  <a:schemeClr val="dk1"/>
                </a:solidFill>
                <a:latin typeface="Calibri"/>
                <a:ea typeface="Calibri"/>
                <a:cs typeface="Calibri"/>
                <a:sym typeface="Calibri"/>
              </a:rPr>
              <a:t>Cards </a:t>
            </a:r>
            <a:r>
              <a:rPr lang="en" sz="1200" dirty="0">
                <a:solidFill>
                  <a:schemeClr val="dk1"/>
                </a:solidFill>
                <a:latin typeface="Calibri"/>
                <a:ea typeface="Calibri"/>
                <a:cs typeface="Calibri"/>
                <a:sym typeface="Calibri"/>
              </a:rPr>
              <a:t>(“boy,” “only,” “open,” “once,” “tree,” “again,” “but,” “by,” and “what”) and a Snap or Trap 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All of these words are high-frequency words, which means we see them a lot when we read and use them a lot when we spell. Some of them are regularly </a:t>
            </a:r>
            <a:r>
              <a:rPr lang="en" sz="1200" i="1" dirty="0" smtClean="0">
                <a:solidFill>
                  <a:schemeClr val="dk1"/>
                </a:solidFill>
                <a:latin typeface="Calibri"/>
                <a:ea typeface="Calibri"/>
                <a:cs typeface="Calibri"/>
                <a:sym typeface="Calibri"/>
              </a:rPr>
              <a:t>spelled,</a:t>
            </a:r>
            <a:r>
              <a:rPr lang="en" sz="1200" i="1" baseline="0"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they </a:t>
            </a:r>
            <a:r>
              <a:rPr lang="en" sz="1200" i="1" dirty="0">
                <a:solidFill>
                  <a:schemeClr val="dk1"/>
                </a:solidFill>
                <a:latin typeface="Calibri"/>
                <a:ea typeface="Calibri"/>
                <a:cs typeface="Calibri"/>
                <a:sym typeface="Calibri"/>
              </a:rPr>
              <a:t>‘play fair.’ Some of them are irregularly spelled or include spelling patterns that we don’t see a lot, so they don’t ‘play fair.’ We will figure out which words ‘play fair’ and should go in the Snap column and which words ‘don’t play fair’ and should go in the Trap column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all the words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word “once” and say: “</a:t>
            </a:r>
            <a:r>
              <a:rPr lang="en" sz="1200" i="1" dirty="0">
                <a:solidFill>
                  <a:schemeClr val="dk1"/>
                </a:solidFill>
                <a:latin typeface="Calibri"/>
                <a:ea typeface="Calibri"/>
                <a:cs typeface="Calibri"/>
                <a:sym typeface="Calibri"/>
              </a:rPr>
              <a:t>I heard a /w/ at the beginning of the word, but I don’t see the letter ‘w’ anywhere in the word ‘once’. The word ‘once’ goes  in the Trap column.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the word ‘once’ in the ‘Trap’ column and offer a student-friendly definition. Say: “</a:t>
            </a:r>
            <a:r>
              <a:rPr lang="en" sz="1200" i="1" dirty="0">
                <a:solidFill>
                  <a:schemeClr val="dk1"/>
                </a:solidFill>
                <a:latin typeface="Calibri"/>
                <a:ea typeface="Calibri"/>
                <a:cs typeface="Calibri"/>
                <a:sym typeface="Calibri"/>
              </a:rPr>
              <a:t>The word ‘once’ means one time; I only had ice cream once. It can also mean as soon as or when something happens.  I will cook once I go to the store and buy groceries.  You may go play once you finish your work.”</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Can anyone see any other trap words? We need to use all we know about letters and sounds to figure out if a word ‘plays fair’ and is a ‘snap’ or if a word ‘does not play fair’ and is a ‘trap.’ It’s okay if you are unsure of an answer! We will help each other as a class and back up our ideas with evidence.” </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students do not volunteer another trap word, read “</a:t>
            </a:r>
            <a:r>
              <a:rPr lang="en" sz="1200" i="1" dirty="0">
                <a:solidFill>
                  <a:schemeClr val="dk1"/>
                </a:solidFill>
                <a:latin typeface="Calibri"/>
                <a:ea typeface="Calibri"/>
                <a:cs typeface="Calibri"/>
                <a:sym typeface="Calibri"/>
              </a:rPr>
              <a:t>only</a:t>
            </a:r>
            <a:r>
              <a:rPr lang="en" sz="1200" dirty="0">
                <a:solidFill>
                  <a:schemeClr val="dk1"/>
                </a:solidFill>
                <a:latin typeface="Calibri"/>
                <a:ea typeface="Calibri"/>
                <a:cs typeface="Calibri"/>
                <a:sym typeface="Calibri"/>
              </a:rPr>
              <a:t>” and ask: </a:t>
            </a:r>
            <a:r>
              <a:rPr lang="en" sz="1200"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D</a:t>
            </a:r>
            <a:r>
              <a:rPr lang="en" sz="1200" i="1" dirty="0" smtClean="0">
                <a:solidFill>
                  <a:schemeClr val="dk1"/>
                </a:solidFill>
                <a:latin typeface="Calibri"/>
                <a:ea typeface="Calibri"/>
                <a:cs typeface="Calibri"/>
                <a:sym typeface="Calibri"/>
              </a:rPr>
              <a:t>oes </a:t>
            </a:r>
            <a:r>
              <a:rPr lang="en" sz="1200" i="1" dirty="0">
                <a:solidFill>
                  <a:schemeClr val="dk1"/>
                </a:solidFill>
                <a:latin typeface="Calibri"/>
                <a:ea typeface="Calibri"/>
                <a:cs typeface="Calibri"/>
                <a:sym typeface="Calibri"/>
              </a:rPr>
              <a:t>the word ‘only’ </a:t>
            </a:r>
            <a:r>
              <a:rPr lang="en" sz="1200" i="1" dirty="0" smtClean="0">
                <a:solidFill>
                  <a:schemeClr val="dk1"/>
                </a:solidFill>
                <a:latin typeface="Calibri"/>
                <a:ea typeface="Calibri"/>
                <a:cs typeface="Calibri"/>
                <a:sym typeface="Calibri"/>
              </a:rPr>
              <a:t>play fair </a:t>
            </a:r>
            <a:r>
              <a:rPr lang="en" sz="1200" i="1" dirty="0">
                <a:solidFill>
                  <a:schemeClr val="dk1"/>
                </a:solidFill>
                <a:latin typeface="Calibri"/>
                <a:ea typeface="Calibri"/>
                <a:cs typeface="Calibri"/>
                <a:sym typeface="Calibri"/>
              </a:rPr>
              <a:t>and is a </a:t>
            </a:r>
            <a:r>
              <a:rPr lang="en" sz="1200" i="1" dirty="0" smtClean="0">
                <a:solidFill>
                  <a:schemeClr val="dk1"/>
                </a:solidFill>
                <a:latin typeface="Calibri"/>
                <a:ea typeface="Calibri"/>
                <a:cs typeface="Calibri"/>
                <a:sym typeface="Calibri"/>
              </a:rPr>
              <a:t>‘snap</a:t>
            </a:r>
            <a:r>
              <a:rPr lang="en" sz="1200" i="1" dirty="0">
                <a:solidFill>
                  <a:schemeClr val="dk1"/>
                </a:solidFill>
                <a:latin typeface="Calibri"/>
                <a:ea typeface="Calibri"/>
                <a:cs typeface="Calibri"/>
                <a:sym typeface="Calibri"/>
              </a:rPr>
              <a:t>’ word or </a:t>
            </a:r>
            <a:r>
              <a:rPr lang="en" sz="1200" i="1" dirty="0" smtClean="0">
                <a:solidFill>
                  <a:schemeClr val="dk1"/>
                </a:solidFill>
                <a:latin typeface="Calibri"/>
                <a:ea typeface="Calibri"/>
                <a:cs typeface="Calibri"/>
                <a:sym typeface="Calibri"/>
              </a:rPr>
              <a:t>does </a:t>
            </a:r>
            <a:r>
              <a:rPr lang="en" sz="1200" i="1" dirty="0">
                <a:solidFill>
                  <a:schemeClr val="dk1"/>
                </a:solidFill>
                <a:latin typeface="Calibri"/>
                <a:ea typeface="Calibri"/>
                <a:cs typeface="Calibri"/>
                <a:sym typeface="Calibri"/>
              </a:rPr>
              <a:t>not play </a:t>
            </a:r>
            <a:r>
              <a:rPr lang="en" sz="1200" i="1" dirty="0" smtClean="0">
                <a:solidFill>
                  <a:schemeClr val="dk1"/>
                </a:solidFill>
                <a:latin typeface="Calibri"/>
                <a:ea typeface="Calibri"/>
                <a:cs typeface="Calibri"/>
                <a:sym typeface="Calibri"/>
              </a:rPr>
              <a:t>fair </a:t>
            </a:r>
            <a:r>
              <a:rPr lang="en" sz="1200" i="1" dirty="0">
                <a:solidFill>
                  <a:schemeClr val="dk1"/>
                </a:solidFill>
                <a:latin typeface="Calibri"/>
                <a:ea typeface="Calibri"/>
                <a:cs typeface="Calibri"/>
                <a:sym typeface="Calibri"/>
              </a:rPr>
              <a:t>and is a ‘trap’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(only is a trap word)</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a:t>
            </a: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Why is ‘only’ a ‘trap’ word?” </a:t>
            </a:r>
            <a:r>
              <a:rPr lang="en" sz="1200" b="1" dirty="0">
                <a:solidFill>
                  <a:schemeClr val="dk1"/>
                </a:solidFill>
                <a:latin typeface="Calibri"/>
                <a:ea typeface="Calibri"/>
                <a:cs typeface="Calibri"/>
                <a:sym typeface="Calibri"/>
              </a:rPr>
              <a:t>(the ‘o’ does not make the sound we expect, /o/</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That’s right. ‘Only’ is a trap word, because the ‘o’ doesn’t make its regular sound. ‘Only’ belongs in the Trap column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Only’ is a trap word because ‘o’ doesn’t make the sound we would expect in the closed syllable ‘on.’ We might expect this word to be pronounced ‘on’ ‘lee.’ It belongs in the ‘Trap’ column.”</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“only” to Trap column and offer student-friendly definition. Say: “ </a:t>
            </a:r>
            <a:r>
              <a:rPr lang="en" sz="1200" i="1" dirty="0">
                <a:solidFill>
                  <a:schemeClr val="dk1"/>
                </a:solidFill>
                <a:latin typeface="Calibri"/>
                <a:ea typeface="Calibri"/>
                <a:cs typeface="Calibri"/>
                <a:sym typeface="Calibri"/>
              </a:rPr>
              <a:t>The word “only” means there is no one or nothing more than that; I only have six cupcakes. She is the only dancer in class.” </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to complete the steps for the remaining high frequency words until all the ‘trap’ words are found.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read high-frequency ‘trap’ words chorally.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 with reading the high-frequency words with irregular spellings.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a:t>
            </a:r>
            <a:r>
              <a:rPr lang="en" sz="1200" dirty="0" smtClean="0">
                <a:solidFill>
                  <a:schemeClr val="dk1"/>
                </a:solidFill>
                <a:latin typeface="Calibri"/>
                <a:ea typeface="Calibri"/>
                <a:cs typeface="Calibri"/>
                <a:sym typeface="Calibri"/>
              </a:rPr>
              <a:t>Model </a:t>
            </a:r>
            <a:r>
              <a:rPr lang="en" sz="1200" dirty="0">
                <a:solidFill>
                  <a:schemeClr val="dk1"/>
                </a:solidFill>
                <a:latin typeface="Calibri"/>
                <a:ea typeface="Calibri"/>
                <a:cs typeface="Calibri"/>
                <a:sym typeface="Calibri"/>
              </a:rPr>
              <a:t>the struggle. Think aloud about how to read the words and analyzing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read high-frequency as whole words and analyze the words after reading them.</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student-friendly definitions as needed.  For example: </a:t>
            </a:r>
            <a:r>
              <a:rPr lang="en" sz="1200" i="1" dirty="0" smtClean="0">
                <a:solidFill>
                  <a:schemeClr val="dk1"/>
                </a:solidFill>
                <a:latin typeface="Calibri"/>
                <a:ea typeface="Calibri"/>
                <a:cs typeface="Calibri"/>
                <a:sym typeface="Calibri"/>
              </a:rPr>
              <a:t>“The </a:t>
            </a:r>
            <a:r>
              <a:rPr lang="en" sz="1200" i="1" dirty="0">
                <a:solidFill>
                  <a:schemeClr val="dk1"/>
                </a:solidFill>
                <a:latin typeface="Calibri"/>
                <a:ea typeface="Calibri"/>
                <a:cs typeface="Calibri"/>
                <a:sym typeface="Calibri"/>
              </a:rPr>
              <a:t>word “only” means there is no one or nothing more than that; I only have six cupcakes. She is the only dancer in class.”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assign the high-frequency word “tree” to  “trap” as the “tr” spelling sounds like “chr” due to how the sounds are coarticulated.</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440738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2d1f6f34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42d1f6f34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2-3 </a:t>
            </a:r>
            <a:r>
              <a:rPr lang="en" sz="1200" b="1" dirty="0">
                <a:solidFill>
                  <a:schemeClr val="dk1"/>
                </a:solidFill>
                <a:latin typeface="Calibri"/>
                <a:ea typeface="Calibri"/>
                <a:cs typeface="Calibri"/>
                <a:sym typeface="Calibri"/>
              </a:rPr>
              <a:t>minutes (if used to show students and read “trap” words chorally.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 (unless used for teacher reference only)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a:t>
            </a:r>
            <a:r>
              <a:rPr lang="en" sz="1200" dirty="0" smtClean="0">
                <a:solidFill>
                  <a:schemeClr val="dk1"/>
                </a:solidFill>
                <a:latin typeface="Calibri"/>
                <a:ea typeface="Calibri"/>
                <a:cs typeface="Calibri"/>
                <a:sym typeface="Calibri"/>
              </a:rPr>
              <a:t>Trap </a:t>
            </a:r>
            <a:r>
              <a:rPr lang="en" sz="1200" dirty="0">
                <a:solidFill>
                  <a:schemeClr val="dk1"/>
                </a:solidFill>
                <a:latin typeface="Calibri"/>
                <a:ea typeface="Calibri"/>
                <a:cs typeface="Calibri"/>
                <a:sym typeface="Calibri"/>
              </a:rPr>
              <a:t>T-chart for Teacher Reference.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assign the high-frequency word “tree” to  “trap” as the “tr” spelling sounds like “chr” due to how the sounds are coarticulated.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649258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 name="Google Shape;275;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a:t>
            </a:r>
            <a:r>
              <a:rPr lang="en" sz="1200" dirty="0" smtClean="0">
                <a:solidFill>
                  <a:schemeClr val="dk1"/>
                </a:solidFill>
                <a:latin typeface="Calibri"/>
                <a:ea typeface="Calibri"/>
                <a:cs typeface="Calibri"/>
                <a:sym typeface="Calibri"/>
              </a:rPr>
              <a:t>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955294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read a decodable text “Stuck Up High.’”</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dirty="0">
              <a:solidFill>
                <a:schemeClr val="dk1"/>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784827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8" name="Google Shape;288;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a:t>
            </a:r>
            <a:r>
              <a:rPr lang="en" sz="1200" b="1" dirty="0">
                <a:solidFill>
                  <a:schemeClr val="dk1"/>
                </a:solidFill>
                <a:latin typeface="Calibri"/>
                <a:ea typeface="Calibri"/>
                <a:cs typeface="Calibri"/>
                <a:sym typeface="Calibri"/>
              </a:rPr>
              <a:t>Enlarged Decodable Reader </a:t>
            </a:r>
            <a:r>
              <a:rPr lang="en" sz="1200" dirty="0">
                <a:solidFill>
                  <a:schemeClr val="dk1"/>
                </a:solidFill>
                <a:latin typeface="Calibri"/>
                <a:ea typeface="Calibri"/>
                <a:cs typeface="Calibri"/>
                <a:sym typeface="Calibri"/>
              </a:rPr>
              <a:t>or use the slides in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a:t>
            </a:r>
            <a:r>
              <a:rPr lang="en" sz="1200" b="1" dirty="0">
                <a:solidFill>
                  <a:schemeClr val="dk1"/>
                </a:solidFill>
                <a:latin typeface="Calibri"/>
                <a:ea typeface="Calibri"/>
                <a:cs typeface="Calibri"/>
                <a:sym typeface="Calibri"/>
              </a:rPr>
              <a:t>Decodable Readers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highlighters.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for “Stuck Up High.”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“This book is based on the Engagement Text: </a:t>
            </a:r>
            <a:r>
              <a:rPr lang="en" sz="1200" dirty="0">
                <a:solidFill>
                  <a:schemeClr val="dk1"/>
                </a:solidFill>
                <a:latin typeface="Calibri"/>
                <a:ea typeface="Calibri"/>
                <a:cs typeface="Calibri"/>
                <a:sym typeface="Calibri"/>
              </a:rPr>
              <a:t>‘Fire Chief Sparks Rescues Neighborhood Alley Cat from Tree</a:t>
            </a:r>
            <a:r>
              <a:rPr lang="en" sz="1200" i="1" dirty="0">
                <a:solidFill>
                  <a:schemeClr val="dk1"/>
                </a:solidFill>
                <a:latin typeface="Calibri"/>
                <a:ea typeface="Calibri"/>
                <a:cs typeface="Calibri"/>
                <a:sym typeface="Calibri"/>
              </a:rPr>
              <a:t>’ But this book is filled with words that YOU can read! There are decodable words, and there are some words that don’t play fair, like ‘once’ and ‘only.’”</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words </a:t>
            </a:r>
            <a:r>
              <a:rPr lang="en" sz="1200" dirty="0" smtClean="0">
                <a:solidFill>
                  <a:schemeClr val="dk1"/>
                </a:solidFill>
                <a:latin typeface="Calibri"/>
                <a:ea typeface="Calibri"/>
                <a:cs typeface="Calibri"/>
                <a:sym typeface="Calibri"/>
              </a:rPr>
              <a:t>on </a:t>
            </a: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Interactive Word Wall</a:t>
            </a:r>
            <a:r>
              <a:rPr lang="en" sz="1200"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smtClean="0">
                <a:solidFill>
                  <a:schemeClr val="dk1"/>
                </a:solidFill>
                <a:latin typeface="Calibri"/>
                <a:ea typeface="Calibri"/>
                <a:cs typeface="Calibri"/>
                <a:sym typeface="Calibri"/>
              </a:rPr>
              <a:t>Decodable Reader: “Stuck Up High” </a:t>
            </a:r>
            <a:r>
              <a:rPr lang="en" sz="1200" dirty="0" smtClean="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highlighters</a:t>
            </a:r>
            <a:r>
              <a:rPr lang="en" sz="1200" dirty="0">
                <a:solidFill>
                  <a:schemeClr val="dk1"/>
                </a:solidFill>
                <a:latin typeface="Calibri"/>
                <a:ea typeface="Calibri"/>
                <a:cs typeface="Calibri"/>
                <a:sym typeface="Calibri"/>
              </a:rPr>
              <a:t>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Before you read the book with your partner, we are going to be detectives. We are going to look for some of the high-frequency words. Remember, some of these ‘don’t play fair,’ which means they are not easily decodable.”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with the </a:t>
            </a:r>
            <a:r>
              <a:rPr lang="en" sz="1200" b="1" dirty="0">
                <a:solidFill>
                  <a:schemeClr val="dk1"/>
                </a:solidFill>
                <a:latin typeface="Calibri"/>
                <a:ea typeface="Calibri"/>
                <a:cs typeface="Calibri"/>
                <a:sym typeface="Calibri"/>
              </a:rPr>
              <a:t>Enlarged Decodable Reader</a:t>
            </a:r>
            <a:r>
              <a:rPr lang="en" sz="1200" dirty="0">
                <a:solidFill>
                  <a:schemeClr val="dk1"/>
                </a:solidFill>
                <a:latin typeface="Calibri"/>
                <a:ea typeface="Calibri"/>
                <a:cs typeface="Calibri"/>
                <a:sym typeface="Calibri"/>
              </a:rPr>
              <a:t>. Think aloud as you notice one of the high-frequency words. Highlight it with a </a:t>
            </a:r>
            <a:r>
              <a:rPr lang="en" sz="1200" b="1" dirty="0">
                <a:solidFill>
                  <a:schemeClr val="dk1"/>
                </a:solidFill>
                <a:latin typeface="Calibri"/>
                <a:ea typeface="Calibri"/>
                <a:cs typeface="Calibri"/>
                <a:sym typeface="Calibri"/>
              </a:rPr>
              <a:t>highlighter </a:t>
            </a:r>
            <a:r>
              <a:rPr lang="en" sz="1200" dirty="0">
                <a:solidFill>
                  <a:schemeClr val="dk1"/>
                </a:solidFill>
                <a:latin typeface="Calibri"/>
                <a:ea typeface="Calibri"/>
                <a:cs typeface="Calibri"/>
                <a:sym typeface="Calibri"/>
              </a:rPr>
              <a:t>or </a:t>
            </a:r>
            <a:r>
              <a:rPr lang="en" sz="1200" b="1" dirty="0">
                <a:solidFill>
                  <a:schemeClr val="dk1"/>
                </a:solidFill>
                <a:latin typeface="Calibri"/>
                <a:ea typeface="Calibri"/>
                <a:cs typeface="Calibri"/>
                <a:sym typeface="Calibri"/>
              </a:rPr>
              <a:t>highlighter tape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a:t>
            </a:r>
            <a:r>
              <a:rPr lang="en" sz="1200" b="1" dirty="0">
                <a:solidFill>
                  <a:schemeClr val="dk1"/>
                </a:solidFill>
                <a:latin typeface="Calibri"/>
                <a:ea typeface="Calibri"/>
                <a:cs typeface="Calibri"/>
                <a:sym typeface="Calibri"/>
              </a:rPr>
              <a:t>Decodable Reader: “Stuck Up High” </a:t>
            </a:r>
            <a:r>
              <a:rPr lang="en" sz="1200" dirty="0">
                <a:solidFill>
                  <a:schemeClr val="dk1"/>
                </a:solidFill>
                <a:latin typeface="Calibri"/>
                <a:ea typeface="Calibri"/>
                <a:cs typeface="Calibri"/>
                <a:sym typeface="Calibri"/>
              </a:rPr>
              <a:t>together and highlight in their own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you are ready to read the ‘Stuck Up High’ with your partner. Some of the words in the story will be familiar because you have learned them in previous lessons. And some of the words you will see for the first time, but don’t worry. Each of the words that you will see for the first time includes only syllable patterns that you have learned. So, you just need to say the sounds that go with each of the patterns and then blend them together to read the word. There are some two-syllable words in the story, so remember you can be syllable sleuths, too!</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read “Stuck Up High”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in the Pre-Alphabetic or early Partial Alphabetic phase will also benefit from searching for familiar graphemes and phonemes.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the grouping of students in the </a:t>
            </a:r>
            <a:r>
              <a:rPr lang="en" sz="1200" dirty="0" smtClean="0">
                <a:solidFill>
                  <a:schemeClr val="dk1"/>
                </a:solidFill>
                <a:latin typeface="Calibri"/>
                <a:ea typeface="Calibri"/>
                <a:cs typeface="Calibri"/>
                <a:sym typeface="Calibri"/>
              </a:rPr>
              <a:t>Partial </a:t>
            </a:r>
            <a:r>
              <a:rPr lang="en" sz="1200" dirty="0">
                <a:solidFill>
                  <a:schemeClr val="dk1"/>
                </a:solidFill>
                <a:latin typeface="Calibri"/>
                <a:ea typeface="Calibri"/>
                <a:cs typeface="Calibri"/>
                <a:sym typeface="Calibri"/>
              </a:rPr>
              <a:t>Alphabetic phase with readers in the Full or Consolidated phase to help them.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a:t>
            </a:r>
            <a:r>
              <a:rPr lang="en" sz="1200" b="1" dirty="0">
                <a:solidFill>
                  <a:schemeClr val="dk1"/>
                </a:solidFill>
                <a:latin typeface="Calibri"/>
                <a:ea typeface="Calibri"/>
                <a:cs typeface="Calibri"/>
                <a:sym typeface="Calibri"/>
              </a:rPr>
              <a:t>Interactive Word Wall </a:t>
            </a:r>
            <a:r>
              <a:rPr lang="en" sz="1200" dirty="0">
                <a:solidFill>
                  <a:schemeClr val="dk1"/>
                </a:solidFill>
                <a:latin typeface="Calibri"/>
                <a:ea typeface="Calibri"/>
                <a:cs typeface="Calibri"/>
                <a:sym typeface="Calibri"/>
              </a:rPr>
              <a:t>as needed for “trap”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a:t>
            </a:r>
            <a:r>
              <a:rPr lang="en" sz="1200" b="1" dirty="0" smtClean="0">
                <a:solidFill>
                  <a:schemeClr val="dk1"/>
                </a:solidFill>
                <a:latin typeface="Calibri"/>
                <a:ea typeface="Calibri"/>
                <a:cs typeface="Calibri"/>
                <a:sym typeface="Calibri"/>
              </a:rPr>
              <a:t>engagement text </a:t>
            </a:r>
            <a:r>
              <a:rPr lang="en" sz="1200" dirty="0" smtClean="0">
                <a:solidFill>
                  <a:schemeClr val="dk1"/>
                </a:solidFill>
                <a:latin typeface="Calibri"/>
                <a:ea typeface="Calibri"/>
                <a:cs typeface="Calibri"/>
                <a:sym typeface="Calibri"/>
              </a:rPr>
              <a:t>for </a:t>
            </a:r>
            <a:r>
              <a:rPr lang="en" sz="1200" dirty="0">
                <a:solidFill>
                  <a:schemeClr val="dk1"/>
                </a:solidFill>
                <a:latin typeface="Calibri"/>
                <a:ea typeface="Calibri"/>
                <a:cs typeface="Calibri"/>
                <a:sym typeface="Calibri"/>
              </a:rPr>
              <a:t>them to read.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p>
        </p:txBody>
      </p:sp>
    </p:spTree>
    <p:extLst>
      <p:ext uri="{BB962C8B-B14F-4D97-AF65-F5344CB8AC3E}">
        <p14:creationId xmlns:p14="http://schemas.microsoft.com/office/powerpoint/2010/main" val="36216011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a:t>
            </a:r>
            <a:r>
              <a:rPr lang="en" sz="1200" b="1" dirty="0" smtClean="0">
                <a:solidFill>
                  <a:schemeClr val="dk1"/>
                </a:solidFill>
                <a:latin typeface="Calibri"/>
                <a:ea typeface="Calibri"/>
                <a:cs typeface="Calibri"/>
                <a:sym typeface="Calibri"/>
              </a:rPr>
              <a:t>17</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2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03259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a:t>
            </a:r>
            <a:r>
              <a:rPr lang="en" sz="1200" b="1" dirty="0" smtClean="0">
                <a:solidFill>
                  <a:schemeClr val="dk1"/>
                </a:solidFill>
                <a:latin typeface="Calibri"/>
                <a:ea typeface="Calibri"/>
                <a:cs typeface="Calibri"/>
                <a:sym typeface="Calibri"/>
              </a:rPr>
              <a:t>17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3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174164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Decodable Reader: “Stuck Up High” (Provided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“Fire Chief Sparks Rescues Neighborhood Alley Cat from Tree in Sunnyside City Park”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Word Cards (Supporting Materials-Teacher Guide, or can be written on index cards)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T-chart (on board, chart paper or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Snapshot Assessment (Supporting Materials-Teacher Guide, optional; one per student) </a:t>
            </a:r>
            <a:endParaRPr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endParaRPr lang="en" sz="1200" b="1" dirty="0" smtClean="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Materials </a:t>
            </a:r>
            <a:r>
              <a:rPr lang="en" sz="1200" b="1" dirty="0">
                <a:solidFill>
                  <a:schemeClr val="dk1"/>
                </a:solidFill>
                <a:latin typeface="Calibri"/>
                <a:ea typeface="Calibri"/>
                <a:cs typeface="Calibri"/>
                <a:sym typeface="Calibri"/>
              </a:rPr>
              <a:t>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 (optional)</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b="1" dirty="0" smtClean="0">
              <a:solidFill>
                <a:schemeClr val="dk1"/>
              </a:solidFill>
              <a:latin typeface="Calibri"/>
              <a:ea typeface="Calibri"/>
              <a:cs typeface="Calibri"/>
              <a:sym typeface="Calibri"/>
            </a:endParaRPr>
          </a:p>
          <a:p>
            <a:pPr marL="0" lvl="0" indent="0" algn="l" rtl="0">
              <a:spcBef>
                <a:spcPts val="1000"/>
              </a:spcBef>
              <a:spcAft>
                <a:spcPts val="0"/>
              </a:spcAft>
              <a:buNone/>
            </a:pPr>
            <a:r>
              <a:rPr lang="en" sz="1200" b="1" dirty="0" smtClean="0">
                <a:solidFill>
                  <a:schemeClr val="dk1"/>
                </a:solidFill>
                <a:latin typeface="Calibri"/>
                <a:ea typeface="Calibri"/>
                <a:cs typeface="Calibri"/>
                <a:sym typeface="Calibri"/>
              </a:rPr>
              <a:t>Prepare </a:t>
            </a:r>
            <a:r>
              <a:rPr lang="en" sz="1200" b="1" dirty="0">
                <a:solidFill>
                  <a:schemeClr val="dk1"/>
                </a:solidFill>
                <a:latin typeface="Calibri"/>
                <a:ea typeface="Calibri"/>
                <a:cs typeface="Calibri"/>
                <a:sym typeface="Calibri"/>
              </a:rPr>
              <a:t>Classroom Systems for Active Learning:</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Word Wall: A place in the classroom where high-frequency words can be displayed. As high 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retelling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expectations for partner work as needed (e.g. taking turns, using kind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140836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a:t>
            </a:r>
            <a:r>
              <a:rPr lang="en" sz="1200" b="1" dirty="0" smtClean="0">
                <a:solidFill>
                  <a:schemeClr val="dk1"/>
                </a:solidFill>
                <a:latin typeface="Calibri"/>
                <a:ea typeface="Calibri"/>
                <a:cs typeface="Calibri"/>
                <a:sym typeface="Calibri"/>
              </a:rPr>
              <a:t>17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4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6096224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3e7b0ff45e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6" name="Google Shape;316;g3e7b0ff45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a:t>
            </a:r>
            <a:r>
              <a:rPr lang="en" sz="1200" b="1" dirty="0" smtClean="0">
                <a:solidFill>
                  <a:schemeClr val="dk1"/>
                </a:solidFill>
                <a:latin typeface="Calibri"/>
                <a:ea typeface="Calibri"/>
                <a:cs typeface="Calibri"/>
                <a:sym typeface="Calibri"/>
              </a:rPr>
              <a:t>17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5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2299342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3e7b0ff45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3" name="Google Shape;323;g3e7b0ff45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a:t>
            </a:r>
            <a:r>
              <a:rPr lang="en" sz="1200" b="1" dirty="0" smtClean="0">
                <a:solidFill>
                  <a:schemeClr val="dk1"/>
                </a:solidFill>
                <a:latin typeface="Calibri"/>
                <a:ea typeface="Calibri"/>
                <a:cs typeface="Calibri"/>
                <a:sym typeface="Calibri"/>
              </a:rPr>
              <a:t>17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6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40269073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3e7b0ff45e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3e7b0ff45e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a:t>
            </a:r>
            <a:r>
              <a:rPr lang="en" sz="1200" b="1" dirty="0" smtClean="0">
                <a:solidFill>
                  <a:schemeClr val="dk1"/>
                </a:solidFill>
                <a:latin typeface="Calibri"/>
                <a:ea typeface="Calibri"/>
                <a:cs typeface="Calibri"/>
                <a:sym typeface="Calibri"/>
              </a:rPr>
              <a:t>17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7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40443741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42489a76a4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7" name="Google Shape;337;g42489a76a4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a:t>
            </a:r>
            <a:r>
              <a:rPr lang="en" sz="1200" b="1" dirty="0" smtClean="0">
                <a:solidFill>
                  <a:schemeClr val="dk1"/>
                </a:solidFill>
                <a:latin typeface="Calibri"/>
                <a:ea typeface="Calibri"/>
                <a:cs typeface="Calibri"/>
                <a:sym typeface="Calibri"/>
              </a:rPr>
              <a:t>17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8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32545714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42489a76a4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4" name="Google Shape;344;g42489a76a4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a:t>
            </a:r>
            <a:r>
              <a:rPr lang="en" sz="1200" b="1" dirty="0" smtClean="0">
                <a:solidFill>
                  <a:schemeClr val="dk1"/>
                </a:solidFill>
                <a:latin typeface="Calibri"/>
                <a:ea typeface="Calibri"/>
                <a:cs typeface="Calibri"/>
                <a:sym typeface="Calibri"/>
              </a:rPr>
              <a:t>17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9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3863864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a:t>
            </a:r>
            <a:r>
              <a:rPr lang="en" sz="1200" dirty="0" smtClean="0">
                <a:solidFill>
                  <a:schemeClr val="dk1"/>
                </a:solidFill>
                <a:latin typeface="Calibri"/>
                <a:ea typeface="Calibri"/>
                <a:cs typeface="Calibri"/>
                <a:sym typeface="Calibri"/>
              </a:rPr>
              <a:t>many </a:t>
            </a:r>
            <a:r>
              <a:rPr lang="en" sz="1200" dirty="0">
                <a:solidFill>
                  <a:schemeClr val="dk1"/>
                </a:solidFill>
                <a:latin typeface="Calibri"/>
                <a:ea typeface="Calibri"/>
                <a:cs typeface="Calibri"/>
                <a:sym typeface="Calibri"/>
              </a:rPr>
              <a:t>as you would like. This is okay and students will get better at this over time.  This is what a growth mindset is all about.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“Successful learners keep track of and reflect on their own learning. We do this at the end of every lesson so that you may consider how what you did today helps you to become more proficient readers.”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did you do today that is helping you become a more proficient reader?” </a:t>
            </a:r>
            <a:r>
              <a:rPr lang="en" sz="1200" dirty="0">
                <a:solidFill>
                  <a:schemeClr val="dk1"/>
                </a:solidFill>
                <a:latin typeface="Calibri"/>
                <a:ea typeface="Calibri"/>
                <a:cs typeface="Calibri"/>
                <a:sym typeface="Calibri"/>
              </a:rPr>
              <a:t>Have students share out. </a:t>
            </a:r>
            <a:r>
              <a:rPr lang="en" sz="1200" b="1" dirty="0">
                <a:solidFill>
                  <a:schemeClr val="dk1"/>
                </a:solidFill>
                <a:latin typeface="Calibri"/>
                <a:ea typeface="Calibri"/>
                <a:cs typeface="Calibri"/>
                <a:sym typeface="Calibri"/>
              </a:rPr>
              <a:t>(Responses will </a:t>
            </a:r>
            <a:r>
              <a:rPr lang="en" sz="1200" b="1" dirty="0" smtClean="0">
                <a:solidFill>
                  <a:schemeClr val="dk1"/>
                </a:solidFill>
                <a:latin typeface="Calibri"/>
                <a:ea typeface="Calibri"/>
                <a:cs typeface="Calibri"/>
                <a:sym typeface="Calibri"/>
              </a:rPr>
              <a:t>vary</a:t>
            </a:r>
            <a:r>
              <a:rPr lang="en" sz="1200" b="1" baseline="0" dirty="0" smtClean="0">
                <a:solidFill>
                  <a:schemeClr val="dk1"/>
                </a:solidFill>
                <a:latin typeface="Calibri"/>
                <a:ea typeface="Calibri"/>
                <a:cs typeface="Calibri"/>
                <a:sym typeface="Calibri"/>
              </a:rPr>
              <a:t> – “</a:t>
            </a:r>
            <a:r>
              <a:rPr lang="en" sz="1200" b="1" dirty="0" smtClean="0">
                <a:solidFill>
                  <a:schemeClr val="dk1"/>
                </a:solidFill>
                <a:latin typeface="Calibri"/>
                <a:ea typeface="Calibri"/>
                <a:cs typeface="Calibri"/>
                <a:sym typeface="Calibri"/>
              </a:rPr>
              <a:t>I </a:t>
            </a:r>
            <a:r>
              <a:rPr lang="en" sz="1200" b="1" dirty="0">
                <a:solidFill>
                  <a:schemeClr val="dk1"/>
                </a:solidFill>
                <a:latin typeface="Calibri"/>
                <a:ea typeface="Calibri"/>
                <a:cs typeface="Calibri"/>
                <a:sym typeface="Calibri"/>
              </a:rPr>
              <a:t>found all the words that ‘don’t play fair’ in the decodable reader and highlighted them.”)</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any students who struggle to respond.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sentence frames. Ex.</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reading the words for Snap or Trap, I __________.”</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When I work with a partner, I _______________.”</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i="0" u="none" strike="noStrike" cap="none" dirty="0">
              <a:solidFill>
                <a:schemeClr val="dk1"/>
              </a:solidFill>
              <a:latin typeface="Calibri"/>
              <a:ea typeface="Calibri"/>
              <a:cs typeface="Calibri"/>
              <a:sym typeface="Calibri"/>
            </a:endParaRPr>
          </a:p>
        </p:txBody>
      </p:sp>
      <p:sp>
        <p:nvSpPr>
          <p:cNvPr id="352" name="Google Shape;352;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3" name="Google Shape;353;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171512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0" name="Google Shape;360;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Song sung to the tune of “The Farmer and the Dell.”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a:t>
            </a:r>
            <a:endParaRPr lang="en" sz="1200" dirty="0" smtClean="0">
              <a:solidFill>
                <a:schemeClr val="dk1"/>
              </a:solidFill>
              <a:latin typeface="Calibri"/>
              <a:ea typeface="Calibri"/>
              <a:cs typeface="Calibri"/>
              <a:sym typeface="Calibri"/>
            </a:endParaRPr>
          </a:p>
          <a:p>
            <a:pPr marL="15240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86945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465c4d6914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465c4d6914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story is one in which students will learn to find the patterns and skills they have learned in reading and be able to read the stories on their own after considerable practice. The goal is that by using the decodable stories each day to practice skills they have learned, they will be able to read the stories on their own by the end of the week.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594243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465c4d6914_0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3" name="Google Shape;373;g465c4d6914_0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1 Teacher Guide</a:t>
            </a:r>
            <a:r>
              <a:rPr lang="en" sz="1200" dirty="0">
                <a:solidFill>
                  <a:schemeClr val="dk1"/>
                </a:solidFill>
                <a:latin typeface="Calibri"/>
                <a:ea typeface="Calibri"/>
                <a:cs typeface="Calibri"/>
                <a:sym typeface="Calibri"/>
              </a:rPr>
              <a:t>. 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 from teacher guidance. At that time, teachers may begin working with a teacher-directed small group or with individual students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Reading: copy per student </a:t>
            </a:r>
            <a:r>
              <a:rPr lang="en" sz="1200" dirty="0" smtClean="0">
                <a:solidFill>
                  <a:schemeClr val="dk1"/>
                </a:solidFill>
                <a:latin typeface="Calibri"/>
                <a:ea typeface="Calibri"/>
                <a:cs typeface="Calibri"/>
                <a:sym typeface="Calibri"/>
              </a:rPr>
              <a:t>of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Stuck Up High</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decodable text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Rules of Fluency cards, anchor chart, etc</a:t>
            </a:r>
            <a:r>
              <a:rPr lang="en" sz="1200" dirty="0">
                <a:solidFill>
                  <a:schemeClr val="dk1"/>
                </a:solidFill>
                <a:latin typeface="Calibri"/>
                <a:ea typeface="Calibri"/>
                <a:cs typeface="Calibri"/>
                <a:sym typeface="Calibri"/>
              </a:rPr>
              <a:t>. for student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t>
            </a:r>
            <a:r>
              <a:rPr lang="en" sz="1200" dirty="0" smtClean="0">
                <a:solidFill>
                  <a:schemeClr val="dk1"/>
                </a:solidFill>
                <a:latin typeface="Calibri"/>
                <a:ea typeface="Calibri"/>
                <a:cs typeface="Calibri"/>
                <a:sym typeface="Calibri"/>
              </a:rPr>
              <a:t>coding/marking </a:t>
            </a:r>
            <a:r>
              <a:rPr lang="en" sz="1200" dirty="0">
                <a:solidFill>
                  <a:schemeClr val="dk1"/>
                </a:solidFill>
                <a:latin typeface="Calibri"/>
                <a:ea typeface="Calibri"/>
                <a:cs typeface="Calibri"/>
                <a:sym typeface="Calibri"/>
              </a:rPr>
              <a:t>words correctly? (as assigned)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reading per assignment?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a:t>
            </a:r>
            <a:r>
              <a:rPr lang="en" sz="1200" dirty="0" smtClean="0">
                <a:solidFill>
                  <a:schemeClr val="dk1"/>
                </a:solidFill>
                <a:latin typeface="Calibri"/>
                <a:ea typeface="Calibri"/>
                <a:cs typeface="Calibri"/>
                <a:sym typeface="Calibri"/>
              </a:rPr>
              <a:t>help </a:t>
            </a:r>
            <a:r>
              <a:rPr lang="en" sz="1200" dirty="0">
                <a:solidFill>
                  <a:schemeClr val="dk1"/>
                </a:solidFill>
                <a:latin typeface="Calibri"/>
                <a:ea typeface="Calibri"/>
                <a:cs typeface="Calibri"/>
                <a:sym typeface="Calibri"/>
              </a:rPr>
              <a:t>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a:t>
            </a:r>
            <a:r>
              <a:rPr lang="en" sz="1200" b="1" dirty="0">
                <a:solidFill>
                  <a:schemeClr val="dk1"/>
                </a:solidFill>
                <a:latin typeface="Calibri"/>
                <a:ea typeface="Calibri"/>
                <a:cs typeface="Calibri"/>
                <a:sym typeface="Calibri"/>
              </a:rPr>
              <a:t>Interactive Word Wall and any anchor charts, etc</a:t>
            </a:r>
            <a:r>
              <a:rPr lang="en" sz="1200" dirty="0">
                <a:solidFill>
                  <a:schemeClr val="dk1"/>
                </a:solidFill>
                <a:latin typeface="Calibri"/>
                <a:ea typeface="Calibri"/>
                <a:cs typeface="Calibri"/>
                <a:sym typeface="Calibri"/>
              </a:rPr>
              <a:t>.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assigning the </a:t>
            </a:r>
            <a:r>
              <a:rPr lang="en" sz="1200" b="1" dirty="0">
                <a:solidFill>
                  <a:schemeClr val="dk1"/>
                </a:solidFill>
                <a:latin typeface="Calibri"/>
                <a:ea typeface="Calibri"/>
                <a:cs typeface="Calibri"/>
                <a:sym typeface="Calibri"/>
              </a:rPr>
              <a:t>engagement text “Fire Chief Sparks Rescues Neighborhood Alley Cat from Tree in Sunnyside City Park”</a:t>
            </a:r>
            <a:r>
              <a:rPr lang="en" sz="1200" dirty="0">
                <a:solidFill>
                  <a:schemeClr val="dk1"/>
                </a:solidFill>
                <a:latin typeface="Calibri"/>
                <a:ea typeface="Calibri"/>
                <a:cs typeface="Calibri"/>
                <a:sym typeface="Calibri"/>
              </a:rPr>
              <a:t> for independent reading in place of or in addition to the </a:t>
            </a:r>
            <a:r>
              <a:rPr lang="en" sz="1200" b="1" dirty="0">
                <a:solidFill>
                  <a:schemeClr val="dk1"/>
                </a:solidFill>
                <a:latin typeface="Calibri"/>
                <a:ea typeface="Calibri"/>
                <a:cs typeface="Calibri"/>
                <a:sym typeface="Calibri"/>
              </a:rPr>
              <a:t>decodable text “Sam Rides the Subway Train.”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working with a small group of students or meeting with individual students at this time.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7272007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Preview the Engagement Text: “Fire Chief Sparks Rescues Neighborhood Alley Cat from Tree in Sunnyside City Park.”</a:t>
            </a:r>
            <a:endParaRPr sz="120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Independent and Small Group Work guidance (Skills Block Resource Manual)</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4448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65c4d691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465c4d691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Module 1 Teacher Guide. To differentiate further, consider changing the difficulty of words based on the ability of the student.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542342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Building on Previous Work: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apply what they have learned about the spelling patterns from the current cycle to decoding words with vowel teams, multisyllabic words, and irregularly spelled high-frequency words.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Ongoing Assessment: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read irregularly spelled high-frequency words and explain why the words are irregular.</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read one- and two-syllable words with vowel teams.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Key Vocabulary: </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Comprehension, grabble, responsibility, retelling, ’located at,’ alerted, responded, lure, supplies, bullhorn, aerial ladder</a:t>
            </a:r>
            <a:endParaRPr sz="1200">
              <a:latin typeface="Calibri"/>
              <a:ea typeface="Calibri"/>
              <a:cs typeface="Calibri"/>
              <a:sym typeface="Calibri"/>
            </a:endParaRPr>
          </a:p>
        </p:txBody>
      </p:sp>
    </p:spTree>
    <p:extLst>
      <p:ext uri="{BB962C8B-B14F-4D97-AF65-F5344CB8AC3E}">
        <p14:creationId xmlns:p14="http://schemas.microsoft.com/office/powerpoint/2010/main" val="41591484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a:t>
            </a:r>
            <a:r>
              <a:rPr lang="en" sz="1200" dirty="0" smtClean="0">
                <a:solidFill>
                  <a:schemeClr val="dk1"/>
                </a:solidFill>
                <a:latin typeface="Calibri"/>
                <a:ea typeface="Calibri"/>
                <a:cs typeface="Calibri"/>
                <a:sym typeface="Calibri"/>
              </a:rPr>
              <a:t>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03093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 back what they heard. This can be very brief as the lesson goes into this in more detail.</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Take the time to emphasize the words “retell” and “evidence” in the Learning Targets.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Invite students to explain the  meaning of “evidence,” if needed.  Students may be familiar with “evidence” from working with Engagement Texts in the Grade 1 modules. </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For retell, you can connect it to the "say back what they </a:t>
            </a:r>
            <a:r>
              <a:rPr lang="en" sz="1200" dirty="0" smtClean="0">
                <a:latin typeface="Calibri" panose="020F0502020204030204" pitchFamily="34" charset="0"/>
                <a:sym typeface="Calibri"/>
              </a:rPr>
              <a:t>heard.” </a:t>
            </a:r>
            <a:r>
              <a:rPr lang="en" sz="1200" dirty="0">
                <a:latin typeface="Calibri" panose="020F0502020204030204" pitchFamily="34" charset="0"/>
                <a:sym typeface="Calibri"/>
              </a:rPr>
              <a:t>You can ask students to identify the part of the word that is familiar ("tell") and explain what the "re" does to that word.</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22225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d951d6a5b_1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d951d6a5b_1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a:t>
            </a:r>
            <a:r>
              <a:rPr lang="en" sz="1200" b="1" dirty="0">
                <a:latin typeface="Calibri" panose="020F0502020204030204" pitchFamily="34" charset="0"/>
                <a:sym typeface="Calibri"/>
              </a:rPr>
              <a:t>3-5 minutes for uninterrupted first read and 8-10 minutes for the second read with questions</a:t>
            </a:r>
            <a:endParaRPr sz="1200" b="1" dirty="0">
              <a:latin typeface="Calibri" panose="020F0502020204030204" pitchFamily="34" charset="0"/>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read the </a:t>
            </a:r>
            <a:r>
              <a:rPr lang="en" sz="1200" b="1" dirty="0">
                <a:solidFill>
                  <a:schemeClr val="dk1"/>
                </a:solidFill>
                <a:latin typeface="Calibri"/>
                <a:ea typeface="Calibri"/>
                <a:cs typeface="Calibri"/>
                <a:sym typeface="Calibri"/>
              </a:rPr>
              <a:t>Engagement Text “Fire Chief Sparks Rescues Neighborhood Alley Cat from Tree” </a:t>
            </a:r>
            <a:r>
              <a:rPr lang="en" sz="1200" dirty="0">
                <a:solidFill>
                  <a:schemeClr val="dk1"/>
                </a:solidFill>
                <a:latin typeface="Calibri"/>
                <a:ea typeface="Calibri"/>
                <a:cs typeface="Calibri"/>
                <a:sym typeface="Calibri"/>
              </a:rPr>
              <a:t>aloud twice. The first time, uninterrupted. After the second read, students turn to a partner and retell the story in their own words. Engage students in a comprehension </a:t>
            </a:r>
            <a:r>
              <a:rPr lang="en" sz="1200" dirty="0" smtClean="0">
                <a:solidFill>
                  <a:schemeClr val="dk1"/>
                </a:solidFill>
                <a:latin typeface="Calibri"/>
                <a:ea typeface="Calibri"/>
                <a:cs typeface="Calibri"/>
                <a:sym typeface="Calibri"/>
              </a:rPr>
              <a:t>discussion </a:t>
            </a:r>
            <a:r>
              <a:rPr lang="en" sz="1200" dirty="0">
                <a:solidFill>
                  <a:schemeClr val="dk1"/>
                </a:solidFill>
                <a:latin typeface="Calibri"/>
                <a:ea typeface="Calibri"/>
                <a:cs typeface="Calibri"/>
                <a:sym typeface="Calibri"/>
              </a:rPr>
              <a:t>including any new vocabulary.  (Questions are found on the following slides).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unable to project the slides, use a physical copy of the </a:t>
            </a:r>
            <a:r>
              <a:rPr lang="en" sz="1200" b="1" dirty="0">
                <a:solidFill>
                  <a:schemeClr val="dk1"/>
                </a:solidFill>
                <a:latin typeface="Calibri"/>
                <a:ea typeface="Calibri"/>
                <a:cs typeface="Calibri"/>
                <a:sym typeface="Calibri"/>
              </a:rPr>
              <a:t>Student Decodable Reader </a:t>
            </a:r>
            <a:r>
              <a:rPr lang="en" sz="1200" dirty="0">
                <a:solidFill>
                  <a:schemeClr val="dk1"/>
                </a:solidFill>
                <a:latin typeface="Calibri"/>
                <a:ea typeface="Calibri"/>
                <a:cs typeface="Calibri"/>
                <a:sym typeface="Calibri"/>
              </a:rPr>
              <a:t>to show the illustrations. These can be held up by a few students if the class size is large.</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a read-aloud of the </a:t>
            </a:r>
            <a:r>
              <a:rPr lang="en" sz="1200" b="1" dirty="0">
                <a:solidFill>
                  <a:schemeClr val="dk1"/>
                </a:solidFill>
                <a:latin typeface="Calibri"/>
                <a:ea typeface="Calibri"/>
                <a:cs typeface="Calibri"/>
                <a:sym typeface="Calibri"/>
              </a:rPr>
              <a:t>Engagement Text</a:t>
            </a:r>
            <a:r>
              <a:rPr lang="en" sz="1200" dirty="0">
                <a:solidFill>
                  <a:schemeClr val="dk1"/>
                </a:solidFill>
                <a:latin typeface="Calibri"/>
                <a:ea typeface="Calibri"/>
                <a:cs typeface="Calibri"/>
                <a:sym typeface="Calibri"/>
              </a:rPr>
              <a:t>. Say: </a:t>
            </a:r>
            <a:r>
              <a:rPr lang="en" sz="1200" i="1" dirty="0">
                <a:solidFill>
                  <a:schemeClr val="dk1"/>
                </a:solidFill>
                <a:latin typeface="Calibri"/>
                <a:ea typeface="Calibri"/>
                <a:cs typeface="Calibri"/>
                <a:sym typeface="Calibri"/>
              </a:rPr>
              <a:t>“Listen carefully as I read today’s story, ‘Fire Chief Sparks Rescues Neighborhood Alley Cat from Tree.’ You will hear words in the story that we learned in our last lesson. After I am finished reading, you will retell the story to a partner and answer some questions about it.”</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story aloud once uninterrupted with fluency and expression. Read the story a second time and stop for vocabulary or any other language/syntax opportunities to lift up. For example, you could explain/demonstrate what “frightened” means.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reading </a:t>
            </a:r>
            <a:r>
              <a:rPr lang="en" sz="1200" b="1" dirty="0">
                <a:solidFill>
                  <a:schemeClr val="dk1"/>
                </a:solidFill>
                <a:latin typeface="Calibri"/>
                <a:ea typeface="Calibri"/>
                <a:cs typeface="Calibri"/>
                <a:sym typeface="Calibri"/>
              </a:rPr>
              <a:t>Engagement Text </a:t>
            </a:r>
            <a:r>
              <a:rPr lang="en" sz="1200" dirty="0">
                <a:solidFill>
                  <a:schemeClr val="dk1"/>
                </a:solidFill>
                <a:latin typeface="Calibri"/>
                <a:ea typeface="Calibri"/>
                <a:cs typeface="Calibri"/>
                <a:sym typeface="Calibri"/>
              </a:rPr>
              <a:t>for the second time, tell students to turn to a </a:t>
            </a:r>
            <a:r>
              <a:rPr lang="en" sz="1200" dirty="0">
                <a:latin typeface="Calibri" panose="020F0502020204030204" pitchFamily="34" charset="0"/>
                <a:sym typeface="Calibri"/>
              </a:rPr>
              <a:t>partner and retell the story in their own words. Next, cold call a student to share their retell. Finally, summarize what students have contributed for the entire class. </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to </a:t>
            </a:r>
            <a:r>
              <a:rPr lang="en" sz="1200" dirty="0" smtClean="0">
                <a:solidFill>
                  <a:schemeClr val="dk1"/>
                </a:solidFill>
                <a:latin typeface="Calibri"/>
                <a:ea typeface="Calibri"/>
                <a:cs typeface="Calibri"/>
                <a:sym typeface="Calibri"/>
              </a:rPr>
              <a:t>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Students retelling story in their own words.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Consider providing students with a copy of the </a:t>
            </a:r>
            <a:r>
              <a:rPr lang="en" sz="1200" b="1" dirty="0">
                <a:latin typeface="Calibri" panose="020F0502020204030204" pitchFamily="34" charset="0"/>
                <a:sym typeface="Calibri"/>
              </a:rPr>
              <a:t>Decodable Reader</a:t>
            </a:r>
            <a:r>
              <a:rPr lang="en" sz="1200" dirty="0">
                <a:latin typeface="Calibri" panose="020F0502020204030204" pitchFamily="34" charset="0"/>
                <a:sym typeface="Calibri"/>
              </a:rPr>
              <a:t>. The illustrations in the reader will show the sequence of the story, and students can simply retell the details based on what they see in the illustrations.</a:t>
            </a:r>
            <a:endParaRPr sz="1200" dirty="0">
              <a:latin typeface="Calibri" panose="020F0502020204030204" pitchFamily="34" charset="0"/>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11359381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lang="en" sz="1200" dirty="0" smtClean="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Ask </a:t>
            </a:r>
            <a:r>
              <a:rPr lang="en" sz="1200" dirty="0">
                <a:solidFill>
                  <a:schemeClr val="dk1"/>
                </a:solidFill>
                <a:latin typeface="Calibri"/>
                <a:ea typeface="Calibri"/>
                <a:cs typeface="Calibri"/>
                <a:sym typeface="Calibri"/>
              </a:rPr>
              <a:t>comprehension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comprehension questions for “Fire Chief Sparks Rescues Neighborhood Alley Cat from Tree in Sunnyside City Park.” Questions on slide are in order of occurrence in story.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Recall: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happened yesterday morning in Sunnyside City Park</a:t>
            </a:r>
            <a:r>
              <a:rPr lang="en" sz="1200" i="1" dirty="0" smtClean="0">
                <a:solidFill>
                  <a:schemeClr val="dk1"/>
                </a:solidFill>
                <a:latin typeface="Calibri"/>
                <a:ea typeface="Calibri"/>
                <a:cs typeface="Calibri"/>
                <a:sym typeface="Calibri"/>
              </a:rPr>
              <a:t>?”</a:t>
            </a:r>
            <a:r>
              <a:rPr lang="en" sz="1200" b="1" i="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cat was found in a tree; the fire chief rescued the cat)</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were some ways the fire chief tried to get the cat down from the tree</a:t>
            </a:r>
            <a:r>
              <a:rPr lang="en"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(tried using a trap and calling the cat’s name)</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i="1" dirty="0" smtClean="0">
                <a:solidFill>
                  <a:schemeClr val="dk1"/>
                </a:solidFill>
                <a:latin typeface="Calibri"/>
                <a:ea typeface="Calibri"/>
                <a:cs typeface="Calibri"/>
                <a:sym typeface="Calibri"/>
              </a:rPr>
              <a:t>"How </a:t>
            </a:r>
            <a:r>
              <a:rPr lang="en" sz="1200" i="1" dirty="0">
                <a:solidFill>
                  <a:schemeClr val="dk1"/>
                </a:solidFill>
                <a:latin typeface="Calibri"/>
                <a:ea typeface="Calibri"/>
                <a:cs typeface="Calibri"/>
                <a:sym typeface="Calibri"/>
              </a:rPr>
              <a:t>did the chief finally get the cat down from the tree</a:t>
            </a:r>
            <a:r>
              <a:rPr lang="en" sz="1200" i="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(by going up a ladder and getting him)</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Inference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None for this passage.</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Extension </a:t>
            </a:r>
            <a:r>
              <a:rPr lang="en" sz="1200" dirty="0">
                <a:solidFill>
                  <a:schemeClr val="dk1"/>
                </a:solidFill>
                <a:latin typeface="Calibri"/>
                <a:ea typeface="Calibri"/>
                <a:cs typeface="Calibri"/>
                <a:sym typeface="Calibri"/>
              </a:rPr>
              <a:t>Question:</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i="1" dirty="0" smtClean="0">
                <a:solidFill>
                  <a:schemeClr val="dk1"/>
                </a:solidFill>
                <a:latin typeface="Calibri"/>
                <a:ea typeface="Calibri"/>
                <a:cs typeface="Calibri"/>
                <a:sym typeface="Calibri"/>
              </a:rPr>
              <a:t>"At </a:t>
            </a:r>
            <a:r>
              <a:rPr lang="en" sz="1200" i="1" dirty="0">
                <a:solidFill>
                  <a:schemeClr val="dk1"/>
                </a:solidFill>
                <a:latin typeface="Calibri"/>
                <a:ea typeface="Calibri"/>
                <a:cs typeface="Calibri"/>
                <a:sym typeface="Calibri"/>
              </a:rPr>
              <a:t>the end of the article, Chief Sparks said, </a:t>
            </a:r>
            <a:r>
              <a:rPr lang="en" sz="1200" i="1" dirty="0" smtClean="0">
                <a:solidFill>
                  <a:schemeClr val="dk1"/>
                </a:solidFill>
                <a:latin typeface="Calibri"/>
                <a:ea typeface="Calibri"/>
                <a:cs typeface="Calibri"/>
                <a:sym typeface="Calibri"/>
              </a:rPr>
              <a:t>‘all </a:t>
            </a:r>
            <a:r>
              <a:rPr lang="en" sz="1200" i="1" dirty="0">
                <a:solidFill>
                  <a:schemeClr val="dk1"/>
                </a:solidFill>
                <a:latin typeface="Calibri"/>
                <a:ea typeface="Calibri"/>
                <a:cs typeface="Calibri"/>
                <a:sym typeface="Calibri"/>
              </a:rPr>
              <a:t>in a day’s work</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 you think she meant by </a:t>
            </a:r>
            <a:r>
              <a:rPr lang="en" sz="1200" i="1" dirty="0" smtClean="0">
                <a:solidFill>
                  <a:schemeClr val="dk1"/>
                </a:solidFill>
                <a:latin typeface="Calibri"/>
                <a:ea typeface="Calibri"/>
                <a:cs typeface="Calibri"/>
                <a:sym typeface="Calibri"/>
              </a:rPr>
              <a:t>that,</a:t>
            </a:r>
            <a:r>
              <a:rPr lang="en" sz="1200" i="1" baseline="0"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all </a:t>
            </a:r>
            <a:r>
              <a:rPr lang="en" sz="1200" i="1" dirty="0">
                <a:solidFill>
                  <a:schemeClr val="dk1"/>
                </a:solidFill>
                <a:latin typeface="Calibri"/>
                <a:ea typeface="Calibri"/>
                <a:cs typeface="Calibri"/>
                <a:sym typeface="Calibri"/>
              </a:rPr>
              <a:t>in a day’s work</a:t>
            </a:r>
            <a:r>
              <a:rPr lang="en" sz="1200" i="1"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Possible answer:  </a:t>
            </a:r>
            <a:r>
              <a:rPr lang="en" sz="1200" b="1" dirty="0">
                <a:solidFill>
                  <a:schemeClr val="dk1"/>
                </a:solidFill>
                <a:latin typeface="Calibri"/>
                <a:ea typeface="Calibri"/>
                <a:cs typeface="Calibri"/>
                <a:sym typeface="Calibri"/>
              </a:rPr>
              <a:t>(Answers will vary. It’s just part of her job; she does a lot of different things, not just fight fires.)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answer comprehension questions about text.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portion of the text with the answer to the question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p:txBody>
      </p:sp>
    </p:spTree>
    <p:extLst>
      <p:ext uri="{BB962C8B-B14F-4D97-AF65-F5344CB8AC3E}">
        <p14:creationId xmlns:p14="http://schemas.microsoft.com/office/powerpoint/2010/main" val="3420520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4"/>
        <p:cNvGrpSpPr/>
        <p:nvPr/>
      </p:nvGrpSpPr>
      <p:grpSpPr>
        <a:xfrm>
          <a:off x="0" y="0"/>
          <a:ext cx="0" cy="0"/>
          <a:chOff x="0" y="0"/>
          <a:chExt cx="0" cy="0"/>
        </a:xfrm>
      </p:grpSpPr>
      <p:sp>
        <p:nvSpPr>
          <p:cNvPr id="105" name="Google Shape;105;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0" name="Google Shape;110;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1" name="Google Shape;111;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2" name="Google Shape;112;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5" name="Google Shape;115;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6" name="Google Shape;116;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1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1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1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2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2" name="Google Shape;152;p2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9" name="Google Shape;159;p2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0" name="Google Shape;160;p2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2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2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8" name="Google Shape;178;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3.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2.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5"/>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02" name="Google Shape;102;p15"/>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03" name="Google Shape;103;p15"/>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25.xml"/><Relationship Id="rId5" Type="http://schemas.openxmlformats.org/officeDocument/2006/relationships/image" Target="../media/image31.pn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2: Cycle 4: Lesson 17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5" name="Google Shape;185;p28"/>
          <p:cNvSpPr txBox="1">
            <a:spLocks noGrp="1"/>
          </p:cNvSpPr>
          <p:nvPr>
            <p:ph type="body" idx="1"/>
          </p:nvPr>
        </p:nvSpPr>
        <p:spPr>
          <a:xfrm>
            <a:off x="311700" y="1015500"/>
            <a:ext cx="8520600" cy="39369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rgbClr val="000000"/>
              </a:buClr>
              <a:buSzPts val="1100"/>
              <a:buFont typeface="Arial"/>
              <a:buNone/>
            </a:pPr>
            <a:r>
              <a:rPr lang="en" sz="1600" dirty="0">
                <a:solidFill>
                  <a:schemeClr val="dk1"/>
                </a:solidFill>
              </a:rPr>
              <a:t>This lesson introduces </a:t>
            </a:r>
            <a:r>
              <a:rPr lang="en" sz="1600" dirty="0"/>
              <a:t>three new instructional practices: Irregular Word Snap or Trap, Engagement Text Read Aloud, and Decodable Reader Partner Search and Read.</a:t>
            </a:r>
            <a:r>
              <a:rPr lang="en" sz="1600" dirty="0">
                <a:solidFill>
                  <a:schemeClr val="dk1"/>
                </a:solidFill>
              </a:rPr>
              <a:t> Stu</a:t>
            </a:r>
            <a:r>
              <a:rPr lang="en" sz="1600" dirty="0"/>
              <a:t>dents will be familiar with the Engagement Text Read Aloud and Decodable Reader Partner Search and Read from the Grade 1 modules. However, the Grade 2 versions include new components.  T</a:t>
            </a:r>
            <a:r>
              <a:rPr lang="en" sz="1600" dirty="0">
                <a:solidFill>
                  <a:schemeClr val="dk1"/>
                </a:solidFill>
              </a:rPr>
              <a:t>he Read Al</a:t>
            </a:r>
            <a:r>
              <a:rPr lang="en" sz="1600" dirty="0"/>
              <a:t>oud </a:t>
            </a:r>
            <a:r>
              <a:rPr lang="en" sz="1600" dirty="0">
                <a:solidFill>
                  <a:schemeClr val="dk1"/>
                </a:solidFill>
              </a:rPr>
              <a:t>Engagement Text is “</a:t>
            </a:r>
            <a:r>
              <a:rPr lang="en" sz="1600" dirty="0"/>
              <a:t>Fire Chief Sparks Rescues Neighborhood Alley Cat from Tree in Sunnyside City Park” and the Student Decodable Text is “Stuck Up High.”</a:t>
            </a:r>
            <a:endParaRPr sz="1600" b="1" dirty="0">
              <a:solidFill>
                <a:schemeClr val="dk1"/>
              </a:solidFill>
            </a:endParaRPr>
          </a:p>
          <a:p>
            <a:pPr marL="0" lvl="0" indent="0" algn="l" rtl="0">
              <a:lnSpc>
                <a:spcPct val="90000"/>
              </a:lnSpc>
              <a:spcBef>
                <a:spcPts val="800"/>
              </a:spcBef>
              <a:spcAft>
                <a:spcPts val="0"/>
              </a:spcAft>
              <a:buClr>
                <a:srgbClr val="000000"/>
              </a:buClr>
              <a:buSzPts val="1100"/>
              <a:buFont typeface="Arial"/>
              <a:buNone/>
            </a:pPr>
            <a:r>
              <a:rPr lang="en" sz="1600" b="1" dirty="0">
                <a:solidFill>
                  <a:schemeClr val="dk1"/>
                </a:solidFill>
              </a:rPr>
              <a:t>Be sure that students pay careful attention to:</a:t>
            </a:r>
            <a:endParaRPr sz="1600" b="1" dirty="0">
              <a:solidFill>
                <a:schemeClr val="dk1"/>
              </a:solidFill>
            </a:endParaRPr>
          </a:p>
          <a:p>
            <a:pPr marL="457200" lvl="0" indent="-330200" algn="l" rtl="0">
              <a:lnSpc>
                <a:spcPct val="90000"/>
              </a:lnSpc>
              <a:spcBef>
                <a:spcPts val="1000"/>
              </a:spcBef>
              <a:spcAft>
                <a:spcPts val="0"/>
              </a:spcAft>
              <a:buClr>
                <a:schemeClr val="dk1"/>
              </a:buClr>
              <a:buSzPts val="1600"/>
              <a:buChar char="•"/>
            </a:pPr>
            <a:r>
              <a:rPr lang="en" sz="1600" dirty="0">
                <a:solidFill>
                  <a:schemeClr val="dk1"/>
                </a:solidFill>
              </a:rPr>
              <a:t>Understanding what happens in the Engagement </a:t>
            </a:r>
            <a:r>
              <a:rPr lang="en" sz="1600" dirty="0" smtClean="0">
                <a:solidFill>
                  <a:schemeClr val="dk1"/>
                </a:solidFill>
              </a:rPr>
              <a:t>Text.</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Decoding words with the patterns worked with in this cycle (</a:t>
            </a:r>
            <a:r>
              <a:rPr lang="en" sz="1600" dirty="0"/>
              <a:t>“igh” and “ie”)</a:t>
            </a:r>
            <a:r>
              <a:rPr lang="en" sz="1600" dirty="0">
                <a:solidFill>
                  <a:schemeClr val="dk1"/>
                </a:solidFill>
              </a:rPr>
              <a:t>and </a:t>
            </a:r>
            <a:r>
              <a:rPr lang="en" sz="1600" dirty="0"/>
              <a:t>previous </a:t>
            </a:r>
            <a:r>
              <a:rPr lang="en" sz="1600" dirty="0" smtClean="0">
                <a:solidFill>
                  <a:schemeClr val="dk1"/>
                </a:solidFill>
              </a:rPr>
              <a:t>cycles.</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High-Frequency </a:t>
            </a:r>
            <a:r>
              <a:rPr lang="en" sz="1600" dirty="0" smtClean="0">
                <a:solidFill>
                  <a:schemeClr val="dk1"/>
                </a:solidFill>
              </a:rPr>
              <a:t>words.</a:t>
            </a:r>
            <a:endParaRPr sz="1600" dirty="0">
              <a:solidFill>
                <a:schemeClr val="dk1"/>
              </a:solidFill>
            </a:endParaRPr>
          </a:p>
          <a:p>
            <a:pPr marL="457200" lvl="0" indent="-330200" algn="l" rtl="0">
              <a:lnSpc>
                <a:spcPct val="90000"/>
              </a:lnSpc>
              <a:spcBef>
                <a:spcPts val="0"/>
              </a:spcBef>
              <a:spcAft>
                <a:spcPts val="0"/>
              </a:spcAft>
              <a:buSzPts val="1600"/>
              <a:buChar char="•"/>
            </a:pPr>
            <a:r>
              <a:rPr lang="en" sz="1600" dirty="0"/>
              <a:t>Instructional practices new to Grade </a:t>
            </a:r>
            <a:r>
              <a:rPr lang="en" sz="1600" dirty="0" smtClean="0"/>
              <a:t>2.</a:t>
            </a: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37"/>
          <p:cNvSpPr txBox="1">
            <a:spLocks noGrp="1"/>
          </p:cNvSpPr>
          <p:nvPr>
            <p:ph type="title"/>
          </p:nvPr>
        </p:nvSpPr>
        <p:spPr>
          <a:xfrm>
            <a:off x="261672" y="350486"/>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Vocabulary and Language</a:t>
            </a:r>
            <a:endParaRPr dirty="0"/>
          </a:p>
        </p:txBody>
      </p:sp>
      <p:sp>
        <p:nvSpPr>
          <p:cNvPr id="245" name="Google Shape;245;p37"/>
          <p:cNvSpPr txBox="1">
            <a:spLocks noGrp="1"/>
          </p:cNvSpPr>
          <p:nvPr>
            <p:ph type="body" idx="1"/>
          </p:nvPr>
        </p:nvSpPr>
        <p:spPr>
          <a:xfrm>
            <a:off x="163700" y="923186"/>
            <a:ext cx="8520600" cy="3763500"/>
          </a:xfrm>
          <a:prstGeom prst="rect">
            <a:avLst/>
          </a:prstGeom>
        </p:spPr>
        <p:txBody>
          <a:bodyPr spcFirstLastPara="1" wrap="square" lIns="68575" tIns="34275" rIns="68575" bIns="34275" anchor="t" anchorCtr="0">
            <a:noAutofit/>
          </a:bodyPr>
          <a:lstStyle/>
          <a:p>
            <a:pPr marL="457200" lvl="0" indent="-368300" algn="l" rtl="0">
              <a:lnSpc>
                <a:spcPct val="120000"/>
              </a:lnSpc>
              <a:spcBef>
                <a:spcPts val="800"/>
              </a:spcBef>
              <a:spcAft>
                <a:spcPts val="0"/>
              </a:spcAft>
              <a:buClr>
                <a:schemeClr val="dk1"/>
              </a:buClr>
              <a:buSzPts val="2200"/>
              <a:buAutoNum type="arabicPeriod"/>
            </a:pPr>
            <a:r>
              <a:rPr lang="en" sz="2200" dirty="0"/>
              <a:t>According to the article, </a:t>
            </a:r>
            <a:r>
              <a:rPr lang="en" sz="2200" dirty="0" smtClean="0"/>
              <a:t>“Two </a:t>
            </a:r>
            <a:r>
              <a:rPr lang="en" sz="2200" dirty="0"/>
              <a:t>neighborhood children </a:t>
            </a:r>
            <a:r>
              <a:rPr lang="en" sz="2200" u="sng" dirty="0"/>
              <a:t>alerted </a:t>
            </a:r>
            <a:r>
              <a:rPr lang="en" sz="2200" dirty="0"/>
              <a:t>the Sunnyside Fire </a:t>
            </a:r>
            <a:r>
              <a:rPr lang="en" sz="2200" dirty="0" smtClean="0"/>
              <a:t>Department,” what </a:t>
            </a:r>
            <a:r>
              <a:rPr lang="en" sz="2200" dirty="0"/>
              <a:t>is another word or phrase that means the same as ‘alerted’ in this sentence?</a:t>
            </a:r>
            <a:endParaRPr sz="2200" dirty="0"/>
          </a:p>
          <a:p>
            <a:pPr marL="457200" lvl="0" indent="-368300" algn="l" rtl="0">
              <a:lnSpc>
                <a:spcPct val="120000"/>
              </a:lnSpc>
              <a:spcBef>
                <a:spcPts val="0"/>
              </a:spcBef>
              <a:spcAft>
                <a:spcPts val="0"/>
              </a:spcAft>
              <a:buClr>
                <a:schemeClr val="dk1"/>
              </a:buClr>
              <a:buSzPts val="2200"/>
              <a:buAutoNum type="arabicPeriod"/>
            </a:pPr>
            <a:r>
              <a:rPr lang="en" sz="2200" dirty="0"/>
              <a:t>What does it mean that the fire chief </a:t>
            </a:r>
            <a:r>
              <a:rPr lang="en" sz="2200" dirty="0" smtClean="0"/>
              <a:t>“responded </a:t>
            </a:r>
            <a:r>
              <a:rPr lang="en" sz="2200" dirty="0"/>
              <a:t>to the </a:t>
            </a:r>
            <a:r>
              <a:rPr lang="en" sz="2200" dirty="0" smtClean="0"/>
              <a:t>scene” </a:t>
            </a:r>
            <a:r>
              <a:rPr lang="en" sz="2200" dirty="0"/>
              <a:t>in the article? How do you know?</a:t>
            </a:r>
            <a:endParaRPr sz="2200" dirty="0"/>
          </a:p>
          <a:p>
            <a:pPr marL="457200" lvl="0" indent="-368300" algn="l" rtl="0">
              <a:lnSpc>
                <a:spcPct val="120000"/>
              </a:lnSpc>
              <a:spcBef>
                <a:spcPts val="0"/>
              </a:spcBef>
              <a:spcAft>
                <a:spcPts val="0"/>
              </a:spcAft>
              <a:buClr>
                <a:schemeClr val="dk1"/>
              </a:buClr>
              <a:buSzPts val="2200"/>
              <a:buAutoNum type="arabicPeriod"/>
            </a:pPr>
            <a:r>
              <a:rPr lang="en" sz="2200" dirty="0"/>
              <a:t>What is the meaning of the word </a:t>
            </a:r>
            <a:r>
              <a:rPr lang="en" sz="2200" dirty="0" smtClean="0"/>
              <a:t>“lure</a:t>
            </a:r>
            <a:r>
              <a:rPr lang="en" sz="2200" dirty="0" smtClean="0"/>
              <a:t>”</a:t>
            </a:r>
            <a:r>
              <a:rPr lang="en" sz="2200" dirty="0" smtClean="0"/>
              <a:t> </a:t>
            </a:r>
            <a:r>
              <a:rPr lang="en" sz="2200" dirty="0"/>
              <a:t>in the sentence </a:t>
            </a:r>
            <a:r>
              <a:rPr lang="en" sz="2200" dirty="0" smtClean="0"/>
              <a:t>“Chief </a:t>
            </a:r>
            <a:r>
              <a:rPr lang="en" sz="2200" dirty="0"/>
              <a:t>Sparks first tried to </a:t>
            </a:r>
            <a:r>
              <a:rPr lang="en" sz="2200" u="sng" dirty="0"/>
              <a:t>lure</a:t>
            </a:r>
            <a:r>
              <a:rPr lang="en" sz="2200" dirty="0"/>
              <a:t> the cat down with </a:t>
            </a:r>
            <a:r>
              <a:rPr lang="en" sz="2200" dirty="0" smtClean="0"/>
              <a:t>traps?”</a:t>
            </a:r>
            <a:endParaRPr sz="2200" dirty="0"/>
          </a:p>
          <a:p>
            <a:pPr marL="0" lvl="0" indent="0" algn="l" rtl="0">
              <a:lnSpc>
                <a:spcPct val="120000"/>
              </a:lnSpc>
              <a:spcBef>
                <a:spcPts val="800"/>
              </a:spcBef>
              <a:spcAft>
                <a:spcPts val="0"/>
              </a:spcAft>
              <a:buNone/>
            </a:pPr>
            <a:endParaRPr sz="2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51" name="Google Shape;251;p38"/>
          <p:cNvSpPr txBox="1">
            <a:spLocks noGrp="1"/>
          </p:cNvSpPr>
          <p:nvPr>
            <p:ph type="body" idx="1"/>
          </p:nvPr>
        </p:nvSpPr>
        <p:spPr>
          <a:xfrm>
            <a:off x="311700" y="9068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2400" dirty="0">
                <a:solidFill>
                  <a:srgbClr val="FF0000"/>
                </a:solidFill>
              </a:rPr>
              <a:t>“It’s time to grapple baby, grapple baby, grapple baby. Grapple baby, grapple baby, grapple. Is it a snap or trap word? Think about it and back it up. Think and back it up. Is it a snap or trap word? It’s going to hard, but think about it and make a start.”</a:t>
            </a:r>
            <a:endParaRPr sz="2400" dirty="0">
              <a:solidFill>
                <a:srgbClr val="FF0000"/>
              </a:solidFill>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57" name="Google Shape;257;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t>I can read high-frequency words that are a “snap” and play fair and words that are a “trap” and don’t play fair.</a:t>
            </a:r>
            <a:endParaRPr sz="2400"/>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258" name="Google Shape;258;p39"/>
          <p:cNvPicPr preferRelativeResize="0"/>
          <p:nvPr/>
        </p:nvPicPr>
        <p:blipFill>
          <a:blip r:embed="rId3">
            <a:alphaModFix/>
          </a:blip>
          <a:stretch>
            <a:fillRect/>
          </a:stretch>
        </p:blipFill>
        <p:spPr>
          <a:xfrm>
            <a:off x="8371112" y="4397828"/>
            <a:ext cx="657129" cy="51201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40"/>
          <p:cNvSpPr txBox="1">
            <a:spLocks noGrp="1"/>
          </p:cNvSpPr>
          <p:nvPr>
            <p:ph type="title"/>
          </p:nvPr>
        </p:nvSpPr>
        <p:spPr>
          <a:xfrm>
            <a:off x="311700" y="1957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b="1"/>
              <a:t>Snap or Trap</a:t>
            </a:r>
            <a:endParaRPr b="1"/>
          </a:p>
        </p:txBody>
      </p:sp>
      <p:sp>
        <p:nvSpPr>
          <p:cNvPr id="264" name="Google Shape;264;p40"/>
          <p:cNvSpPr txBox="1">
            <a:spLocks noGrp="1"/>
          </p:cNvSpPr>
          <p:nvPr>
            <p:ph type="body" idx="1"/>
          </p:nvPr>
        </p:nvSpPr>
        <p:spPr>
          <a:xfrm>
            <a:off x="1419550" y="1033775"/>
            <a:ext cx="61374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600" dirty="0"/>
              <a:t>boy		</a:t>
            </a:r>
            <a:r>
              <a:rPr lang="en" sz="3600" dirty="0" smtClean="0"/>
              <a:t>but</a:t>
            </a:r>
            <a:r>
              <a:rPr lang="en" sz="3600" dirty="0"/>
              <a:t>		</a:t>
            </a:r>
            <a:r>
              <a:rPr lang="en" sz="3600" dirty="0" smtClean="0"/>
              <a:t>  what</a:t>
            </a:r>
          </a:p>
          <a:p>
            <a:pPr marL="0" lvl="0" indent="0" algn="l" rtl="0">
              <a:spcBef>
                <a:spcPts val="800"/>
              </a:spcBef>
              <a:spcAft>
                <a:spcPts val="0"/>
              </a:spcAft>
              <a:buNone/>
            </a:pPr>
            <a:r>
              <a:rPr lang="en" sz="3600" dirty="0" smtClean="0"/>
              <a:t> </a:t>
            </a:r>
            <a:endParaRPr sz="3600" dirty="0"/>
          </a:p>
          <a:p>
            <a:pPr marL="0" lvl="0" indent="0" algn="l" rtl="0">
              <a:spcBef>
                <a:spcPts val="800"/>
              </a:spcBef>
              <a:spcAft>
                <a:spcPts val="0"/>
              </a:spcAft>
              <a:buNone/>
            </a:pPr>
            <a:r>
              <a:rPr lang="en" sz="3600" dirty="0" smtClean="0"/>
              <a:t>only</a:t>
            </a:r>
            <a:r>
              <a:rPr lang="en" sz="3600" dirty="0"/>
              <a:t>	</a:t>
            </a:r>
            <a:r>
              <a:rPr lang="en" sz="3600" dirty="0" smtClean="0"/>
              <a:t>open</a:t>
            </a:r>
            <a:r>
              <a:rPr lang="en" sz="3600" dirty="0"/>
              <a:t> </a:t>
            </a:r>
            <a:r>
              <a:rPr lang="en" sz="3600" dirty="0" smtClean="0"/>
              <a:t>      by</a:t>
            </a:r>
            <a:endParaRPr sz="3600" dirty="0"/>
          </a:p>
          <a:p>
            <a:pPr marL="0" lvl="0" indent="0" algn="l" rtl="0">
              <a:spcBef>
                <a:spcPts val="800"/>
              </a:spcBef>
              <a:spcAft>
                <a:spcPts val="0"/>
              </a:spcAft>
              <a:buNone/>
            </a:pPr>
            <a:endParaRPr lang="en" sz="3600" dirty="0" smtClean="0"/>
          </a:p>
          <a:p>
            <a:pPr marL="0" lvl="0" indent="0" algn="l" rtl="0">
              <a:spcBef>
                <a:spcPts val="800"/>
              </a:spcBef>
              <a:spcAft>
                <a:spcPts val="0"/>
              </a:spcAft>
              <a:buNone/>
            </a:pPr>
            <a:r>
              <a:rPr lang="en" sz="3600" dirty="0" smtClean="0"/>
              <a:t>tree</a:t>
            </a:r>
            <a:r>
              <a:rPr lang="en" sz="3600" dirty="0"/>
              <a:t>	    </a:t>
            </a:r>
            <a:r>
              <a:rPr lang="en" sz="3600" dirty="0" smtClean="0"/>
              <a:t>  again</a:t>
            </a:r>
            <a:r>
              <a:rPr lang="en" sz="3600" dirty="0"/>
              <a:t>	</a:t>
            </a:r>
            <a:r>
              <a:rPr lang="en" sz="3600" dirty="0" smtClean="0"/>
              <a:t> once</a:t>
            </a:r>
            <a:endParaRPr sz="3600" dirty="0"/>
          </a:p>
          <a:p>
            <a:pPr marL="0" lvl="0" indent="0" algn="l" rtl="0">
              <a:spcBef>
                <a:spcPts val="800"/>
              </a:spcBef>
              <a:spcAft>
                <a:spcPts val="0"/>
              </a:spcAft>
              <a:buNone/>
            </a:pPr>
            <a:endParaRPr dirty="0"/>
          </a:p>
          <a:p>
            <a:pPr marL="914400" lvl="0" indent="0" algn="l" rtl="0">
              <a:spcBef>
                <a:spcPts val="800"/>
              </a:spcBef>
              <a:spcAft>
                <a:spcPts val="0"/>
              </a:spcAft>
              <a:buNone/>
            </a:pPr>
            <a:r>
              <a:rPr lang="en" sz="2400" dirty="0"/>
              <a:t>                                        </a:t>
            </a:r>
            <a:endParaRPr sz="2400" dirty="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1"/>
          <p:cNvSpPr txBox="1">
            <a:spLocks noGrp="1"/>
          </p:cNvSpPr>
          <p:nvPr>
            <p:ph type="body" idx="1"/>
          </p:nvPr>
        </p:nvSpPr>
        <p:spPr>
          <a:xfrm>
            <a:off x="420557" y="793247"/>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    </a:t>
            </a:r>
            <a:endParaRPr/>
          </a:p>
          <a:p>
            <a:pPr marL="914400" lvl="0" indent="0" algn="l" rtl="0">
              <a:spcBef>
                <a:spcPts val="800"/>
              </a:spcBef>
              <a:spcAft>
                <a:spcPts val="0"/>
              </a:spcAft>
              <a:buNone/>
            </a:pPr>
            <a:r>
              <a:rPr lang="en" sz="2400"/>
              <a:t>                                        </a:t>
            </a:r>
            <a:endParaRPr sz="2400"/>
          </a:p>
        </p:txBody>
      </p:sp>
      <p:pic>
        <p:nvPicPr>
          <p:cNvPr id="270" name="Google Shape;270;p41"/>
          <p:cNvPicPr preferRelativeResize="0"/>
          <p:nvPr/>
        </p:nvPicPr>
        <p:blipFill rotWithShape="1">
          <a:blip r:embed="rId3">
            <a:alphaModFix/>
          </a:blip>
          <a:srcRect t="18728"/>
          <a:stretch/>
        </p:blipFill>
        <p:spPr>
          <a:xfrm>
            <a:off x="851657" y="1001486"/>
            <a:ext cx="7448550" cy="3460274"/>
          </a:xfrm>
          <a:prstGeom prst="rect">
            <a:avLst/>
          </a:prstGeom>
          <a:noFill/>
          <a:ln>
            <a:noFill/>
          </a:ln>
        </p:spPr>
      </p:pic>
      <p:sp>
        <p:nvSpPr>
          <p:cNvPr id="271" name="Google Shape;271;p41"/>
          <p:cNvSpPr txBox="1"/>
          <p:nvPr/>
        </p:nvSpPr>
        <p:spPr>
          <a:xfrm>
            <a:off x="1770607" y="1733772"/>
            <a:ext cx="2156400" cy="288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panose="020B0502020202020204" pitchFamily="34" charset="0"/>
              </a:rPr>
              <a:t>boy</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open</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but</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by</a:t>
            </a:r>
            <a:endParaRPr sz="3000" dirty="0">
              <a:latin typeface="Century Gothic" panose="020B0502020202020204" pitchFamily="34" charset="0"/>
            </a:endParaRPr>
          </a:p>
        </p:txBody>
      </p:sp>
      <p:sp>
        <p:nvSpPr>
          <p:cNvPr id="272" name="Google Shape;272;p41"/>
          <p:cNvSpPr txBox="1"/>
          <p:nvPr/>
        </p:nvSpPr>
        <p:spPr>
          <a:xfrm>
            <a:off x="5266282" y="1846597"/>
            <a:ext cx="2156400" cy="261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panose="020B0502020202020204" pitchFamily="34" charset="0"/>
              </a:rPr>
              <a:t>only</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once</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again</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tree</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what</a:t>
            </a:r>
            <a:endParaRPr sz="3000" dirty="0">
              <a:latin typeface="Century Gothic" panose="020B0502020202020204" pitchFamily="34" charset="0"/>
            </a:endParaRPr>
          </a:p>
          <a:p>
            <a:pPr marL="0" lvl="0" indent="0" algn="l" rtl="0">
              <a:spcBef>
                <a:spcPts val="0"/>
              </a:spcBef>
              <a:spcAft>
                <a:spcPts val="0"/>
              </a:spcAft>
              <a:buNone/>
            </a:pPr>
            <a:endParaRPr sz="3000" dirty="0">
              <a:latin typeface="Century Gothic" panose="020B0502020202020204" pitchFamily="34" charset="0"/>
            </a:endParaRPr>
          </a:p>
        </p:txBody>
      </p:sp>
      <p:pic>
        <p:nvPicPr>
          <p:cNvPr id="2" name="Picture 1"/>
          <p:cNvPicPr>
            <a:picLocks noChangeAspect="1"/>
          </p:cNvPicPr>
          <p:nvPr/>
        </p:nvPicPr>
        <p:blipFill>
          <a:blip r:embed="rId4"/>
          <a:stretch>
            <a:fillRect/>
          </a:stretch>
        </p:blipFill>
        <p:spPr>
          <a:xfrm>
            <a:off x="2675013" y="210126"/>
            <a:ext cx="3591269" cy="48655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1"/>
                                        </p:tgtEl>
                                        <p:attrNameLst>
                                          <p:attrName>style.visibility</p:attrName>
                                        </p:attrNameLst>
                                      </p:cBhvr>
                                      <p:to>
                                        <p:strVal val="visible"/>
                                      </p:to>
                                    </p:set>
                                    <p:animEffect transition="in" filter="fade">
                                      <p:cBhvr>
                                        <p:cTn id="7" dur="1000"/>
                                        <p:tgtEl>
                                          <p:spTgt spid="27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2"/>
                                        </p:tgtEl>
                                        <p:attrNameLst>
                                          <p:attrName>style.visibility</p:attrName>
                                        </p:attrNameLst>
                                      </p:cBhvr>
                                      <p:to>
                                        <p:strVal val="visible"/>
                                      </p:to>
                                    </p:set>
                                    <p:animEffect transition="in" filter="fade">
                                      <p:cBhvr>
                                        <p:cTn id="12" dur="1000"/>
                                        <p:tgtEl>
                                          <p:spTgt spid="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78" name="Google Shape;278;p4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a:solidFill>
                  <a:srgbClr val="FF0000"/>
                </a:solidFill>
                <a:latin typeface="Times New Roman"/>
                <a:ea typeface="Times New Roman"/>
                <a:cs typeface="Times New Roman"/>
                <a:sym typeface="Times New Roman"/>
              </a:rPr>
              <a:t>“</a:t>
            </a:r>
            <a:r>
              <a:rPr lang="en" sz="3000">
                <a:solidFill>
                  <a:srgbClr val="FF0000"/>
                </a:solidFill>
              </a:rPr>
              <a:t>Now you will read a story, a story, a story. </a:t>
            </a:r>
            <a:endParaRPr sz="3000">
              <a:solidFill>
                <a:srgbClr val="FF0000"/>
              </a:solidFill>
            </a:endParaRPr>
          </a:p>
          <a:p>
            <a:pPr marL="0" lvl="0" indent="0" algn="ctr" rtl="0">
              <a:lnSpc>
                <a:spcPct val="180000"/>
              </a:lnSpc>
              <a:spcBef>
                <a:spcPts val="800"/>
              </a:spcBef>
              <a:spcAft>
                <a:spcPts val="0"/>
              </a:spcAft>
              <a:buNone/>
            </a:pPr>
            <a:r>
              <a:rPr lang="en" sz="3000">
                <a:solidFill>
                  <a:srgbClr val="FF0000"/>
                </a:solidFill>
              </a:rPr>
              <a:t>Now you will read a story with words that you know.</a:t>
            </a:r>
            <a:r>
              <a:rPr lang="en" sz="3000">
                <a:solidFill>
                  <a:srgbClr val="FF0000"/>
                </a:solidFill>
                <a:latin typeface="Times New Roman"/>
                <a:ea typeface="Times New Roman"/>
                <a:cs typeface="Times New Roman"/>
                <a:sym typeface="Times New Roman"/>
              </a:rPr>
              <a:t>”</a:t>
            </a:r>
            <a:endParaRPr sz="300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84" name="Google Shape;284;p4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a:solidFill>
                  <a:schemeClr val="dk1"/>
                </a:solidFill>
              </a:rPr>
              <a:t>I can read and understand the decodable text: “</a:t>
            </a:r>
            <a:r>
              <a:rPr lang="en" sz="2400"/>
              <a:t>Stuck Up High</a:t>
            </a:r>
            <a:r>
              <a:rPr lang="en" sz="2400">
                <a:solidFill>
                  <a:schemeClr val="dk1"/>
                </a:solidFill>
              </a:rPr>
              <a:t>.”</a:t>
            </a:r>
            <a:endParaRPr sz="2400">
              <a:solidFill>
                <a:schemeClr val="dk1"/>
              </a:solidFill>
            </a:endParaRPr>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285" name="Google Shape;285;p43"/>
          <p:cNvPicPr preferRelativeResize="0"/>
          <p:nvPr/>
        </p:nvPicPr>
        <p:blipFill>
          <a:blip r:embed="rId3">
            <a:alphaModFix/>
          </a:blip>
          <a:stretch>
            <a:fillRect/>
          </a:stretch>
        </p:blipFill>
        <p:spPr>
          <a:xfrm>
            <a:off x="8349343" y="4329197"/>
            <a:ext cx="689786" cy="566443"/>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4"/>
          <p:cNvSpPr txBox="1">
            <a:spLocks noGrp="1"/>
          </p:cNvSpPr>
          <p:nvPr>
            <p:ph type="title"/>
          </p:nvPr>
        </p:nvSpPr>
        <p:spPr>
          <a:xfrm>
            <a:off x="58625" y="334175"/>
            <a:ext cx="8773800" cy="572700"/>
          </a:xfrm>
          <a:prstGeom prst="rect">
            <a:avLst/>
          </a:prstGeom>
        </p:spPr>
        <p:txBody>
          <a:bodyPr spcFirstLastPara="1" wrap="square" lIns="68575" tIns="34275" rIns="68575" bIns="34275" anchor="ctr" anchorCtr="0">
            <a:noAutofit/>
          </a:bodyPr>
          <a:lstStyle/>
          <a:p>
            <a:pPr marL="0" lvl="0" indent="457200" algn="l" rtl="0">
              <a:spcBef>
                <a:spcPts val="0"/>
              </a:spcBef>
              <a:spcAft>
                <a:spcPts val="0"/>
              </a:spcAft>
              <a:buNone/>
            </a:pPr>
            <a:r>
              <a:rPr lang="en" sz="3000"/>
              <a:t>Partner Search </a:t>
            </a:r>
            <a:endParaRPr sz="3000"/>
          </a:p>
          <a:p>
            <a:pPr marL="0" lvl="0" indent="457200" algn="l" rtl="0">
              <a:spcBef>
                <a:spcPts val="0"/>
              </a:spcBef>
              <a:spcAft>
                <a:spcPts val="0"/>
              </a:spcAft>
              <a:buNone/>
            </a:pPr>
            <a:r>
              <a:rPr lang="en" sz="3000"/>
              <a:t>and Read</a:t>
            </a:r>
            <a:endParaRPr sz="3000"/>
          </a:p>
        </p:txBody>
      </p:sp>
      <p:pic>
        <p:nvPicPr>
          <p:cNvPr id="291" name="Google Shape;291;p44"/>
          <p:cNvPicPr preferRelativeResize="0"/>
          <p:nvPr/>
        </p:nvPicPr>
        <p:blipFill>
          <a:blip r:embed="rId3">
            <a:alphaModFix/>
          </a:blip>
          <a:stretch>
            <a:fillRect/>
          </a:stretch>
        </p:blipFill>
        <p:spPr>
          <a:xfrm>
            <a:off x="324475" y="1287775"/>
            <a:ext cx="4130300" cy="1485900"/>
          </a:xfrm>
          <a:prstGeom prst="rect">
            <a:avLst/>
          </a:prstGeom>
          <a:noFill/>
          <a:ln>
            <a:noFill/>
          </a:ln>
        </p:spPr>
      </p:pic>
      <p:pic>
        <p:nvPicPr>
          <p:cNvPr id="292" name="Google Shape;292;p44"/>
          <p:cNvPicPr preferRelativeResize="0"/>
          <p:nvPr/>
        </p:nvPicPr>
        <p:blipFill>
          <a:blip r:embed="rId4">
            <a:alphaModFix/>
          </a:blip>
          <a:stretch>
            <a:fillRect/>
          </a:stretch>
        </p:blipFill>
        <p:spPr>
          <a:xfrm>
            <a:off x="4178176" y="146875"/>
            <a:ext cx="4229175" cy="44185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45"/>
          <p:cNvSpPr txBox="1">
            <a:spLocks noGrp="1"/>
          </p:cNvSpPr>
          <p:nvPr>
            <p:ph type="title"/>
          </p:nvPr>
        </p:nvSpPr>
        <p:spPr>
          <a:xfrm>
            <a:off x="272143" y="256657"/>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pic>
        <p:nvPicPr>
          <p:cNvPr id="298" name="Google Shape;298;p45"/>
          <p:cNvPicPr preferRelativeResize="0"/>
          <p:nvPr/>
        </p:nvPicPr>
        <p:blipFill>
          <a:blip r:embed="rId3">
            <a:alphaModFix/>
          </a:blip>
          <a:stretch>
            <a:fillRect/>
          </a:stretch>
        </p:blipFill>
        <p:spPr>
          <a:xfrm>
            <a:off x="2651175" y="1265000"/>
            <a:ext cx="5694100" cy="1615350"/>
          </a:xfrm>
          <a:prstGeom prst="rect">
            <a:avLst/>
          </a:prstGeom>
          <a:noFill/>
          <a:ln>
            <a:noFill/>
          </a:ln>
        </p:spPr>
      </p:pic>
      <p:pic>
        <p:nvPicPr>
          <p:cNvPr id="299" name="Google Shape;299;p45"/>
          <p:cNvPicPr preferRelativeResize="0"/>
          <p:nvPr/>
        </p:nvPicPr>
        <p:blipFill>
          <a:blip r:embed="rId4">
            <a:alphaModFix/>
          </a:blip>
          <a:stretch>
            <a:fillRect/>
          </a:stretch>
        </p:blipFill>
        <p:spPr>
          <a:xfrm>
            <a:off x="272143" y="2582635"/>
            <a:ext cx="2342874" cy="16153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pic>
        <p:nvPicPr>
          <p:cNvPr id="305" name="Google Shape;305;p46"/>
          <p:cNvPicPr preferRelativeResize="0"/>
          <p:nvPr/>
        </p:nvPicPr>
        <p:blipFill>
          <a:blip r:embed="rId3">
            <a:alphaModFix/>
          </a:blip>
          <a:stretch>
            <a:fillRect/>
          </a:stretch>
        </p:blipFill>
        <p:spPr>
          <a:xfrm>
            <a:off x="4734000" y="972825"/>
            <a:ext cx="4019550" cy="3505200"/>
          </a:xfrm>
          <a:prstGeom prst="rect">
            <a:avLst/>
          </a:prstGeom>
          <a:noFill/>
          <a:ln>
            <a:noFill/>
          </a:ln>
        </p:spPr>
      </p:pic>
      <p:pic>
        <p:nvPicPr>
          <p:cNvPr id="306" name="Google Shape;306;p46"/>
          <p:cNvPicPr preferRelativeResize="0"/>
          <p:nvPr/>
        </p:nvPicPr>
        <p:blipFill>
          <a:blip r:embed="rId4">
            <a:alphaModFix/>
          </a:blip>
          <a:stretch>
            <a:fillRect/>
          </a:stretch>
        </p:blipFill>
        <p:spPr>
          <a:xfrm>
            <a:off x="-60500" y="1661573"/>
            <a:ext cx="4794500" cy="2167952"/>
          </a:xfrm>
          <a:prstGeom prst="rect">
            <a:avLst/>
          </a:prstGeom>
          <a:noFill/>
          <a:ln>
            <a:noFill/>
          </a:ln>
        </p:spPr>
      </p:pic>
      <p:sp>
        <p:nvSpPr>
          <p:cNvPr id="6" name="Google Shape;297;p45"/>
          <p:cNvSpPr txBox="1">
            <a:spLocks noGrp="1"/>
          </p:cNvSpPr>
          <p:nvPr>
            <p:ph type="title"/>
          </p:nvPr>
        </p:nvSpPr>
        <p:spPr>
          <a:xfrm>
            <a:off x="272143" y="256657"/>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body" idx="1"/>
          </p:nvPr>
        </p:nvSpPr>
        <p:spPr>
          <a:xfrm>
            <a:off x="257125" y="1016025"/>
            <a:ext cx="8520600" cy="35841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a:solidFill>
                  <a:schemeClr val="dk1"/>
                </a:solidFill>
              </a:rPr>
              <a:t>New Materials to Prepare in Advance: </a:t>
            </a:r>
            <a:endParaRPr sz="1800" b="1">
              <a:solidFill>
                <a:schemeClr val="dk1"/>
              </a:solidFill>
            </a:endParaRPr>
          </a:p>
          <a:p>
            <a:pPr marL="457200" lvl="0" indent="-323850" algn="l" rtl="0">
              <a:spcBef>
                <a:spcPts val="800"/>
              </a:spcBef>
              <a:spcAft>
                <a:spcPts val="0"/>
              </a:spcAft>
              <a:buClr>
                <a:schemeClr val="dk1"/>
              </a:buClr>
              <a:buSzPts val="1500"/>
              <a:buChar char="•"/>
            </a:pPr>
            <a:r>
              <a:rPr lang="en" sz="1500">
                <a:solidFill>
                  <a:schemeClr val="dk1"/>
                </a:solidFill>
              </a:rPr>
              <a:t>Decodable Reader: </a:t>
            </a:r>
            <a:r>
              <a:rPr lang="en" sz="1500"/>
              <a:t>“Stuck Up High”</a:t>
            </a:r>
            <a:r>
              <a:rPr lang="en" sz="1500">
                <a:solidFill>
                  <a:schemeClr val="dk1"/>
                </a:solidFill>
              </a:rPr>
              <a:t> (Provided; one per student) (Enlarged embedded in slides) </a:t>
            </a:r>
            <a:endParaRPr sz="1500">
              <a:solidFill>
                <a:schemeClr val="dk1"/>
              </a:solidFill>
            </a:endParaRPr>
          </a:p>
          <a:p>
            <a:pPr marL="457200" lvl="0" indent="-323850" algn="l" rtl="0">
              <a:spcBef>
                <a:spcPts val="0"/>
              </a:spcBef>
              <a:spcAft>
                <a:spcPts val="0"/>
              </a:spcAft>
              <a:buClr>
                <a:schemeClr val="dk1"/>
              </a:buClr>
              <a:buSzPts val="1500"/>
              <a:buChar char="•"/>
            </a:pPr>
            <a:r>
              <a:rPr lang="en" sz="1500">
                <a:solidFill>
                  <a:schemeClr val="dk1"/>
                </a:solidFill>
              </a:rPr>
              <a:t>Engagement Text: “</a:t>
            </a:r>
            <a:r>
              <a:rPr lang="en" sz="1600"/>
              <a:t>Fire Chief Sparks Rescues Neighborhood Alley Cat from Tree in Sunnyside City Park</a:t>
            </a:r>
            <a:r>
              <a:rPr lang="en" sz="1500">
                <a:solidFill>
                  <a:schemeClr val="dk1"/>
                </a:solidFill>
              </a:rPr>
              <a:t>” (Embedded in slides for teacher read-aloud) </a:t>
            </a:r>
            <a:endParaRPr sz="1500">
              <a:solidFill>
                <a:schemeClr val="dk1"/>
              </a:solidFill>
            </a:endParaRPr>
          </a:p>
          <a:p>
            <a:pPr marL="457200" lvl="0" indent="-323850" algn="l" rtl="0">
              <a:spcBef>
                <a:spcPts val="0"/>
              </a:spcBef>
              <a:spcAft>
                <a:spcPts val="0"/>
              </a:spcAft>
              <a:buClr>
                <a:schemeClr val="dk1"/>
              </a:buClr>
              <a:buSzPts val="1500"/>
              <a:buChar char="•"/>
            </a:pPr>
            <a:r>
              <a:rPr lang="en" sz="1500"/>
              <a:t>Snap or Trap</a:t>
            </a:r>
            <a:r>
              <a:rPr lang="en" sz="1500">
                <a:solidFill>
                  <a:schemeClr val="dk1"/>
                </a:solidFill>
              </a:rPr>
              <a:t> Word Cards (Supporting Materials-Teacher Guide, write on index cards, list on board or show slide) </a:t>
            </a:r>
            <a:endParaRPr sz="1500">
              <a:solidFill>
                <a:schemeClr val="dk1"/>
              </a:solidFill>
            </a:endParaRPr>
          </a:p>
          <a:p>
            <a:pPr marL="457200" lvl="0" indent="-323850" algn="l" rtl="0">
              <a:spcBef>
                <a:spcPts val="0"/>
              </a:spcBef>
              <a:spcAft>
                <a:spcPts val="0"/>
              </a:spcAft>
              <a:buSzPts val="1500"/>
              <a:buChar char="•"/>
            </a:pPr>
            <a:r>
              <a:rPr lang="en" sz="1500"/>
              <a:t>Snap or Trap T-chart (on board, chart paper or shown on slide)</a:t>
            </a:r>
            <a:endParaRPr sz="1500"/>
          </a:p>
          <a:p>
            <a:pPr marL="457200" lvl="0" indent="-323850" algn="l" rtl="0">
              <a:spcBef>
                <a:spcPts val="0"/>
              </a:spcBef>
              <a:spcAft>
                <a:spcPts val="0"/>
              </a:spcAft>
              <a:buClr>
                <a:schemeClr val="dk1"/>
              </a:buClr>
              <a:buSzPts val="1500"/>
              <a:buChar char="•"/>
            </a:pPr>
            <a:r>
              <a:rPr lang="en" sz="1500">
                <a:solidFill>
                  <a:schemeClr val="dk1"/>
                </a:solidFill>
              </a:rPr>
              <a:t>Snapshot Assessment (Supporting Materials-Teacher Guide, optional; one per student) </a:t>
            </a:r>
            <a:endParaRPr sz="1500">
              <a:solidFill>
                <a:schemeClr val="dk1"/>
              </a:solidFill>
            </a:endParaRPr>
          </a:p>
          <a:p>
            <a:pPr marL="457200" lvl="0" indent="-323850" algn="l" rtl="0">
              <a:spcBef>
                <a:spcPts val="0"/>
              </a:spcBef>
              <a:spcAft>
                <a:spcPts val="0"/>
              </a:spcAft>
              <a:buClr>
                <a:schemeClr val="dk1"/>
              </a:buClr>
              <a:buSzPts val="1500"/>
              <a:buChar char="•"/>
            </a:pPr>
            <a:r>
              <a:rPr lang="en" sz="1500">
                <a:solidFill>
                  <a:schemeClr val="dk1"/>
                </a:solidFill>
              </a:rPr>
              <a:t>Pre-determine partnerships for retelling and reading Decodable Reader</a:t>
            </a:r>
            <a:endParaRPr sz="1500" b="1">
              <a:solidFill>
                <a:schemeClr val="dk1"/>
              </a:solidFill>
            </a:endParaRPr>
          </a:p>
          <a:p>
            <a:pPr marL="0" lvl="0" indent="0" algn="l" rtl="0">
              <a:spcBef>
                <a:spcPts val="1000"/>
              </a:spcBef>
              <a:spcAft>
                <a:spcPts val="0"/>
              </a:spcAft>
              <a:buClr>
                <a:schemeClr val="dk1"/>
              </a:buClr>
              <a:buSzPts val="1100"/>
              <a:buFont typeface="Arial"/>
              <a:buNone/>
            </a:pPr>
            <a:r>
              <a:rPr lang="en" sz="1800" b="1">
                <a:solidFill>
                  <a:schemeClr val="dk1"/>
                </a:solidFill>
              </a:rPr>
              <a:t>Materials to Gather from Previous Lessons:</a:t>
            </a:r>
            <a:endParaRPr sz="1500">
              <a:solidFill>
                <a:schemeClr val="dk1"/>
              </a:solidFill>
            </a:endParaRPr>
          </a:p>
          <a:p>
            <a:pPr marL="457200" lvl="0" indent="-323850" algn="l" rtl="0">
              <a:spcBef>
                <a:spcPts val="800"/>
              </a:spcBef>
              <a:spcAft>
                <a:spcPts val="0"/>
              </a:spcAft>
              <a:buClr>
                <a:schemeClr val="dk1"/>
              </a:buClr>
              <a:buSzPts val="1500"/>
              <a:buChar char="•"/>
            </a:pPr>
            <a:r>
              <a:rPr lang="en" sz="1500">
                <a:solidFill>
                  <a:schemeClr val="dk1"/>
                </a:solidFill>
              </a:rPr>
              <a:t>Highlighters, highlighter tape (optional)</a:t>
            </a:r>
            <a:endParaRPr sz="1500">
              <a:solidFill>
                <a:schemeClr val="dk1"/>
              </a:solidFill>
            </a:endParaRPr>
          </a:p>
        </p:txBody>
      </p:sp>
      <p:sp>
        <p:nvSpPr>
          <p:cNvPr id="191" name="Google Shape;191;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a:t>
            </a:r>
            <a:r>
              <a:rPr lang="en" sz="2800" dirty="0" smtClean="0"/>
              <a:t>2: </a:t>
            </a:r>
            <a:r>
              <a:rPr lang="en" sz="2800" dirty="0"/>
              <a:t>Module 1: Part 2: Cycle 4: Lesson 17</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pic>
        <p:nvPicPr>
          <p:cNvPr id="312" name="Google Shape;312;p47"/>
          <p:cNvPicPr preferRelativeResize="0"/>
          <p:nvPr/>
        </p:nvPicPr>
        <p:blipFill>
          <a:blip r:embed="rId3">
            <a:alphaModFix/>
          </a:blip>
          <a:stretch>
            <a:fillRect/>
          </a:stretch>
        </p:blipFill>
        <p:spPr>
          <a:xfrm>
            <a:off x="786325" y="1553125"/>
            <a:ext cx="5084125" cy="2180575"/>
          </a:xfrm>
          <a:prstGeom prst="rect">
            <a:avLst/>
          </a:prstGeom>
          <a:noFill/>
          <a:ln>
            <a:noFill/>
          </a:ln>
        </p:spPr>
      </p:pic>
      <p:pic>
        <p:nvPicPr>
          <p:cNvPr id="313" name="Google Shape;313;p47"/>
          <p:cNvPicPr preferRelativeResize="0"/>
          <p:nvPr/>
        </p:nvPicPr>
        <p:blipFill>
          <a:blip r:embed="rId4">
            <a:alphaModFix/>
          </a:blip>
          <a:stretch>
            <a:fillRect/>
          </a:stretch>
        </p:blipFill>
        <p:spPr>
          <a:xfrm>
            <a:off x="5870450" y="151600"/>
            <a:ext cx="3055775" cy="4577426"/>
          </a:xfrm>
          <a:prstGeom prst="rect">
            <a:avLst/>
          </a:prstGeom>
          <a:noFill/>
          <a:ln>
            <a:noFill/>
          </a:ln>
        </p:spPr>
      </p:pic>
      <p:sp>
        <p:nvSpPr>
          <p:cNvPr id="6" name="Google Shape;297;p45"/>
          <p:cNvSpPr txBox="1">
            <a:spLocks noGrp="1"/>
          </p:cNvSpPr>
          <p:nvPr>
            <p:ph type="title"/>
          </p:nvPr>
        </p:nvSpPr>
        <p:spPr>
          <a:xfrm>
            <a:off x="272143" y="256657"/>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pic>
        <p:nvPicPr>
          <p:cNvPr id="319" name="Google Shape;319;p48"/>
          <p:cNvPicPr preferRelativeResize="0"/>
          <p:nvPr/>
        </p:nvPicPr>
        <p:blipFill rotWithShape="1">
          <a:blip r:embed="rId3">
            <a:alphaModFix/>
          </a:blip>
          <a:srcRect l="4420"/>
          <a:stretch/>
        </p:blipFill>
        <p:spPr>
          <a:xfrm>
            <a:off x="151418" y="1168450"/>
            <a:ext cx="5213657" cy="2165150"/>
          </a:xfrm>
          <a:prstGeom prst="rect">
            <a:avLst/>
          </a:prstGeom>
          <a:noFill/>
          <a:ln>
            <a:noFill/>
          </a:ln>
        </p:spPr>
      </p:pic>
      <p:pic>
        <p:nvPicPr>
          <p:cNvPr id="320" name="Google Shape;320;p48"/>
          <p:cNvPicPr preferRelativeResize="0"/>
          <p:nvPr/>
        </p:nvPicPr>
        <p:blipFill>
          <a:blip r:embed="rId4">
            <a:alphaModFix/>
          </a:blip>
          <a:stretch>
            <a:fillRect/>
          </a:stretch>
        </p:blipFill>
        <p:spPr>
          <a:xfrm>
            <a:off x="5244350" y="226900"/>
            <a:ext cx="2867100" cy="4385975"/>
          </a:xfrm>
          <a:prstGeom prst="rect">
            <a:avLst/>
          </a:prstGeom>
          <a:noFill/>
          <a:ln>
            <a:noFill/>
          </a:ln>
        </p:spPr>
      </p:pic>
      <p:sp>
        <p:nvSpPr>
          <p:cNvPr id="6" name="Google Shape;297;p45"/>
          <p:cNvSpPr txBox="1">
            <a:spLocks noGrp="1"/>
          </p:cNvSpPr>
          <p:nvPr>
            <p:ph type="title"/>
          </p:nvPr>
        </p:nvSpPr>
        <p:spPr>
          <a:xfrm>
            <a:off x="272143" y="256657"/>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pic>
        <p:nvPicPr>
          <p:cNvPr id="326" name="Google Shape;326;p49"/>
          <p:cNvPicPr preferRelativeResize="0"/>
          <p:nvPr/>
        </p:nvPicPr>
        <p:blipFill>
          <a:blip r:embed="rId3">
            <a:alphaModFix/>
          </a:blip>
          <a:stretch>
            <a:fillRect/>
          </a:stretch>
        </p:blipFill>
        <p:spPr>
          <a:xfrm>
            <a:off x="5116200" y="270850"/>
            <a:ext cx="4027800" cy="4451950"/>
          </a:xfrm>
          <a:prstGeom prst="rect">
            <a:avLst/>
          </a:prstGeom>
          <a:noFill/>
          <a:ln>
            <a:noFill/>
          </a:ln>
        </p:spPr>
      </p:pic>
      <p:pic>
        <p:nvPicPr>
          <p:cNvPr id="327" name="Google Shape;327;p49"/>
          <p:cNvPicPr preferRelativeResize="0"/>
          <p:nvPr/>
        </p:nvPicPr>
        <p:blipFill>
          <a:blip r:embed="rId4">
            <a:alphaModFix/>
          </a:blip>
          <a:stretch>
            <a:fillRect/>
          </a:stretch>
        </p:blipFill>
        <p:spPr>
          <a:xfrm>
            <a:off x="0" y="1272496"/>
            <a:ext cx="4943149" cy="1891004"/>
          </a:xfrm>
          <a:prstGeom prst="rect">
            <a:avLst/>
          </a:prstGeom>
          <a:noFill/>
          <a:ln>
            <a:noFill/>
          </a:ln>
        </p:spPr>
      </p:pic>
      <p:sp>
        <p:nvSpPr>
          <p:cNvPr id="6" name="Google Shape;297;p45"/>
          <p:cNvSpPr txBox="1">
            <a:spLocks noGrp="1"/>
          </p:cNvSpPr>
          <p:nvPr>
            <p:ph type="title"/>
          </p:nvPr>
        </p:nvSpPr>
        <p:spPr>
          <a:xfrm>
            <a:off x="272143" y="256657"/>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pic>
        <p:nvPicPr>
          <p:cNvPr id="333" name="Google Shape;333;p50"/>
          <p:cNvPicPr preferRelativeResize="0"/>
          <p:nvPr/>
        </p:nvPicPr>
        <p:blipFill>
          <a:blip r:embed="rId3">
            <a:alphaModFix/>
          </a:blip>
          <a:stretch>
            <a:fillRect/>
          </a:stretch>
        </p:blipFill>
        <p:spPr>
          <a:xfrm>
            <a:off x="5214257" y="256656"/>
            <a:ext cx="3929744" cy="4208493"/>
          </a:xfrm>
          <a:prstGeom prst="rect">
            <a:avLst/>
          </a:prstGeom>
          <a:noFill/>
          <a:ln>
            <a:noFill/>
          </a:ln>
        </p:spPr>
      </p:pic>
      <p:pic>
        <p:nvPicPr>
          <p:cNvPr id="334" name="Google Shape;334;p50"/>
          <p:cNvPicPr preferRelativeResize="0"/>
          <p:nvPr/>
        </p:nvPicPr>
        <p:blipFill>
          <a:blip r:embed="rId4">
            <a:alphaModFix/>
          </a:blip>
          <a:stretch>
            <a:fillRect/>
          </a:stretch>
        </p:blipFill>
        <p:spPr>
          <a:xfrm>
            <a:off x="89225" y="1356275"/>
            <a:ext cx="4482775" cy="1954575"/>
          </a:xfrm>
          <a:prstGeom prst="rect">
            <a:avLst/>
          </a:prstGeom>
          <a:noFill/>
          <a:ln>
            <a:noFill/>
          </a:ln>
        </p:spPr>
      </p:pic>
      <p:sp>
        <p:nvSpPr>
          <p:cNvPr id="6" name="Google Shape;297;p45"/>
          <p:cNvSpPr txBox="1">
            <a:spLocks noGrp="1"/>
          </p:cNvSpPr>
          <p:nvPr>
            <p:ph type="title"/>
          </p:nvPr>
        </p:nvSpPr>
        <p:spPr>
          <a:xfrm>
            <a:off x="272143" y="256657"/>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pic>
        <p:nvPicPr>
          <p:cNvPr id="340" name="Google Shape;340;p51"/>
          <p:cNvPicPr preferRelativeResize="0"/>
          <p:nvPr/>
        </p:nvPicPr>
        <p:blipFill>
          <a:blip r:embed="rId3">
            <a:alphaModFix/>
          </a:blip>
          <a:stretch>
            <a:fillRect/>
          </a:stretch>
        </p:blipFill>
        <p:spPr>
          <a:xfrm>
            <a:off x="4700600" y="521003"/>
            <a:ext cx="4443400" cy="3872972"/>
          </a:xfrm>
          <a:prstGeom prst="rect">
            <a:avLst/>
          </a:prstGeom>
          <a:noFill/>
          <a:ln>
            <a:noFill/>
          </a:ln>
        </p:spPr>
      </p:pic>
      <p:pic>
        <p:nvPicPr>
          <p:cNvPr id="341" name="Google Shape;341;p51"/>
          <p:cNvPicPr preferRelativeResize="0"/>
          <p:nvPr/>
        </p:nvPicPr>
        <p:blipFill>
          <a:blip r:embed="rId4">
            <a:alphaModFix/>
          </a:blip>
          <a:stretch>
            <a:fillRect/>
          </a:stretch>
        </p:blipFill>
        <p:spPr>
          <a:xfrm>
            <a:off x="0" y="1157797"/>
            <a:ext cx="4700600" cy="2090428"/>
          </a:xfrm>
          <a:prstGeom prst="rect">
            <a:avLst/>
          </a:prstGeom>
          <a:noFill/>
          <a:ln>
            <a:noFill/>
          </a:ln>
        </p:spPr>
      </p:pic>
      <p:sp>
        <p:nvSpPr>
          <p:cNvPr id="6" name="Google Shape;297;p45"/>
          <p:cNvSpPr txBox="1">
            <a:spLocks noGrp="1"/>
          </p:cNvSpPr>
          <p:nvPr>
            <p:ph type="title"/>
          </p:nvPr>
        </p:nvSpPr>
        <p:spPr>
          <a:xfrm>
            <a:off x="272143" y="256657"/>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pic>
        <p:nvPicPr>
          <p:cNvPr id="347" name="Google Shape;347;p52"/>
          <p:cNvPicPr preferRelativeResize="0"/>
          <p:nvPr/>
        </p:nvPicPr>
        <p:blipFill>
          <a:blip r:embed="rId3">
            <a:alphaModFix/>
          </a:blip>
          <a:stretch>
            <a:fillRect/>
          </a:stretch>
        </p:blipFill>
        <p:spPr>
          <a:xfrm>
            <a:off x="5503698" y="205952"/>
            <a:ext cx="3208875" cy="4605450"/>
          </a:xfrm>
          <a:prstGeom prst="rect">
            <a:avLst/>
          </a:prstGeom>
          <a:noFill/>
          <a:ln>
            <a:noFill/>
          </a:ln>
        </p:spPr>
      </p:pic>
      <p:pic>
        <p:nvPicPr>
          <p:cNvPr id="348" name="Google Shape;348;p52"/>
          <p:cNvPicPr preferRelativeResize="0"/>
          <p:nvPr/>
        </p:nvPicPr>
        <p:blipFill>
          <a:blip r:embed="rId4">
            <a:alphaModFix/>
          </a:blip>
          <a:stretch>
            <a:fillRect/>
          </a:stretch>
        </p:blipFill>
        <p:spPr>
          <a:xfrm>
            <a:off x="132275" y="1120900"/>
            <a:ext cx="4968175" cy="2462575"/>
          </a:xfrm>
          <a:prstGeom prst="rect">
            <a:avLst/>
          </a:prstGeom>
          <a:noFill/>
          <a:ln>
            <a:noFill/>
          </a:ln>
        </p:spPr>
      </p:pic>
      <p:sp>
        <p:nvSpPr>
          <p:cNvPr id="6" name="Google Shape;297;p45"/>
          <p:cNvSpPr txBox="1">
            <a:spLocks noGrp="1"/>
          </p:cNvSpPr>
          <p:nvPr>
            <p:ph type="title"/>
          </p:nvPr>
        </p:nvSpPr>
        <p:spPr>
          <a:xfrm>
            <a:off x="272143" y="256657"/>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5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356" name="Google Shape;356;p5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What did you do today that is helping you become a more proficient reader? </a:t>
            </a:r>
            <a:endParaRPr/>
          </a:p>
        </p:txBody>
      </p:sp>
      <p:pic>
        <p:nvPicPr>
          <p:cNvPr id="357" name="Google Shape;357;p53"/>
          <p:cNvPicPr preferRelativeResize="0"/>
          <p:nvPr/>
        </p:nvPicPr>
        <p:blipFill>
          <a:blip r:embed="rId3">
            <a:alphaModFix/>
          </a:blip>
          <a:stretch>
            <a:fillRect/>
          </a:stretch>
        </p:blipFill>
        <p:spPr>
          <a:xfrm>
            <a:off x="675014" y="1634550"/>
            <a:ext cx="2858673" cy="28587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5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63" name="Google Shape;363;p54"/>
          <p:cNvSpPr txBox="1">
            <a:spLocks noGrp="1"/>
          </p:cNvSpPr>
          <p:nvPr>
            <p:ph type="body" idx="1"/>
          </p:nvPr>
        </p:nvSpPr>
        <p:spPr>
          <a:xfrm>
            <a:off x="311700" y="1021846"/>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rPr>
              <a:t>It’s Time to Go to Work</a:t>
            </a:r>
            <a:endParaRPr sz="3000" dirty="0">
              <a:solidFill>
                <a:schemeClr val="dk1"/>
              </a:solidFill>
            </a:endParaRPr>
          </a:p>
          <a:p>
            <a:pPr marL="0" lvl="0" indent="0" algn="ctr" rtl="0">
              <a:spcBef>
                <a:spcPts val="800"/>
              </a:spcBef>
              <a:spcAft>
                <a:spcPts val="0"/>
              </a:spcAft>
              <a:buClr>
                <a:schemeClr val="dk1"/>
              </a:buClr>
              <a:buSzPts val="1100"/>
              <a:buFont typeface="Arial"/>
              <a:buNone/>
            </a:pP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5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369" name="Google Shape;369;p5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a:t>I can use what I know to read high frequency words and words with the long “i” spelling patterns “igh” and “ie.”</a:t>
            </a:r>
            <a:endParaRPr sz="2400"/>
          </a:p>
          <a:p>
            <a:pPr marL="457200" lvl="0" indent="-381000" algn="l" rtl="0">
              <a:lnSpc>
                <a:spcPct val="120000"/>
              </a:lnSpc>
              <a:spcBef>
                <a:spcPts val="0"/>
              </a:spcBef>
              <a:spcAft>
                <a:spcPts val="0"/>
              </a:spcAft>
              <a:buClr>
                <a:schemeClr val="dk1"/>
              </a:buClr>
              <a:buSzPts val="2400"/>
              <a:buChar char="•"/>
            </a:pPr>
            <a:r>
              <a:rPr lang="en" sz="2400">
                <a:solidFill>
                  <a:schemeClr val="dk1"/>
                </a:solidFill>
              </a:rPr>
              <a:t>I can fl</a:t>
            </a:r>
            <a:r>
              <a:rPr lang="en" sz="2400"/>
              <a:t>uently </a:t>
            </a:r>
            <a:r>
              <a:rPr lang="en" sz="2400">
                <a:solidFill>
                  <a:schemeClr val="dk1"/>
                </a:solidFill>
              </a:rPr>
              <a:t>read the decodable text: “</a:t>
            </a:r>
            <a:r>
              <a:rPr lang="en" sz="2400"/>
              <a:t>Stuck Up High</a:t>
            </a:r>
            <a:r>
              <a:rPr lang="en" sz="2400">
                <a:solidFill>
                  <a:schemeClr val="dk1"/>
                </a:solidFill>
              </a:rPr>
              <a:t>.”</a:t>
            </a:r>
            <a:endParaRPr sz="2400">
              <a:solidFill>
                <a:schemeClr val="dk1"/>
              </a:solidFill>
            </a:endParaRPr>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370" name="Google Shape;370;p55"/>
          <p:cNvPicPr preferRelativeResize="0"/>
          <p:nvPr/>
        </p:nvPicPr>
        <p:blipFill>
          <a:blip r:embed="rId3">
            <a:alphaModFix/>
          </a:blip>
          <a:stretch>
            <a:fillRect/>
          </a:stretch>
        </p:blipFill>
        <p:spPr>
          <a:xfrm>
            <a:off x="8327571" y="4343398"/>
            <a:ext cx="700671" cy="555557"/>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graphicFrame>
        <p:nvGraphicFramePr>
          <p:cNvPr id="375" name="Google Shape;375;p56"/>
          <p:cNvGraphicFramePr/>
          <p:nvPr>
            <p:extLst>
              <p:ext uri="{D42A27DB-BD31-4B8C-83A1-F6EECF244321}">
                <p14:modId xmlns:p14="http://schemas.microsoft.com/office/powerpoint/2010/main" val="4126346661"/>
              </p:ext>
            </p:extLst>
          </p:nvPr>
        </p:nvGraphicFramePr>
        <p:xfrm>
          <a:off x="0" y="0"/>
          <a:ext cx="9144000" cy="5328735"/>
        </p:xfrm>
        <a:graphic>
          <a:graphicData uri="http://schemas.openxmlformats.org/drawingml/2006/table">
            <a:tbl>
              <a:tblPr>
                <a:noFill/>
                <a:tableStyleId>{02E3F135-07DC-4E52-BE6C-65189E95EC0C}</a:tableStyleId>
              </a:tblPr>
              <a:tblGrid>
                <a:gridCol w="3025250"/>
                <a:gridCol w="3284125"/>
                <a:gridCol w="2834625"/>
              </a:tblGrid>
              <a:tr h="588175">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 </a:t>
                      </a:r>
                      <a:r>
                        <a:rPr lang="en" sz="2000" dirty="0">
                          <a:solidFill>
                            <a:schemeClr val="dk1"/>
                          </a:solidFill>
                          <a:latin typeface="Century Gothic"/>
                          <a:ea typeface="Century Gothic"/>
                          <a:cs typeface="Century Gothic"/>
                          <a:sym typeface="Century Gothic"/>
                        </a:rPr>
                        <a:t>Word Work</a:t>
                      </a:r>
                      <a:endParaRPr sz="2000"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a:solidFill>
                            <a:schemeClr val="dk1"/>
                          </a:solidFill>
                          <a:latin typeface="Century Gothic"/>
                          <a:ea typeface="Century Gothic"/>
                          <a:cs typeface="Century Gothic"/>
                          <a:sym typeface="Century Gothic"/>
                        </a:rPr>
                        <a:t>    Partner Reading </a:t>
                      </a:r>
                      <a:endParaRPr sz="20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a:solidFill>
                            <a:schemeClr val="dk1"/>
                          </a:solidFill>
                          <a:latin typeface="Century Gothic"/>
                          <a:ea typeface="Century Gothic"/>
                          <a:cs typeface="Century Gothic"/>
                          <a:sym typeface="Century Gothic"/>
                        </a:rPr>
                        <a:t>  </a:t>
                      </a:r>
                      <a:r>
                        <a:rPr lang="en" sz="2000">
                          <a:solidFill>
                            <a:schemeClr val="dk1"/>
                          </a:solidFill>
                          <a:latin typeface="Century Gothic"/>
                          <a:ea typeface="Century Gothic"/>
                          <a:cs typeface="Century Gothic"/>
                          <a:sym typeface="Century Gothic"/>
                        </a:rPr>
                        <a:t>Independent Reading</a:t>
                      </a:r>
                      <a:endParaRPr sz="2000">
                        <a:latin typeface="Century Gothic"/>
                        <a:ea typeface="Century Gothic"/>
                        <a:cs typeface="Century Gothic"/>
                        <a:sym typeface="Century Gothic"/>
                      </a:endParaRPr>
                    </a:p>
                  </a:txBody>
                  <a:tcPr marL="91425" marR="91425" marT="91425" marB="91425"/>
                </a:tc>
              </a:tr>
              <a:tr h="4475325">
                <a:tc>
                  <a:txBody>
                    <a:bodyPr/>
                    <a:lstStyle/>
                    <a:p>
                      <a:pPr marL="0" lvl="0" indent="0" algn="l" rtl="0">
                        <a:spcBef>
                          <a:spcPts val="0"/>
                        </a:spcBef>
                        <a:spcAft>
                          <a:spcPts val="0"/>
                        </a:spcAft>
                        <a:buClr>
                          <a:schemeClr val="dk1"/>
                        </a:buClr>
                        <a:buSzPts val="1100"/>
                        <a:buFont typeface="Arial"/>
                        <a:buNone/>
                      </a:pPr>
                      <a:r>
                        <a:rPr lang="en" sz="1450" b="1" dirty="0">
                          <a:solidFill>
                            <a:schemeClr val="dk1"/>
                          </a:solidFill>
                          <a:latin typeface="Century Gothic"/>
                          <a:ea typeface="Century Gothic"/>
                          <a:cs typeface="Century Gothic"/>
                          <a:sym typeface="Century Gothic"/>
                        </a:rPr>
                        <a:t>Be a word detective!</a:t>
                      </a:r>
                      <a:r>
                        <a:rPr lang="en" sz="1450" dirty="0">
                          <a:solidFill>
                            <a:schemeClr val="dk1"/>
                          </a:solidFill>
                          <a:latin typeface="Century Gothic"/>
                          <a:ea typeface="Century Gothic"/>
                          <a:cs typeface="Century Gothic"/>
                          <a:sym typeface="Century Gothic"/>
                        </a:rPr>
                        <a:t> As you find the following words, whisper read, spell the word to yourself and circle the words.</a:t>
                      </a:r>
                      <a:endParaRPr sz="14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Find </a:t>
                      </a:r>
                      <a:r>
                        <a:rPr lang="en" sz="1450" dirty="0">
                          <a:solidFill>
                            <a:schemeClr val="dk1"/>
                          </a:solidFill>
                          <a:latin typeface="Century Gothic"/>
                          <a:ea typeface="Century Gothic"/>
                          <a:cs typeface="Century Gothic"/>
                          <a:sym typeface="Century Gothic"/>
                        </a:rPr>
                        <a:t>the high frequency </a:t>
                      </a:r>
                      <a:r>
                        <a:rPr lang="en" sz="1450" dirty="0" smtClean="0">
                          <a:solidFill>
                            <a:schemeClr val="dk1"/>
                          </a:solidFill>
                          <a:latin typeface="Century Gothic"/>
                          <a:ea typeface="Century Gothic"/>
                          <a:cs typeface="Century Gothic"/>
                          <a:sym typeface="Century Gothic"/>
                        </a:rPr>
                        <a:t>words </a:t>
                      </a:r>
                      <a:r>
                        <a:rPr lang="en" sz="1450" dirty="0">
                          <a:solidFill>
                            <a:schemeClr val="dk1"/>
                          </a:solidFill>
                          <a:latin typeface="Century Gothic"/>
                          <a:ea typeface="Century Gothic"/>
                          <a:cs typeface="Century Gothic"/>
                          <a:sym typeface="Century Gothic"/>
                        </a:rPr>
                        <a:t>(boy, only, open, by, once, tree, again, but, </a:t>
                      </a:r>
                      <a:r>
                        <a:rPr lang="en" sz="1450" dirty="0" smtClean="0">
                          <a:solidFill>
                            <a:schemeClr val="dk1"/>
                          </a:solidFill>
                          <a:latin typeface="Century Gothic"/>
                          <a:ea typeface="Century Gothic"/>
                          <a:cs typeface="Century Gothic"/>
                          <a:sym typeface="Century Gothic"/>
                        </a:rPr>
                        <a:t>what</a:t>
                      </a:r>
                      <a:r>
                        <a:rPr lang="en" sz="1450" dirty="0" smtClean="0">
                          <a:solidFill>
                            <a:schemeClr val="dk1"/>
                          </a:solidFill>
                          <a:latin typeface="Century Gothic"/>
                          <a:ea typeface="Century Gothic"/>
                          <a:cs typeface="Century Gothic"/>
                          <a:sym typeface="Century Gothic"/>
                        </a:rPr>
                        <a:t>).</a:t>
                      </a:r>
                      <a:endParaRPr lang="en" sz="14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Find </a:t>
                      </a:r>
                      <a:r>
                        <a:rPr lang="en" sz="1450" dirty="0">
                          <a:solidFill>
                            <a:schemeClr val="dk1"/>
                          </a:solidFill>
                          <a:latin typeface="Century Gothic"/>
                          <a:ea typeface="Century Gothic"/>
                          <a:cs typeface="Century Gothic"/>
                          <a:sym typeface="Century Gothic"/>
                        </a:rPr>
                        <a:t>all the words with the long “i” spelling “igh” or “ie</a:t>
                      </a:r>
                      <a:r>
                        <a:rPr lang="en" sz="1450" dirty="0" smtClean="0">
                          <a:solidFill>
                            <a:schemeClr val="dk1"/>
                          </a:solidFill>
                          <a:latin typeface="Century Gothic"/>
                          <a:ea typeface="Century Gothic"/>
                          <a:cs typeface="Century Gothic"/>
                          <a:sym typeface="Century Gothic"/>
                        </a:rPr>
                        <a:t>.”</a:t>
                      </a:r>
                      <a:endParaRPr lang="en" sz="14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If </a:t>
                      </a:r>
                      <a:r>
                        <a:rPr lang="en" sz="1450" dirty="0">
                          <a:solidFill>
                            <a:schemeClr val="dk1"/>
                          </a:solidFill>
                          <a:latin typeface="Century Gothic"/>
                          <a:ea typeface="Century Gothic"/>
                          <a:cs typeface="Century Gothic"/>
                          <a:sym typeface="Century Gothic"/>
                        </a:rPr>
                        <a:t>you can’t read a word, underline the syllables and try again.  </a:t>
                      </a: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Work </a:t>
                      </a:r>
                      <a:r>
                        <a:rPr lang="en" sz="1450" dirty="0">
                          <a:solidFill>
                            <a:schemeClr val="dk1"/>
                          </a:solidFill>
                          <a:latin typeface="Century Gothic"/>
                          <a:ea typeface="Century Gothic"/>
                          <a:cs typeface="Century Gothic"/>
                          <a:sym typeface="Century Gothic"/>
                        </a:rPr>
                        <a:t>with your partner to read all the words.  Did you circle the same words?</a:t>
                      </a:r>
                      <a:endParaRPr sz="14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endParaRPr>
                    </a:p>
                    <a:p>
                      <a:pPr marL="0" lvl="0" indent="0" algn="l" rtl="0">
                        <a:spcBef>
                          <a:spcPts val="0"/>
                        </a:spcBef>
                        <a:spcAft>
                          <a:spcPts val="0"/>
                        </a:spcAft>
                        <a:buClr>
                          <a:schemeClr val="dk1"/>
                        </a:buClr>
                        <a:buSzPts val="1100"/>
                        <a:buFont typeface="Arial"/>
                        <a:buNone/>
                      </a:pPr>
                      <a:endParaRPr sz="1700" dirty="0">
                        <a:solidFill>
                          <a:schemeClr val="dk1"/>
                        </a:solidFill>
                        <a:highlight>
                          <a:srgbClr val="FFFF00"/>
                        </a:highlight>
                      </a:endParaRPr>
                    </a:p>
                  </a:txBody>
                  <a:tcPr marL="91425" marR="91425" marT="91425" marB="91425"/>
                </a:tc>
                <a:tc>
                  <a:txBody>
                    <a:bodyPr/>
                    <a:lstStyle/>
                    <a:p>
                      <a:pPr marL="342900" lvl="0" indent="-342900" algn="l" rtl="0">
                        <a:spcBef>
                          <a:spcPts val="0"/>
                        </a:spcBef>
                        <a:spcAft>
                          <a:spcPts val="0"/>
                        </a:spcAft>
                        <a:buClrTx/>
                        <a:buSzPct val="100000"/>
                        <a:buFont typeface="+mj-lt"/>
                        <a:buAutoNum type="arabicPeriod"/>
                      </a:pPr>
                      <a:r>
                        <a:rPr lang="en" sz="1500" dirty="0" smtClean="0">
                          <a:solidFill>
                            <a:schemeClr val="dk1"/>
                          </a:solidFill>
                          <a:latin typeface="Century Gothic"/>
                          <a:ea typeface="Century Gothic"/>
                          <a:cs typeface="Century Gothic"/>
                          <a:sym typeface="Century Gothic"/>
                        </a:rPr>
                        <a:t>Complete </a:t>
                      </a:r>
                      <a:r>
                        <a:rPr lang="en" sz="1500" dirty="0">
                          <a:solidFill>
                            <a:schemeClr val="dk1"/>
                          </a:solidFill>
                          <a:latin typeface="Century Gothic"/>
                          <a:ea typeface="Century Gothic"/>
                          <a:cs typeface="Century Gothic"/>
                          <a:sym typeface="Century Gothic"/>
                        </a:rPr>
                        <a:t>the Word </a:t>
                      </a:r>
                      <a:r>
                        <a:rPr lang="en" sz="1500" dirty="0" smtClean="0">
                          <a:solidFill>
                            <a:schemeClr val="dk1"/>
                          </a:solidFill>
                          <a:latin typeface="Century Gothic"/>
                          <a:ea typeface="Century Gothic"/>
                          <a:cs typeface="Century Gothic"/>
                          <a:sym typeface="Century Gothic"/>
                        </a:rPr>
                        <a:t>Work.</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Tx/>
                        <a:buSzPct val="100000"/>
                        <a:buFont typeface="+mj-lt"/>
                        <a:buAutoNum type="arabicPeriod"/>
                      </a:pPr>
                      <a:r>
                        <a:rPr lang="en" sz="1500" dirty="0" smtClean="0">
                          <a:solidFill>
                            <a:schemeClr val="dk1"/>
                          </a:solidFill>
                          <a:latin typeface="Century Gothic"/>
                          <a:ea typeface="Century Gothic"/>
                          <a:cs typeface="Century Gothic"/>
                          <a:sym typeface="Century Gothic"/>
                        </a:rPr>
                        <a:t>Are </a:t>
                      </a:r>
                      <a:r>
                        <a:rPr lang="en" sz="1500" dirty="0">
                          <a:solidFill>
                            <a:schemeClr val="dk1"/>
                          </a:solidFill>
                          <a:latin typeface="Century Gothic"/>
                          <a:ea typeface="Century Gothic"/>
                          <a:cs typeface="Century Gothic"/>
                          <a:sym typeface="Century Gothic"/>
                        </a:rPr>
                        <a:t>you going to read like a witch, a rapper or an old person? </a:t>
                      </a:r>
                    </a:p>
                    <a:p>
                      <a:pPr marL="342900" lvl="0" indent="-342900" algn="l" rtl="0">
                        <a:spcBef>
                          <a:spcPts val="0"/>
                        </a:spcBef>
                        <a:spcAft>
                          <a:spcPts val="0"/>
                        </a:spcAft>
                        <a:buClrTx/>
                        <a:buSzPct val="100000"/>
                        <a:buFont typeface="+mj-lt"/>
                        <a:buAutoNum type="arabicPeriod"/>
                      </a:pPr>
                      <a:r>
                        <a:rPr lang="en" sz="1500" dirty="0" smtClean="0">
                          <a:solidFill>
                            <a:schemeClr val="dk1"/>
                          </a:solidFill>
                          <a:latin typeface="Century Gothic"/>
                          <a:ea typeface="Century Gothic"/>
                          <a:cs typeface="Century Gothic"/>
                          <a:sym typeface="Century Gothic"/>
                        </a:rPr>
                        <a:t>Read </a:t>
                      </a:r>
                      <a:r>
                        <a:rPr lang="en" sz="1500" dirty="0">
                          <a:solidFill>
                            <a:schemeClr val="dk1"/>
                          </a:solidFill>
                          <a:latin typeface="Century Gothic"/>
                          <a:ea typeface="Century Gothic"/>
                          <a:cs typeface="Century Gothic"/>
                          <a:sym typeface="Century Gothic"/>
                        </a:rPr>
                        <a:t>the first page </a:t>
                      </a:r>
                      <a:r>
                        <a:rPr lang="en" sz="1500" dirty="0" smtClean="0">
                          <a:solidFill>
                            <a:schemeClr val="dk1"/>
                          </a:solidFill>
                          <a:latin typeface="Century Gothic"/>
                          <a:ea typeface="Century Gothic"/>
                          <a:cs typeface="Century Gothic"/>
                          <a:sym typeface="Century Gothic"/>
                        </a:rPr>
                        <a:t>of </a:t>
                      </a:r>
                      <a:r>
                        <a:rPr lang="en" sz="1500" dirty="0">
                          <a:solidFill>
                            <a:schemeClr val="dk1"/>
                          </a:solidFill>
                          <a:latin typeface="Century Gothic"/>
                          <a:ea typeface="Century Gothic"/>
                          <a:cs typeface="Century Gothic"/>
                          <a:sym typeface="Century Gothic"/>
                        </a:rPr>
                        <a:t>“Stuck Up High” together, using the same </a:t>
                      </a:r>
                      <a:r>
                        <a:rPr lang="en" sz="1500" dirty="0" smtClean="0">
                          <a:solidFill>
                            <a:schemeClr val="dk1"/>
                          </a:solidFill>
                          <a:latin typeface="Century Gothic"/>
                          <a:ea typeface="Century Gothic"/>
                          <a:cs typeface="Century Gothic"/>
                          <a:sym typeface="Century Gothic"/>
                        </a:rPr>
                        <a:t>voice. </a:t>
                      </a:r>
                    </a:p>
                    <a:p>
                      <a:pPr marL="342900" lvl="0" indent="-342900" algn="l" rtl="0">
                        <a:spcBef>
                          <a:spcPts val="0"/>
                        </a:spcBef>
                        <a:spcAft>
                          <a:spcPts val="0"/>
                        </a:spcAft>
                        <a:buClrTx/>
                        <a:buSzPct val="100000"/>
                        <a:buFont typeface="+mj-lt"/>
                        <a:buAutoNum type="arabicPeriod"/>
                      </a:pPr>
                      <a:r>
                        <a:rPr lang="en" sz="1500" dirty="0" smtClean="0">
                          <a:solidFill>
                            <a:schemeClr val="dk1"/>
                          </a:solidFill>
                          <a:latin typeface="Century Gothic"/>
                          <a:ea typeface="Century Gothic"/>
                          <a:cs typeface="Century Gothic"/>
                          <a:sym typeface="Century Gothic"/>
                        </a:rPr>
                        <a:t>Take turns reading “Stuck Up High.”</a:t>
                      </a:r>
                    </a:p>
                    <a:p>
                      <a:pPr marL="342900" lvl="0" indent="-342900" algn="l" rtl="0">
                        <a:spcBef>
                          <a:spcPts val="0"/>
                        </a:spcBef>
                        <a:spcAft>
                          <a:spcPts val="0"/>
                        </a:spcAft>
                        <a:buClrTx/>
                        <a:buSzPct val="100000"/>
                        <a:buFont typeface="+mj-lt"/>
                        <a:buAutoNum type="arabicPeriod"/>
                      </a:pPr>
                      <a:r>
                        <a:rPr lang="en" sz="1500" dirty="0" smtClean="0">
                          <a:solidFill>
                            <a:schemeClr val="dk1"/>
                          </a:solidFill>
                          <a:latin typeface="Century Gothic"/>
                          <a:ea typeface="Century Gothic"/>
                          <a:cs typeface="Century Gothic"/>
                          <a:sym typeface="Century Gothic"/>
                        </a:rPr>
                        <a:t>Follow </a:t>
                      </a:r>
                      <a:r>
                        <a:rPr lang="en" sz="1500" dirty="0">
                          <a:solidFill>
                            <a:schemeClr val="dk1"/>
                          </a:solidFill>
                          <a:latin typeface="Century Gothic"/>
                          <a:ea typeface="Century Gothic"/>
                          <a:cs typeface="Century Gothic"/>
                          <a:sym typeface="Century Gothic"/>
                        </a:rPr>
                        <a:t>the Rules of Fluency! Read </a:t>
                      </a:r>
                      <a:r>
                        <a:rPr lang="en" sz="1500" i="1" dirty="0">
                          <a:solidFill>
                            <a:schemeClr val="dk1"/>
                          </a:solidFill>
                          <a:latin typeface="Century Gothic"/>
                          <a:ea typeface="Century Gothic"/>
                          <a:cs typeface="Century Gothic"/>
                          <a:sym typeface="Century Gothic"/>
                        </a:rPr>
                        <a:t>smoothly</a:t>
                      </a:r>
                      <a:r>
                        <a:rPr lang="en" sz="1500" dirty="0">
                          <a:solidFill>
                            <a:schemeClr val="dk1"/>
                          </a:solidFill>
                          <a:latin typeface="Century Gothic"/>
                          <a:ea typeface="Century Gothic"/>
                          <a:cs typeface="Century Gothic"/>
                          <a:sym typeface="Century Gothic"/>
                        </a:rPr>
                        <a:t>, </a:t>
                      </a:r>
                      <a:r>
                        <a:rPr lang="en" sz="1500" i="1" dirty="0">
                          <a:solidFill>
                            <a:schemeClr val="dk1"/>
                          </a:solidFill>
                          <a:latin typeface="Century Gothic"/>
                          <a:ea typeface="Century Gothic"/>
                          <a:cs typeface="Century Gothic"/>
                          <a:sym typeface="Century Gothic"/>
                        </a:rPr>
                        <a:t>with expression &amp; meaning</a:t>
                      </a:r>
                      <a:r>
                        <a:rPr lang="en" sz="1500" dirty="0">
                          <a:solidFill>
                            <a:schemeClr val="dk1"/>
                          </a:solidFill>
                          <a:latin typeface="Century Gothic"/>
                          <a:ea typeface="Century Gothic"/>
                          <a:cs typeface="Century Gothic"/>
                          <a:sym typeface="Century Gothic"/>
                        </a:rPr>
                        <a:t> and at </a:t>
                      </a:r>
                      <a:r>
                        <a:rPr lang="en" sz="1500" i="1" dirty="0">
                          <a:solidFill>
                            <a:schemeClr val="dk1"/>
                          </a:solidFill>
                          <a:latin typeface="Century Gothic"/>
                          <a:ea typeface="Century Gothic"/>
                          <a:cs typeface="Century Gothic"/>
                          <a:sym typeface="Century Gothic"/>
                        </a:rPr>
                        <a:t>just the right speed</a:t>
                      </a:r>
                      <a:r>
                        <a:rPr lang="en" sz="1500" dirty="0">
                          <a:solidFill>
                            <a:schemeClr val="dk1"/>
                          </a:solidFill>
                          <a:latin typeface="Century Gothic"/>
                          <a:ea typeface="Century Gothic"/>
                          <a:cs typeface="Century Gothic"/>
                          <a:sym typeface="Century Gothic"/>
                        </a:rPr>
                        <a:t>. </a:t>
                      </a:r>
                    </a:p>
                    <a:p>
                      <a:pPr marL="342900" lvl="0" indent="-342900" algn="l" rtl="0">
                        <a:spcBef>
                          <a:spcPts val="0"/>
                        </a:spcBef>
                        <a:spcAft>
                          <a:spcPts val="0"/>
                        </a:spcAft>
                        <a:buClrTx/>
                        <a:buSzPct val="100000"/>
                        <a:buFont typeface="+mj-lt"/>
                        <a:buAutoNum type="arabicPeriod"/>
                      </a:pPr>
                      <a:r>
                        <a:rPr lang="en" sz="1500" dirty="0" smtClean="0">
                          <a:solidFill>
                            <a:schemeClr val="dk1"/>
                          </a:solidFill>
                          <a:latin typeface="Century Gothic"/>
                          <a:ea typeface="Century Gothic"/>
                          <a:cs typeface="Century Gothic"/>
                          <a:sym typeface="Century Gothic"/>
                        </a:rPr>
                        <a:t>If </a:t>
                      </a:r>
                      <a:r>
                        <a:rPr lang="en" sz="1500" dirty="0">
                          <a:solidFill>
                            <a:schemeClr val="dk1"/>
                          </a:solidFill>
                          <a:latin typeface="Century Gothic"/>
                          <a:ea typeface="Century Gothic"/>
                          <a:cs typeface="Century Gothic"/>
                          <a:sym typeface="Century Gothic"/>
                        </a:rPr>
                        <a:t>time allows, read the story again and act out what happens as you take turns reading.</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Read </a:t>
                      </a:r>
                      <a:r>
                        <a:rPr lang="en" sz="1550" dirty="0">
                          <a:solidFill>
                            <a:schemeClr val="dk1"/>
                          </a:solidFill>
                          <a:latin typeface="Century Gothic"/>
                          <a:ea typeface="Century Gothic"/>
                          <a:cs typeface="Century Gothic"/>
                          <a:sym typeface="Century Gothic"/>
                        </a:rPr>
                        <a:t>“Stuck Up High.” </a:t>
                      </a: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As </a:t>
                      </a:r>
                      <a:r>
                        <a:rPr lang="en" sz="1550" dirty="0">
                          <a:solidFill>
                            <a:schemeClr val="dk1"/>
                          </a:solidFill>
                          <a:latin typeface="Century Gothic"/>
                          <a:ea typeface="Century Gothic"/>
                          <a:cs typeface="Century Gothic"/>
                          <a:sym typeface="Century Gothic"/>
                        </a:rPr>
                        <a:t>you read, circle all the words that have long “i” spelling patterns “igh” or “ie” and the high frequency words (boy, only, open, once, tree, again, but, by, what</a:t>
                      </a:r>
                      <a:r>
                        <a:rPr lang="en" sz="1550" dirty="0" smtClean="0">
                          <a:solidFill>
                            <a:schemeClr val="dk1"/>
                          </a:solidFill>
                          <a:latin typeface="Century Gothic"/>
                          <a:ea typeface="Century Gothic"/>
                          <a:cs typeface="Century Gothic"/>
                          <a:sym typeface="Century Gothic"/>
                        </a:rPr>
                        <a:t>).</a:t>
                      </a:r>
                      <a:endParaRPr lang="en" sz="15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Read </a:t>
                      </a:r>
                      <a:r>
                        <a:rPr lang="en" sz="1550" dirty="0">
                          <a:solidFill>
                            <a:schemeClr val="dk1"/>
                          </a:solidFill>
                          <a:latin typeface="Century Gothic"/>
                          <a:ea typeface="Century Gothic"/>
                          <a:cs typeface="Century Gothic"/>
                          <a:sym typeface="Century Gothic"/>
                        </a:rPr>
                        <a:t>the story </a:t>
                      </a:r>
                      <a:r>
                        <a:rPr lang="en" sz="1550" dirty="0" smtClean="0">
                          <a:solidFill>
                            <a:schemeClr val="dk1"/>
                          </a:solidFill>
                          <a:latin typeface="Century Gothic"/>
                          <a:ea typeface="Century Gothic"/>
                          <a:cs typeface="Century Gothic"/>
                          <a:sym typeface="Century Gothic"/>
                        </a:rPr>
                        <a:t>again.</a:t>
                      </a:r>
                      <a:endParaRPr lang="en" sz="15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If </a:t>
                      </a:r>
                      <a:r>
                        <a:rPr lang="en" sz="1550" dirty="0">
                          <a:solidFill>
                            <a:schemeClr val="dk1"/>
                          </a:solidFill>
                          <a:latin typeface="Century Gothic"/>
                          <a:ea typeface="Century Gothic"/>
                          <a:cs typeface="Century Gothic"/>
                          <a:sym typeface="Century Gothic"/>
                        </a:rPr>
                        <a:t>you have time, find another student that independently read the story and tell each other sentences with the words you circled.</a:t>
                      </a:r>
                      <a:endParaRPr sz="15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endParaRPr>
                    </a:p>
                  </a:txBody>
                  <a:tcPr marL="91425" marR="91425" marT="91425" marB="91425"/>
                </a:tc>
              </a:tr>
            </a:tbl>
          </a:graphicData>
        </a:graphic>
      </p:graphicFrame>
      <p:pic>
        <p:nvPicPr>
          <p:cNvPr id="376" name="Google Shape;376;p56"/>
          <p:cNvPicPr preferRelativeResize="0"/>
          <p:nvPr/>
        </p:nvPicPr>
        <p:blipFill>
          <a:blip r:embed="rId3">
            <a:alphaModFix/>
          </a:blip>
          <a:stretch>
            <a:fillRect/>
          </a:stretch>
        </p:blipFill>
        <p:spPr>
          <a:xfrm flipH="1">
            <a:off x="56750" y="26575"/>
            <a:ext cx="645000" cy="499576"/>
          </a:xfrm>
          <a:prstGeom prst="rect">
            <a:avLst/>
          </a:prstGeom>
          <a:noFill/>
          <a:ln>
            <a:noFill/>
          </a:ln>
        </p:spPr>
      </p:pic>
      <p:pic>
        <p:nvPicPr>
          <p:cNvPr id="377" name="Google Shape;377;p56"/>
          <p:cNvPicPr preferRelativeResize="0"/>
          <p:nvPr/>
        </p:nvPicPr>
        <p:blipFill>
          <a:blip r:embed="rId4">
            <a:alphaModFix/>
          </a:blip>
          <a:stretch>
            <a:fillRect/>
          </a:stretch>
        </p:blipFill>
        <p:spPr>
          <a:xfrm>
            <a:off x="2953825" y="26563"/>
            <a:ext cx="576750" cy="548850"/>
          </a:xfrm>
          <a:prstGeom prst="rect">
            <a:avLst/>
          </a:prstGeom>
          <a:noFill/>
          <a:ln>
            <a:noFill/>
          </a:ln>
        </p:spPr>
      </p:pic>
      <p:pic>
        <p:nvPicPr>
          <p:cNvPr id="378" name="Google Shape;378;p56"/>
          <p:cNvPicPr preferRelativeResize="0"/>
          <p:nvPr/>
        </p:nvPicPr>
        <p:blipFill>
          <a:blip r:embed="rId5">
            <a:alphaModFix/>
          </a:blip>
          <a:stretch>
            <a:fillRect/>
          </a:stretch>
        </p:blipFill>
        <p:spPr>
          <a:xfrm>
            <a:off x="5912417" y="-46146"/>
            <a:ext cx="645000" cy="645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#:17</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algn="l" rtl="0">
              <a:lnSpc>
                <a:spcPct val="108000"/>
              </a:lnSpc>
              <a:spcBef>
                <a:spcPts val="1000"/>
              </a:spcBef>
              <a:spcAft>
                <a:spcPts val="0"/>
              </a:spcAft>
              <a:buClr>
                <a:schemeClr val="dk1"/>
              </a:buClr>
              <a:buSzPts val="1800"/>
              <a:buFont typeface="Century Gothic"/>
              <a:buChar char="•"/>
            </a:pPr>
            <a:r>
              <a:rPr lang="en" dirty="0">
                <a:solidFill>
                  <a:schemeClr val="dk1"/>
                </a:solidFill>
              </a:rPr>
              <a:t>Watch the video (as needed)</a:t>
            </a:r>
            <a:r>
              <a:rPr lang="en" sz="2400" dirty="0">
                <a:solidFill>
                  <a:srgbClr val="333333"/>
                </a:solidFill>
                <a:highlight>
                  <a:srgbClr val="FFFFFF"/>
                </a:highlight>
              </a:rPr>
              <a:t>, </a:t>
            </a:r>
            <a:r>
              <a:rPr lang="en" dirty="0">
                <a:solidFill>
                  <a:srgbClr val="333333"/>
                </a:solidFill>
                <a:highlight>
                  <a:srgbClr val="FFFFFF"/>
                </a:highlight>
              </a:rPr>
              <a:t>From Engagement Text to Decodables:</a:t>
            </a:r>
            <a:r>
              <a:rPr lang="en" dirty="0">
                <a:solidFill>
                  <a:srgbClr val="333333"/>
                </a:solidFill>
                <a:highlight>
                  <a:srgbClr val="FFFFFF"/>
                </a:highlight>
                <a:uFill>
                  <a:noFill/>
                </a:uFill>
                <a:hlinkClick r:id="rId3"/>
              </a:rPr>
              <a:t> </a:t>
            </a:r>
            <a:r>
              <a:rPr lang="en" u="sng" dirty="0">
                <a:solidFill>
                  <a:srgbClr val="0563C1"/>
                </a:solidFill>
                <a:highlight>
                  <a:srgbClr val="FFFFFF"/>
                </a:highlight>
                <a:hlinkClick r:id="rId3"/>
              </a:rPr>
              <a:t>https://vimeo.com/168991756</a:t>
            </a:r>
            <a:endParaRPr u="sng" dirty="0">
              <a:solidFill>
                <a:srgbClr val="0563C1"/>
              </a:solidFill>
              <a:highlight>
                <a:srgbClr val="FFFFFF"/>
              </a:highlight>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dirty="0">
                <a:solidFill>
                  <a:schemeClr val="dk1"/>
                </a:solidFill>
              </a:rPr>
              <a:t>Read the Engagement Text “</a:t>
            </a:r>
            <a:r>
              <a:rPr lang="en" dirty="0"/>
              <a:t>Fire Chief Sparks Rescues Neighborhood Alley Cat from Tree in Sunnyside City Park</a:t>
            </a:r>
            <a:r>
              <a:rPr lang="en" dirty="0" smtClean="0"/>
              <a:t>.</a:t>
            </a:r>
            <a:r>
              <a:rPr lang="en" dirty="0" smtClean="0">
                <a:solidFill>
                  <a:schemeClr val="dk1"/>
                </a:solidFill>
              </a:rPr>
              <a:t>”</a:t>
            </a:r>
            <a:endParaRPr lang="en" dirty="0"/>
          </a:p>
          <a:p>
            <a:pPr marL="457200" lvl="0" indent="-342900" algn="l" rtl="0">
              <a:lnSpc>
                <a:spcPct val="108000"/>
              </a:lnSpc>
              <a:spcBef>
                <a:spcPts val="0"/>
              </a:spcBef>
              <a:spcAft>
                <a:spcPts val="0"/>
              </a:spcAft>
              <a:buClr>
                <a:schemeClr val="dk1"/>
              </a:buClr>
              <a:buSzPts val="1800"/>
              <a:buFont typeface="Century Gothic"/>
              <a:buChar char="•"/>
            </a:pPr>
            <a:r>
              <a:rPr lang="en" dirty="0" smtClean="0"/>
              <a:t>Review </a:t>
            </a:r>
            <a:r>
              <a:rPr lang="en" dirty="0"/>
              <a:t>Independent and Small Group Work guidance (Skills Block Resource Manual)</a:t>
            </a:r>
            <a:endParaRPr dirty="0"/>
          </a:p>
          <a:p>
            <a:pPr marL="177800" lvl="0" indent="0" algn="l" rtl="0">
              <a:lnSpc>
                <a:spcPct val="108000"/>
              </a:lnSpc>
              <a:spcBef>
                <a:spcPts val="800"/>
              </a:spcBef>
              <a:spcAft>
                <a:spcPts val="0"/>
              </a:spcAft>
              <a:buNone/>
            </a:pPr>
            <a:endParaRPr dirty="0"/>
          </a:p>
          <a:p>
            <a:pPr marL="177800" lvl="0" indent="0" algn="l" rtl="0">
              <a:lnSpc>
                <a:spcPct val="108000"/>
              </a:lnSpc>
              <a:spcBef>
                <a:spcPts val="800"/>
              </a:spcBef>
              <a:spcAft>
                <a:spcPts val="0"/>
              </a:spcAft>
              <a:buNone/>
            </a:pPr>
            <a:endParaRPr dirty="0"/>
          </a:p>
          <a:p>
            <a:pPr marL="0" lvl="0" indent="0" algn="l" rtl="0">
              <a:lnSpc>
                <a:spcPct val="115000"/>
              </a:lnSpc>
              <a:spcBef>
                <a:spcPts val="800"/>
              </a:spcBef>
              <a:spcAft>
                <a:spcPts val="0"/>
              </a:spcAft>
              <a:buClr>
                <a:schemeClr val="dk1"/>
              </a:buClr>
              <a:buSzPts val="1100"/>
              <a:buFont typeface="Arial"/>
              <a:buNone/>
            </a:pPr>
            <a:endParaRPr dirty="0">
              <a:solidFill>
                <a:schemeClr val="dk1"/>
              </a:solidFill>
              <a:latin typeface="Times New Roman"/>
              <a:ea typeface="Times New Roman"/>
              <a:cs typeface="Times New Roman"/>
              <a:sym typeface="Times New Roman"/>
            </a:endParaRPr>
          </a:p>
          <a:p>
            <a:pPr marL="0" lvl="0" indent="0" algn="l" rtl="0">
              <a:lnSpc>
                <a:spcPct val="90000"/>
              </a:lnSpc>
              <a:spcBef>
                <a:spcPts val="1000"/>
              </a:spcBef>
              <a:spcAft>
                <a:spcPts val="0"/>
              </a:spcAft>
              <a:buNone/>
            </a:pPr>
            <a:endParaRPr dirty="0">
              <a:solidFill>
                <a:schemeClr val="dk1"/>
              </a:solidFill>
            </a:endParaRPr>
          </a:p>
        </p:txBody>
      </p:sp>
      <p:sp>
        <p:nvSpPr>
          <p:cNvPr id="197" name="Google Shape;197;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2: Cycle 4: Lesson 17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1 Teacher Guide. </a:t>
            </a:r>
            <a:endParaRPr sz="1600"/>
          </a:p>
          <a:p>
            <a:pPr marL="177800" lvl="0" indent="0" algn="l" rtl="0">
              <a:spcBef>
                <a:spcPts val="800"/>
              </a:spcBef>
              <a:spcAft>
                <a:spcPts val="0"/>
              </a:spcAft>
              <a:buNone/>
            </a:pPr>
            <a:r>
              <a:rPr lang="en" sz="1600"/>
              <a:t>Once students understand what to do during Independent Work Time, it is possible to pull small groups or conference with students to give direct instruction. </a:t>
            </a:r>
            <a:endParaRPr sz="1600"/>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203" name="Google Shape;20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2: Cycle 4: Lesson 17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pic>
        <p:nvPicPr>
          <p:cNvPr id="208" name="Google Shape;208;p3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9" name="Google Shape;209;p3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10" name="Google Shape;210;p32"/>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1: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4: Lesson 17</a:t>
            </a:r>
            <a:endParaRPr sz="3200" b="1">
              <a:solidFill>
                <a:srgbClr val="404040"/>
              </a:solidFill>
              <a:latin typeface="Century Gothic"/>
              <a:ea typeface="Century Gothic"/>
              <a:cs typeface="Century Gothic"/>
              <a:sym typeface="Century Gothic"/>
            </a:endParaRPr>
          </a:p>
        </p:txBody>
      </p:sp>
      <p:pic>
        <p:nvPicPr>
          <p:cNvPr id="211" name="Google Shape;211;p3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2" name="Google Shape;212;p3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18" name="Google Shape;218;p3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Clr>
                <a:schemeClr val="dk1"/>
              </a:buClr>
              <a:buSzPts val="1100"/>
              <a:buFont typeface="Arial"/>
              <a:buNone/>
            </a:pPr>
            <a:r>
              <a:rPr lang="en" sz="2800">
                <a:solidFill>
                  <a:srgbClr val="FF0000"/>
                </a:solidFill>
              </a:rPr>
              <a:t>“Gather round together, together, together. It’s time to hear a story, a story, a story. It’s time to hear a story and say what what you’ve learned.”</a:t>
            </a:r>
            <a:endParaRPr sz="28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24" name="Google Shape;224;p3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t>Using evidence from the text, </a:t>
            </a:r>
            <a:r>
              <a:rPr lang="en" sz="2400">
                <a:solidFill>
                  <a:schemeClr val="dk1"/>
                </a:solidFill>
              </a:rPr>
              <a:t>I can retell the events and answer questions about the </a:t>
            </a:r>
            <a:r>
              <a:rPr lang="en" sz="2400"/>
              <a:t>Sunny Gazette article</a:t>
            </a:r>
            <a:r>
              <a:rPr lang="en" sz="2400">
                <a:solidFill>
                  <a:schemeClr val="dk1"/>
                </a:solidFill>
              </a:rPr>
              <a:t>: “</a:t>
            </a:r>
            <a:r>
              <a:rPr lang="en" sz="2400"/>
              <a:t>Fire Chief Sparks Rescues Neighborhood Alley Cat from Tree in Sunnyside City Park</a:t>
            </a:r>
            <a:r>
              <a:rPr lang="en" sz="2400">
                <a:solidFill>
                  <a:schemeClr val="dk1"/>
                </a:solidFill>
              </a:rPr>
              <a:t>.”</a:t>
            </a:r>
            <a:endParaRPr sz="2400">
              <a:solidFill>
                <a:schemeClr val="dk1"/>
              </a:solidFill>
            </a:endParaRPr>
          </a:p>
          <a:p>
            <a:pPr marL="0" lvl="0" indent="0" algn="l" rtl="0">
              <a:lnSpc>
                <a:spcPct val="115000"/>
              </a:lnSpc>
              <a:spcBef>
                <a:spcPts val="800"/>
              </a:spcBef>
              <a:spcAft>
                <a:spcPts val="0"/>
              </a:spcAft>
              <a:buClr>
                <a:schemeClr val="dk1"/>
              </a:buClr>
              <a:buSzPts val="1100"/>
              <a:buFont typeface="Arial"/>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225" name="Google Shape;225;p34"/>
          <p:cNvPicPr preferRelativeResize="0"/>
          <p:nvPr/>
        </p:nvPicPr>
        <p:blipFill>
          <a:blip r:embed="rId3">
            <a:alphaModFix/>
          </a:blip>
          <a:stretch>
            <a:fillRect/>
          </a:stretch>
        </p:blipFill>
        <p:spPr>
          <a:xfrm>
            <a:off x="8371114" y="4351993"/>
            <a:ext cx="626721" cy="55204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5"/>
          <p:cNvSpPr txBox="1">
            <a:spLocks noGrp="1"/>
          </p:cNvSpPr>
          <p:nvPr>
            <p:ph type="title"/>
          </p:nvPr>
        </p:nvSpPr>
        <p:spPr>
          <a:xfrm>
            <a:off x="375746" y="-80486"/>
            <a:ext cx="8681168" cy="572700"/>
          </a:xfrm>
          <a:prstGeom prst="rect">
            <a:avLst/>
          </a:prstGeom>
        </p:spPr>
        <p:txBody>
          <a:bodyPr spcFirstLastPara="1" wrap="square" lIns="68575" tIns="34275" rIns="68575" bIns="34275" anchor="ctr" anchorCtr="0">
            <a:noAutofit/>
          </a:bodyPr>
          <a:lstStyle/>
          <a:p>
            <a:pPr marL="0" lvl="0" indent="457200" algn="l" rtl="0">
              <a:spcBef>
                <a:spcPts val="0"/>
              </a:spcBef>
              <a:spcAft>
                <a:spcPts val="0"/>
              </a:spcAft>
              <a:buNone/>
            </a:pPr>
            <a:endParaRPr sz="2600" b="1" dirty="0">
              <a:solidFill>
                <a:schemeClr val="tx1"/>
              </a:solidFill>
            </a:endParaRPr>
          </a:p>
          <a:p>
            <a:pPr marL="0" lvl="0" indent="0" algn="l" rtl="0">
              <a:spcBef>
                <a:spcPts val="0"/>
              </a:spcBef>
              <a:spcAft>
                <a:spcPts val="0"/>
              </a:spcAft>
              <a:buNone/>
            </a:pPr>
            <a:r>
              <a:rPr lang="en" sz="2200" b="1" dirty="0" smtClean="0">
                <a:solidFill>
                  <a:schemeClr val="tx1"/>
                </a:solidFill>
                <a:latin typeface="Century Gothic" panose="020B0502020202020204" pitchFamily="34" charset="0"/>
              </a:rPr>
              <a:t>“</a:t>
            </a:r>
            <a:r>
              <a:rPr lang="en" sz="2200" b="1" dirty="0">
                <a:solidFill>
                  <a:schemeClr val="tx1"/>
                </a:solidFill>
                <a:latin typeface="Century Gothic" panose="020B0502020202020204" pitchFamily="34" charset="0"/>
              </a:rPr>
              <a:t>Fire Chief Sparks Rescues Neighborhood Alley Cat from Tree”</a:t>
            </a:r>
            <a:endParaRPr sz="2200" b="1" dirty="0">
              <a:solidFill>
                <a:schemeClr val="tx1"/>
              </a:solidFill>
              <a:latin typeface="Century Gothic" panose="020B0502020202020204" pitchFamily="34" charset="0"/>
            </a:endParaRPr>
          </a:p>
        </p:txBody>
      </p:sp>
      <p:pic>
        <p:nvPicPr>
          <p:cNvPr id="231" name="Google Shape;231;p35"/>
          <p:cNvPicPr preferRelativeResize="0"/>
          <p:nvPr/>
        </p:nvPicPr>
        <p:blipFill>
          <a:blip r:embed="rId3">
            <a:alphaModFix/>
          </a:blip>
          <a:stretch>
            <a:fillRect/>
          </a:stretch>
        </p:blipFill>
        <p:spPr>
          <a:xfrm>
            <a:off x="167475" y="669025"/>
            <a:ext cx="4404525" cy="2471375"/>
          </a:xfrm>
          <a:prstGeom prst="rect">
            <a:avLst/>
          </a:prstGeom>
          <a:noFill/>
          <a:ln>
            <a:noFill/>
          </a:ln>
        </p:spPr>
      </p:pic>
      <p:pic>
        <p:nvPicPr>
          <p:cNvPr id="232" name="Google Shape;232;p35"/>
          <p:cNvPicPr preferRelativeResize="0"/>
          <p:nvPr/>
        </p:nvPicPr>
        <p:blipFill>
          <a:blip r:embed="rId4">
            <a:alphaModFix/>
          </a:blip>
          <a:stretch>
            <a:fillRect/>
          </a:stretch>
        </p:blipFill>
        <p:spPr>
          <a:xfrm>
            <a:off x="4382000" y="669025"/>
            <a:ext cx="4755025" cy="3397500"/>
          </a:xfrm>
          <a:prstGeom prst="rect">
            <a:avLst/>
          </a:prstGeom>
          <a:noFill/>
          <a:ln>
            <a:noFill/>
          </a:ln>
        </p:spPr>
      </p:pic>
      <p:pic>
        <p:nvPicPr>
          <p:cNvPr id="233" name="Google Shape;233;p35"/>
          <p:cNvPicPr preferRelativeResize="0"/>
          <p:nvPr/>
        </p:nvPicPr>
        <p:blipFill>
          <a:blip r:embed="rId5">
            <a:alphaModFix/>
          </a:blip>
          <a:stretch>
            <a:fillRect/>
          </a:stretch>
        </p:blipFill>
        <p:spPr>
          <a:xfrm>
            <a:off x="2139450" y="3053850"/>
            <a:ext cx="1715225" cy="19782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Comprehension Conversation</a:t>
            </a:r>
            <a:endParaRPr/>
          </a:p>
        </p:txBody>
      </p:sp>
      <p:sp>
        <p:nvSpPr>
          <p:cNvPr id="239" name="Google Shape;239;p3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800"/>
              </a:spcBef>
              <a:spcAft>
                <a:spcPts val="0"/>
              </a:spcAft>
              <a:buClr>
                <a:schemeClr val="dk1"/>
              </a:buClr>
              <a:buSzPts val="2400"/>
              <a:buAutoNum type="arabicPeriod"/>
            </a:pPr>
            <a:r>
              <a:rPr lang="en" sz="2400"/>
              <a:t>What happened yesterday morning in Sunnyside City Park?</a:t>
            </a:r>
            <a:endParaRPr sz="2400"/>
          </a:p>
          <a:p>
            <a:pPr marL="457200" lvl="0" indent="-381000" algn="l" rtl="0">
              <a:lnSpc>
                <a:spcPct val="115000"/>
              </a:lnSpc>
              <a:spcBef>
                <a:spcPts val="0"/>
              </a:spcBef>
              <a:spcAft>
                <a:spcPts val="0"/>
              </a:spcAft>
              <a:buClr>
                <a:schemeClr val="dk1"/>
              </a:buClr>
              <a:buSzPts val="2400"/>
              <a:buAutoNum type="arabicPeriod"/>
            </a:pPr>
            <a:r>
              <a:rPr lang="en" sz="2400"/>
              <a:t>What were some ways the fire chief tried to get the cat down from the tree?</a:t>
            </a:r>
            <a:endParaRPr sz="2400"/>
          </a:p>
          <a:p>
            <a:pPr marL="457200" lvl="0" indent="-381000" algn="l" rtl="0">
              <a:lnSpc>
                <a:spcPct val="115000"/>
              </a:lnSpc>
              <a:spcBef>
                <a:spcPts val="0"/>
              </a:spcBef>
              <a:spcAft>
                <a:spcPts val="0"/>
              </a:spcAft>
              <a:buSzPts val="2400"/>
              <a:buAutoNum type="arabicPeriod"/>
            </a:pPr>
            <a:r>
              <a:rPr lang="en" sz="2400"/>
              <a:t>How did the chief finally get the cat down from the tree?</a:t>
            </a:r>
            <a:endParaRPr sz="2400"/>
          </a:p>
          <a:p>
            <a:pPr marL="0" lvl="0" indent="0" algn="l" rtl="0">
              <a:spcBef>
                <a:spcPts val="800"/>
              </a:spcBef>
              <a:spcAft>
                <a:spcPts val="0"/>
              </a:spcAft>
              <a:buNone/>
            </a:pP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C1C2113-FC20-48ED-B95C-99E250283B8E}"/>
</file>

<file path=customXml/itemProps2.xml><?xml version="1.0" encoding="utf-8"?>
<ds:datastoreItem xmlns:ds="http://schemas.openxmlformats.org/officeDocument/2006/customXml" ds:itemID="{B2645A7B-54BB-4086-B36F-BC0239366A51}"/>
</file>

<file path=customXml/itemProps3.xml><?xml version="1.0" encoding="utf-8"?>
<ds:datastoreItem xmlns:ds="http://schemas.openxmlformats.org/officeDocument/2006/customXml" ds:itemID="{7110E2F6-6BF2-43D5-BB04-9469B78C28A6}"/>
</file>

<file path=docProps/app.xml><?xml version="1.0" encoding="utf-8"?>
<Properties xmlns="http://schemas.openxmlformats.org/officeDocument/2006/extended-properties" xmlns:vt="http://schemas.openxmlformats.org/officeDocument/2006/docPropsVTypes">
  <TotalTime>29</TotalTime>
  <Words>6905</Words>
  <Application>Microsoft Office PowerPoint</Application>
  <PresentationFormat>On-screen Show (16:9)</PresentationFormat>
  <Paragraphs>532</Paragraphs>
  <Slides>29</Slides>
  <Notes>29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29</vt:i4>
      </vt:variant>
    </vt:vector>
  </HeadingPairs>
  <TitlesOfParts>
    <vt:vector size="35" baseType="lpstr">
      <vt:lpstr>Times New Roman</vt:lpstr>
      <vt:lpstr>Arial</vt:lpstr>
      <vt:lpstr>Calibri</vt:lpstr>
      <vt:lpstr>Century Gothic</vt:lpstr>
      <vt:lpstr>Office Theme</vt:lpstr>
      <vt:lpstr>Office Theme</vt:lpstr>
      <vt:lpstr>Grade 2: Module 1: Part 2: Cycle 4: Lesson 17 Teacher slide, before teaching.</vt:lpstr>
      <vt:lpstr>Grade 2: Module 1: Part 2: Cycle 4: Lesson 17 Teacher slide, before teaching.</vt:lpstr>
      <vt:lpstr>Grade 2: Module 1: Part 2: Cycle 4: Lesson 17 Teacher slide, before teaching.</vt:lpstr>
      <vt:lpstr>Grade 2: Module 1: Part 2: Cycle 4: Lesson 17 Teacher slide, before teaching.</vt:lpstr>
      <vt:lpstr>PowerPoint Presentation</vt:lpstr>
      <vt:lpstr>Transition Song</vt:lpstr>
      <vt:lpstr>Opening Learning Targets</vt:lpstr>
      <vt:lpstr> “Fire Chief Sparks Rescues Neighborhood Alley Cat from Tree”</vt:lpstr>
      <vt:lpstr>Comprehension Conversation</vt:lpstr>
      <vt:lpstr>Vocabulary and Language</vt:lpstr>
      <vt:lpstr>Transition Song</vt:lpstr>
      <vt:lpstr>Work Time Learning Targets</vt:lpstr>
      <vt:lpstr>Snap or Trap</vt:lpstr>
      <vt:lpstr>PowerPoint Presentation</vt:lpstr>
      <vt:lpstr>Transition Song</vt:lpstr>
      <vt:lpstr>Work Time Learning Targets</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Reflection Time </vt:lpstr>
      <vt:lpstr>Transition Song</vt:lpstr>
      <vt:lpstr>Independent Work Time Learning Targets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2: Cycle 4: Lesson 17 Teacher slide, before teaching.</dc:title>
  <dc:creator>nbravo</dc:creator>
  <cp:lastModifiedBy>Nicole Bravo</cp:lastModifiedBy>
  <cp:revision>6</cp:revision>
  <dcterms:modified xsi:type="dcterms:W3CDTF">2018-11-04T22:55:19Z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