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s/slide11.xml" ContentType="application/vnd.openxmlformats-officedocument.presentationml.slide+xml"/>
  <Override PartName="/ppt/slides/slide8.xml" ContentType="application/vnd.openxmlformats-officedocument.presentationml.slide+xml"/>
  <Override PartName="/ppt/slides/slide7.xml" ContentType="application/vnd.openxmlformats-officedocument.presentationml.slide+xml"/>
  <Override PartName="/ppt/slides/slide6.xml" ContentType="application/vnd.openxmlformats-officedocument.presentationml.slide+xml"/>
  <Override PartName="/ppt/slides/slide5.xml" ContentType="application/vnd.openxmlformats-officedocument.presentationml.slide+xml"/>
  <Override PartName="/ppt/slides/slide4.xml" ContentType="application/vnd.openxmlformats-officedocument.presentationml.slide+xml"/>
  <Override PartName="/ppt/slides/slide3.xml" ContentType="application/vnd.openxmlformats-officedocument.presentationml.slide+xml"/>
  <Override PartName="/ppt/slides/slide9.xml" ContentType="application/vnd.openxmlformats-officedocument.presentationml.slid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0.xml" ContentType="application/vnd.openxmlformats-officedocument.presentationml.slide+xml"/>
  <Override PartName="/ppt/slideMasters/slideMaster3.xml" ContentType="application/vnd.openxmlformats-officedocument.presentationml.slideMaster+xml"/>
  <Override PartName="/ppt/slideMasters/slideMaster2.xml" ContentType="application/vnd.openxmlformats-officedocument.presentationml.slideMaster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7.xml" ContentType="application/vnd.openxmlformats-officedocument.presentationml.notesSlide+xml"/>
  <Override PartName="/ppt/slideLayouts/slideLayout12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2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slideLayouts/slideLayout3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notesMasters/notesMaster1.xml" ContentType="application/vnd.openxmlformats-officedocument.presentationml.notesMaster+xml"/>
  <Override PartName="/ppt/theme/theme2.xml" ContentType="application/vnd.openxmlformats-officedocument.theme+xml"/>
  <Override PartName="/ppt/theme/theme1.xml" ContentType="application/vnd.openxmlformats-officedocument.theme+xml"/>
  <Override PartName="/ppt/theme/theme4.xml" ContentType="application/vnd.openxmlformats-officedocument.theme+xml"/>
  <Override PartName="/ppt/theme/theme3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81" r:id="rId1"/>
    <p:sldMasterId id="2147483682" r:id="rId2"/>
    <p:sldMasterId id="2147483683" r:id="rId3"/>
  </p:sldMasterIdLst>
  <p:notesMasterIdLst>
    <p:notesMasterId r:id="rId15"/>
  </p:notes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76F51670-FC23-4929-A28D-87EBB3723887}">
  <a:tblStyle styleId="{76F51670-FC23-4929-A28D-87EBB3723887}" styleName="Table_0">
    <a:wholeTbl>
      <a:tcTxStyle b="off" i="off">
        <a:font>
          <a:latin typeface="Calibri"/>
          <a:ea typeface="Calibri"/>
          <a:cs typeface="Calibri"/>
        </a:font>
        <a:schemeClr val="dk1"/>
      </a:tcTxStyle>
      <a:tcStyle>
        <a:tcBdr>
          <a:lef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E9EFF7"/>
          </a:solidFill>
        </a:fill>
      </a:tcStyle>
    </a:wholeTbl>
    <a:band1H>
      <a:tcTxStyle b="off" i="off"/>
      <a:tcStyle>
        <a:tcBdr/>
        <a:fill>
          <a:solidFill>
            <a:srgbClr val="D0DEEF"/>
          </a:solidFill>
        </a:fill>
      </a:tcStyle>
    </a:band1H>
    <a:band2H>
      <a:tcTxStyle b="off" i="off"/>
      <a:tcStyle>
        <a:tcBdr/>
      </a:tcStyle>
    </a:band2H>
    <a:band1V>
      <a:tcTxStyle b="off" i="off"/>
      <a:tcStyle>
        <a:tcBdr/>
        <a:fill>
          <a:solidFill>
            <a:srgbClr val="D0DEEF"/>
          </a:solidFill>
        </a:fill>
      </a:tcStyle>
    </a:band1V>
    <a:band2V>
      <a:tcTxStyle b="off" i="off"/>
      <a:tcStyle>
        <a:tcBdr/>
      </a:tcStyle>
    </a:band2V>
    <a:lastCol>
      <a:tcTxStyle b="on" i="off">
        <a:font>
          <a:latin typeface="Calibri"/>
          <a:ea typeface="Calibri"/>
          <a:cs typeface="Calibri"/>
        </a:font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 i="off">
        <a:font>
          <a:latin typeface="Calibri"/>
          <a:ea typeface="Calibri"/>
          <a:cs typeface="Calibri"/>
        </a:font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top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</a:tcBdr>
        <a:fill>
          <a:solidFill>
            <a:schemeClr val="accent1"/>
          </a:solidFill>
        </a:fill>
      </a:tcStyle>
    </a:lastRow>
    <a:seCell>
      <a:tcTxStyle b="off" i="off"/>
      <a:tcStyle>
        <a:tcBdr/>
      </a:tcStyle>
    </a:seCell>
    <a:swCell>
      <a:tcTxStyle b="off" i="off"/>
      <a:tcStyle>
        <a:tcBdr/>
      </a:tcStyle>
    </a:swCell>
    <a:fir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bottom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</a:tcBdr>
        <a:fill>
          <a:solidFill>
            <a:schemeClr val="accent1"/>
          </a:solidFill>
        </a:fill>
      </a:tcStyle>
    </a:firstRow>
    <a:neCell>
      <a:tcTxStyle b="off" i="off"/>
      <a:tcStyle>
        <a:tcBdr/>
      </a:tcStyle>
    </a:neCell>
    <a:nwCell>
      <a:tcTxStyle b="off" i="off"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69874" autoAdjust="0"/>
  </p:normalViewPr>
  <p:slideViewPr>
    <p:cSldViewPr snapToGrid="0">
      <p:cViewPr varScale="1">
        <p:scale>
          <a:sx n="103" d="100"/>
          <a:sy n="103" d="100"/>
        </p:scale>
        <p:origin x="-1256" y="-10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1416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viewProps" Target="viewProps.xml"/><Relationship Id="rId8" Type="http://schemas.openxmlformats.org/officeDocument/2006/relationships/slide" Target="slides/slide5.xml"/><Relationship Id="rId3" Type="http://schemas.openxmlformats.org/officeDocument/2006/relationships/slideMaster" Target="slideMasters/slideMaster3.xml"/><Relationship Id="rId21" Type="http://schemas.openxmlformats.org/officeDocument/2006/relationships/customXml" Target="../customXml/item1.xml"/><Relationship Id="rId12" Type="http://schemas.openxmlformats.org/officeDocument/2006/relationships/slide" Target="slides/slide9.xml"/><Relationship Id="rId17" Type="http://schemas.openxmlformats.org/officeDocument/2006/relationships/presProps" Target="presProps.xml"/><Relationship Id="rId7" Type="http://schemas.openxmlformats.org/officeDocument/2006/relationships/slide" Target="slides/slide4.xml"/><Relationship Id="rId20" Type="http://schemas.openxmlformats.org/officeDocument/2006/relationships/tableStyles" Target="tableStyles.xml"/><Relationship Id="rId16" Type="http://schemas.openxmlformats.org/officeDocument/2006/relationships/printerSettings" Target="printerSettings/printerSettings1.bin"/><Relationship Id="rId2" Type="http://schemas.openxmlformats.org/officeDocument/2006/relationships/slideMaster" Target="slideMasters/slideMaster2.xml"/><Relationship Id="rId11" Type="http://schemas.openxmlformats.org/officeDocument/2006/relationships/slide" Target="slides/slide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23" Type="http://schemas.openxmlformats.org/officeDocument/2006/relationships/customXml" Target="../customXml/item3.xml"/><Relationship Id="rId10" Type="http://schemas.openxmlformats.org/officeDocument/2006/relationships/slide" Target="slides/slide7.xml"/><Relationship Id="rId19" Type="http://schemas.openxmlformats.org/officeDocument/2006/relationships/theme" Target="theme/them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4" Type="http://schemas.openxmlformats.org/officeDocument/2006/relationships/slide" Target="slides/slide1.xml"/><Relationship Id="rId22" Type="http://schemas.openxmlformats.org/officeDocument/2006/relationships/customXml" Target="../customXml/item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108118744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g4a42f7ca1f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dirty="0">
                <a:latin typeface="Calibri"/>
                <a:ea typeface="Calibri"/>
                <a:cs typeface="Calibri"/>
                <a:sym typeface="Calibri"/>
              </a:rPr>
              <a:t>Agenda</a:t>
            </a:r>
            <a:endParaRPr sz="1200" dirty="0"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dirty="0">
                <a:latin typeface="Calibri"/>
                <a:ea typeface="Calibri"/>
                <a:cs typeface="Calibri"/>
                <a:sym typeface="Calibri"/>
              </a:rPr>
              <a:t>50  </a:t>
            </a:r>
            <a:r>
              <a:rPr lang="en" sz="1200" dirty="0" smtClean="0">
                <a:latin typeface="Calibri"/>
                <a:ea typeface="Calibri"/>
                <a:cs typeface="Calibri"/>
                <a:sym typeface="Calibri"/>
              </a:rPr>
              <a:t>minutes</a:t>
            </a:r>
            <a:endParaRPr sz="1200" dirty="0"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SzPts val="1200"/>
              <a:buFont typeface="Calibri"/>
              <a:buAutoNum type="arabicPeriod"/>
            </a:pPr>
            <a:r>
              <a:rPr lang="en" sz="1200" dirty="0">
                <a:latin typeface="Calibri"/>
                <a:ea typeface="Calibri"/>
                <a:cs typeface="Calibri"/>
                <a:sym typeface="Calibri"/>
              </a:rPr>
              <a:t>Opening</a:t>
            </a:r>
            <a:endParaRPr sz="1200" dirty="0">
              <a:latin typeface="Calibri"/>
              <a:ea typeface="Calibri"/>
              <a:cs typeface="Calibri"/>
              <a:sym typeface="Calibri"/>
            </a:endParaRPr>
          </a:p>
          <a:p>
            <a:pPr marL="914400" lvl="1" indent="-304800" algn="l" rtl="0">
              <a:spcBef>
                <a:spcPts val="0"/>
              </a:spcBef>
              <a:spcAft>
                <a:spcPts val="0"/>
              </a:spcAft>
              <a:buSzPts val="1200"/>
              <a:buFont typeface="Calibri"/>
              <a:buAutoNum type="alphaLcPeriod"/>
            </a:pPr>
            <a:r>
              <a:rPr lang="en" sz="1200" dirty="0">
                <a:latin typeface="Calibri"/>
                <a:ea typeface="Calibri"/>
                <a:cs typeface="Calibri"/>
                <a:sym typeface="Calibri"/>
              </a:rPr>
              <a:t>Reviewing the Learning Target (2 minutes)</a:t>
            </a:r>
            <a:endParaRPr sz="1200" dirty="0"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SzPts val="1200"/>
              <a:buFont typeface="Calibri"/>
              <a:buAutoNum type="arabicPeriod"/>
            </a:pPr>
            <a:r>
              <a:rPr lang="en" sz="1200" dirty="0">
                <a:latin typeface="Calibri"/>
                <a:ea typeface="Calibri"/>
                <a:cs typeface="Calibri"/>
                <a:sym typeface="Calibri"/>
              </a:rPr>
              <a:t>Work Time</a:t>
            </a:r>
            <a:endParaRPr sz="1200" dirty="0">
              <a:latin typeface="Calibri"/>
              <a:ea typeface="Calibri"/>
              <a:cs typeface="Calibri"/>
              <a:sym typeface="Calibri"/>
            </a:endParaRPr>
          </a:p>
          <a:p>
            <a:pPr marL="914400" lvl="1" indent="-304800" algn="l" rtl="0">
              <a:spcBef>
                <a:spcPts val="0"/>
              </a:spcBef>
              <a:spcAft>
                <a:spcPts val="0"/>
              </a:spcAft>
              <a:buSzPts val="1200"/>
              <a:buFont typeface="Calibri"/>
              <a:buAutoNum type="alphaLcPeriod"/>
            </a:pPr>
            <a:r>
              <a:rPr lang="en" sz="1200" dirty="0">
                <a:latin typeface="Calibri"/>
                <a:ea typeface="Calibri"/>
                <a:cs typeface="Calibri"/>
                <a:sym typeface="Calibri"/>
              </a:rPr>
              <a:t>Finishing Visual Representations of Position Papers (10 minutes)</a:t>
            </a:r>
            <a:endParaRPr sz="1200" dirty="0">
              <a:latin typeface="Calibri"/>
              <a:ea typeface="Calibri"/>
              <a:cs typeface="Calibri"/>
              <a:sym typeface="Calibri"/>
            </a:endParaRPr>
          </a:p>
          <a:p>
            <a:pPr marL="914400" lvl="1" indent="-304800" algn="l" rtl="0">
              <a:spcBef>
                <a:spcPts val="0"/>
              </a:spcBef>
              <a:spcAft>
                <a:spcPts val="0"/>
              </a:spcAft>
              <a:buSzPts val="1200"/>
              <a:buFont typeface="Calibri"/>
              <a:buAutoNum type="alphaLcPeriod"/>
            </a:pPr>
            <a:r>
              <a:rPr lang="en" sz="1200" dirty="0">
                <a:latin typeface="Calibri"/>
                <a:ea typeface="Calibri"/>
                <a:cs typeface="Calibri"/>
                <a:sym typeface="Calibri"/>
              </a:rPr>
              <a:t>Gallery Walk of Performance Task: Visual Representations of Position Papers (25 minutes)</a:t>
            </a:r>
            <a:endParaRPr sz="1200" dirty="0"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SzPts val="1200"/>
              <a:buFont typeface="Calibri"/>
              <a:buAutoNum type="arabicPeriod"/>
            </a:pPr>
            <a:r>
              <a:rPr lang="en" sz="1200" dirty="0">
                <a:latin typeface="Calibri"/>
                <a:ea typeface="Calibri"/>
                <a:cs typeface="Calibri"/>
                <a:sym typeface="Calibri"/>
              </a:rPr>
              <a:t>Closing and Assessment</a:t>
            </a:r>
            <a:endParaRPr sz="1200" dirty="0">
              <a:latin typeface="Calibri"/>
              <a:ea typeface="Calibri"/>
              <a:cs typeface="Calibri"/>
              <a:sym typeface="Calibri"/>
            </a:endParaRPr>
          </a:p>
          <a:p>
            <a:pPr marL="914400" lvl="1" indent="-304800" algn="l" rtl="0">
              <a:spcBef>
                <a:spcPts val="0"/>
              </a:spcBef>
              <a:spcAft>
                <a:spcPts val="0"/>
              </a:spcAft>
              <a:buSzPts val="1200"/>
              <a:buFont typeface="Calibri"/>
              <a:buAutoNum type="alphaLcPeriod"/>
            </a:pPr>
            <a:r>
              <a:rPr lang="en" sz="1200" dirty="0">
                <a:latin typeface="Calibri"/>
                <a:ea typeface="Calibri"/>
                <a:cs typeface="Calibri"/>
                <a:sym typeface="Calibri"/>
              </a:rPr>
              <a:t>One-Word Go-‘round (8-10 minutes)</a:t>
            </a:r>
            <a:endParaRPr sz="1200" dirty="0"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SzPts val="1200"/>
              <a:buFont typeface="Calibri"/>
              <a:buAutoNum type="arabicPeriod"/>
            </a:pPr>
            <a:r>
              <a:rPr lang="en" sz="1200" dirty="0">
                <a:latin typeface="Calibri"/>
                <a:ea typeface="Calibri"/>
                <a:cs typeface="Calibri"/>
                <a:sym typeface="Calibri"/>
              </a:rPr>
              <a:t>Homework</a:t>
            </a:r>
            <a:endParaRPr sz="1200" dirty="0">
              <a:latin typeface="Calibri"/>
              <a:ea typeface="Calibri"/>
              <a:cs typeface="Calibri"/>
              <a:sym typeface="Calibri"/>
            </a:endParaRPr>
          </a:p>
          <a:p>
            <a:pPr marL="914400" lvl="1" indent="-304800" algn="l" rtl="0">
              <a:spcBef>
                <a:spcPts val="0"/>
              </a:spcBef>
              <a:spcAft>
                <a:spcPts val="0"/>
              </a:spcAft>
              <a:buSzPts val="1200"/>
              <a:buFont typeface="Calibri"/>
              <a:buAutoNum type="alphaLcPeriod"/>
            </a:pPr>
            <a:r>
              <a:rPr lang="en" sz="1200" dirty="0">
                <a:latin typeface="Calibri"/>
                <a:ea typeface="Calibri"/>
                <a:cs typeface="Calibri"/>
                <a:sym typeface="Calibri"/>
              </a:rPr>
              <a:t>None. </a:t>
            </a:r>
            <a:br>
              <a:rPr lang="en" sz="1200" dirty="0">
                <a:latin typeface="Calibri"/>
                <a:ea typeface="Calibri"/>
                <a:cs typeface="Calibri"/>
                <a:sym typeface="Calibri"/>
              </a:rPr>
            </a:br>
            <a:endParaRPr sz="1200" dirty="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8" name="Google Shape;208;g4a42f7ca1f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80415464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Google Shape;269;g4a42f7ca1f_0_5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 b="1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Grouping</a:t>
            </a:r>
            <a:r>
              <a:rPr lang="en" sz="12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:  Whole Class</a:t>
            </a:r>
            <a:endParaRPr sz="120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20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Preview Homework</a:t>
            </a:r>
            <a:endParaRPr sz="120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Teaching Notes: </a:t>
            </a:r>
            <a:r>
              <a:rPr lang="en" sz="1200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None</a:t>
            </a:r>
            <a:r>
              <a:rPr lang="en-US" sz="1200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Teacher Actions: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AutoNum type="arabicPeriod"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Display the slide.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Student Look-fors/Listen-fors: None.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Support for Any Students Who Need It: None.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0" name="Google Shape;270;g4a42f7ca1f_0_5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01031187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Google Shape;275;g4bc3380f2b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76" name="Google Shape;276;g4bc3380f2b_0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12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Pacing: </a:t>
            </a:r>
            <a:r>
              <a:rPr lang="en-US" sz="1200" b="1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</a:t>
            </a:r>
            <a:r>
              <a:rPr lang="en" sz="1200" b="1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ill </a:t>
            </a:r>
            <a:r>
              <a:rPr lang="en" sz="12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vary, but 30-50 minutes 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12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Grouping: Small Groups</a:t>
            </a:r>
            <a:endParaRPr sz="120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20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Teaching Notes: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Char char="●"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Small group time should give every student work on what he or she needs the most. It will be up to you to rotate the students through a small menu of activities. 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Here are activities you should always have: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Char char="●"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Daily fluency work (for students who need it) until every student in the class is reading smoothly and can get the gist quickly and easily. NOTE: this can be combined with #2. What is read for fluency can be the reading for the next day. 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Char char="●"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Reading the homework for students who aren’t able to do this at home reliably.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Char char="●"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Accountable independent reading from the Scholastic library books that are most connected to your current module topic. 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Here are activities you should cycle in as needed: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Char char="●"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Language Enrichments and ELL support activities.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Char char="●"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Text based writing work, or continuing unfinished work from class time. 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Teacher Actions: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AutoNum type="arabicPeriod"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Identify which Scholastic books should be available to students for individualized reading. Books should be selected based on their connection to what you’re reading in class and should be at a variety of levels of difficulty. Book titles should be changed when you change to new subjects across the modules. 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AutoNum type="arabicPeriod"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Place your students into flexible small groups based on their needs or allow them to work independently. 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AutoNum type="arabicPeriod"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Decide which activities each group should do daily. 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AutoNum type="arabicPeriod"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Fill out the chart ahead of time so students have direction.  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Student Look-fors/Listen-fors: </a:t>
            </a:r>
            <a:r>
              <a:rPr lang="en" sz="1200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None</a:t>
            </a:r>
            <a:r>
              <a:rPr lang="en-US" sz="120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7" name="Google Shape;277;g4bc3380f2b_0_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11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9962840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g4a42f7ca1f_0_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New Materials to Prepare in Advance: </a:t>
            </a:r>
            <a:r>
              <a:rPr lang="en" sz="1200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None</a:t>
            </a: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  <a:b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Materials to Gather from Previous Lessons: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Char char="●"/>
            </a:pPr>
            <a:r>
              <a:rPr lang="en" sz="12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Performance Task Prompt: Visual Representation of Position Paper </a:t>
            </a: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(from Lesson 4)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Char char="●"/>
            </a:pPr>
            <a:r>
              <a:rPr lang="en" sz="12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Performance Task: Visual Representations</a:t>
            </a: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(from Lesson 4)</a:t>
            </a:r>
            <a:b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Prepare classroom systems for active learning: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Char char="●"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Sticky notes (10–15 per student)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Char char="●"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Post: Learning target.</a:t>
            </a:r>
            <a:b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14" name="Google Shape;214;g4a42f7ca1f_0_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09462515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g4a42f7ca1f_0_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Materials to read and review in preparation: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Char char="●"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Continue to read and assess </a:t>
            </a:r>
            <a:r>
              <a:rPr lang="en" sz="1200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students</a:t>
            </a:r>
            <a:r>
              <a:rPr lang="en-US" sz="1200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’</a:t>
            </a:r>
            <a:r>
              <a:rPr lang="en" sz="1200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final drafts of their position papers from Lesson 5 using the </a:t>
            </a:r>
            <a:r>
              <a:rPr lang="en" sz="12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Position Paper Rubric</a:t>
            </a: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  <a:b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Review these protocols before teaching. They are all used in this lesson: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Char char="●"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Review Gallery Walk protocol (see Appendix).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20" name="Google Shape;220;g4a42f7ca1f_0_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12999127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Google Shape;225;g4a42f7ca1f_0_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6" name="Google Shape;226;g4a42f7ca1f_0_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97929848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Google Shape;234;g4a42f7ca1f_0_2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lang="en" sz="1200" b="1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Grouping</a:t>
            </a:r>
            <a:r>
              <a:rPr lang="en" sz="12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: whole class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endParaRPr sz="120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Teaching Notes: </a:t>
            </a:r>
            <a:r>
              <a:rPr lang="en" sz="1200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None</a:t>
            </a:r>
            <a:r>
              <a:rPr lang="en-US" sz="1200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  <a:r>
              <a:rPr lang="en" sz="1200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Teacher Actions: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AutoNum type="arabicPeriod"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Read the slide.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28600" lvl="0" indent="-1524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Student Look-fors/Listen-fors: </a:t>
            </a:r>
            <a:r>
              <a:rPr lang="en" sz="1200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None</a:t>
            </a:r>
            <a:r>
              <a:rPr lang="en-US" sz="1200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  <a:r>
              <a:rPr lang="en" sz="1200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Support for Any Students Who Need It: </a:t>
            </a:r>
            <a:r>
              <a:rPr lang="en" sz="1200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None</a:t>
            </a:r>
            <a:r>
              <a:rPr lang="en-US" sz="1200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  <a:r>
              <a:rPr lang="en" sz="1200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dirty="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35" name="Google Shape;235;g4a42f7ca1f_0_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10519929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Google Shape;240;g4a42f7ca1f_0_3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Suggested slide pacing:  </a:t>
            </a:r>
            <a:r>
              <a:rPr lang="en-US" sz="1200" b="1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1-</a:t>
            </a:r>
            <a:r>
              <a:rPr lang="en" sz="1200" b="1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 </a:t>
            </a:r>
            <a:r>
              <a:rPr lang="en" sz="12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minutes</a:t>
            </a:r>
            <a:endParaRPr sz="120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Grouping: Whole Class</a:t>
            </a:r>
            <a:br>
              <a:rPr lang="en" sz="12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lang="en-US" sz="1200" b="1" dirty="0" smtClean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b="1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Opening </a:t>
            </a:r>
            <a:r>
              <a:rPr lang="en" sz="12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A. Reviewing the Learning Target </a:t>
            </a:r>
            <a:endParaRPr sz="120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Teaching Notes: 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Char char="●"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Have the learning target posted.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Teacher Actions: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AutoNum type="arabicPeriod"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Direct students’ attention to the posted learning target. 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AutoNum type="arabicPeriod"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Cold call on a student to read it aloud.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AutoNum type="arabicPeriod"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Explain that students will meet the learning target with a Gallery Walk.</a:t>
            </a:r>
            <a:b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	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Student Look-fors/Listen-fors: None.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/>
            </a:r>
            <a:b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Support for Any Students Who Need It: None.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41" name="Google Shape;241;g4a42f7ca1f_0_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39741306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Google Shape;248;g4a42f7ca1f_0_2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Suggested slide pacing: </a:t>
            </a:r>
            <a:r>
              <a:rPr lang="en-US" sz="1200" b="1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8-</a:t>
            </a:r>
            <a:r>
              <a:rPr lang="en" sz="1200" b="1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10 </a:t>
            </a:r>
            <a:r>
              <a:rPr lang="en" sz="12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minutes</a:t>
            </a:r>
            <a:endParaRPr sz="120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Grouping: Individual</a:t>
            </a:r>
            <a:br>
              <a:rPr lang="en" sz="12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" sz="12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/>
            </a:r>
            <a:br>
              <a:rPr lang="en" sz="12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" sz="12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Work Time A. Finishing Visual Representations of Position Papers </a:t>
            </a:r>
            <a:br>
              <a:rPr lang="en" sz="12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sz="120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Teaching Notes: None.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Teacher Actions: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AutoNum type="arabicPeriod"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Read the slide.</a:t>
            </a:r>
            <a:b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	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Student Look-fors/Listen-fors: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Char char="●"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Look for students to add finishing touches to their visuals as needed.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/>
            </a:r>
            <a:b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Support for Any Students Who Need It: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Char char="●"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Consider using this time to touch base with students that may have been further behind in completing their visual representation at the end of Lesson 4 to ensure that they finish during this time.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49" name="Google Shape;249;g4a42f7ca1f_0_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3381886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" name="Google Shape;256;g4a42f7ca1f_0_3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Suggested slide pacing:  </a:t>
            </a:r>
            <a:r>
              <a:rPr lang="en-US" sz="1200" b="1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23-</a:t>
            </a:r>
            <a:r>
              <a:rPr lang="en" sz="1200" b="1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25 </a:t>
            </a:r>
            <a:r>
              <a:rPr lang="en" sz="12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minutes</a:t>
            </a:r>
            <a:endParaRPr sz="120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Grouping: Whole Class</a:t>
            </a:r>
            <a:br>
              <a:rPr lang="en" sz="12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sz="120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Work Time B. Gallery Walk of Performance Task: Visual Representations of Position Papers 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" sz="1200" dirty="0" smtClean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Teaching </a:t>
            </a: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Notes: 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Char char="●"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Today is a celebration of all the hard work students have put in throughout the module.Offer your congratulations and consider ways in which you may want to make today’s Gallery Walk feel like a party.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Char char="●"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You’ll need sticky notes for each student during this part of the work time.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Char char="●"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You may consider reminding students of your expectations for quiet movement.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Teacher Actions: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AutoNum type="arabicPeriod"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Distribute sticky notes to each student. 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AutoNum type="arabicPeriod"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Read the directions on the slide.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AutoNum type="arabicPeriod"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Begin the Gallery Walk, participating yourself as if you were a student.</a:t>
            </a:r>
            <a:b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Student Look-fors/Listen-fors: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Char char="●"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Look for students to follow the directions indicated and to provide specific praise on each students’ visual representation.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/>
            </a:r>
            <a:b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Support for Any Students Who Need It: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Char char="●"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Whenever possible, ask students who would benefit from physical activity to help you distribute and collect materials.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57" name="Google Shape;257;g4a42f7ca1f_0_3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8431583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Google Shape;263;g4a42f7ca1f_0_4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Suggested slide pacing: 8-10 minutes</a:t>
            </a:r>
            <a:endParaRPr sz="120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Grouping: Whole Class/Individual</a:t>
            </a:r>
            <a:br>
              <a:rPr lang="en" sz="12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lang="en-US" sz="1200" b="1" dirty="0" smtClean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b="1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Closing </a:t>
            </a:r>
            <a:r>
              <a:rPr lang="en" sz="12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A. One-Word Go-‘round </a:t>
            </a:r>
            <a:br>
              <a:rPr lang="en" sz="12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sz="120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Teaching Notes: None.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Teacher Actions: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AutoNum type="arabicPeriod"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Refocus whole group. 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AutoNum type="arabicPeriod"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Read the slide.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AutoNum type="arabicPeriod"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Call on one student to start, and then go around the room having each student share one word. Feel free to add a word yourself. 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AutoNum type="arabicPeriod"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Celebrate the completion of the unit! </a:t>
            </a:r>
            <a:b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	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Student Look-fors/Listen-fors: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Char char="●"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Listen for students to indicate words such as: </a:t>
            </a:r>
            <a:r>
              <a:rPr lang="en" sz="1200" b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challenging, thought-provoking, surprising, analyze, evaluate, discuss, compare, consequences, etc.</a:t>
            </a:r>
            <a:endParaRPr sz="1200" b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b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/>
            </a:r>
            <a:br>
              <a:rPr lang="en" sz="1200" b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Support for Any Students Who Need It: None.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64" name="Google Shape;264;g4a42f7ca1f_0_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3586532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.jp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4"/>
          <p:cNvSpPr txBox="1"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/>
          <a:lstStyle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Calibri"/>
              <a:buNone/>
              <a:defRPr sz="4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>
            <a:endParaRPr/>
          </a:p>
        </p:txBody>
      </p:sp>
      <p:sp>
        <p:nvSpPr>
          <p:cNvPr id="61" name="Google Shape;61;p14"/>
          <p:cNvSpPr txBox="1"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/>
          <a:lstStyle>
            <a:lvl1pPr marR="0" lvl="0" algn="ctr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ctr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ctr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ctr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ctr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ctr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ctr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ctr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ctr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2" name="Google Shape;62;p14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3" name="Google Shape;63;p14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4" name="Google Shape;64;p14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65" name="Google Shape;65;p14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4274861" y="4563896"/>
            <a:ext cx="594279" cy="495233"/>
          </a:xfrm>
          <a:prstGeom prst="rect">
            <a:avLst/>
          </a:prstGeom>
          <a:noFill/>
          <a:ln>
            <a:noFill/>
          </a:ln>
        </p:spPr>
      </p:pic>
      <p:pic>
        <p:nvPicPr>
          <p:cNvPr id="66" name="Google Shape;66;p1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217438" y="4950982"/>
            <a:ext cx="929136" cy="174213"/>
          </a:xfrm>
          <a:prstGeom prst="rect">
            <a:avLst/>
          </a:prstGeom>
          <a:noFill/>
          <a:ln>
            <a:noFill/>
          </a:ln>
        </p:spPr>
      </p:pic>
      <p:pic>
        <p:nvPicPr>
          <p:cNvPr id="67" name="Google Shape;67;p1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0" y="4768109"/>
            <a:ext cx="926562" cy="37539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5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alibri"/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>
            <a:endParaRPr/>
          </a:p>
        </p:txBody>
      </p:sp>
      <p:sp>
        <p:nvSpPr>
          <p:cNvPr id="70" name="Google Shape;70;p15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7886700" cy="326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/>
          <a:lstStyle>
            <a:lvl1pPr marL="457200" marR="0" lvl="0" indent="-36195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1" name="Google Shape;71;p15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2" name="Google Shape;72;p15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3" name="Google Shape;73;p15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6"/>
          <p:cNvSpPr txBox="1">
            <a:spLocks noGrp="1"/>
          </p:cNvSpPr>
          <p:nvPr>
            <p:ph type="title"/>
          </p:nvPr>
        </p:nvSpPr>
        <p:spPr>
          <a:xfrm>
            <a:off x="623888" y="1282304"/>
            <a:ext cx="7886700" cy="213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Calibri"/>
              <a:buNone/>
              <a:defRPr sz="4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>
            <a:endParaRPr/>
          </a:p>
        </p:txBody>
      </p:sp>
      <p:sp>
        <p:nvSpPr>
          <p:cNvPr id="76" name="Google Shape;76;p16"/>
          <p:cNvSpPr txBox="1">
            <a:spLocks noGrp="1"/>
          </p:cNvSpPr>
          <p:nvPr>
            <p:ph type="body" idx="1"/>
          </p:nvPr>
        </p:nvSpPr>
        <p:spPr>
          <a:xfrm>
            <a:off x="623888" y="3442097"/>
            <a:ext cx="7886700" cy="1125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/>
          <a:lstStyle>
            <a:lvl1pPr marL="457200" marR="0" lvl="0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888888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7" name="Google Shape;77;p16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8" name="Google Shape;78;p16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9" name="Google Shape;79;p16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7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alibri"/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>
            <a:endParaRPr/>
          </a:p>
        </p:txBody>
      </p:sp>
      <p:sp>
        <p:nvSpPr>
          <p:cNvPr id="82" name="Google Shape;82;p17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3886200" cy="326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/>
          <a:lstStyle>
            <a:lvl1pPr marL="457200" marR="0" lvl="0" indent="-36195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3" name="Google Shape;83;p17"/>
          <p:cNvSpPr txBox="1">
            <a:spLocks noGrp="1"/>
          </p:cNvSpPr>
          <p:nvPr>
            <p:ph type="body" idx="2"/>
          </p:nvPr>
        </p:nvSpPr>
        <p:spPr>
          <a:xfrm>
            <a:off x="4629150" y="1369219"/>
            <a:ext cx="3886200" cy="326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/>
          <a:lstStyle>
            <a:lvl1pPr marL="457200" marR="0" lvl="0" indent="-36195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4" name="Google Shape;84;p17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5" name="Google Shape;85;p17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6" name="Google Shape;86;p17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18"/>
          <p:cNvSpPr txBox="1">
            <a:spLocks noGrp="1"/>
          </p:cNvSpPr>
          <p:nvPr>
            <p:ph type="title"/>
          </p:nvPr>
        </p:nvSpPr>
        <p:spPr>
          <a:xfrm>
            <a:off x="629841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alibri"/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>
            <a:endParaRPr/>
          </a:p>
        </p:txBody>
      </p:sp>
      <p:sp>
        <p:nvSpPr>
          <p:cNvPr id="89" name="Google Shape;89;p18"/>
          <p:cNvSpPr txBox="1">
            <a:spLocks noGrp="1"/>
          </p:cNvSpPr>
          <p:nvPr>
            <p:ph type="body" idx="1"/>
          </p:nvPr>
        </p:nvSpPr>
        <p:spPr>
          <a:xfrm>
            <a:off x="629841" y="1260872"/>
            <a:ext cx="3868500" cy="61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/>
          <a:lstStyle>
            <a:lvl1pPr marL="457200" marR="0" lvl="0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0" name="Google Shape;90;p18"/>
          <p:cNvSpPr txBox="1">
            <a:spLocks noGrp="1"/>
          </p:cNvSpPr>
          <p:nvPr>
            <p:ph type="body" idx="2"/>
          </p:nvPr>
        </p:nvSpPr>
        <p:spPr>
          <a:xfrm>
            <a:off x="629841" y="1878806"/>
            <a:ext cx="3868500" cy="276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/>
          <a:lstStyle>
            <a:lvl1pPr marL="457200" marR="0" lvl="0" indent="-36195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1" name="Google Shape;91;p18"/>
          <p:cNvSpPr txBox="1">
            <a:spLocks noGrp="1"/>
          </p:cNvSpPr>
          <p:nvPr>
            <p:ph type="body" idx="3"/>
          </p:nvPr>
        </p:nvSpPr>
        <p:spPr>
          <a:xfrm>
            <a:off x="4629150" y="1260872"/>
            <a:ext cx="3887400" cy="61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/>
          <a:lstStyle>
            <a:lvl1pPr marL="457200" marR="0" lvl="0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2" name="Google Shape;92;p18"/>
          <p:cNvSpPr txBox="1">
            <a:spLocks noGrp="1"/>
          </p:cNvSpPr>
          <p:nvPr>
            <p:ph type="body" idx="4"/>
          </p:nvPr>
        </p:nvSpPr>
        <p:spPr>
          <a:xfrm>
            <a:off x="4629150" y="1878806"/>
            <a:ext cx="3887400" cy="276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/>
          <a:lstStyle>
            <a:lvl1pPr marL="457200" marR="0" lvl="0" indent="-36195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3" name="Google Shape;93;p18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4" name="Google Shape;94;p18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5" name="Google Shape;95;p18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19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alibri"/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>
            <a:endParaRPr/>
          </a:p>
        </p:txBody>
      </p:sp>
      <p:sp>
        <p:nvSpPr>
          <p:cNvPr id="98" name="Google Shape;98;p19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9" name="Google Shape;99;p19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0" name="Google Shape;100;p19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0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3" name="Google Shape;103;p20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4" name="Google Shape;104;p20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21"/>
          <p:cNvSpPr txBox="1">
            <a:spLocks noGrp="1"/>
          </p:cNvSpPr>
          <p:nvPr>
            <p:ph type="title"/>
          </p:nvPr>
        </p:nvSpPr>
        <p:spPr>
          <a:xfrm>
            <a:off x="629841" y="342900"/>
            <a:ext cx="2949000" cy="120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>
            <a:endParaRPr/>
          </a:p>
        </p:txBody>
      </p:sp>
      <p:sp>
        <p:nvSpPr>
          <p:cNvPr id="107" name="Google Shape;107;p21"/>
          <p:cNvSpPr txBox="1">
            <a:spLocks noGrp="1"/>
          </p:cNvSpPr>
          <p:nvPr>
            <p:ph type="body" idx="1"/>
          </p:nvPr>
        </p:nvSpPr>
        <p:spPr>
          <a:xfrm>
            <a:off x="3887391" y="740569"/>
            <a:ext cx="4629300" cy="36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/>
          <a:lstStyle>
            <a:lvl1pPr marL="457200" marR="0" lvl="0" indent="-3810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619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8" name="Google Shape;108;p21"/>
          <p:cNvSpPr txBox="1">
            <a:spLocks noGrp="1"/>
          </p:cNvSpPr>
          <p:nvPr>
            <p:ph type="body" idx="2"/>
          </p:nvPr>
        </p:nvSpPr>
        <p:spPr>
          <a:xfrm>
            <a:off x="629841" y="1543050"/>
            <a:ext cx="2949000" cy="28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/>
          <a:lstStyle>
            <a:lvl1pPr marL="457200" marR="0" lvl="0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9" name="Google Shape;109;p21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0" name="Google Shape;110;p21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1" name="Google Shape;111;p21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p22"/>
          <p:cNvSpPr txBox="1">
            <a:spLocks noGrp="1"/>
          </p:cNvSpPr>
          <p:nvPr>
            <p:ph type="title"/>
          </p:nvPr>
        </p:nvSpPr>
        <p:spPr>
          <a:xfrm>
            <a:off x="629841" y="342900"/>
            <a:ext cx="2949000" cy="120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>
            <a:endParaRPr/>
          </a:p>
        </p:txBody>
      </p:sp>
      <p:sp>
        <p:nvSpPr>
          <p:cNvPr id="114" name="Google Shape;114;p22"/>
          <p:cNvSpPr>
            <a:spLocks noGrp="1"/>
          </p:cNvSpPr>
          <p:nvPr>
            <p:ph type="pic" idx="2"/>
          </p:nvPr>
        </p:nvSpPr>
        <p:spPr>
          <a:xfrm>
            <a:off x="3887391" y="740569"/>
            <a:ext cx="4629300" cy="36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/>
          <a:lstStyle>
            <a:lvl1pPr marR="0" lvl="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None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5" name="Google Shape;115;p22"/>
          <p:cNvSpPr txBox="1">
            <a:spLocks noGrp="1"/>
          </p:cNvSpPr>
          <p:nvPr>
            <p:ph type="body" idx="1"/>
          </p:nvPr>
        </p:nvSpPr>
        <p:spPr>
          <a:xfrm>
            <a:off x="629841" y="1543050"/>
            <a:ext cx="2949000" cy="28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/>
          <a:lstStyle>
            <a:lvl1pPr marL="457200" marR="0" lvl="0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6" name="Google Shape;116;p22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7" name="Google Shape;117;p22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8" name="Google Shape;118;p22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23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alibri"/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>
            <a:endParaRPr/>
          </a:p>
        </p:txBody>
      </p:sp>
      <p:sp>
        <p:nvSpPr>
          <p:cNvPr id="121" name="Google Shape;121;p23"/>
          <p:cNvSpPr txBox="1">
            <a:spLocks noGrp="1"/>
          </p:cNvSpPr>
          <p:nvPr>
            <p:ph type="body" idx="1"/>
          </p:nvPr>
        </p:nvSpPr>
        <p:spPr>
          <a:xfrm rot="5400000">
            <a:off x="2940300" y="-942431"/>
            <a:ext cx="3263400" cy="788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/>
          <a:lstStyle>
            <a:lvl1pPr marL="457200" marR="0" lvl="0" indent="-36195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2" name="Google Shape;122;p23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3" name="Google Shape;123;p23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4" name="Google Shape;124;p23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24"/>
          <p:cNvSpPr txBox="1">
            <a:spLocks noGrp="1"/>
          </p:cNvSpPr>
          <p:nvPr>
            <p:ph type="title"/>
          </p:nvPr>
        </p:nvSpPr>
        <p:spPr>
          <a:xfrm rot="5400000">
            <a:off x="5350050" y="1467544"/>
            <a:ext cx="4359000" cy="197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alibri"/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>
            <a:endParaRPr/>
          </a:p>
        </p:txBody>
      </p:sp>
      <p:sp>
        <p:nvSpPr>
          <p:cNvPr id="127" name="Google Shape;127;p24"/>
          <p:cNvSpPr txBox="1">
            <a:spLocks noGrp="1"/>
          </p:cNvSpPr>
          <p:nvPr>
            <p:ph type="body" idx="1"/>
          </p:nvPr>
        </p:nvSpPr>
        <p:spPr>
          <a:xfrm rot="5400000">
            <a:off x="1349475" y="-447056"/>
            <a:ext cx="4359000" cy="580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/>
          <a:lstStyle>
            <a:lvl1pPr marL="457200" marR="0" lvl="0" indent="-36195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8" name="Google Shape;128;p24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9" name="Google Shape;129;p24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0" name="Google Shape;130;p24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26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Overlock"/>
              <a:buNone/>
              <a:defRPr sz="33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39" name="Google Shape;139;p26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7886700" cy="326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/>
          <a:lstStyle>
            <a:lvl1pPr marL="457200" marR="0" lvl="0" indent="-36195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3pPr>
            <a:lvl4pPr marL="1828800" marR="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4pPr>
            <a:lvl5pPr marL="2286000" marR="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5pPr>
            <a:lvl6pPr marL="2743200" marR="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0" name="Google Shape;140;p26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1" name="Google Shape;141;p26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2" name="Google Shape;142;p26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p27"/>
          <p:cNvSpPr txBox="1"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/>
          <a:lstStyle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Overlock"/>
              <a:buNone/>
              <a:defRPr sz="45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45" name="Google Shape;145;p27"/>
          <p:cNvSpPr txBox="1"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/>
          <a:lstStyle>
            <a:lvl1pPr marR="0" lvl="0" algn="ctr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R="0" lvl="1" algn="ctr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2pPr>
            <a:lvl3pPr marR="0" lvl="2" algn="ctr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3pPr>
            <a:lvl4pPr marR="0" lvl="3" algn="ctr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4pPr>
            <a:lvl5pPr marR="0" lvl="4" algn="ctr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5pPr>
            <a:lvl6pPr marR="0" lvl="5" algn="ctr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ctr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ctr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ctr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6" name="Google Shape;146;p27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7" name="Google Shape;147;p27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8" name="Google Shape;148;p27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p28"/>
          <p:cNvSpPr txBox="1">
            <a:spLocks noGrp="1"/>
          </p:cNvSpPr>
          <p:nvPr>
            <p:ph type="title"/>
          </p:nvPr>
        </p:nvSpPr>
        <p:spPr>
          <a:xfrm>
            <a:off x="623888" y="1282304"/>
            <a:ext cx="7886700" cy="213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Overlock"/>
              <a:buNone/>
              <a:defRPr sz="45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51" name="Google Shape;151;p28"/>
          <p:cNvSpPr txBox="1">
            <a:spLocks noGrp="1"/>
          </p:cNvSpPr>
          <p:nvPr>
            <p:ph type="body" idx="1"/>
          </p:nvPr>
        </p:nvSpPr>
        <p:spPr>
          <a:xfrm>
            <a:off x="623888" y="3442097"/>
            <a:ext cx="7886700" cy="1125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/>
          <a:lstStyle>
            <a:lvl1pPr marL="457200" marR="0" lvl="0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888888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888888"/>
                </a:solidFill>
                <a:latin typeface="Overlock"/>
                <a:ea typeface="Overlock"/>
                <a:cs typeface="Overlock"/>
                <a:sym typeface="Overlock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Overlock"/>
                <a:ea typeface="Overlock"/>
                <a:cs typeface="Overlock"/>
                <a:sym typeface="Overlock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Overlock"/>
                <a:ea typeface="Overlock"/>
                <a:cs typeface="Overlock"/>
                <a:sym typeface="Overlock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Overlock"/>
                <a:ea typeface="Overlock"/>
                <a:cs typeface="Overlock"/>
                <a:sym typeface="Overlock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2" name="Google Shape;152;p28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3" name="Google Shape;153;p28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4" name="Google Shape;154;p28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p29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Overlock"/>
              <a:buNone/>
              <a:defRPr sz="33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57" name="Google Shape;157;p29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3886200" cy="326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/>
          <a:lstStyle>
            <a:lvl1pPr marL="457200" marR="0" lvl="0" indent="-36195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3pPr>
            <a:lvl4pPr marL="1828800" marR="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4pPr>
            <a:lvl5pPr marL="2286000" marR="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5pPr>
            <a:lvl6pPr marL="2743200" marR="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8" name="Google Shape;158;p29"/>
          <p:cNvSpPr txBox="1">
            <a:spLocks noGrp="1"/>
          </p:cNvSpPr>
          <p:nvPr>
            <p:ph type="body" idx="2"/>
          </p:nvPr>
        </p:nvSpPr>
        <p:spPr>
          <a:xfrm>
            <a:off x="4629150" y="1369219"/>
            <a:ext cx="3886200" cy="326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/>
          <a:lstStyle>
            <a:lvl1pPr marL="457200" marR="0" lvl="0" indent="-36195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3pPr>
            <a:lvl4pPr marL="1828800" marR="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4pPr>
            <a:lvl5pPr marL="2286000" marR="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5pPr>
            <a:lvl6pPr marL="2743200" marR="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9" name="Google Shape;159;p29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60" name="Google Shape;160;p29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61" name="Google Shape;161;p29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30"/>
          <p:cNvSpPr txBox="1">
            <a:spLocks noGrp="1"/>
          </p:cNvSpPr>
          <p:nvPr>
            <p:ph type="title"/>
          </p:nvPr>
        </p:nvSpPr>
        <p:spPr>
          <a:xfrm>
            <a:off x="629841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Overlock"/>
              <a:buNone/>
              <a:defRPr sz="33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64" name="Google Shape;164;p30"/>
          <p:cNvSpPr txBox="1">
            <a:spLocks noGrp="1"/>
          </p:cNvSpPr>
          <p:nvPr>
            <p:ph type="body" idx="1"/>
          </p:nvPr>
        </p:nvSpPr>
        <p:spPr>
          <a:xfrm>
            <a:off x="629841" y="1260872"/>
            <a:ext cx="3868500" cy="61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/>
          <a:lstStyle>
            <a:lvl1pPr marL="457200" marR="0" lvl="0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1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1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65" name="Google Shape;165;p30"/>
          <p:cNvSpPr txBox="1">
            <a:spLocks noGrp="1"/>
          </p:cNvSpPr>
          <p:nvPr>
            <p:ph type="body" idx="2"/>
          </p:nvPr>
        </p:nvSpPr>
        <p:spPr>
          <a:xfrm>
            <a:off x="629841" y="1878806"/>
            <a:ext cx="3868500" cy="276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/>
          <a:lstStyle>
            <a:lvl1pPr marL="457200" marR="0" lvl="0" indent="-36195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3pPr>
            <a:lvl4pPr marL="1828800" marR="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4pPr>
            <a:lvl5pPr marL="2286000" marR="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5pPr>
            <a:lvl6pPr marL="2743200" marR="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66" name="Google Shape;166;p30"/>
          <p:cNvSpPr txBox="1">
            <a:spLocks noGrp="1"/>
          </p:cNvSpPr>
          <p:nvPr>
            <p:ph type="body" idx="3"/>
          </p:nvPr>
        </p:nvSpPr>
        <p:spPr>
          <a:xfrm>
            <a:off x="4629150" y="1260872"/>
            <a:ext cx="3887400" cy="61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/>
          <a:lstStyle>
            <a:lvl1pPr marL="457200" marR="0" lvl="0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1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1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67" name="Google Shape;167;p30"/>
          <p:cNvSpPr txBox="1">
            <a:spLocks noGrp="1"/>
          </p:cNvSpPr>
          <p:nvPr>
            <p:ph type="body" idx="4"/>
          </p:nvPr>
        </p:nvSpPr>
        <p:spPr>
          <a:xfrm>
            <a:off x="4629150" y="1878806"/>
            <a:ext cx="3887400" cy="276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/>
          <a:lstStyle>
            <a:lvl1pPr marL="457200" marR="0" lvl="0" indent="-36195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3pPr>
            <a:lvl4pPr marL="1828800" marR="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4pPr>
            <a:lvl5pPr marL="2286000" marR="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5pPr>
            <a:lvl6pPr marL="2743200" marR="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68" name="Google Shape;168;p30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69" name="Google Shape;169;p30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70" name="Google Shape;170;p30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p31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Overlock"/>
              <a:buNone/>
              <a:defRPr sz="33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73" name="Google Shape;173;p31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74" name="Google Shape;174;p31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75" name="Google Shape;175;p31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p32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78" name="Google Shape;178;p32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79" name="Google Shape;179;p32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33"/>
          <p:cNvSpPr txBox="1">
            <a:spLocks noGrp="1"/>
          </p:cNvSpPr>
          <p:nvPr>
            <p:ph type="title"/>
          </p:nvPr>
        </p:nvSpPr>
        <p:spPr>
          <a:xfrm>
            <a:off x="629841" y="342900"/>
            <a:ext cx="2949000" cy="120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Overlock"/>
              <a:buNone/>
              <a:defRPr sz="24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82" name="Google Shape;182;p33"/>
          <p:cNvSpPr txBox="1">
            <a:spLocks noGrp="1"/>
          </p:cNvSpPr>
          <p:nvPr>
            <p:ph type="body" idx="1"/>
          </p:nvPr>
        </p:nvSpPr>
        <p:spPr>
          <a:xfrm>
            <a:off x="3887391" y="740569"/>
            <a:ext cx="4629300" cy="36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/>
          <a:lstStyle>
            <a:lvl1pPr marL="457200" marR="0" lvl="0" indent="-3810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L="914400" marR="0" lvl="1" indent="-3619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2pPr>
            <a:lvl3pPr marL="1371600" marR="0" lvl="2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3pPr>
            <a:lvl4pPr marL="1828800" marR="0" lvl="3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4pPr>
            <a:lvl5pPr marL="2286000" marR="0" lvl="4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5pPr>
            <a:lvl6pPr marL="2743200" marR="0" lvl="5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83" name="Google Shape;183;p33"/>
          <p:cNvSpPr txBox="1">
            <a:spLocks noGrp="1"/>
          </p:cNvSpPr>
          <p:nvPr>
            <p:ph type="body" idx="2"/>
          </p:nvPr>
        </p:nvSpPr>
        <p:spPr>
          <a:xfrm>
            <a:off x="629841" y="1543050"/>
            <a:ext cx="2949000" cy="28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/>
          <a:lstStyle>
            <a:lvl1pPr marL="457200" marR="0" lvl="0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84" name="Google Shape;184;p33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85" name="Google Shape;185;p33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86" name="Google Shape;186;p33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p34"/>
          <p:cNvSpPr txBox="1">
            <a:spLocks noGrp="1"/>
          </p:cNvSpPr>
          <p:nvPr>
            <p:ph type="title"/>
          </p:nvPr>
        </p:nvSpPr>
        <p:spPr>
          <a:xfrm>
            <a:off x="629841" y="342900"/>
            <a:ext cx="2949000" cy="120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Overlock"/>
              <a:buNone/>
              <a:defRPr sz="24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89" name="Google Shape;189;p34"/>
          <p:cNvSpPr>
            <a:spLocks noGrp="1"/>
          </p:cNvSpPr>
          <p:nvPr>
            <p:ph type="pic" idx="2"/>
          </p:nvPr>
        </p:nvSpPr>
        <p:spPr>
          <a:xfrm>
            <a:off x="3887391" y="740569"/>
            <a:ext cx="4629300" cy="36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/>
          <a:lstStyle>
            <a:lvl1pPr marR="0" lvl="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R="0" lvl="1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None/>
              <a:defRPr sz="21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2pPr>
            <a:lvl3pPr marR="0" lvl="2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3pPr>
            <a:lvl4pPr marR="0" lvl="3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4pPr>
            <a:lvl5pPr marR="0" lvl="4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5pPr>
            <a:lvl6pPr marR="0" lvl="5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90" name="Google Shape;190;p34"/>
          <p:cNvSpPr txBox="1">
            <a:spLocks noGrp="1"/>
          </p:cNvSpPr>
          <p:nvPr>
            <p:ph type="body" idx="1"/>
          </p:nvPr>
        </p:nvSpPr>
        <p:spPr>
          <a:xfrm>
            <a:off x="629841" y="1543050"/>
            <a:ext cx="2949000" cy="28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/>
          <a:lstStyle>
            <a:lvl1pPr marL="457200" marR="0" lvl="0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91" name="Google Shape;191;p34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92" name="Google Shape;192;p34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93" name="Google Shape;193;p34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p35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Overlock"/>
              <a:buNone/>
              <a:defRPr sz="33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96" name="Google Shape;196;p35"/>
          <p:cNvSpPr txBox="1">
            <a:spLocks noGrp="1"/>
          </p:cNvSpPr>
          <p:nvPr>
            <p:ph type="body" idx="1"/>
          </p:nvPr>
        </p:nvSpPr>
        <p:spPr>
          <a:xfrm rot="5400000">
            <a:off x="2940300" y="-942431"/>
            <a:ext cx="3263400" cy="788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/>
          <a:lstStyle>
            <a:lvl1pPr marL="457200" marR="0" lvl="0" indent="-36195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3pPr>
            <a:lvl4pPr marL="1828800" marR="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4pPr>
            <a:lvl5pPr marL="2286000" marR="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5pPr>
            <a:lvl6pPr marL="2743200" marR="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97" name="Google Shape;197;p35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98" name="Google Shape;198;p35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99" name="Google Shape;199;p35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p36"/>
          <p:cNvSpPr txBox="1">
            <a:spLocks noGrp="1"/>
          </p:cNvSpPr>
          <p:nvPr>
            <p:ph type="title"/>
          </p:nvPr>
        </p:nvSpPr>
        <p:spPr>
          <a:xfrm rot="5400000">
            <a:off x="5350050" y="1467544"/>
            <a:ext cx="4359000" cy="197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Overlock"/>
              <a:buNone/>
              <a:defRPr sz="33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02" name="Google Shape;202;p36"/>
          <p:cNvSpPr txBox="1">
            <a:spLocks noGrp="1"/>
          </p:cNvSpPr>
          <p:nvPr>
            <p:ph type="body" idx="1"/>
          </p:nvPr>
        </p:nvSpPr>
        <p:spPr>
          <a:xfrm rot="5400000">
            <a:off x="1349475" y="-447056"/>
            <a:ext cx="4359000" cy="580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/>
          <a:lstStyle>
            <a:lvl1pPr marL="457200" marR="0" lvl="0" indent="-36195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3pPr>
            <a:lvl4pPr marL="1828800" marR="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4pPr>
            <a:lvl5pPr marL="2286000" marR="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5pPr>
            <a:lvl6pPr marL="2743200" marR="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03" name="Google Shape;203;p36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04" name="Google Shape;204;p36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05" name="Google Shape;205;p36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2.xml"/><Relationship Id="rId12" Type="http://schemas.openxmlformats.org/officeDocument/2006/relationships/theme" Target="../theme/theme2.xml"/><Relationship Id="rId13" Type="http://schemas.openxmlformats.org/officeDocument/2006/relationships/image" Target="../media/image1.jpg"/><Relationship Id="rId14" Type="http://schemas.openxmlformats.org/officeDocument/2006/relationships/image" Target="../media/image2.png"/><Relationship Id="rId15" Type="http://schemas.openxmlformats.org/officeDocument/2006/relationships/image" Target="../media/image3.png"/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33.xml"/><Relationship Id="rId12" Type="http://schemas.openxmlformats.org/officeDocument/2006/relationships/theme" Target="../theme/theme3.xml"/><Relationship Id="rId1" Type="http://schemas.openxmlformats.org/officeDocument/2006/relationships/slideLayout" Target="../slideLayouts/slideLayout23.xml"/><Relationship Id="rId2" Type="http://schemas.openxmlformats.org/officeDocument/2006/relationships/slideLayout" Target="../slideLayouts/slideLayout24.xml"/><Relationship Id="rId3" Type="http://schemas.openxmlformats.org/officeDocument/2006/relationships/slideLayout" Target="../slideLayouts/slideLayout25.xml"/><Relationship Id="rId4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7.xml"/><Relationship Id="rId6" Type="http://schemas.openxmlformats.org/officeDocument/2006/relationships/slideLayout" Target="../slideLayouts/slideLayout28.xml"/><Relationship Id="rId7" Type="http://schemas.openxmlformats.org/officeDocument/2006/relationships/slideLayout" Target="../slideLayouts/slideLayout29.xml"/><Relationship Id="rId8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alibri"/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>
            <a:endParaRPr/>
          </a:p>
        </p:txBody>
      </p:sp>
      <p:sp>
        <p:nvSpPr>
          <p:cNvPr id="52" name="Google Shape;52;p13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7886700" cy="326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/>
          <a:lstStyle>
            <a:lvl1pPr marL="457200" marR="0" lvl="0" indent="-36195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3" name="Google Shape;53;p13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4" name="Google Shape;54;p13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5" name="Google Shape;55;p13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56" name="Google Shape;56;p13"/>
          <p:cNvPicPr preferRelativeResize="0"/>
          <p:nvPr/>
        </p:nvPicPr>
        <p:blipFill rotWithShape="1">
          <a:blip r:embed="rId13">
            <a:alphaModFix/>
          </a:blip>
          <a:srcRect/>
          <a:stretch/>
        </p:blipFill>
        <p:spPr>
          <a:xfrm>
            <a:off x="4274861" y="4632722"/>
            <a:ext cx="594279" cy="495233"/>
          </a:xfrm>
          <a:prstGeom prst="rect">
            <a:avLst/>
          </a:prstGeom>
          <a:noFill/>
          <a:ln>
            <a:noFill/>
          </a:ln>
        </p:spPr>
      </p:pic>
      <p:pic>
        <p:nvPicPr>
          <p:cNvPr id="57" name="Google Shape;57;p13"/>
          <p:cNvPicPr preferRelativeResize="0"/>
          <p:nvPr/>
        </p:nvPicPr>
        <p:blipFill rotWithShape="1">
          <a:blip r:embed="rId14">
            <a:alphaModFix/>
          </a:blip>
          <a:srcRect/>
          <a:stretch/>
        </p:blipFill>
        <p:spPr>
          <a:xfrm>
            <a:off x="8217438" y="4950982"/>
            <a:ext cx="929136" cy="174213"/>
          </a:xfrm>
          <a:prstGeom prst="rect">
            <a:avLst/>
          </a:prstGeom>
          <a:noFill/>
          <a:ln>
            <a:noFill/>
          </a:ln>
        </p:spPr>
      </p:pic>
      <p:pic>
        <p:nvPicPr>
          <p:cNvPr id="58" name="Google Shape;58;p13"/>
          <p:cNvPicPr preferRelativeResize="0"/>
          <p:nvPr/>
        </p:nvPicPr>
        <p:blipFill rotWithShape="1">
          <a:blip r:embed="rId15">
            <a:alphaModFix/>
          </a:blip>
          <a:srcRect/>
          <a:stretch/>
        </p:blipFill>
        <p:spPr>
          <a:xfrm>
            <a:off x="0" y="4768109"/>
            <a:ext cx="926562" cy="375392"/>
          </a:xfrm>
          <a:prstGeom prst="rect">
            <a:avLst/>
          </a:prstGeom>
          <a:noFill/>
          <a:ln>
            <a:noFill/>
          </a:ln>
        </p:spPr>
      </p:pic>
    </p:spTree>
  </p:cSld>
  <p:clrMap bg1="lt1" tx1="dk1" bg2="dk2" tx2="lt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25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Overlock"/>
              <a:buNone/>
              <a:defRPr sz="33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33" name="Google Shape;133;p25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7886700" cy="326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/>
          <a:lstStyle>
            <a:lvl1pPr marL="457200" marR="0" lvl="0" indent="-36195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3pPr>
            <a:lvl4pPr marL="1828800" marR="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4pPr>
            <a:lvl5pPr marL="2286000" marR="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5pPr>
            <a:lvl6pPr marL="2743200" marR="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4" name="Google Shape;134;p25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5" name="Google Shape;135;p25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6" name="Google Shape;136;p25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77" r:id="rId8"/>
    <p:sldLayoutId id="2147483678" r:id="rId9"/>
    <p:sldLayoutId id="2147483679" r:id="rId10"/>
    <p:sldLayoutId id="2147483680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Relationship Id="rId2" Type="http://schemas.openxmlformats.org/officeDocument/2006/relationships/notesSlide" Target="../notesSlides/notesSlide1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1.jpg"/><Relationship Id="rId5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5.png"/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4" Type="http://schemas.openxmlformats.org/officeDocument/2006/relationships/image" Target="../media/image7.png"/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p37"/>
          <p:cNvSpPr txBox="1">
            <a:spLocks noGrp="1"/>
          </p:cNvSpPr>
          <p:nvPr>
            <p:ph type="title"/>
          </p:nvPr>
        </p:nvSpPr>
        <p:spPr>
          <a:xfrm>
            <a:off x="628650" y="273848"/>
            <a:ext cx="7886700" cy="61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3400" dirty="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3400" dirty="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3400" dirty="0">
                <a:latin typeface="Century Gothic"/>
                <a:ea typeface="Century Gothic"/>
                <a:cs typeface="Century Gothic"/>
                <a:sym typeface="Century Gothic"/>
              </a:rPr>
              <a:t>Grade 8: Module 4: Unit 3: Lesson 6</a:t>
            </a:r>
            <a:endParaRPr sz="3400" dirty="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800" b="1" dirty="0">
                <a:latin typeface="Century Gothic"/>
                <a:ea typeface="Century Gothic"/>
                <a:cs typeface="Century Gothic"/>
                <a:sym typeface="Century Gothic"/>
              </a:rPr>
              <a:t>Teacher slide, before teaching.</a:t>
            </a:r>
            <a:endParaRPr sz="1800" dirty="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3400" dirty="0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11" name="Google Shape;211;p37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7886700" cy="326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600" dirty="0">
                <a:latin typeface="Century Gothic"/>
                <a:ea typeface="Century Gothic"/>
                <a:cs typeface="Century Gothic"/>
                <a:sym typeface="Century Gothic"/>
              </a:rPr>
              <a:t>This lesson will take approximately 50 minutes to complete. </a:t>
            </a:r>
            <a:endParaRPr sz="1600" dirty="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1600" dirty="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rPr lang="en" sz="1600" dirty="0">
                <a:latin typeface="Century Gothic"/>
                <a:ea typeface="Century Gothic"/>
                <a:cs typeface="Century Gothic"/>
                <a:sym typeface="Century Gothic"/>
              </a:rPr>
              <a:t>The purpose of today’s lesson is to:</a:t>
            </a:r>
            <a:endParaRPr sz="1600" dirty="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457200" lvl="0" indent="-330200" algn="l" rtl="0">
              <a:spcBef>
                <a:spcPts val="0"/>
              </a:spcBef>
              <a:spcAft>
                <a:spcPts val="0"/>
              </a:spcAft>
              <a:buSzPts val="1600"/>
              <a:buFont typeface="Century Gothic"/>
              <a:buChar char="●"/>
            </a:pPr>
            <a:r>
              <a:rPr lang="en" sz="1600" dirty="0">
                <a:latin typeface="Century Gothic"/>
                <a:ea typeface="Century Gothic"/>
                <a:cs typeface="Century Gothic"/>
                <a:sym typeface="Century Gothic"/>
              </a:rPr>
              <a:t>Celebrate all the hard work students have put in throughout the module as they share their </a:t>
            </a:r>
            <a:r>
              <a:rPr lang="en" sz="1600" b="1" dirty="0">
                <a:latin typeface="Century Gothic"/>
                <a:ea typeface="Century Gothic"/>
                <a:cs typeface="Century Gothic"/>
                <a:sym typeface="Century Gothic"/>
              </a:rPr>
              <a:t>Final Performance Task</a:t>
            </a:r>
            <a:r>
              <a:rPr lang="en" sz="1600" dirty="0">
                <a:latin typeface="Century Gothic"/>
                <a:ea typeface="Century Gothic"/>
                <a:cs typeface="Century Gothic"/>
                <a:sym typeface="Century Gothic"/>
              </a:rPr>
              <a:t>. </a:t>
            </a:r>
            <a:endParaRPr sz="1600" dirty="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00" dirty="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rPr lang="en" sz="1600" dirty="0">
                <a:latin typeface="Century Gothic"/>
                <a:ea typeface="Century Gothic"/>
                <a:cs typeface="Century Gothic"/>
                <a:sym typeface="Century Gothic"/>
              </a:rPr>
              <a:t>The Learning Target for students today is:</a:t>
            </a:r>
            <a:endParaRPr sz="1600" dirty="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457200" lvl="0" indent="-330200" algn="l" rtl="0">
              <a:spcBef>
                <a:spcPts val="1000"/>
              </a:spcBef>
              <a:spcAft>
                <a:spcPts val="0"/>
              </a:spcAft>
              <a:buSzPts val="1600"/>
              <a:buFont typeface="Century Gothic"/>
              <a:buAutoNum type="arabicPeriod"/>
            </a:pPr>
            <a:r>
              <a:rPr lang="en" sz="1600" dirty="0">
                <a:latin typeface="Century Gothic"/>
                <a:ea typeface="Century Gothic"/>
                <a:cs typeface="Century Gothic"/>
                <a:sym typeface="Century Gothic"/>
              </a:rPr>
              <a:t>I can share my visual representation of my position paper with my class.</a:t>
            </a:r>
            <a:endParaRPr sz="1600" dirty="0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Google Shape;272;p46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3400">
                <a:latin typeface="Century Gothic"/>
                <a:ea typeface="Century Gothic"/>
                <a:cs typeface="Century Gothic"/>
                <a:sym typeface="Century Gothic"/>
              </a:rPr>
              <a:t>Homework</a:t>
            </a:r>
            <a:endParaRPr sz="33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3" name="Google Shape;273;p46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7886700" cy="326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13970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None/>
            </a:pPr>
            <a:r>
              <a:rPr lang="en" sz="2400" dirty="0">
                <a:latin typeface="Century Gothic"/>
                <a:ea typeface="Century Gothic"/>
                <a:cs typeface="Century Gothic"/>
                <a:sym typeface="Century Gothic"/>
              </a:rPr>
              <a:t>There is no homework for this lesson.</a:t>
            </a:r>
            <a:endParaRPr sz="2400" dirty="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13970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None/>
            </a:pPr>
            <a:endParaRPr sz="2400" dirty="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13970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None/>
            </a:pPr>
            <a:r>
              <a:rPr lang="en" sz="2400" dirty="0">
                <a:latin typeface="Century Gothic"/>
                <a:ea typeface="Century Gothic"/>
                <a:cs typeface="Century Gothic"/>
                <a:sym typeface="Century Gothic"/>
              </a:rPr>
              <a:t>Thank you for all your hard work during Module 4! Congratulations on completing the </a:t>
            </a:r>
            <a:r>
              <a:rPr lang="en" sz="2400" b="1" dirty="0">
                <a:latin typeface="Century Gothic"/>
                <a:ea typeface="Century Gothic"/>
                <a:cs typeface="Century Gothic"/>
                <a:sym typeface="Century Gothic"/>
              </a:rPr>
              <a:t>Final Performance Task</a:t>
            </a:r>
            <a:r>
              <a:rPr lang="en" sz="2400" dirty="0">
                <a:latin typeface="Century Gothic"/>
                <a:ea typeface="Century Gothic"/>
                <a:cs typeface="Century Gothic"/>
                <a:sym typeface="Century Gothic"/>
              </a:rPr>
              <a:t>!</a:t>
            </a:r>
            <a:endParaRPr sz="2400" dirty="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13970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None/>
            </a:pPr>
            <a:endParaRPr sz="2400" dirty="0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Google Shape;279;p47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Overlock"/>
              <a:buNone/>
            </a:pPr>
            <a:r>
              <a:rPr lang="en" sz="320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Small Group Block </a:t>
            </a:r>
            <a:endParaRPr sz="3200" i="0" u="none" strike="noStrike" cap="non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80" name="Google Shape;280;p47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7886700" cy="326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None/>
            </a:pPr>
            <a:endParaRPr sz="2100" b="0" i="0" u="none" strike="noStrike" cap="none">
              <a:solidFill>
                <a:schemeClr val="dk1"/>
              </a:solidFill>
              <a:latin typeface="Overlock"/>
              <a:ea typeface="Overlock"/>
              <a:cs typeface="Overlock"/>
              <a:sym typeface="Overlock"/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None/>
            </a:pPr>
            <a:endParaRPr sz="2100" b="0" i="0" u="none" strike="noStrike" cap="none">
              <a:solidFill>
                <a:schemeClr val="dk1"/>
              </a:solidFill>
              <a:latin typeface="Overlock"/>
              <a:ea typeface="Overlock"/>
              <a:cs typeface="Overlock"/>
              <a:sym typeface="Overlock"/>
            </a:endParaRPr>
          </a:p>
        </p:txBody>
      </p:sp>
      <p:graphicFrame>
        <p:nvGraphicFramePr>
          <p:cNvPr id="281" name="Google Shape;281;p47"/>
          <p:cNvGraphicFramePr/>
          <p:nvPr/>
        </p:nvGraphicFramePr>
        <p:xfrm>
          <a:off x="577216" y="1385887"/>
          <a:ext cx="7989600" cy="3230175"/>
        </p:xfrm>
        <a:graphic>
          <a:graphicData uri="http://schemas.openxmlformats.org/drawingml/2006/table">
            <a:tbl>
              <a:tblPr firstRow="1" bandRow="1">
                <a:noFill/>
                <a:tableStyleId>{76F51670-FC23-4929-A28D-87EBB3723887}</a:tableStyleId>
              </a:tblPr>
              <a:tblGrid>
                <a:gridCol w="2799450"/>
                <a:gridCol w="2526950"/>
                <a:gridCol w="2663200"/>
              </a:tblGrid>
              <a:tr h="40867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" sz="1700" u="none" strike="noStrike" cap="none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Activities for Today:</a:t>
                      </a:r>
                      <a:endParaRPr sz="1700" u="none" strike="noStrike" cap="none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68600" marR="68600" marT="34300" marB="3430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" sz="1700" u="none" strike="noStrike" cap="none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How Long?</a:t>
                      </a:r>
                      <a:endParaRPr sz="1700" u="none" strike="noStrike" cap="none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68600" marR="68600" marT="34300" marB="3430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" sz="1700" u="none" strike="noStrike" cap="none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What groups?</a:t>
                      </a:r>
                      <a:endParaRPr sz="1700" u="none" strike="noStrike" cap="none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68600" marR="68600" marT="34300" marB="34300"/>
                </a:tc>
              </a:tr>
              <a:tr h="70537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r>
                        <a:rPr lang="en" sz="1700" u="none" strike="noStrike" cap="none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Smooth reading </a:t>
                      </a:r>
                      <a:endParaRPr sz="1700" u="none" strike="noStrike" cap="none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endParaRPr sz="1700" u="none" strike="noStrike" cap="none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68600" marR="68600" marT="34300" marB="3430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endParaRPr sz="1700" u="none" strike="noStrike" cap="none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68600" marR="68600" marT="34300" marB="3430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endParaRPr sz="1700" u="none" strike="noStrike" cap="none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68600" marR="68600" marT="34300" marB="34300"/>
                </a:tc>
              </a:tr>
              <a:tr h="70537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r>
                        <a:rPr lang="en" sz="1700" u="none" strike="noStrike" cap="none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Reading to learn</a:t>
                      </a:r>
                      <a:endParaRPr sz="1700" u="none" strike="noStrike" cap="none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endParaRPr sz="1700" u="none" strike="noStrike" cap="none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68600" marR="68600" marT="34300" marB="3430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endParaRPr sz="1700" u="none" strike="noStrike" cap="none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68600" marR="68600" marT="34300" marB="3430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endParaRPr sz="1700" u="none" strike="noStrike" cap="none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68600" marR="68600" marT="34300" marB="34300"/>
                </a:tc>
              </a:tr>
              <a:tr h="70537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r>
                        <a:rPr lang="en" sz="1700" u="none" strike="noStrike" cap="none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Writing to Learn</a:t>
                      </a:r>
                      <a:endParaRPr sz="1700" u="none" strike="noStrike" cap="none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endParaRPr sz="1700" u="none" strike="noStrike" cap="none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68600" marR="68600" marT="34300" marB="3430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endParaRPr sz="1700" u="none" strike="noStrike" cap="none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68600" marR="68600" marT="34300" marB="3430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endParaRPr sz="1700" u="none" strike="noStrike" cap="none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68600" marR="68600" marT="34300" marB="34300"/>
                </a:tc>
              </a:tr>
              <a:tr h="70537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r>
                        <a:rPr lang="en" sz="17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Preparing for Next Class</a:t>
                      </a:r>
                      <a:endParaRPr sz="1700" u="none" strike="noStrike" cap="none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endParaRPr sz="1700" u="none" strike="noStrike" cap="none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68600" marR="68600" marT="34300" marB="3430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endParaRPr sz="1700" u="none" strike="noStrike" cap="none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68600" marR="68600" marT="34300" marB="3430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endParaRPr sz="1700" u="none" strike="noStrike" cap="none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68600" marR="68600" marT="34300" marB="34300"/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p38"/>
          <p:cNvSpPr txBox="1">
            <a:spLocks noGrp="1"/>
          </p:cNvSpPr>
          <p:nvPr>
            <p:ph type="title"/>
          </p:nvPr>
        </p:nvSpPr>
        <p:spPr>
          <a:xfrm>
            <a:off x="628650" y="273848"/>
            <a:ext cx="7886700" cy="61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3400" dirty="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3400" dirty="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3400" dirty="0">
                <a:latin typeface="Century Gothic"/>
                <a:ea typeface="Century Gothic"/>
                <a:cs typeface="Century Gothic"/>
                <a:sym typeface="Century Gothic"/>
              </a:rPr>
              <a:t>Grade 8: Module 4: Unit 3: Lesson 6</a:t>
            </a:r>
            <a:endParaRPr sz="3400" dirty="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800" b="1" dirty="0">
                <a:latin typeface="Century Gothic"/>
                <a:ea typeface="Century Gothic"/>
                <a:cs typeface="Century Gothic"/>
                <a:sym typeface="Century Gothic"/>
              </a:rPr>
              <a:t>Teacher slide, before teaching.</a:t>
            </a:r>
            <a:endParaRPr sz="1800" dirty="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3400" dirty="0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17" name="Google Shape;217;p38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7886700" cy="326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Arial"/>
              <a:buNone/>
            </a:pPr>
            <a:r>
              <a:rPr lang="en" sz="1800" b="1">
                <a:latin typeface="Century Gothic"/>
                <a:ea typeface="Century Gothic"/>
                <a:cs typeface="Century Gothic"/>
                <a:sym typeface="Century Gothic"/>
              </a:rPr>
              <a:t>Preparing for Lesson 6: </a:t>
            </a:r>
            <a:endParaRPr sz="1800" i="1"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800">
                <a:latin typeface="Century Gothic"/>
                <a:ea typeface="Century Gothic"/>
                <a:cs typeface="Century Gothic"/>
                <a:sym typeface="Century Gothic"/>
              </a:rPr>
              <a:t>Materials and classroom preparation</a:t>
            </a:r>
            <a:endParaRPr sz="180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457200" lvl="0" indent="-342900" algn="l" rtl="0">
              <a:spcBef>
                <a:spcPts val="1000"/>
              </a:spcBef>
              <a:spcAft>
                <a:spcPts val="0"/>
              </a:spcAft>
              <a:buSzPts val="1800"/>
              <a:buFont typeface="Century Gothic"/>
              <a:buChar char="●"/>
            </a:pPr>
            <a:r>
              <a:rPr lang="en" sz="1800">
                <a:latin typeface="Century Gothic"/>
                <a:ea typeface="Century Gothic"/>
                <a:cs typeface="Century Gothic"/>
                <a:sym typeface="Century Gothic"/>
              </a:rPr>
              <a:t>Sticky notes (10–15 per student)</a:t>
            </a:r>
            <a:br>
              <a:rPr lang="en" sz="1800">
                <a:latin typeface="Century Gothic"/>
                <a:ea typeface="Century Gothic"/>
                <a:cs typeface="Century Gothic"/>
                <a:sym typeface="Century Gothic"/>
              </a:rPr>
            </a:br>
            <a:endParaRPr sz="1800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Google Shape;222;p39"/>
          <p:cNvSpPr txBox="1">
            <a:spLocks noGrp="1"/>
          </p:cNvSpPr>
          <p:nvPr>
            <p:ph type="title"/>
          </p:nvPr>
        </p:nvSpPr>
        <p:spPr>
          <a:xfrm>
            <a:off x="628650" y="273848"/>
            <a:ext cx="7886700" cy="61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3400" dirty="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3400" dirty="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3400" dirty="0">
                <a:latin typeface="Century Gothic"/>
                <a:ea typeface="Century Gothic"/>
                <a:cs typeface="Century Gothic"/>
                <a:sym typeface="Century Gothic"/>
              </a:rPr>
              <a:t>Grade 8: Module 4: Unit 3: Lesson 6</a:t>
            </a:r>
            <a:endParaRPr sz="3400" dirty="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800" b="1" dirty="0">
                <a:latin typeface="Century Gothic"/>
                <a:ea typeface="Century Gothic"/>
                <a:cs typeface="Century Gothic"/>
                <a:sym typeface="Century Gothic"/>
              </a:rPr>
              <a:t>Teacher slide, before teaching.</a:t>
            </a:r>
            <a:endParaRPr sz="1800" dirty="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3400" dirty="0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23" name="Google Shape;223;p39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7886700" cy="326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Arial"/>
              <a:buNone/>
            </a:pPr>
            <a:r>
              <a:rPr lang="en" sz="1800" b="1" dirty="0">
                <a:latin typeface="Century Gothic"/>
                <a:ea typeface="Century Gothic"/>
                <a:cs typeface="Century Gothic"/>
                <a:sym typeface="Century Gothic"/>
              </a:rPr>
              <a:t>Preparing for Lesson 6: </a:t>
            </a:r>
            <a:endParaRPr sz="1800" i="1" dirty="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800" dirty="0">
                <a:latin typeface="Century Gothic"/>
                <a:ea typeface="Century Gothic"/>
                <a:cs typeface="Century Gothic"/>
                <a:sym typeface="Century Gothic"/>
              </a:rPr>
              <a:t>Reading and protocols to read in preparation:</a:t>
            </a:r>
            <a:endParaRPr sz="1800" dirty="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457200" lvl="0" indent="-342900" algn="l" rtl="0">
              <a:spcBef>
                <a:spcPts val="1000"/>
              </a:spcBef>
              <a:spcAft>
                <a:spcPts val="0"/>
              </a:spcAft>
              <a:buSzPts val="1800"/>
              <a:buFont typeface="Century Gothic"/>
              <a:buChar char="●"/>
            </a:pPr>
            <a:r>
              <a:rPr lang="en" sz="1800" dirty="0">
                <a:latin typeface="Century Gothic"/>
                <a:ea typeface="Century Gothic"/>
                <a:cs typeface="Century Gothic"/>
                <a:sym typeface="Century Gothic"/>
              </a:rPr>
              <a:t>Continue to read and assess </a:t>
            </a:r>
            <a:r>
              <a:rPr lang="en" sz="1800" dirty="0" smtClean="0">
                <a:latin typeface="Century Gothic"/>
                <a:ea typeface="Century Gothic"/>
                <a:cs typeface="Century Gothic"/>
                <a:sym typeface="Century Gothic"/>
              </a:rPr>
              <a:t>students</a:t>
            </a:r>
            <a:r>
              <a:rPr lang="en-US" sz="1800" dirty="0" smtClean="0">
                <a:latin typeface="Century Gothic"/>
                <a:ea typeface="Century Gothic"/>
                <a:cs typeface="Century Gothic"/>
                <a:sym typeface="Century Gothic"/>
              </a:rPr>
              <a:t>’</a:t>
            </a:r>
            <a:r>
              <a:rPr lang="en" sz="1800" dirty="0" smtClean="0">
                <a:latin typeface="Century Gothic"/>
                <a:ea typeface="Century Gothic"/>
                <a:cs typeface="Century Gothic"/>
                <a:sym typeface="Century Gothic"/>
              </a:rPr>
              <a:t> </a:t>
            </a:r>
            <a:r>
              <a:rPr lang="en" sz="1800" dirty="0">
                <a:latin typeface="Century Gothic"/>
                <a:ea typeface="Century Gothic"/>
                <a:cs typeface="Century Gothic"/>
                <a:sym typeface="Century Gothic"/>
              </a:rPr>
              <a:t>final drafts of their position papers from Lesson 5 using the </a:t>
            </a:r>
            <a:r>
              <a:rPr lang="en" sz="1800" b="1" dirty="0">
                <a:latin typeface="Century Gothic"/>
                <a:ea typeface="Century Gothic"/>
                <a:cs typeface="Century Gothic"/>
                <a:sym typeface="Century Gothic"/>
              </a:rPr>
              <a:t>Position Paper Rubric</a:t>
            </a:r>
            <a:r>
              <a:rPr lang="en" sz="1800" dirty="0">
                <a:latin typeface="Century Gothic"/>
                <a:ea typeface="Century Gothic"/>
                <a:cs typeface="Century Gothic"/>
                <a:sym typeface="Century Gothic"/>
              </a:rPr>
              <a:t>.</a:t>
            </a:r>
            <a:endParaRPr sz="1800" dirty="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Font typeface="Century Gothic"/>
              <a:buChar char="●"/>
            </a:pPr>
            <a:r>
              <a:rPr lang="en" sz="1800" dirty="0">
                <a:latin typeface="Century Gothic"/>
                <a:ea typeface="Century Gothic"/>
                <a:cs typeface="Century Gothic"/>
                <a:sym typeface="Century Gothic"/>
              </a:rPr>
              <a:t>Review Gallery Walk protocol (see Appendix).</a:t>
            </a:r>
            <a:endParaRPr sz="1800" dirty="0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8" name="Google Shape;228;p4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304357" y="351733"/>
            <a:ext cx="6553824" cy="2654300"/>
          </a:xfrm>
          <a:prstGeom prst="rect">
            <a:avLst/>
          </a:prstGeom>
          <a:noFill/>
          <a:ln>
            <a:noFill/>
          </a:ln>
        </p:spPr>
      </p:pic>
      <p:sp>
        <p:nvSpPr>
          <p:cNvPr id="229" name="Google Shape;229;p40"/>
          <p:cNvSpPr/>
          <p:nvPr/>
        </p:nvSpPr>
        <p:spPr>
          <a:xfrm>
            <a:off x="0" y="3688882"/>
            <a:ext cx="9144000" cy="1454700"/>
          </a:xfrm>
          <a:prstGeom prst="rect">
            <a:avLst/>
          </a:prstGeom>
          <a:solidFill>
            <a:srgbClr val="404040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0" name="Google Shape;230;p40"/>
          <p:cNvSpPr txBox="1">
            <a:spLocks noGrp="1"/>
          </p:cNvSpPr>
          <p:nvPr>
            <p:ph type="ctrTitle"/>
          </p:nvPr>
        </p:nvSpPr>
        <p:spPr>
          <a:xfrm>
            <a:off x="1200150" y="3201962"/>
            <a:ext cx="6743700" cy="948600"/>
          </a:xfrm>
          <a:prstGeom prst="rect">
            <a:avLst/>
          </a:prstGeom>
          <a:solidFill>
            <a:srgbClr val="FFFFFF"/>
          </a:solidFill>
          <a:ln w="38100" cap="flat" cmpd="sng">
            <a:solidFill>
              <a:srgbClr val="40404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404040"/>
              </a:buClr>
              <a:buSzPts val="3000"/>
              <a:buFont typeface="Century Gothic"/>
              <a:buNone/>
            </a:pPr>
            <a:r>
              <a:rPr lang="en" sz="3000" b="1" i="0" u="none" strike="noStrike" cap="none">
                <a:solidFill>
                  <a:srgbClr val="40404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Grade </a:t>
            </a:r>
            <a:r>
              <a:rPr lang="en" sz="3000" b="1">
                <a:solidFill>
                  <a:srgbClr val="40404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8</a:t>
            </a:r>
            <a:r>
              <a:rPr lang="en" sz="3000" b="1" i="0" u="none" strike="noStrike" cap="none">
                <a:solidFill>
                  <a:srgbClr val="40404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: Module </a:t>
            </a:r>
            <a:r>
              <a:rPr lang="en" sz="3000" b="1">
                <a:solidFill>
                  <a:srgbClr val="40404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4</a:t>
            </a:r>
            <a:r>
              <a:rPr lang="en" sz="3000" b="1" i="0" u="none" strike="noStrike" cap="none">
                <a:solidFill>
                  <a:srgbClr val="40404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: </a:t>
            </a:r>
            <a:br>
              <a:rPr lang="en" sz="3000" b="1" i="0" u="none" strike="noStrike" cap="none">
                <a:solidFill>
                  <a:srgbClr val="404040"/>
                </a:solidFill>
                <a:latin typeface="Century Gothic"/>
                <a:ea typeface="Century Gothic"/>
                <a:cs typeface="Century Gothic"/>
                <a:sym typeface="Century Gothic"/>
              </a:rPr>
            </a:br>
            <a:r>
              <a:rPr lang="en" sz="3000" b="1" i="0" u="none" strike="noStrike" cap="none">
                <a:solidFill>
                  <a:srgbClr val="40404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Unit 3: Lesson 6</a:t>
            </a:r>
            <a:endParaRPr sz="3000" b="0" i="0" u="none" strike="noStrike" cap="none">
              <a:solidFill>
                <a:srgbClr val="40404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31" name="Google Shape;231;p4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0" y="4648268"/>
            <a:ext cx="594279" cy="495232"/>
          </a:xfrm>
          <a:prstGeom prst="rect">
            <a:avLst/>
          </a:prstGeom>
          <a:noFill/>
          <a:ln>
            <a:noFill/>
          </a:ln>
        </p:spPr>
      </p:pic>
      <p:pic>
        <p:nvPicPr>
          <p:cNvPr id="232" name="Google Shape;232;p4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8217438" y="4950982"/>
            <a:ext cx="929136" cy="17421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Google Shape;237;p41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3400" b="1" dirty="0">
                <a:latin typeface="Century Gothic"/>
                <a:ea typeface="Century Gothic"/>
                <a:cs typeface="Century Gothic"/>
                <a:sym typeface="Century Gothic"/>
              </a:rPr>
              <a:t>Hello, Students!</a:t>
            </a:r>
            <a:endParaRPr sz="3300" b="1" i="0" u="none" strike="noStrike" cap="none" dirty="0">
              <a:solidFill>
                <a:schemeClr val="dk1"/>
              </a:solidFill>
              <a:sym typeface="Calibri"/>
            </a:endParaRPr>
          </a:p>
        </p:txBody>
      </p:sp>
      <p:sp>
        <p:nvSpPr>
          <p:cNvPr id="238" name="Google Shape;238;p41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7886700" cy="326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800">
                <a:latin typeface="Century Gothic"/>
                <a:ea typeface="Century Gothic"/>
                <a:cs typeface="Century Gothic"/>
                <a:sym typeface="Century Gothic"/>
              </a:rPr>
              <a:t>In today’s lesson, we will celebrate all of the hard work that you have put in throughout the module as you share your </a:t>
            </a:r>
            <a:r>
              <a:rPr lang="en" sz="1800" b="1">
                <a:latin typeface="Century Gothic"/>
                <a:ea typeface="Century Gothic"/>
                <a:cs typeface="Century Gothic"/>
                <a:sym typeface="Century Gothic"/>
              </a:rPr>
              <a:t>Final Performance Task,</a:t>
            </a:r>
            <a:r>
              <a:rPr lang="en" sz="1800">
                <a:latin typeface="Century Gothic"/>
                <a:ea typeface="Century Gothic"/>
                <a:cs typeface="Century Gothic"/>
                <a:sym typeface="Century Gothic"/>
              </a:rPr>
              <a:t> the visual representations of your position papers</a:t>
            </a:r>
            <a:endParaRPr sz="180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80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800">
                <a:latin typeface="Century Gothic"/>
                <a:ea typeface="Century Gothic"/>
                <a:cs typeface="Century Gothic"/>
                <a:sym typeface="Century Gothic"/>
              </a:rPr>
              <a:t>Here’s what you’ll do today:</a:t>
            </a:r>
            <a:endParaRPr sz="180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45720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Century Gothic"/>
              <a:buChar char="●"/>
            </a:pPr>
            <a:r>
              <a:rPr lang="en" sz="1800">
                <a:latin typeface="Century Gothic"/>
                <a:ea typeface="Century Gothic"/>
                <a:cs typeface="Century Gothic"/>
                <a:sym typeface="Century Gothic"/>
              </a:rPr>
              <a:t>Engage in a gallery walk of the visual representations</a:t>
            </a:r>
            <a:endParaRPr sz="1800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6" name="Google Shape;246;p4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939766" y="4282304"/>
            <a:ext cx="644978" cy="660435"/>
          </a:xfrm>
          <a:prstGeom prst="rect">
            <a:avLst/>
          </a:prstGeom>
          <a:noFill/>
          <a:ln>
            <a:noFill/>
          </a:ln>
        </p:spPr>
      </p:pic>
      <p:sp>
        <p:nvSpPr>
          <p:cNvPr id="243" name="Google Shape;243;p42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3400">
                <a:latin typeface="Century Gothic"/>
                <a:ea typeface="Century Gothic"/>
                <a:cs typeface="Century Gothic"/>
                <a:sym typeface="Century Gothic"/>
              </a:rPr>
              <a:t>Let’s Review the Learning Target</a:t>
            </a:r>
            <a:endParaRPr sz="33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4" name="Google Shape;244;p42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7886700" cy="326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457200" lvl="0" indent="-361950" algn="l" rtl="0">
              <a:spcBef>
                <a:spcPts val="800"/>
              </a:spcBef>
              <a:spcAft>
                <a:spcPts val="0"/>
              </a:spcAft>
              <a:buSzPts val="2100"/>
              <a:buAutoNum type="arabicPeriod"/>
            </a:pPr>
            <a:r>
              <a:rPr lang="en" sz="2400">
                <a:latin typeface="Century Gothic"/>
                <a:ea typeface="Century Gothic"/>
                <a:cs typeface="Century Gothic"/>
                <a:sym typeface="Century Gothic"/>
              </a:rPr>
              <a:t>I can </a:t>
            </a:r>
            <a:r>
              <a:rPr lang="en" sz="2400" i="1">
                <a:latin typeface="Century Gothic"/>
                <a:ea typeface="Century Gothic"/>
                <a:cs typeface="Century Gothic"/>
                <a:sym typeface="Century Gothic"/>
              </a:rPr>
              <a:t>share my visual representation</a:t>
            </a:r>
            <a:r>
              <a:rPr lang="en" sz="2400">
                <a:latin typeface="Century Gothic"/>
                <a:ea typeface="Century Gothic"/>
                <a:cs typeface="Century Gothic"/>
                <a:sym typeface="Century Gothic"/>
              </a:rPr>
              <a:t> of my position paper with my class.</a:t>
            </a:r>
            <a:r>
              <a:rPr lang="en"/>
              <a:t/>
            </a:r>
            <a:br>
              <a:rPr lang="en"/>
            </a:br>
            <a:endParaRPr/>
          </a:p>
        </p:txBody>
      </p:sp>
      <p:pic>
        <p:nvPicPr>
          <p:cNvPr id="245" name="Google Shape;245;p4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349343" y="4343400"/>
            <a:ext cx="683811" cy="53824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Google Shape;251;p43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alibri"/>
              <a:buNone/>
            </a:pPr>
            <a:r>
              <a:rPr lang="en" sz="3000">
                <a:latin typeface="Century Gothic"/>
                <a:ea typeface="Century Gothic"/>
                <a:cs typeface="Century Gothic"/>
                <a:sym typeface="Century Gothic"/>
              </a:rPr>
              <a:t>Let’s Add Finishing Touches to the Visual</a:t>
            </a:r>
            <a:endParaRPr sz="3000" i="0" u="none" strike="noStrike" cap="non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52" name="Google Shape;252;p43"/>
          <p:cNvSpPr txBox="1">
            <a:spLocks noGrp="1"/>
          </p:cNvSpPr>
          <p:nvPr>
            <p:ph type="body" idx="1"/>
          </p:nvPr>
        </p:nvSpPr>
        <p:spPr>
          <a:xfrm>
            <a:off x="214350" y="1369225"/>
            <a:ext cx="3756600" cy="326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457200" lvl="0" indent="-342900" algn="l" rtl="0">
              <a:spcBef>
                <a:spcPts val="800"/>
              </a:spcBef>
              <a:spcAft>
                <a:spcPts val="0"/>
              </a:spcAft>
              <a:buSzPts val="1800"/>
              <a:buFont typeface="Century Gothic"/>
              <a:buChar char="•"/>
            </a:pPr>
            <a:r>
              <a:rPr lang="en" sz="1800">
                <a:latin typeface="Century Gothic"/>
                <a:ea typeface="Century Gothic"/>
                <a:cs typeface="Century Gothic"/>
                <a:sym typeface="Century Gothic"/>
              </a:rPr>
              <a:t>Reread the </a:t>
            </a:r>
            <a:r>
              <a:rPr lang="en" sz="1800" b="1">
                <a:latin typeface="Century Gothic"/>
                <a:ea typeface="Century Gothic"/>
                <a:cs typeface="Century Gothic"/>
                <a:sym typeface="Century Gothic"/>
              </a:rPr>
              <a:t>Performance Task Prompt: Visual Representation of Position Paper</a:t>
            </a:r>
            <a:r>
              <a:rPr lang="en" sz="1800">
                <a:latin typeface="Century Gothic"/>
                <a:ea typeface="Century Gothic"/>
                <a:cs typeface="Century Gothic"/>
                <a:sym typeface="Century Gothic"/>
              </a:rPr>
              <a:t> to remind yourself of what is expected in your work.</a:t>
            </a:r>
            <a:br>
              <a:rPr lang="en" sz="1800">
                <a:latin typeface="Century Gothic"/>
                <a:ea typeface="Century Gothic"/>
                <a:cs typeface="Century Gothic"/>
                <a:sym typeface="Century Gothic"/>
              </a:rPr>
            </a:br>
            <a:endParaRPr sz="180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Font typeface="Century Gothic"/>
              <a:buChar char="•"/>
            </a:pPr>
            <a:r>
              <a:rPr lang="en" sz="1800">
                <a:latin typeface="Century Gothic"/>
                <a:ea typeface="Century Gothic"/>
                <a:cs typeface="Century Gothic"/>
                <a:sym typeface="Century Gothic"/>
              </a:rPr>
              <a:t>Make any finishing touches to your </a:t>
            </a:r>
            <a:r>
              <a:rPr lang="en" sz="1800" b="1">
                <a:latin typeface="Century Gothic"/>
                <a:ea typeface="Century Gothic"/>
                <a:cs typeface="Century Gothic"/>
                <a:sym typeface="Century Gothic"/>
              </a:rPr>
              <a:t>Performance Task: Visual Representations</a:t>
            </a:r>
            <a:r>
              <a:rPr lang="en" sz="1800">
                <a:latin typeface="Century Gothic"/>
                <a:ea typeface="Century Gothic"/>
                <a:cs typeface="Century Gothic"/>
                <a:sym typeface="Century Gothic"/>
              </a:rPr>
              <a:t> that you think are needed.</a:t>
            </a:r>
            <a:br>
              <a:rPr lang="en" sz="1800">
                <a:latin typeface="Century Gothic"/>
                <a:ea typeface="Century Gothic"/>
                <a:cs typeface="Century Gothic"/>
                <a:sym typeface="Century Gothic"/>
              </a:rPr>
            </a:br>
            <a:endParaRPr sz="1800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pic>
        <p:nvPicPr>
          <p:cNvPr id="253" name="Google Shape;253;p4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020025" y="1934175"/>
            <a:ext cx="5003651" cy="213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54" name="Google Shape;254;p4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458202" y="4430487"/>
            <a:ext cx="557368" cy="47577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Google Shape;259;p44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alibri"/>
              <a:buNone/>
            </a:pPr>
            <a:r>
              <a:rPr lang="en">
                <a:latin typeface="Century Gothic"/>
                <a:ea typeface="Century Gothic"/>
                <a:cs typeface="Century Gothic"/>
                <a:sym typeface="Century Gothic"/>
              </a:rPr>
              <a:t>Let’s Engage in a Gallery Walk</a:t>
            </a:r>
            <a:endParaRPr sz="3300" i="0" u="none" strike="noStrike" cap="non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60" name="Google Shape;260;p44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7886700" cy="326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457200" lvl="0" indent="-342900" algn="l" rtl="0">
              <a:spcBef>
                <a:spcPts val="800"/>
              </a:spcBef>
              <a:spcAft>
                <a:spcPts val="0"/>
              </a:spcAft>
              <a:buSzPts val="1800"/>
              <a:buFont typeface="Century Gothic"/>
              <a:buAutoNum type="arabicPeriod"/>
            </a:pPr>
            <a:r>
              <a:rPr lang="en" sz="1800" dirty="0">
                <a:latin typeface="Century Gothic"/>
                <a:ea typeface="Century Gothic"/>
                <a:cs typeface="Century Gothic"/>
                <a:sym typeface="Century Gothic"/>
              </a:rPr>
              <a:t>Take out your </a:t>
            </a:r>
            <a:r>
              <a:rPr lang="en" sz="1800" b="1" dirty="0">
                <a:latin typeface="Century Gothic"/>
                <a:ea typeface="Century Gothic"/>
                <a:cs typeface="Century Gothic"/>
                <a:sym typeface="Century Gothic"/>
              </a:rPr>
              <a:t>Performance Task: Visual Representation of Position Paper</a:t>
            </a:r>
            <a:r>
              <a:rPr lang="en" sz="1800" dirty="0">
                <a:latin typeface="Century Gothic"/>
                <a:ea typeface="Century Gothic"/>
                <a:cs typeface="Century Gothic"/>
                <a:sym typeface="Century Gothic"/>
              </a:rPr>
              <a:t> and a writing utensil.</a:t>
            </a:r>
            <a:br>
              <a:rPr lang="en" sz="1800" dirty="0">
                <a:latin typeface="Century Gothic"/>
                <a:ea typeface="Century Gothic"/>
                <a:cs typeface="Century Gothic"/>
                <a:sym typeface="Century Gothic"/>
              </a:rPr>
            </a:br>
            <a:endParaRPr sz="1800" dirty="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Font typeface="Century Gothic"/>
              <a:buAutoNum type="arabicPeriod"/>
            </a:pPr>
            <a:r>
              <a:rPr lang="en" sz="1800" dirty="0">
                <a:latin typeface="Century Gothic"/>
                <a:ea typeface="Century Gothic"/>
                <a:cs typeface="Century Gothic"/>
                <a:sym typeface="Century Gothic"/>
              </a:rPr>
              <a:t>Stand up and push in your chair. </a:t>
            </a:r>
            <a:br>
              <a:rPr lang="en" sz="1800" dirty="0">
                <a:latin typeface="Century Gothic"/>
                <a:ea typeface="Century Gothic"/>
                <a:cs typeface="Century Gothic"/>
                <a:sym typeface="Century Gothic"/>
              </a:rPr>
            </a:br>
            <a:endParaRPr sz="1800" dirty="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Font typeface="Century Gothic"/>
              <a:buAutoNum type="arabicPeriod"/>
            </a:pPr>
            <a:r>
              <a:rPr lang="en" sz="1800" dirty="0">
                <a:latin typeface="Century Gothic"/>
                <a:ea typeface="Century Gothic"/>
                <a:cs typeface="Century Gothic"/>
                <a:sym typeface="Century Gothic"/>
              </a:rPr>
              <a:t>Leave your performance task on your desk.</a:t>
            </a:r>
            <a:br>
              <a:rPr lang="en" sz="1800" dirty="0">
                <a:latin typeface="Century Gothic"/>
                <a:ea typeface="Century Gothic"/>
                <a:cs typeface="Century Gothic"/>
                <a:sym typeface="Century Gothic"/>
              </a:rPr>
            </a:br>
            <a:endParaRPr sz="1800" dirty="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Font typeface="Century Gothic"/>
              <a:buAutoNum type="arabicPeriod"/>
            </a:pPr>
            <a:r>
              <a:rPr lang="en" sz="1800" dirty="0">
                <a:latin typeface="Century Gothic"/>
                <a:ea typeface="Century Gothic"/>
                <a:cs typeface="Century Gothic"/>
                <a:sym typeface="Century Gothic"/>
              </a:rPr>
              <a:t>For 25 minutes, we will conduct a Gallery Walk where you look at each of your classmates’ visual representations and write one piece of </a:t>
            </a:r>
            <a:r>
              <a:rPr lang="en" sz="1800" b="1" dirty="0">
                <a:latin typeface="Century Gothic"/>
                <a:ea typeface="Century Gothic"/>
                <a:cs typeface="Century Gothic"/>
                <a:sym typeface="Century Gothic"/>
              </a:rPr>
              <a:t>praise</a:t>
            </a:r>
            <a:r>
              <a:rPr lang="en" sz="1800" dirty="0">
                <a:latin typeface="Century Gothic"/>
                <a:ea typeface="Century Gothic"/>
                <a:cs typeface="Century Gothic"/>
                <a:sym typeface="Century Gothic"/>
              </a:rPr>
              <a:t> for them on sticky notes, which you will leave on their desks near their papers. </a:t>
            </a:r>
            <a:br>
              <a:rPr lang="en" sz="1800" dirty="0">
                <a:latin typeface="Century Gothic"/>
                <a:ea typeface="Century Gothic"/>
                <a:cs typeface="Century Gothic"/>
                <a:sym typeface="Century Gothic"/>
              </a:rPr>
            </a:br>
            <a:endParaRPr sz="1800" dirty="0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pic>
        <p:nvPicPr>
          <p:cNvPr id="261" name="Google Shape;261;p4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436472" y="4344719"/>
            <a:ext cx="575800" cy="575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Google Shape;266;p45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alibri"/>
              <a:buNone/>
            </a:pPr>
            <a:r>
              <a:rPr lang="en">
                <a:latin typeface="Century Gothic"/>
                <a:ea typeface="Century Gothic"/>
                <a:cs typeface="Century Gothic"/>
                <a:sym typeface="Century Gothic"/>
              </a:rPr>
              <a:t>Let’s Share Thoughts on the Module</a:t>
            </a:r>
            <a:endParaRPr sz="3300" i="0" u="none" strike="noStrike" cap="non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67" name="Google Shape;267;p45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7886700" cy="326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lvl="0" indent="0" algn="l" rtl="0">
              <a:spcBef>
                <a:spcPts val="800"/>
              </a:spcBef>
              <a:spcAft>
                <a:spcPts val="0"/>
              </a:spcAft>
              <a:buNone/>
            </a:pPr>
            <a:r>
              <a:rPr lang="en" sz="2400">
                <a:latin typeface="Century Gothic"/>
                <a:ea typeface="Century Gothic"/>
                <a:cs typeface="Century Gothic"/>
                <a:sym typeface="Century Gothic"/>
              </a:rPr>
              <a:t>Now, return to your seat and read over your praise for 1 minute.</a:t>
            </a:r>
            <a:endParaRPr sz="240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l" rtl="0">
              <a:spcBef>
                <a:spcPts val="800"/>
              </a:spcBef>
              <a:spcAft>
                <a:spcPts val="0"/>
              </a:spcAft>
              <a:buNone/>
            </a:pPr>
            <a:r>
              <a:rPr lang="en" sz="2400">
                <a:latin typeface="Century Gothic"/>
                <a:ea typeface="Century Gothic"/>
                <a:cs typeface="Century Gothic"/>
                <a:sym typeface="Century Gothic"/>
              </a:rPr>
              <a:t/>
            </a:r>
            <a:br>
              <a:rPr lang="en" sz="2400">
                <a:latin typeface="Century Gothic"/>
                <a:ea typeface="Century Gothic"/>
                <a:cs typeface="Century Gothic"/>
                <a:sym typeface="Century Gothic"/>
              </a:rPr>
            </a:br>
            <a:r>
              <a:rPr lang="en" sz="2400">
                <a:latin typeface="Century Gothic"/>
                <a:ea typeface="Century Gothic"/>
                <a:cs typeface="Century Gothic"/>
                <a:sym typeface="Century Gothic"/>
              </a:rPr>
              <a:t>Think of one word that represents some aspect of all the work you and your classmates have done during this unit to share.</a:t>
            </a:r>
            <a:endParaRPr sz="2400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C0B3D20C4DCFA4BB5A22D9B9A1F8E1C" ma:contentTypeVersion="6" ma:contentTypeDescription="Create a new document." ma:contentTypeScope="" ma:versionID="1c2a0817c29949b626bf6bd275e08996">
  <xsd:schema xmlns:xsd="http://www.w3.org/2001/XMLSchema" xmlns:xs="http://www.w3.org/2001/XMLSchema" xmlns:p="http://schemas.microsoft.com/office/2006/metadata/properties" xmlns:ns2="a1502afc-75e6-4a80-976c-76583f90c737" xmlns:ns3="02a6a75b-8925-4bc7-8b21-b87d4a90d0a3" targetNamespace="http://schemas.microsoft.com/office/2006/metadata/properties" ma:root="true" ma:fieldsID="dac89cfcfffeb9e1e83686012bbf445d" ns2:_="" ns3:_="">
    <xsd:import namespace="a1502afc-75e6-4a80-976c-76583f90c737"/>
    <xsd:import namespace="02a6a75b-8925-4bc7-8b21-b87d4a90d0a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EventHashCode" minOccurs="0"/>
                <xsd:element ref="ns2:MediaServiceGenerationTim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1502afc-75e6-4a80-976c-76583f90c73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2a6a75b-8925-4bc7-8b21-b87d4a90d0a3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2B510EC2-52AE-4257-A91B-C215B4CFEF97}"/>
</file>

<file path=customXml/itemProps2.xml><?xml version="1.0" encoding="utf-8"?>
<ds:datastoreItem xmlns:ds="http://schemas.openxmlformats.org/officeDocument/2006/customXml" ds:itemID="{2522F28D-3D47-48F6-9199-2F65B80A7CF3}"/>
</file>

<file path=customXml/itemProps3.xml><?xml version="1.0" encoding="utf-8"?>
<ds:datastoreItem xmlns:ds="http://schemas.openxmlformats.org/officeDocument/2006/customXml" ds:itemID="{BFCE76F3-1FC8-48CB-B961-10C3B2F4C3C5}"/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848</Words>
  <Application>Microsoft Macintosh PowerPoint</Application>
  <PresentationFormat>On-screen Show (16:9)</PresentationFormat>
  <Paragraphs>177</Paragraphs>
  <Slides>11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11</vt:i4>
      </vt:variant>
    </vt:vector>
  </HeadingPairs>
  <TitlesOfParts>
    <vt:vector size="17" baseType="lpstr">
      <vt:lpstr>Century Gothic</vt:lpstr>
      <vt:lpstr>Overlock</vt:lpstr>
      <vt:lpstr>Calibri</vt:lpstr>
      <vt:lpstr>Simple Light</vt:lpstr>
      <vt:lpstr>Office Theme</vt:lpstr>
      <vt:lpstr>Office Theme</vt:lpstr>
      <vt:lpstr>  Grade 8: Module 4: Unit 3: Lesson 6 Teacher slide, before teaching. </vt:lpstr>
      <vt:lpstr>  Grade 8: Module 4: Unit 3: Lesson 6 Teacher slide, before teaching. </vt:lpstr>
      <vt:lpstr>  Grade 8: Module 4: Unit 3: Lesson 6 Teacher slide, before teaching. </vt:lpstr>
      <vt:lpstr>Grade 8: Module 4:  Unit 3: Lesson 6</vt:lpstr>
      <vt:lpstr>Hello, Students!</vt:lpstr>
      <vt:lpstr>Let’s Review the Learning Target</vt:lpstr>
      <vt:lpstr>Let’s Add Finishing Touches to the Visual</vt:lpstr>
      <vt:lpstr>Let’s Engage in a Gallery Walk</vt:lpstr>
      <vt:lpstr>Let’s Share Thoughts on the Module</vt:lpstr>
      <vt:lpstr>Homework</vt:lpstr>
      <vt:lpstr>Small Group Block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Grade 8: Module 4: Unit 3: Lesson 6 Teacher slide, before teaching. </dc:title>
  <dc:creator>nbravo</dc:creator>
  <cp:lastModifiedBy>Alexander Specht</cp:lastModifiedBy>
  <cp:revision>3</cp:revision>
  <dcterms:modified xsi:type="dcterms:W3CDTF">2018-12-27T05:06:49Z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0x0101001C0B3D20C4DCFA4BB5A22D9B9A1F8E1C</vt:lpwstr>
  </property>
</Properties>
</file>