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41EC900-2E6B-4512-8BB3-A039AD7A9EF0}">
  <a:tblStyle styleId="{441EC900-2E6B-4512-8BB3-A039AD7A9EF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416" autoAdjust="0"/>
  </p:normalViewPr>
  <p:slideViewPr>
    <p:cSldViewPr snapToGrid="0">
      <p:cViewPr varScale="1">
        <p:scale>
          <a:sx n="79" d="100"/>
          <a:sy n="79" d="100"/>
        </p:scale>
        <p:origin x="-1952" y="-96"/>
      </p:cViewPr>
      <p:guideLst>
        <p:guide orient="horz" pos="1620"/>
        <p:guide pos="2880"/>
      </p:guideLst>
    </p:cSldViewPr>
  </p:slideViewPr>
  <p:notesTextViewPr>
    <p:cViewPr>
      <p:scale>
        <a:sx n="1" d="1"/>
        <a:sy n="1" d="1"/>
      </p:scale>
      <p:origin x="0" y="51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CF109A56-E66C-9ACC-77B4-9581DC2B90B9}"/>
    <pc:docChg chg="modSld">
      <pc:chgData name="Natalie Ivey" userId="S::natalie.ivey@detroitk12.org::2c81a4b0-7596-4a42-b4da-e7aac4dfeff9" providerId="AD" clId="Web-{CF109A56-E66C-9ACC-77B4-9581DC2B90B9}" dt="2019-03-25T19:27:37.968" v="4" actId="20577"/>
      <pc:docMkLst>
        <pc:docMk/>
      </pc:docMkLst>
      <pc:sldChg chg="modSp">
        <pc:chgData name="Natalie Ivey" userId="S::natalie.ivey@detroitk12.org::2c81a4b0-7596-4a42-b4da-e7aac4dfeff9" providerId="AD" clId="Web-{CF109A56-E66C-9ACC-77B4-9581DC2B90B9}" dt="2019-03-25T19:27:37.968" v="4" actId="20577"/>
        <pc:sldMkLst>
          <pc:docMk/>
          <pc:sldMk cId="1587231294" sldId="268"/>
        </pc:sldMkLst>
        <pc:spChg chg="mod">
          <ac:chgData name="Natalie Ivey" userId="S::natalie.ivey@detroitk12.org::2c81a4b0-7596-4a42-b4da-e7aac4dfeff9" providerId="AD" clId="Web-{CF109A56-E66C-9ACC-77B4-9581DC2B90B9}" dt="2019-03-25T19:27:37.968" v="4" actId="20577"/>
          <ac:spMkLst>
            <pc:docMk/>
            <pc:sldMk cId="1587231294" sldId="268"/>
            <ac:spMk id="2" creationId="{1F8E6D8D-A288-46C7-ACB4-67748FDC8529}"/>
          </ac:spMkLst>
        </pc:spChg>
      </pc:sldChg>
    </pc:docChg>
  </pc:docChgLst>
  <pc:docChgLst>
    <pc:chgData name="Jennifer Snapp" userId="S::jennifer.snapp@detroitk12.org::42622253-5fe4-47d2-9c8f-1ef2d995c939" providerId="AD" clId="Web-{85F20E96-E4E8-6E2F-5889-E80230FD883A}"/>
    <pc:docChg chg="addSld modSld">
      <pc:chgData name="Jennifer Snapp" userId="S::jennifer.snapp@detroitk12.org::42622253-5fe4-47d2-9c8f-1ef2d995c939" providerId="AD" clId="Web-{85F20E96-E4E8-6E2F-5889-E80230FD883A}" dt="2019-03-25T09:23:57.005" v="1" actId="20577"/>
      <pc:docMkLst>
        <pc:docMk/>
      </pc:docMkLst>
      <pc:sldChg chg="modSp add">
        <pc:chgData name="Jennifer Snapp" userId="S::jennifer.snapp@detroitk12.org::42622253-5fe4-47d2-9c8f-1ef2d995c939" providerId="AD" clId="Web-{85F20E96-E4E8-6E2F-5889-E80230FD883A}" dt="2019-03-25T09:23:57.005" v="1" actId="20577"/>
        <pc:sldMkLst>
          <pc:docMk/>
          <pc:sldMk cId="1587231294" sldId="268"/>
        </pc:sldMkLst>
        <pc:spChg chg="mod">
          <ac:chgData name="Jennifer Snapp" userId="S::jennifer.snapp@detroitk12.org::42622253-5fe4-47d2-9c8f-1ef2d995c939" providerId="AD" clId="Web-{85F20E96-E4E8-6E2F-5889-E80230FD883A}" dt="2019-03-25T09:23:57.005" v="1" actId="20577"/>
          <ac:spMkLst>
            <pc:docMk/>
            <pc:sldMk cId="1587231294" sldId="268"/>
            <ac:spMk id="2" creationId="{1F8E6D8D-A288-46C7-ACB4-67748FDC8529}"/>
          </ac:spMkLst>
        </pc:spChg>
      </pc:sldChg>
      <pc:sldMasterChg chg="addSldLayout">
        <pc:chgData name="Jennifer Snapp" userId="S::jennifer.snapp@detroitk12.org::42622253-5fe4-47d2-9c8f-1ef2d995c939" providerId="AD" clId="Web-{85F20E96-E4E8-6E2F-5889-E80230FD883A}" dt="2019-03-25T09:23:48.974" v="0"/>
        <pc:sldMasterMkLst>
          <pc:docMk/>
          <pc:sldMasterMk cId="0" sldId="2147483671"/>
        </pc:sldMasterMkLst>
        <pc:sldLayoutChg chg="add replId">
          <pc:chgData name="Jennifer Snapp" userId="S::jennifer.snapp@detroitk12.org::42622253-5fe4-47d2-9c8f-1ef2d995c939" providerId="AD" clId="Web-{85F20E96-E4E8-6E2F-5889-E80230FD883A}" dt="2019-03-25T09:23:48.974" v="0"/>
          <pc:sldLayoutMkLst>
            <pc:docMk/>
            <pc:sldMasterMk cId="0" sldId="2147483671"/>
            <pc:sldLayoutMk cId="1619133373"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676685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lessons 6–8 is for students to participate in writing workshops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Students are expected to work quietly and independently. Consider how you will hold students accountable for their daily progress while still maintaining a positive classroom environment (see Lesson 5 Teaching Notes for some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day of the writer’s workshop. See the Teaching Notes from Lessons 5 and 6 for suggestions on running a successful workshop in your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a mini lesson on writing dialogue. Be sure to stress the importance of keeping dialogue short and focused only on pivotal moments. Otherwise, some students may struggle to stay within the word limit of this project.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are using </a:t>
            </a:r>
            <a:r>
              <a:rPr lang="en" sz="1200" i="1" dirty="0">
                <a:solidFill>
                  <a:schemeClr val="dk1"/>
                </a:solidFill>
                <a:latin typeface="Calibri"/>
                <a:ea typeface="Calibri"/>
                <a:cs typeface="Calibri"/>
                <a:sym typeface="Calibri"/>
              </a:rPr>
              <a:t>Turning the Page:  Frederick Douglass Learns to Read</a:t>
            </a:r>
            <a:r>
              <a:rPr lang="en" sz="1200" dirty="0">
                <a:solidFill>
                  <a:schemeClr val="dk1"/>
                </a:solidFill>
                <a:latin typeface="Calibri"/>
                <a:ea typeface="Calibri"/>
                <a:cs typeface="Calibri"/>
                <a:sym typeface="Calibri"/>
              </a:rPr>
              <a:t> instead of </a:t>
            </a:r>
            <a:r>
              <a:rPr lang="en" sz="1200" i="1" dirty="0">
                <a:solidFill>
                  <a:schemeClr val="dk1"/>
                </a:solidFill>
                <a:latin typeface="Calibri"/>
                <a:ea typeface="Calibri"/>
                <a:cs typeface="Calibri"/>
                <a:sym typeface="Calibri"/>
              </a:rPr>
              <a:t>The Last Day of Slavery</a:t>
            </a:r>
            <a:r>
              <a:rPr lang="en" sz="1200" dirty="0">
                <a:solidFill>
                  <a:schemeClr val="dk1"/>
                </a:solidFill>
                <a:latin typeface="Calibri"/>
                <a:ea typeface="Calibri"/>
                <a:cs typeface="Calibri"/>
                <a:sym typeface="Calibri"/>
              </a:rPr>
              <a:t>, neither the lesson nor the supporting materials changes.  However, please note that the handout with dialogue in Work Time A recounts Douglass’ interactions with Mr. and Mrs. Auld.  You may wish to clarify for students that though this covers some of the events in </a:t>
            </a:r>
            <a:r>
              <a:rPr lang="en" sz="1200" i="1" dirty="0">
                <a:solidFill>
                  <a:schemeClr val="dk1"/>
                </a:solidFill>
                <a:latin typeface="Calibri"/>
                <a:ea typeface="Calibri"/>
                <a:cs typeface="Calibri"/>
                <a:sym typeface="Calibri"/>
              </a:rPr>
              <a:t>Turning the Page</a:t>
            </a:r>
            <a:r>
              <a:rPr lang="en" sz="1200" dirty="0">
                <a:solidFill>
                  <a:schemeClr val="dk1"/>
                </a:solidFill>
                <a:latin typeface="Calibri"/>
                <a:ea typeface="Calibri"/>
                <a:cs typeface="Calibri"/>
                <a:sym typeface="Calibri"/>
              </a:rPr>
              <a:t>, none of the three versions provided on this handout is directly from that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sensitive to the fact that the students have two major projects ending at the same time—their independent reading and their storyboards. Consider how you can create some flexibility in your classroom, perhaps by letting students read in class and write at home.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 this lesson, students will be doing one of their routine independent reading check-ins. Use whichever structure you have established with your class to do this.</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93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66ffcc789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panose="020F0502020204030204" pitchFamily="34" charset="0"/>
                <a:ea typeface="Calibri"/>
                <a:cs typeface="Calibri"/>
                <a:sym typeface="Calibri"/>
              </a:rPr>
              <a:t>Suggested slide pacing: </a:t>
            </a:r>
            <a:r>
              <a:rPr lang="en-US" sz="1200" b="1" dirty="0">
                <a:solidFill>
                  <a:schemeClr val="dk1"/>
                </a:solidFill>
                <a:latin typeface="Calibri" panose="020F0502020204030204" pitchFamily="34" charset="0"/>
                <a:ea typeface="Calibri"/>
                <a:cs typeface="Calibri"/>
                <a:sym typeface="Calibri"/>
              </a:rPr>
              <a:t>3-</a:t>
            </a:r>
            <a:r>
              <a:rPr lang="en" sz="1200" b="1" dirty="0">
                <a:solidFill>
                  <a:schemeClr val="dk1"/>
                </a:solidFill>
                <a:latin typeface="Calibri" panose="020F0502020204030204" pitchFamily="34" charset="0"/>
                <a:ea typeface="Calibri"/>
                <a:cs typeface="Calibri"/>
                <a:sym typeface="Calibri"/>
              </a:rPr>
              <a:t>5 minutes </a:t>
            </a: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panose="020F0502020204030204" pitchFamily="34" charset="0"/>
                <a:ea typeface="Calibri"/>
                <a:cs typeface="Calibri"/>
                <a:sym typeface="Calibri"/>
              </a:rPr>
              <a:t>Grouping: Seat Partner</a:t>
            </a: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panose="020F0502020204030204" pitchFamily="34" charset="0"/>
                <a:ea typeface="Calibri"/>
                <a:cs typeface="Calibri"/>
                <a:sym typeface="Calibri"/>
              </a:rPr>
              <a:t>Closing and Assessment: A. Turn and Talk </a:t>
            </a: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alibri"/>
                <a:cs typeface="Calibri"/>
                <a:sym typeface="Calibri"/>
              </a:rPr>
              <a:t>Teaching Notes: </a:t>
            </a:r>
            <a:endParaRPr sz="1200" dirty="0">
              <a:solidFill>
                <a:schemeClr val="dk1"/>
              </a:solidFill>
              <a:latin typeface="Calibri" panose="020F0502020204030204" pitchFamily="34" charset="0"/>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Self-reflection helps all learners.</a:t>
            </a: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panose="020F0502020204030204" pitchFamily="34" charset="0"/>
                <a:ea typeface="Calibri"/>
                <a:cs typeface="Calibri"/>
                <a:sym typeface="Calibri"/>
              </a:rPr>
              <a:t>Teacher Actions: </a:t>
            </a:r>
            <a:endParaRPr sz="1200" dirty="0">
              <a:solidFill>
                <a:schemeClr val="dk1"/>
              </a:solidFill>
              <a:latin typeface="Calibri" panose="020F0502020204030204" pitchFamily="34" charset="0"/>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Ask students to turn and talk:</a:t>
            </a:r>
            <a:r>
              <a:rPr lang="en-US" sz="1200" dirty="0">
                <a:solidFill>
                  <a:schemeClr val="dk1"/>
                </a:solidFill>
                <a:latin typeface="Calibri" panose="020F0502020204030204" pitchFamily="34" charset="0"/>
                <a:ea typeface="Calibri"/>
                <a:cs typeface="Calibri"/>
                <a:sym typeface="Calibri"/>
              </a:rPr>
              <a:t> </a:t>
            </a:r>
            <a:r>
              <a:rPr lang="en" sz="1200" dirty="0">
                <a:solidFill>
                  <a:schemeClr val="dk1"/>
                </a:solidFill>
                <a:latin typeface="Calibri" panose="020F0502020204030204" pitchFamily="34" charset="0"/>
                <a:ea typeface="Calibri"/>
                <a:cs typeface="Calibri"/>
                <a:sym typeface="Calibri"/>
              </a:rPr>
              <a:t>“What are you finding difficult about writing this children’s book? What could you do to be more successful?”</a:t>
            </a:r>
            <a:endParaRPr sz="1200" dirty="0">
              <a:solidFill>
                <a:schemeClr val="dk1"/>
              </a:solidFill>
              <a:latin typeface="Calibri" panose="020F0502020204030204" pitchFamily="34" charset="0"/>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Look-fors/Listen-fors:</a:t>
            </a:r>
            <a:endParaRPr sz="1200" dirty="0">
              <a:solidFill>
                <a:schemeClr val="dk1"/>
              </a:solidFill>
              <a:latin typeface="Calibri" panose="020F0502020204030204" pitchFamily="34" charset="0"/>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Listen for student difficulties to address and clarify.</a:t>
            </a: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alibri"/>
                <a:cs typeface="Calibri"/>
                <a:sym typeface="Calibri"/>
              </a:rPr>
              <a:t> Support for Any Students Who Need It: None</a:t>
            </a:r>
            <a:r>
              <a:rPr lang="en-US" sz="1200" dirty="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p:txBody>
      </p:sp>
      <p:sp>
        <p:nvSpPr>
          <p:cNvPr id="202" name="Google Shape;202;g466ffcc789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9042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10" name="Google Shape;210;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0606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18" name="Google Shape;21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8779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Sharpening Your Tools, Part 3 </a:t>
            </a:r>
            <a:r>
              <a:rPr lang="en" sz="1200" dirty="0">
                <a:solidFill>
                  <a:schemeClr val="dk1"/>
                </a:solidFill>
                <a:latin typeface="Calibri"/>
                <a:ea typeface="Calibri"/>
                <a:cs typeface="Calibri"/>
                <a:sym typeface="Calibri"/>
              </a:rPr>
              <a:t>(one copy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Reading Check-in (optional- 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Children’s Books Storyboards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classroom to prepare for Writer’s Workshop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428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Sharpening Your tools part 3</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Reading Check-in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protocol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5121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4172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5970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Group/pairs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Independent Reading Check-in</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routine you have established or will establish should support students in checking to see if they met their previous goal and setting a new goal, allow students to talk about their books with a peer, and give you a chance to confer with some students about their reading. By bringing their independent reading into class, this routine both motivates students and holds them accountable.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prompt allows students to use their narrative skills knowledge on their own books.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Use this time for an independent reading check-in, using whichever routine you have established with your class or the </a:t>
            </a:r>
            <a:r>
              <a:rPr lang="en" sz="1200" b="1" dirty="0">
                <a:solidFill>
                  <a:schemeClr val="dk1"/>
                </a:solidFill>
                <a:latin typeface="Calibri"/>
                <a:ea typeface="Calibri"/>
                <a:cs typeface="Calibri"/>
                <a:sym typeface="Calibri"/>
              </a:rPr>
              <a:t>Independent Reading Check-in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sheet</a:t>
            </a:r>
            <a:r>
              <a:rPr lang="en" sz="1200" dirty="0">
                <a:solidFill>
                  <a:schemeClr val="dk1"/>
                </a:solidFill>
                <a:latin typeface="Calibri"/>
                <a:ea typeface="Calibri"/>
                <a:cs typeface="Calibri"/>
                <a:sym typeface="Calibri"/>
              </a:rPr>
              <a:t> provided with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For ideas, see the stand-alone document on EngageNY.org: </a:t>
            </a:r>
            <a:r>
              <a:rPr lang="en" sz="1200" b="1" dirty="0">
                <a:solidFill>
                  <a:srgbClr val="222222"/>
                </a:solidFill>
                <a:latin typeface="Calibri"/>
                <a:ea typeface="Calibri"/>
                <a:cs typeface="Calibri"/>
                <a:sym typeface="Calibri"/>
              </a:rPr>
              <a:t>Launching Independent Reading in Grades 6–8: Sample Plan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Give students need time to talk with a peer about their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You need a chance to confer with students about their reading (you will confer with a few students each time, working your way through the class over several weeks).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Students need to check in to determine if they met their last goal and then set a new goal.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communicating about their books with each other.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set a new goal.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sitting with students to find a passage for them to use.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963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66ffcc77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(this slide, 7-8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Sharpening Your Tools, Part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will help students pay attention to the use of dialogue.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stress the importance of keeping dialogue short and focused only on pivotal moments. Otherwise, some students may struggle to stay within the word limit of this project.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If you are using </a:t>
            </a:r>
            <a:r>
              <a:rPr lang="en" sz="1200" i="1" dirty="0">
                <a:solidFill>
                  <a:schemeClr val="dk1"/>
                </a:solidFill>
                <a:latin typeface="Calibri"/>
                <a:ea typeface="Calibri"/>
                <a:cs typeface="Calibri"/>
                <a:sym typeface="Calibri"/>
              </a:rPr>
              <a:t>Turning the Page:  Frederick Douglass Learns to Read</a:t>
            </a:r>
            <a:r>
              <a:rPr lang="en" sz="1200" dirty="0">
                <a:solidFill>
                  <a:schemeClr val="dk1"/>
                </a:solidFill>
                <a:latin typeface="Calibri"/>
                <a:ea typeface="Calibri"/>
                <a:cs typeface="Calibri"/>
                <a:sym typeface="Calibri"/>
              </a:rPr>
              <a:t> instead of </a:t>
            </a:r>
            <a:r>
              <a:rPr lang="en" sz="1200" i="1" dirty="0">
                <a:solidFill>
                  <a:schemeClr val="dk1"/>
                </a:solidFill>
                <a:latin typeface="Calibri"/>
                <a:ea typeface="Calibri"/>
                <a:cs typeface="Calibri"/>
                <a:sym typeface="Calibri"/>
              </a:rPr>
              <a:t>The Last Day of Slavery</a:t>
            </a:r>
            <a:r>
              <a:rPr lang="en" sz="1200" dirty="0">
                <a:solidFill>
                  <a:schemeClr val="dk1"/>
                </a:solidFill>
                <a:latin typeface="Calibri"/>
                <a:ea typeface="Calibri"/>
                <a:cs typeface="Calibri"/>
                <a:sym typeface="Calibri"/>
              </a:rPr>
              <a:t>, neither the lesson nor the supporting materials changes.  However, </a:t>
            </a:r>
            <a:r>
              <a:rPr lang="en" sz="1200" b="0" dirty="0">
                <a:solidFill>
                  <a:schemeClr val="dk1"/>
                </a:solidFill>
                <a:latin typeface="Calibri"/>
                <a:ea typeface="Calibri"/>
                <a:cs typeface="Calibri"/>
                <a:sym typeface="Calibri"/>
              </a:rPr>
              <a:t>please note that the handout with dialogue in Work Time A recounts Douglass’ interactions with Mr. and Mrs. Auld.  You may wish to clarify for students that though this covers some of the events in </a:t>
            </a:r>
            <a:r>
              <a:rPr lang="en" sz="1200" b="0" i="1" dirty="0">
                <a:solidFill>
                  <a:schemeClr val="dk1"/>
                </a:solidFill>
                <a:latin typeface="Calibri"/>
                <a:ea typeface="Calibri"/>
                <a:cs typeface="Calibri"/>
                <a:sym typeface="Calibri"/>
              </a:rPr>
              <a:t>Turning the Page</a:t>
            </a:r>
            <a:r>
              <a:rPr lang="en" sz="1200" b="0" dirty="0">
                <a:solidFill>
                  <a:schemeClr val="dk1"/>
                </a:solidFill>
                <a:latin typeface="Calibri"/>
                <a:ea typeface="Calibri"/>
                <a:cs typeface="Calibri"/>
                <a:sym typeface="Calibri"/>
              </a:rPr>
              <a:t>, none of the three versions provided on this handout is directly from that text</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along silently as you read Version 1 and Version 2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if they think Version 1 gives the reader a clearer picture.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cold call on a few students to explain their reasoning.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Version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understand that Version 1 is more engaging because it shows the action happening through dialogue instead of telling. It also uses figurative language.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version gives you a better understanding of the character of Mrs. Auld?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“Other than dialogue, what other narrative tools do you see?”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this an important moment to zoom in on?”</a:t>
            </a:r>
            <a:endParaRPr sz="1200" i="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6: Possible response</a:t>
            </a:r>
            <a:r>
              <a:rPr lang="en" sz="1200" b="0" dirty="0">
                <a:solidFill>
                  <a:schemeClr val="dk1"/>
                </a:solidFill>
                <a:latin typeface="Calibri"/>
                <a:ea typeface="Calibri"/>
                <a:cs typeface="Calibri"/>
                <a:sym typeface="Calibri"/>
              </a:rPr>
              <a:t>: “Version 1 because it shows her emotion and lets us hear her ‘voice.’”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7: Possible response: “The author uses a simile—it says ‘like a light switching turning off.’”</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8:  Listen for: “This was the moment Mrs. Auld changed.”</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both a model that meets expectations and a model that fails to meet expectations gives students a more precise vision of success.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80" name="Google Shape;180;g466ffcc77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301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66ffcc789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Sharpening Your Tools, Part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stress the importance of keeping dialogue short and focused only on pivotal moments. Otherwise, some students may struggle to stay within the word limit of this project. They may also write less effective stories.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silently while you read Version 3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makes this dialogue less effective than the dialogue in Version 1?”</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dialogue is one more way they can show a story and pull a reader in instead of just telling a story and summarizing the action. However, too much dialogue can be distracting. It should focus on key scenes and moments.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2:  Listen for students to understand that this dialogue is long and redundant. It focuses unnecessarily on Mr. Auld even though he is not central to the action. It also uses figurative language in a way that is distracting.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both a model that meets expectations and a model that fails to meet expectations gives students a more precise vision of success.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87" name="Google Shape;187;g466ffcc78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634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4c5b87410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18-</a:t>
            </a:r>
            <a:r>
              <a:rPr lang="en" sz="1200" b="1" dirty="0">
                <a:solidFill>
                  <a:schemeClr val="dk1"/>
                </a:solidFill>
                <a:latin typeface="Calibri"/>
                <a:ea typeface="Calibri"/>
                <a:cs typeface="Calibri"/>
                <a:sym typeface="Calibri"/>
              </a:rPr>
              <a:t>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Working on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6–8 are writing workshops, and the students are expected to work quietly and independently. Consider how you will hold students accountable for their daily progress while still maintaining a positive classroom environment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get out their </a:t>
            </a:r>
            <a:r>
              <a:rPr lang="en" sz="1200" b="1" dirty="0">
                <a:solidFill>
                  <a:schemeClr val="dk1"/>
                </a:solidFill>
                <a:latin typeface="Calibri"/>
                <a:ea typeface="Calibri"/>
                <a:cs typeface="Calibri"/>
                <a:sym typeface="Calibri"/>
              </a:rPr>
              <a:t>Children’s Book Storyboards</a:t>
            </a:r>
            <a:r>
              <a:rPr lang="en" sz="1200" dirty="0">
                <a:solidFill>
                  <a:schemeClr val="dk1"/>
                </a:solidFill>
                <a:latin typeface="Calibri"/>
                <a:ea typeface="Calibri"/>
                <a:cs typeface="Calibri"/>
                <a:sym typeface="Calibri"/>
              </a:rPr>
              <a:t> (from Lesson 5).</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have completed the first half of their storyboards and be nearly finished with the second half. If they want to start writing the second draft of the page that was peer edited, they should. The second draft of all these pages will be due by Lesson 9. They will have one more day to work on them in class.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use their time wisely and add dialogue to their draft.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help as needed.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stress the importance of keeping dialogue short and focused only on pivotal moments. Otherwise, some students may struggle to stay within the word limit of this project.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sensitive to the diverse needs of student writers. Consider how you can maintain a distraction-free workspace over the next several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4" name="Google Shape;194;g44c5b87410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10611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19133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continue the second day of  a 3-day Writing Workshop.</a:t>
            </a:r>
            <a:endParaRPr sz="1800" dirty="0"/>
          </a:p>
          <a:p>
            <a:pPr marL="457200" lvl="0" indent="0" algn="l" rtl="0">
              <a:spcBef>
                <a:spcPts val="1000"/>
              </a:spcBef>
              <a:spcAft>
                <a:spcPts val="0"/>
              </a:spcAft>
              <a:buNone/>
            </a:pPr>
            <a:endParaRPr sz="1800" dirty="0"/>
          </a:p>
          <a:p>
            <a:pPr marL="0" lvl="0" indent="0" algn="l" rtl="0">
              <a:spcBef>
                <a:spcPts val="1000"/>
              </a:spcBef>
              <a:spcAft>
                <a:spcPts val="0"/>
              </a:spcAft>
              <a:buNone/>
            </a:pPr>
            <a:r>
              <a:rPr lang="en" sz="1800" b="1" dirty="0"/>
              <a:t>The Learning Targets for students today are:</a:t>
            </a:r>
            <a:endParaRPr sz="1800" b="1" dirty="0"/>
          </a:p>
          <a:p>
            <a:pPr marL="457200" lvl="0" indent="-342900" algn="l" rtl="0">
              <a:spcBef>
                <a:spcPts val="1000"/>
              </a:spcBef>
              <a:spcAft>
                <a:spcPts val="0"/>
              </a:spcAft>
              <a:buSzPts val="1800"/>
              <a:buChar char="•"/>
            </a:pPr>
            <a:r>
              <a:rPr lang="en" sz="1800" dirty="0"/>
              <a:t>I can use narrative tools deliberately and effectively.</a:t>
            </a:r>
            <a:endParaRPr sz="1800" dirty="0"/>
          </a:p>
          <a:p>
            <a:pPr marL="457200" lvl="0" indent="-342900" algn="l" rtl="0">
              <a:spcBef>
                <a:spcPts val="0"/>
              </a:spcBef>
              <a:spcAft>
                <a:spcPts val="0"/>
              </a:spcAft>
              <a:buSzPts val="1800"/>
              <a:buChar char="•"/>
            </a:pPr>
            <a:r>
              <a:rPr lang="en" sz="1800" dirty="0"/>
              <a:t>I can recognize the way dialogue can help a reader “show-not-tell” the story.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501986" y="82878"/>
            <a:ext cx="7836471"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Turn and Talk</a:t>
            </a:r>
            <a:endParaRPr sz="2800" dirty="0">
              <a:latin typeface="Century Gothic"/>
              <a:ea typeface="Century Gothic"/>
              <a:cs typeface="Century Gothic"/>
              <a:sym typeface="Century Gothic"/>
            </a:endParaRPr>
          </a:p>
        </p:txBody>
      </p:sp>
      <p:pic>
        <p:nvPicPr>
          <p:cNvPr id="206" name="Google Shape;206;p34"/>
          <p:cNvPicPr preferRelativeResize="0"/>
          <p:nvPr/>
        </p:nvPicPr>
        <p:blipFill>
          <a:blip r:embed="rId3">
            <a:alphaModFix/>
          </a:blip>
          <a:stretch>
            <a:fillRect/>
          </a:stretch>
        </p:blipFill>
        <p:spPr>
          <a:xfrm>
            <a:off x="8473825" y="4408716"/>
            <a:ext cx="514882" cy="549125"/>
          </a:xfrm>
          <a:prstGeom prst="rect">
            <a:avLst/>
          </a:prstGeom>
          <a:noFill/>
          <a:ln>
            <a:noFill/>
          </a:ln>
        </p:spPr>
      </p:pic>
      <p:sp>
        <p:nvSpPr>
          <p:cNvPr id="207" name="Google Shape;207;p34"/>
          <p:cNvSpPr txBox="1"/>
          <p:nvPr/>
        </p:nvSpPr>
        <p:spPr>
          <a:xfrm>
            <a:off x="494359" y="1443578"/>
            <a:ext cx="8236907" cy="323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What are you finding difficult about writing this children’s book?</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What could you do differently?</a:t>
            </a:r>
            <a:endParaRPr sz="3000" dirty="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338457" y="82878"/>
            <a:ext cx="720302" cy="89543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3" name="Google Shape;21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14" name="Google Shape;214;p35"/>
          <p:cNvSpPr txBox="1">
            <a:spLocks noGrp="1"/>
          </p:cNvSpPr>
          <p:nvPr>
            <p:ph type="body" idx="1"/>
          </p:nvPr>
        </p:nvSpPr>
        <p:spPr>
          <a:xfrm>
            <a:off x="311700" y="1212950"/>
            <a:ext cx="8520600" cy="3263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AutoNum type="arabicPeriod"/>
            </a:pPr>
            <a:r>
              <a:rPr lang="en" sz="2400" dirty="0"/>
              <a:t>Work on your storyboards. You should have a first draft of all your pages done by now. You will have 25 minutes in the next lesson to work on the second drafts. The second draft for all of your pages will be due in Lesson 9. </a:t>
            </a:r>
          </a:p>
          <a:p>
            <a:pPr marL="457200" lvl="0" indent="-381000" algn="l" rtl="0">
              <a:lnSpc>
                <a:spcPct val="115000"/>
              </a:lnSpc>
              <a:spcBef>
                <a:spcPts val="0"/>
              </a:spcBef>
              <a:spcAft>
                <a:spcPts val="0"/>
              </a:spcAft>
              <a:buSzPts val="2400"/>
              <a:buAutoNum type="arabicPeriod"/>
            </a:pPr>
            <a:endParaRPr lang="en" sz="2400" dirty="0"/>
          </a:p>
          <a:p>
            <a:pPr marL="457200" lvl="0" indent="-381000" algn="l" rtl="0">
              <a:lnSpc>
                <a:spcPct val="115000"/>
              </a:lnSpc>
              <a:spcBef>
                <a:spcPts val="0"/>
              </a:spcBef>
              <a:spcAft>
                <a:spcPts val="0"/>
              </a:spcAft>
              <a:buSzPts val="2400"/>
              <a:buAutoNum type="arabicPeriod"/>
            </a:pPr>
            <a:r>
              <a:rPr lang="en" sz="2400" dirty="0"/>
              <a:t>You also have an independent reading assessment in Lesson 9.</a:t>
            </a:r>
            <a:endParaRPr sz="2400" dirty="0"/>
          </a:p>
          <a:p>
            <a:pPr marL="0" lvl="0" indent="0" algn="ctr" rtl="0">
              <a:lnSpc>
                <a:spcPct val="115000"/>
              </a:lnSpc>
              <a:spcBef>
                <a:spcPts val="0"/>
              </a:spcBef>
              <a:spcAft>
                <a:spcPts val="0"/>
              </a:spcAft>
              <a:buNone/>
            </a:pPr>
            <a:endParaRPr sz="30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338457" y="82878"/>
            <a:ext cx="720302" cy="89543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1" name="Google Shape;22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22" name="Google Shape;222;p36"/>
          <p:cNvGraphicFramePr/>
          <p:nvPr/>
        </p:nvGraphicFramePr>
        <p:xfrm>
          <a:off x="577191" y="1248212"/>
          <a:ext cx="7989600" cy="3230175"/>
        </p:xfrm>
        <a:graphic>
          <a:graphicData uri="http://schemas.openxmlformats.org/drawingml/2006/table">
            <a:tbl>
              <a:tblPr firstRow="1" bandRow="1">
                <a:noFill/>
                <a:tableStyleId>{441EC900-2E6B-4512-8BB3-A039AD7A9EF0}</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dirty="0">
                <a:latin typeface="century gothic"/>
              </a:rPr>
              <a:t>Frederick Douglass: Last Day  of </a:t>
            </a:r>
            <a:br>
              <a:rPr lang="en-US" sz="3000" i="1" dirty="0">
                <a:latin typeface="century gothic"/>
              </a:rPr>
            </a:br>
            <a:r>
              <a:rPr lang="en-US" sz="3000" i="1" dirty="0">
                <a:latin typeface="century gothic"/>
              </a:rPr>
              <a:t>Slavery, </a:t>
            </a:r>
            <a:r>
              <a:rPr lang="en-US" sz="3000" dirty="0">
                <a:latin typeface="century gothic"/>
              </a:rPr>
              <a:t>by William Miller and illustrated </a:t>
            </a:r>
            <a:r>
              <a:rPr lang="en-US" sz="3000">
                <a:latin typeface="century gothic"/>
              </a:rPr>
              <a:t>by Cedric Lucas, 1995. </a:t>
            </a:r>
            <a:r>
              <a:rPr lang="en-US" sz="3000" i="1" dirty="0">
                <a:latin typeface="century gothic"/>
              </a:rPr>
              <a:t>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1587231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7</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199100" y="1369213"/>
            <a:ext cx="8450400" cy="29046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Sharpening Your Tools, Part 3 </a:t>
            </a:r>
            <a:r>
              <a:rPr lang="en" sz="1800" dirty="0">
                <a:solidFill>
                  <a:schemeClr val="dk1"/>
                </a:solidFill>
                <a:latin typeface="Century Gothic"/>
                <a:ea typeface="Century Gothic"/>
                <a:cs typeface="Century Gothic"/>
                <a:sym typeface="Century Gothic"/>
              </a:rPr>
              <a:t>(one copy for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Equity sticks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Children’s Book Storyboards (three or more from Lesson 5; and three blank copies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Independent Reading Check-In (optional-one per student)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175150" y="1207000"/>
            <a:ext cx="8520600" cy="3425700"/>
          </a:xfrm>
          <a:prstGeom prst="rect">
            <a:avLst/>
          </a:prstGeom>
          <a:noFill/>
          <a:ln>
            <a:noFill/>
          </a:ln>
        </p:spPr>
        <p:txBody>
          <a:bodyPr spcFirstLastPara="1" wrap="square" lIns="91425" tIns="91425" rIns="91425" bIns="91425" anchor="t" anchorCtr="0">
            <a:noAutofit/>
          </a:bodyPr>
          <a:lstStyle/>
          <a:p>
            <a:pPr marL="45720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a:solidFill>
                  <a:schemeClr val="dk1"/>
                </a:solidFill>
                <a:latin typeface="Century Gothic"/>
                <a:ea typeface="Century Gothic"/>
                <a:cs typeface="Century Gothic"/>
                <a:sym typeface="Century Gothic"/>
              </a:rPr>
              <a:t>#7</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process for conducting a Writer’s Workshop</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mini lesson on dialogue</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Decide which independent reading check in you will use.</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Post targets</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Work on sharpening our writing tools, part 3</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Writer’s Workshop Day 2</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Independent Reading Check-in</a:t>
            </a:r>
            <a:endParaRPr sz="2400">
              <a:latin typeface="Century Gothic"/>
              <a:ea typeface="Century Gothic"/>
              <a:cs typeface="Century Gothic"/>
              <a:sym typeface="Century Gothic"/>
            </a:endParaRPr>
          </a:p>
          <a:p>
            <a:pPr marL="13716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338457" y="82878"/>
            <a:ext cx="720302" cy="89543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title"/>
          </p:nvPr>
        </p:nvSpPr>
        <p:spPr>
          <a:xfrm>
            <a:off x="402770" y="193425"/>
            <a:ext cx="7632629"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do an independent  reading check-in</a:t>
            </a:r>
            <a:endParaRPr sz="3000" dirty="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4032300" y="1387275"/>
            <a:ext cx="4491200" cy="3388450"/>
          </a:xfrm>
          <a:prstGeom prst="rect">
            <a:avLst/>
          </a:prstGeom>
          <a:noFill/>
          <a:ln>
            <a:noFill/>
          </a:ln>
        </p:spPr>
      </p:pic>
      <p:sp>
        <p:nvSpPr>
          <p:cNvPr id="177" name="Google Shape;177;p30"/>
          <p:cNvSpPr txBox="1"/>
          <p:nvPr/>
        </p:nvSpPr>
        <p:spPr>
          <a:xfrm>
            <a:off x="545825" y="1387275"/>
            <a:ext cx="3170100" cy="287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Now you are going to think about narrative tools in your independent reading book.</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Remember, narrative tools help make a story interesting, and often powerful.</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Working with your independent reading book this way will help you as a writer of your own children’s book!</a:t>
            </a:r>
            <a:endParaRPr>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338457" y="82878"/>
            <a:ext cx="720302" cy="8954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body" idx="1"/>
          </p:nvPr>
        </p:nvSpPr>
        <p:spPr>
          <a:xfrm>
            <a:off x="492100" y="940050"/>
            <a:ext cx="8539800" cy="36366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100" b="1" dirty="0"/>
              <a:t>Version 1</a:t>
            </a:r>
            <a:endParaRPr sz="1100" b="1" dirty="0"/>
          </a:p>
          <a:p>
            <a:pPr marL="0" lvl="0" indent="0" algn="l" rtl="0">
              <a:lnSpc>
                <a:spcPct val="115000"/>
              </a:lnSpc>
              <a:spcBef>
                <a:spcPts val="0"/>
              </a:spcBef>
              <a:spcAft>
                <a:spcPts val="0"/>
              </a:spcAft>
              <a:buClr>
                <a:schemeClr val="dk1"/>
              </a:buClr>
              <a:buSzPts val="1100"/>
              <a:buFont typeface="Arial"/>
              <a:buNone/>
            </a:pPr>
            <a:r>
              <a:rPr lang="en" sz="1100" dirty="0"/>
              <a:t>“What are you doing?!” demanded Mr. Auld as he walked in on Mrs. Auld teaching Frederick his ABC’s.</a:t>
            </a:r>
            <a:endParaRPr sz="1100" dirty="0"/>
          </a:p>
          <a:p>
            <a:pPr marL="0" lvl="0" indent="0" algn="l" rtl="0">
              <a:lnSpc>
                <a:spcPct val="115000"/>
              </a:lnSpc>
              <a:spcBef>
                <a:spcPts val="600"/>
              </a:spcBef>
              <a:spcAft>
                <a:spcPts val="0"/>
              </a:spcAft>
              <a:buClr>
                <a:schemeClr val="dk1"/>
              </a:buClr>
              <a:buSzPts val="1100"/>
              <a:buFont typeface="Arial"/>
              <a:buNone/>
            </a:pPr>
            <a:r>
              <a:rPr lang="en" sz="1100" dirty="0"/>
              <a:t>“I’m teaching little Freddy here his ABC’s. Did you know this poor young man doesn’t even know his ABC’s? Imagine such a thing!”</a:t>
            </a:r>
            <a:endParaRPr sz="1100" dirty="0"/>
          </a:p>
          <a:p>
            <a:pPr marL="0" lvl="0" indent="0" algn="l" rtl="0">
              <a:lnSpc>
                <a:spcPct val="115000"/>
              </a:lnSpc>
              <a:spcBef>
                <a:spcPts val="600"/>
              </a:spcBef>
              <a:spcAft>
                <a:spcPts val="0"/>
              </a:spcAft>
              <a:buClr>
                <a:schemeClr val="dk1"/>
              </a:buClr>
              <a:buSzPts val="1100"/>
              <a:buFont typeface="Arial"/>
              <a:buNone/>
            </a:pPr>
            <a:r>
              <a:rPr lang="en" sz="1100" dirty="0"/>
              <a:t>“No, YOU imagine! Wife, do you know what would happen if you teach this slave to read? Why ... he’ll get ideas! Dangerous ideas! He would be unfit to be a slave. He’ll be unhappy with his God-given role. Do you want that? Wife, you have forgotten that this is not a young man, this is a slave! Now stop this at once!”</a:t>
            </a:r>
            <a:endParaRPr sz="1100" dirty="0"/>
          </a:p>
          <a:p>
            <a:pPr marL="0" lvl="0" indent="0" algn="l" rtl="0">
              <a:lnSpc>
                <a:spcPct val="115000"/>
              </a:lnSpc>
              <a:spcBef>
                <a:spcPts val="600"/>
              </a:spcBef>
              <a:spcAft>
                <a:spcPts val="0"/>
              </a:spcAft>
              <a:buClr>
                <a:schemeClr val="dk1"/>
              </a:buClr>
              <a:buSzPts val="1100"/>
              <a:buFont typeface="Arial"/>
              <a:buNone/>
            </a:pPr>
            <a:r>
              <a:rPr lang="en" sz="1100" dirty="0"/>
              <a:t>Mrs. Auld’s eyes filled with tears. “I was just trying to help!” she cried as she fled from the room.</a:t>
            </a:r>
            <a:endParaRPr sz="1100" dirty="0"/>
          </a:p>
          <a:p>
            <a:pPr marL="0" lvl="0" indent="0" algn="l" rtl="0">
              <a:lnSpc>
                <a:spcPct val="115000"/>
              </a:lnSpc>
              <a:spcBef>
                <a:spcPts val="600"/>
              </a:spcBef>
              <a:spcAft>
                <a:spcPts val="0"/>
              </a:spcAft>
              <a:buClr>
                <a:schemeClr val="dk1"/>
              </a:buClr>
              <a:buSzPts val="1100"/>
              <a:buFont typeface="Arial"/>
              <a:buNone/>
            </a:pPr>
            <a:r>
              <a:rPr lang="en" sz="1100" dirty="0"/>
              <a:t>That changed everything. It was if a light had been switched off in Mrs. Auld’s heart. She grew suspicious of Frederick and instead of looking for ways to be kind to him, she tried to catch him being disobedient. If she saw him looking at a newspaper she would snatch it away, slap his hand, and begin shrieking about the ingratitude of slaves. Frederick missed his kind mistress.</a:t>
            </a:r>
            <a:endParaRPr sz="1100" b="1" dirty="0"/>
          </a:p>
          <a:p>
            <a:pPr marL="0" lvl="0" indent="0" algn="l" rtl="0">
              <a:spcBef>
                <a:spcPts val="800"/>
              </a:spcBef>
              <a:spcAft>
                <a:spcPts val="0"/>
              </a:spcAft>
              <a:buClr>
                <a:schemeClr val="dk1"/>
              </a:buClr>
              <a:buSzPts val="1100"/>
              <a:buFont typeface="Arial"/>
              <a:buNone/>
            </a:pPr>
            <a:r>
              <a:rPr lang="en" sz="1100" b="1" dirty="0"/>
              <a:t>Version 2</a:t>
            </a:r>
            <a:endParaRPr sz="1100" b="1" dirty="0"/>
          </a:p>
          <a:p>
            <a:pPr marL="0" lvl="0" indent="0" algn="l" rtl="0">
              <a:lnSpc>
                <a:spcPct val="115000"/>
              </a:lnSpc>
              <a:spcBef>
                <a:spcPts val="0"/>
              </a:spcBef>
              <a:spcAft>
                <a:spcPts val="0"/>
              </a:spcAft>
              <a:buClr>
                <a:schemeClr val="dk1"/>
              </a:buClr>
              <a:buSzPts val="1100"/>
              <a:buFont typeface="Arial"/>
              <a:buNone/>
            </a:pPr>
            <a:r>
              <a:rPr lang="en" sz="1100" dirty="0"/>
              <a:t>However, the experience of owning a slave soon corrupted her. On</a:t>
            </a:r>
            <a:r>
              <a:rPr lang="en-US" sz="1100" dirty="0"/>
              <a:t>e</a:t>
            </a:r>
            <a:r>
              <a:rPr lang="en" sz="1100" dirty="0"/>
              <a:t> day her husband came home and saw her trying to teach Frederick his letters. Her husband forbade her from teaching Frederick to read, saying that it spoiled a slave to learn to read. She then turned into a “demon” and began to watch his every move. When she caught him holding a newspaper she would snatch it away and yell at him.</a:t>
            </a:r>
            <a:endParaRPr sz="1100" dirty="0"/>
          </a:p>
          <a:p>
            <a:pPr marL="0" lvl="0" indent="0" algn="l" rtl="0">
              <a:lnSpc>
                <a:spcPct val="115000"/>
              </a:lnSpc>
              <a:spcBef>
                <a:spcPts val="600"/>
              </a:spcBef>
              <a:spcAft>
                <a:spcPts val="0"/>
              </a:spcAft>
              <a:buClr>
                <a:schemeClr val="dk1"/>
              </a:buClr>
              <a:buSzPts val="1100"/>
              <a:buFont typeface="Arial"/>
              <a:buNone/>
            </a:pPr>
            <a:endParaRPr sz="1100" dirty="0">
              <a:latin typeface="Arial"/>
              <a:ea typeface="Arial"/>
              <a:cs typeface="Arial"/>
              <a:sym typeface="Arial"/>
            </a:endParaRPr>
          </a:p>
        </p:txBody>
      </p:sp>
      <p:sp>
        <p:nvSpPr>
          <p:cNvPr id="183" name="Google Shape;183;p31"/>
          <p:cNvSpPr txBox="1">
            <a:spLocks noGrp="1"/>
          </p:cNvSpPr>
          <p:nvPr>
            <p:ph type="title"/>
          </p:nvPr>
        </p:nvSpPr>
        <p:spPr>
          <a:xfrm>
            <a:off x="465240" y="193425"/>
            <a:ext cx="7570159"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think about what narrative writing tools can look like in action</a:t>
            </a:r>
            <a:endParaRPr sz="2400" dirty="0">
              <a:latin typeface="Century Gothic"/>
              <a:ea typeface="Century Gothic"/>
              <a:cs typeface="Century Gothic"/>
              <a:sym typeface="Century Gothic"/>
            </a:endParaRPr>
          </a:p>
        </p:txBody>
      </p:sp>
      <p:pic>
        <p:nvPicPr>
          <p:cNvPr id="5" name="Google Shape;169;p29"/>
          <p:cNvPicPr preferRelativeResize="0"/>
          <p:nvPr/>
        </p:nvPicPr>
        <p:blipFill>
          <a:blip r:embed="rId3">
            <a:alphaModFix/>
          </a:blip>
          <a:stretch>
            <a:fillRect/>
          </a:stretch>
        </p:blipFill>
        <p:spPr>
          <a:xfrm>
            <a:off x="8338457" y="82878"/>
            <a:ext cx="720302" cy="8954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148700" y="94375"/>
            <a:ext cx="7886700" cy="658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continue thinking about what narrative writing tools can look like in action</a:t>
            </a:r>
            <a:endParaRPr sz="2400">
              <a:latin typeface="Century Gothic"/>
              <a:ea typeface="Century Gothic"/>
              <a:cs typeface="Century Gothic"/>
              <a:sym typeface="Century Gothic"/>
            </a:endParaRPr>
          </a:p>
        </p:txBody>
      </p:sp>
      <p:sp>
        <p:nvSpPr>
          <p:cNvPr id="191" name="Google Shape;191;p32"/>
          <p:cNvSpPr txBox="1"/>
          <p:nvPr/>
        </p:nvSpPr>
        <p:spPr>
          <a:xfrm>
            <a:off x="0" y="752875"/>
            <a:ext cx="9031800" cy="403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dirty="0">
              <a:latin typeface="Century Gothic"/>
              <a:ea typeface="Century Gothic"/>
              <a:cs typeface="Century Gothic"/>
              <a:sym typeface="Century Gothic"/>
            </a:endParaRPr>
          </a:p>
          <a:p>
            <a:pPr marL="0" lvl="0" indent="0" algn="l" rtl="0">
              <a:spcBef>
                <a:spcPts val="0"/>
              </a:spcBef>
              <a:spcAft>
                <a:spcPts val="0"/>
              </a:spcAft>
              <a:buNone/>
            </a:pPr>
            <a:r>
              <a:rPr lang="en" sz="1200" b="1" dirty="0">
                <a:latin typeface="Century Gothic"/>
                <a:ea typeface="Century Gothic"/>
                <a:cs typeface="Century Gothic"/>
                <a:sym typeface="Century Gothic"/>
              </a:rPr>
              <a:t>Version 3</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sz="12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100" dirty="0">
                <a:latin typeface="Century Gothic"/>
                <a:ea typeface="Century Gothic"/>
                <a:cs typeface="Century Gothic"/>
                <a:sym typeface="Century Gothic"/>
              </a:rPr>
              <a:t>“What are you doing?!” demanded Mr. Auld as he walked in on Mrs. Auld teaching Frederick his ABC’s.</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“What do you mean?” Mrs. Auld asked innocently.</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“I mean, what are you doing right now?” Mr. Auld insisted. Frederick looked around nervously like a cat stuck in a tree.</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“I’m teaching little Freddy here his ABC’s. Did you know this poor young man doesn’t even know his ABC’s? Imagine such a thing!”</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“You’re teaching him what?” Mr. Auld was so angry he could barely speak. It was as if his tongue was tied.</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“His ABC’s.”</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“His ABC’s! Why … why …” Mr. Auld sputtered out like an old car engine.</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“I mean to have no learning, imagine!” Mrs. Auld continued, oblivious to her husband’s feelings.</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“No, YOU imagine! Wife, do you know what would happen if you teach this slave to read? Why ... he’ll get ideas! Dangerous ideas! He would be unfit to be a slave. He’ll be unhappy with his God-given role. Do you want that? Wife, you have forgotten that this is not a young man, this is a slave! Now stop this at once!”</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“What? What do you mean?”</a:t>
            </a:r>
            <a:endParaRPr sz="1100" dirty="0">
              <a:latin typeface="Century Gothic"/>
              <a:ea typeface="Century Gothic"/>
              <a:cs typeface="Century Gothic"/>
              <a:sym typeface="Century Gothic"/>
            </a:endParaRPr>
          </a:p>
          <a:p>
            <a:pPr marL="0" lvl="0" indent="0" algn="l" rtl="0">
              <a:lnSpc>
                <a:spcPct val="115000"/>
              </a:lnSpc>
              <a:spcBef>
                <a:spcPts val="600"/>
              </a:spcBef>
              <a:spcAft>
                <a:spcPts val="0"/>
              </a:spcAft>
              <a:buNone/>
            </a:pPr>
            <a:r>
              <a:rPr lang="en" sz="1100" dirty="0">
                <a:latin typeface="Century Gothic"/>
                <a:ea typeface="Century Gothic"/>
                <a:cs typeface="Century Gothic"/>
                <a:sym typeface="Century Gothic"/>
              </a:rPr>
              <a:t>“You know what I mean! Are you an idiot? You can’t teach a slave to read. I can’t say it any clearer!”</a:t>
            </a:r>
            <a:endParaRPr sz="1100" dirty="0">
              <a:latin typeface="Century Gothic"/>
              <a:ea typeface="Century Gothic"/>
              <a:cs typeface="Century Gothic"/>
              <a:sym typeface="Century Gothic"/>
            </a:endParaRPr>
          </a:p>
          <a:p>
            <a:pPr marL="0" lvl="0" indent="0" algn="l" rtl="0">
              <a:lnSpc>
                <a:spcPct val="115000"/>
              </a:lnSpc>
              <a:spcBef>
                <a:spcPts val="600"/>
              </a:spcBef>
              <a:spcAft>
                <a:spcPts val="600"/>
              </a:spcAft>
              <a:buNone/>
            </a:pPr>
            <a:r>
              <a:rPr lang="en" sz="1100" dirty="0">
                <a:latin typeface="Century Gothic"/>
                <a:ea typeface="Century Gothic"/>
                <a:cs typeface="Century Gothic"/>
                <a:sym typeface="Century Gothic"/>
              </a:rPr>
              <a:t>Mrs. Auld’s eyes filled with tears like a waterfall. “I was just trying to help!” she cried as she fled from the room.</a:t>
            </a:r>
            <a:endParaRPr sz="1100" dirty="0">
              <a:latin typeface="Century Gothic"/>
              <a:ea typeface="Century Gothic"/>
              <a:cs typeface="Century Gothic"/>
              <a:sym typeface="Century Gothic"/>
            </a:endParaRPr>
          </a:p>
        </p:txBody>
      </p:sp>
      <p:pic>
        <p:nvPicPr>
          <p:cNvPr id="5" name="Google Shape;169;p29"/>
          <p:cNvPicPr preferRelativeResize="0"/>
          <p:nvPr/>
        </p:nvPicPr>
        <p:blipFill>
          <a:blip r:embed="rId3">
            <a:alphaModFix/>
          </a:blip>
          <a:stretch>
            <a:fillRect/>
          </a:stretch>
        </p:blipFill>
        <p:spPr>
          <a:xfrm>
            <a:off x="8338457" y="82878"/>
            <a:ext cx="720302" cy="8954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359228" y="0"/>
            <a:ext cx="7988871"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our Children’s Book Storyboards</a:t>
            </a:r>
            <a:endParaRPr sz="2800" dirty="0">
              <a:latin typeface="Century Gothic"/>
              <a:ea typeface="Century Gothic"/>
              <a:cs typeface="Century Gothic"/>
              <a:sym typeface="Century Gothic"/>
            </a:endParaRPr>
          </a:p>
        </p:txBody>
      </p:sp>
      <p:pic>
        <p:nvPicPr>
          <p:cNvPr id="198" name="Google Shape;198;p33"/>
          <p:cNvPicPr preferRelativeResize="0"/>
          <p:nvPr/>
        </p:nvPicPr>
        <p:blipFill>
          <a:blip r:embed="rId3">
            <a:alphaModFix/>
          </a:blip>
          <a:stretch>
            <a:fillRect/>
          </a:stretch>
        </p:blipFill>
        <p:spPr>
          <a:xfrm>
            <a:off x="3434000" y="1029475"/>
            <a:ext cx="4606926" cy="3711625"/>
          </a:xfrm>
          <a:prstGeom prst="rect">
            <a:avLst/>
          </a:prstGeom>
          <a:noFill/>
          <a:ln>
            <a:noFill/>
          </a:ln>
        </p:spPr>
      </p:pic>
      <p:sp>
        <p:nvSpPr>
          <p:cNvPr id="199" name="Google Shape;199;p33"/>
          <p:cNvSpPr txBox="1"/>
          <p:nvPr/>
        </p:nvSpPr>
        <p:spPr>
          <a:xfrm>
            <a:off x="816850" y="907500"/>
            <a:ext cx="2114100" cy="332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Read over your draft of what you have written so far.  </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Place a “star” in a place where dialogue may be useful as a tool. </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Start writing your second draft using your peer edits to make changes.</a:t>
            </a:r>
            <a:endParaRPr dirty="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338457" y="82878"/>
            <a:ext cx="720302" cy="89543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2675D0-3AB6-4F2D-8E89-9DEE94AC79CE}">
  <ds:schemaRefs>
    <ds:schemaRef ds:uri="http://schemas.microsoft.com/sharepoint/v3/contenttype/forms"/>
  </ds:schemaRefs>
</ds:datastoreItem>
</file>

<file path=customXml/itemProps2.xml><?xml version="1.0" encoding="utf-8"?>
<ds:datastoreItem xmlns:ds="http://schemas.openxmlformats.org/officeDocument/2006/customXml" ds:itemID="{F3842C0B-1748-4B83-8EBD-1AB8D87BE68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6CC2F24-8F8F-4608-81AE-5C6F8799F0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TotalTime>
  <Words>2947</Words>
  <Application>Microsoft Office PowerPoint</Application>
  <PresentationFormat>On-screen Show (16:9)</PresentationFormat>
  <Paragraphs>262</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Grade 7: Module 3:  Unit 3: Lesson 7</vt:lpstr>
      <vt:lpstr>PowerPoint Presentation</vt:lpstr>
      <vt:lpstr>Let’s do an independent  reading check-in</vt:lpstr>
      <vt:lpstr>Let’s think about what narrative writing tools can look like in action</vt:lpstr>
      <vt:lpstr>Let’s continue thinking about what narrative writing tools can look like in action</vt:lpstr>
      <vt:lpstr>Let’s look at our Children’s Book Storyboards</vt:lpstr>
      <vt:lpstr>Let’s Turn and Talk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13</cp:revision>
  <dcterms:modified xsi:type="dcterms:W3CDTF">2019-03-25T19:27:40Z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