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F38B16B-0E2B-4D3F-B3DB-1C468666ACC6}">
  <a:tblStyle styleId="{7F38B16B-0E2B-4D3F-B3DB-1C468666ACC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020" autoAdjust="0"/>
  </p:normalViewPr>
  <p:slideViewPr>
    <p:cSldViewPr snapToGrid="0">
      <p:cViewPr varScale="1">
        <p:scale>
          <a:sx n="114" d="100"/>
          <a:sy n="114" d="100"/>
        </p:scale>
        <p:origin x="-94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6449286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4/unit-1/lesson-4"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630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45-</a:t>
            </a:r>
            <a:r>
              <a:rPr lang="en" sz="1200" b="1" i="0" u="none" strike="noStrike" cap="none" dirty="0" smtClean="0">
                <a:solidFill>
                  <a:schemeClr val="dk1"/>
                </a:solidFill>
                <a:latin typeface="Calibri"/>
                <a:ea typeface="Calibri"/>
                <a:cs typeface="Calibri"/>
                <a:sym typeface="Calibri"/>
              </a:rPr>
              <a:t>50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Triads/Ind</a:t>
            </a:r>
            <a:r>
              <a:rPr lang="en" sz="1200" b="1" dirty="0">
                <a:solidFill>
                  <a:schemeClr val="dk1"/>
                </a:solidFill>
                <a:latin typeface="Calibri"/>
                <a:ea typeface="Calibri"/>
                <a:cs typeface="Calibri"/>
                <a:sym typeface="Calibri"/>
              </a:rPr>
              <a:t>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while they are completing Part II of the assessment, you will be calling them one-by-one to read aloud an excerpt of Chapter 5 for a fluency assessment (Part I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and remind them specifically of </a:t>
            </a:r>
            <a:r>
              <a:rPr lang="en" sz="1200" i="1" dirty="0">
                <a:latin typeface="Calibri"/>
                <a:ea typeface="Calibri"/>
                <a:cs typeface="Calibri"/>
                <a:sym typeface="Calibri"/>
              </a:rPr>
              <a:t>perseverance</a:t>
            </a:r>
            <a:r>
              <a:rPr lang="en" sz="1200" dirty="0">
                <a:latin typeface="Calibri"/>
                <a:ea typeface="Calibri"/>
                <a:cs typeface="Calibri"/>
                <a:sym typeface="Calibri"/>
              </a:rPr>
              <a:t>, as they will be working independently to complete the second part of the assessment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begin reading with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triads begin to finish, remind them to refer to the </a:t>
            </a:r>
            <a:r>
              <a:rPr lang="en" sz="1200" b="1" dirty="0">
                <a:latin typeface="Calibri"/>
                <a:ea typeface="Calibri"/>
                <a:cs typeface="Calibri"/>
                <a:sym typeface="Calibri"/>
              </a:rPr>
              <a:t>Strategies to Answer Selected Response Questions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Begin calling students over for the fluency portion of the assessment. Provide each student with </a:t>
            </a:r>
            <a:r>
              <a:rPr lang="en" sz="1200" b="1" dirty="0">
                <a:latin typeface="Calibri"/>
                <a:ea typeface="Calibri"/>
                <a:cs typeface="Calibri"/>
                <a:sym typeface="Calibri"/>
              </a:rPr>
              <a:t>Mid-Unit 1 Assessment, Part I: Answering Questions about a Literary Text</a:t>
            </a:r>
            <a:r>
              <a:rPr lang="en" sz="1200" dirty="0">
                <a:latin typeface="Calibri"/>
                <a:ea typeface="Calibri"/>
                <a:cs typeface="Calibri"/>
                <a:sym typeface="Calibri"/>
              </a:rPr>
              <a:t> and conduct the assessment as follows: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aloud the prompt and answer clarifying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Show the student the excerpt he or she will read.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the student of the </a:t>
            </a:r>
            <a:r>
              <a:rPr lang="en" sz="1200" b="1" dirty="0">
                <a:latin typeface="Calibri"/>
                <a:ea typeface="Calibri"/>
                <a:cs typeface="Calibri"/>
                <a:sym typeface="Calibri"/>
              </a:rPr>
              <a:t>Fluent Readers Do These Things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the student to begin reading the excerpt aloud and use the </a:t>
            </a:r>
            <a:r>
              <a:rPr lang="en" sz="1200" b="1" dirty="0">
                <a:latin typeface="Calibri"/>
                <a:ea typeface="Calibri"/>
                <a:cs typeface="Calibri"/>
                <a:sym typeface="Calibri"/>
              </a:rPr>
              <a:t>Reading Fluency Checklist</a:t>
            </a:r>
            <a:r>
              <a:rPr lang="en" sz="1200" dirty="0">
                <a:latin typeface="Calibri"/>
                <a:ea typeface="Calibri"/>
                <a:cs typeface="Calibri"/>
                <a:sym typeface="Calibri"/>
              </a:rPr>
              <a:t> to assess his or her fluency.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Ask the student to briefly explain what the excerpt was about.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At the end of the allocated time, refocus whole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productively in their triads and then independently completing the assessment.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activating prior knowledge: (Summarizing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reading, invite students to summarize Chapter 3 of </a:t>
            </a:r>
            <a:r>
              <a:rPr lang="en" sz="1200" b="0" i="1" dirty="0">
                <a:solidFill>
                  <a:schemeClr val="dk1"/>
                </a:solidFill>
                <a:latin typeface="Calibri"/>
                <a:ea typeface="Calibri"/>
                <a:cs typeface="Calibri"/>
                <a:sym typeface="Calibri"/>
              </a:rPr>
              <a:t>The Hope Chest </a:t>
            </a:r>
            <a:r>
              <a:rPr lang="en" sz="1200" dirty="0">
                <a:solidFill>
                  <a:schemeClr val="dk1"/>
                </a:solidFill>
                <a:latin typeface="Calibri"/>
                <a:ea typeface="Calibri"/>
                <a:cs typeface="Calibri"/>
                <a:sym typeface="Calibri"/>
              </a:rPr>
              <a:t>in 1 minute or less (with feedback) and then again in 30 seconds or less with a partner.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(Assessment Map</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While explaining, display a “map” of the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strategy development: (Rephrasing Selected Response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rephrase selected response questions—and answer them—before they read each answer choice.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4" name="Google Shape;15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8979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read a new excerpt of </a:t>
            </a:r>
            <a:r>
              <a:rPr lang="en" sz="1200" b="0" i="1" dirty="0">
                <a:solidFill>
                  <a:schemeClr val="dk1"/>
                </a:solidFill>
                <a:latin typeface="Calibri"/>
                <a:ea typeface="Calibri"/>
                <a:cs typeface="Calibri"/>
                <a:sym typeface="Calibri"/>
              </a:rPr>
              <a:t>The Hope Chest </a:t>
            </a:r>
            <a:r>
              <a:rPr lang="en" sz="1200" i="1" dirty="0">
                <a:solidFill>
                  <a:schemeClr val="dk1"/>
                </a:solidFill>
                <a:latin typeface="Calibri"/>
                <a:ea typeface="Calibri"/>
                <a:cs typeface="Calibri"/>
                <a:sym typeface="Calibri"/>
              </a:rPr>
              <a:t>aloud fluently.”</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use the text to answer questions about Chapter 4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 and how well they showed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 and their self-assessment of them.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4631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a:t>
            </a:r>
            <a:r>
              <a:rPr lang="en" sz="1200" i="0" u="none" strike="noStrike" cap="none" dirty="0">
                <a:latin typeface="Calibri"/>
                <a:ea typeface="Calibri"/>
                <a:cs typeface="Calibri"/>
                <a:sym typeface="Calibri"/>
              </a:rPr>
              <a:t>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specific, positive feedback on their completion of the </a:t>
            </a:r>
            <a:r>
              <a:rPr lang="en" sz="1200" b="1" dirty="0">
                <a:latin typeface="Calibri"/>
                <a:ea typeface="Calibri"/>
                <a:cs typeface="Calibri"/>
                <a:sym typeface="Calibri"/>
              </a:rPr>
              <a:t>Mid-Unit 1 Assessment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students’ </a:t>
            </a:r>
            <a:r>
              <a:rPr lang="en" sz="1200" b="1" dirty="0">
                <a:latin typeface="Calibri"/>
                <a:ea typeface="Calibri"/>
                <a:cs typeface="Calibri"/>
                <a:sym typeface="Calibri"/>
              </a:rPr>
              <a:t>Tracking Progress folders</a:t>
            </a:r>
            <a:r>
              <a:rPr lang="en" sz="1200" dirty="0">
                <a:latin typeface="Calibri"/>
                <a:ea typeface="Calibri"/>
                <a:cs typeface="Calibri"/>
                <a:sym typeface="Calibri"/>
              </a:rPr>
              <a:t> and the new </a:t>
            </a:r>
            <a:r>
              <a:rPr lang="en" sz="1200" b="1" dirty="0">
                <a:latin typeface="Calibri"/>
                <a:ea typeface="Calibri"/>
                <a:cs typeface="Calibri"/>
                <a:sym typeface="Calibri"/>
              </a:rPr>
              <a:t>Tracking Progress: Reading, Understanding, and Explaining New Text </a:t>
            </a:r>
            <a:r>
              <a:rPr lang="en" sz="1200" dirty="0">
                <a:latin typeface="Calibri"/>
                <a:ea typeface="Calibri"/>
                <a:cs typeface="Calibri"/>
                <a:sym typeface="Calibri"/>
              </a:rPr>
              <a:t>recording form, as well as three </a:t>
            </a:r>
            <a:r>
              <a:rPr lang="en" sz="1200" b="0" dirty="0">
                <a:latin typeface="Calibri"/>
                <a:ea typeface="Calibri"/>
                <a:cs typeface="Calibri"/>
                <a:sym typeface="Calibri"/>
              </a:rPr>
              <a:t>sticky notes </a:t>
            </a:r>
            <a:r>
              <a:rPr lang="en" sz="1200" dirty="0">
                <a:latin typeface="Calibri"/>
                <a:ea typeface="Calibri"/>
                <a:cs typeface="Calibri"/>
                <a:sym typeface="Calibri"/>
              </a:rPr>
              <a:t>each.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 </a:t>
            </a:r>
            <a:r>
              <a:rPr lang="en" sz="1200" b="0" dirty="0">
                <a:latin typeface="Calibri"/>
                <a:ea typeface="Calibri"/>
                <a:cs typeface="Calibri"/>
                <a:sym typeface="Calibri"/>
              </a:rPr>
              <a:t>sticky notes </a:t>
            </a:r>
            <a:r>
              <a:rPr lang="en" sz="1200" dirty="0">
                <a:latin typeface="Calibri"/>
                <a:ea typeface="Calibri"/>
                <a:cs typeface="Calibri"/>
                <a:sym typeface="Calibri"/>
              </a:rPr>
              <a:t>are for them to find evidence of the following criteria:</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RL.4.1, RI.4.1: I refer to the text to ask and answer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RL.4.4, RI.4.4, L.4.4: I determine the meaning of unknown words and phrases using at least one of the following strategies: Use context, use affixes and roots, use reference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Guide students through completing the form.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the </a:t>
            </a:r>
            <a:r>
              <a:rPr lang="en" sz="1200" b="1" dirty="0">
                <a:latin typeface="Calibri"/>
                <a:ea typeface="Calibri"/>
                <a:cs typeface="Calibri"/>
                <a:sym typeface="Calibri"/>
              </a:rPr>
              <a:t>Synonyms and Antonyms Practices I and II</a:t>
            </a:r>
            <a:r>
              <a:rPr lang="en" sz="1200" dirty="0">
                <a:latin typeface="Calibri"/>
                <a:ea typeface="Calibri"/>
                <a:cs typeface="Calibri"/>
                <a:sym typeface="Calibri"/>
              </a:rPr>
              <a:t> for assessment. Refer to the </a:t>
            </a:r>
            <a:r>
              <a:rPr lang="en" sz="1200" b="1" dirty="0">
                <a:latin typeface="Calibri"/>
                <a:ea typeface="Calibri"/>
                <a:cs typeface="Calibri"/>
                <a:sym typeface="Calibri"/>
              </a:rPr>
              <a:t>Synonyms and Antonyms Practices I and II (examples, for teacher reference)</a:t>
            </a:r>
            <a:r>
              <a:rPr lang="en" sz="1200" dirty="0">
                <a:latin typeface="Calibri"/>
                <a:ea typeface="Calibri"/>
                <a:cs typeface="Calibri"/>
                <a:sym typeface="Calibri"/>
              </a:rPr>
              <a:t> as necessary.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complete the </a:t>
            </a:r>
            <a:r>
              <a:rPr lang="en" sz="1200" b="1" dirty="0">
                <a:solidFill>
                  <a:schemeClr val="dk1"/>
                </a:solidFill>
                <a:latin typeface="Calibri"/>
                <a:ea typeface="Calibri"/>
                <a:cs typeface="Calibri"/>
                <a:sym typeface="Calibri"/>
              </a:rPr>
              <a:t>Tracking Progress form</a:t>
            </a:r>
            <a:r>
              <a:rPr lang="en" sz="1200" dirty="0">
                <a:solidFill>
                  <a:schemeClr val="dk1"/>
                </a:solidFill>
                <a:latin typeface="Calibri"/>
                <a:ea typeface="Calibri"/>
                <a:cs typeface="Calibri"/>
                <a:sym typeface="Calibri"/>
              </a:rPr>
              <a:t> successfully.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a:t>
            </a:r>
            <a:r>
              <a:rPr lang="en" sz="1200" i="0" u="none" strike="noStrike" cap="none" dirty="0">
                <a:latin typeface="Calibri"/>
                <a:ea typeface="Calibri"/>
                <a:cs typeface="Calibri"/>
                <a:sym typeface="Calibri"/>
              </a:rPr>
              <a:t>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comprehension: (Orally Paraphrase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Allow students to orally paraphrase the meaning of the </a:t>
            </a:r>
            <a:r>
              <a:rPr lang="en" sz="1200" b="1" dirty="0">
                <a:latin typeface="Calibri"/>
                <a:ea typeface="Calibri"/>
                <a:cs typeface="Calibri"/>
                <a:sym typeface="Calibri"/>
              </a:rPr>
              <a:t>Tracking Progress</a:t>
            </a:r>
            <a:r>
              <a:rPr lang="en" sz="1200" dirty="0">
                <a:latin typeface="Calibri"/>
                <a:ea typeface="Calibri"/>
                <a:cs typeface="Calibri"/>
                <a:sym typeface="Calibri"/>
              </a:rPr>
              <a:t> criteria, self-assess, and discuss the evidence with a partner before they begin writing.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monitoring their own learning: Invite students to explain why self-assessment is important for learning.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(Self-assessment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Self-assessment may be an unfamiliar concept for some students. Tell students that thinking about how well they did will help them do even better next time.</a:t>
            </a:r>
            <a:endParaRPr sz="1200" dirty="0">
              <a:solidFill>
                <a:schemeClr val="dk1"/>
              </a:solidFill>
              <a:latin typeface="Calibri"/>
              <a:ea typeface="Calibri"/>
              <a:cs typeface="Calibri"/>
              <a:sym typeface="Calibri"/>
            </a:endParaRPr>
          </a:p>
        </p:txBody>
      </p:sp>
      <p:sp>
        <p:nvSpPr>
          <p:cNvPr id="169" name="Google Shape;16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6327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76" name="Google Shape;17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2410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183" name="Google Shape;18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0922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91" name="Google Shape;191;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1384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u="sng" dirty="0">
                <a:solidFill>
                  <a:schemeClr val="hlink"/>
                </a:solidFill>
                <a:latin typeface="Calibri"/>
                <a:ea typeface="Calibri"/>
                <a:cs typeface="Calibri"/>
                <a:sym typeface="Calibri"/>
                <a:hlinkClick r:id="rId3"/>
              </a:rPr>
              <a:t>http://curriculum.eleducation.org/curriculum/ela/grade-4/module-4/unit-1/lesson-4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It will likely take more than one lesson to listen to all students read aloud, so two lessons have been allocated for this. If students finish Part II of the assessment, encourage them to use the time to add new vocabulary from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to their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After the assessment, students use the </a:t>
            </a:r>
            <a:r>
              <a:rPr lang="en" sz="1200" b="1" dirty="0">
                <a:latin typeface="Calibri"/>
                <a:ea typeface="Calibri"/>
                <a:cs typeface="Calibri"/>
                <a:sym typeface="Calibri"/>
              </a:rPr>
              <a:t>Tracking Progress: Reading, Understanding, and Explaining New Text recording form</a:t>
            </a:r>
            <a:r>
              <a:rPr lang="en" sz="1200" dirty="0">
                <a:latin typeface="Calibri"/>
                <a:ea typeface="Calibri"/>
                <a:cs typeface="Calibri"/>
                <a:sym typeface="Calibri"/>
              </a:rPr>
              <a:t> to formally keep track of and reflect on their own learning.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focus on working to become effective learners by </a:t>
            </a:r>
            <a:r>
              <a:rPr lang="en" sz="1200" i="1" dirty="0">
                <a:latin typeface="Calibri"/>
                <a:ea typeface="Calibri"/>
                <a:cs typeface="Calibri"/>
                <a:sym typeface="Calibri"/>
              </a:rPr>
              <a:t>persevering</a:t>
            </a:r>
            <a:r>
              <a:rPr lang="en" sz="1200" dirty="0">
                <a:latin typeface="Calibri"/>
                <a:ea typeface="Calibri"/>
                <a:cs typeface="Calibri"/>
                <a:sym typeface="Calibri"/>
              </a:rPr>
              <a:t> as they complete their assessments.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r>
              <a:rPr lang="en" sz="1200" b="0" i="0" u="none" strike="noStrike" cap="none" dirty="0" smtClean="0">
                <a:solidFill>
                  <a:srgbClr val="000000"/>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444954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Part I:  Answering Questions about a Literary Text </a:t>
            </a:r>
            <a:r>
              <a:rPr lang="en" sz="1200" dirty="0">
                <a:solidFill>
                  <a:schemeClr val="dk1"/>
                </a:solidFill>
                <a:latin typeface="Calibri"/>
                <a:ea typeface="Calibri"/>
                <a:cs typeface="Calibri"/>
                <a:sym typeface="Calibri"/>
              </a:rPr>
              <a:t>(one per student; see Assessment Overview and Resources)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Part II:  Answering Questions about a Literary Text </a:t>
            </a:r>
            <a:r>
              <a:rPr lang="en" sz="1200" dirty="0">
                <a:solidFill>
                  <a:schemeClr val="dk1"/>
                </a:solidFill>
                <a:latin typeface="Calibri"/>
                <a:ea typeface="Calibri"/>
                <a:cs typeface="Calibri"/>
                <a:sym typeface="Calibri"/>
              </a:rPr>
              <a:t>(one per student; see Assessment Overview and Resources)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(one per student; see the Tools page)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a:t>
            </a:r>
            <a:r>
              <a:rPr lang="en" sz="1200" dirty="0">
                <a:solidFill>
                  <a:schemeClr val="dk1"/>
                </a:solidFill>
                <a:latin typeface="Calibri"/>
                <a:ea typeface="Calibri"/>
                <a:cs typeface="Calibri"/>
                <a:sym typeface="Calibri"/>
              </a:rPr>
              <a:t> (three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Reading, Understanding and Explaining New Text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Synonyms and Antonyms Practice I </a:t>
            </a:r>
            <a:r>
              <a:rPr lang="en" sz="1200" dirty="0">
                <a:solidFill>
                  <a:schemeClr val="dk1"/>
                </a:solidFill>
                <a:latin typeface="Calibri"/>
                <a:ea typeface="Calibri"/>
                <a:cs typeface="Calibri"/>
                <a:sym typeface="Calibri"/>
              </a:rPr>
              <a:t>(homework from Lesson 2;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Synonyms and Antonyms Practice I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Synonyms and Antonyms Practice II</a:t>
            </a:r>
            <a:r>
              <a:rPr lang="en" sz="1200" dirty="0">
                <a:solidFill>
                  <a:schemeClr val="dk1"/>
                </a:solidFill>
                <a:latin typeface="Calibri"/>
                <a:ea typeface="Calibri"/>
                <a:cs typeface="Calibri"/>
                <a:sym typeface="Calibri"/>
              </a:rPr>
              <a:t> (homework from Lesson 3;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(see Assessment Overview and Resources).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Pre-distribute </a:t>
            </a:r>
            <a:r>
              <a:rPr lang="en" sz="1200" b="0" dirty="0">
                <a:solidFill>
                  <a:schemeClr val="dk1"/>
                </a:solidFill>
                <a:latin typeface="Calibri"/>
                <a:ea typeface="Calibri"/>
                <a:cs typeface="Calibri"/>
                <a:sym typeface="Calibri"/>
              </a:rPr>
              <a:t>Part II </a:t>
            </a:r>
            <a:r>
              <a:rPr lang="en" sz="1200" dirty="0">
                <a:solidFill>
                  <a:schemeClr val="dk1"/>
                </a:solidFill>
                <a:latin typeface="Calibri"/>
                <a:ea typeface="Calibri"/>
                <a:cs typeface="Calibri"/>
                <a:sym typeface="Calibri"/>
              </a:rPr>
              <a:t>of the assessment to a designated area of the room, away from where students will be reading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Gather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3966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a:t>
            </a:r>
            <a:r>
              <a:rPr lang="en" sz="1200">
                <a:solidFill>
                  <a:schemeClr val="dk1"/>
                </a:solidFill>
                <a:latin typeface="Calibri"/>
                <a:ea typeface="Calibri"/>
                <a:cs typeface="Calibri"/>
                <a:sym typeface="Calibri"/>
              </a:rPr>
              <a:t>is</a:t>
            </a:r>
            <a:r>
              <a:rPr lang="en" sz="1200" b="0" i="0" u="none" strike="noStrike" cap="none">
                <a:solidFill>
                  <a:schemeClr val="dk1"/>
                </a:solidFill>
                <a:latin typeface="Calibri"/>
                <a:ea typeface="Calibri"/>
                <a:cs typeface="Calibri"/>
                <a:sym typeface="Calibri"/>
              </a:rPr>
              <a:t> protocol before teaching. </a:t>
            </a:r>
            <a:r>
              <a:rPr lang="en" sz="1200">
                <a:solidFill>
                  <a:schemeClr val="dk1"/>
                </a:solidFill>
                <a:latin typeface="Calibri"/>
                <a:ea typeface="Calibri"/>
                <a:cs typeface="Calibri"/>
                <a:sym typeface="Calibri"/>
              </a:rPr>
              <a:t>It</a:t>
            </a:r>
            <a:r>
              <a:rPr lang="en" sz="1200" b="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is</a:t>
            </a:r>
            <a:r>
              <a:rPr lang="en" sz="1200" b="0" i="0" u="none" strike="noStrike" cap="none">
                <a:solidFill>
                  <a:schemeClr val="dk1"/>
                </a:solidFill>
                <a:latin typeface="Calibri"/>
                <a:ea typeface="Calibri"/>
                <a:cs typeface="Calibri"/>
                <a:sym typeface="Calibri"/>
              </a:rPr>
              <a:t>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67986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i="1"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To set themselves up for success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need to generalize the skills that they learned in previous lessons. Similar to previous modules, before administering the assessment, activate their prior knowledge by recalling the learning targets from earlier lessons. Also present the directions for the assessment both visually and verbally and display a map of the assessment parts.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 this lesson, students read and answer questions from Chapter 4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during the </a:t>
            </a:r>
            <a:r>
              <a:rPr lang="en" sz="1200" b="1" dirty="0">
                <a:latin typeface="Calibri"/>
                <a:ea typeface="Calibri"/>
                <a:cs typeface="Calibri"/>
                <a:sym typeface="Calibri"/>
              </a:rPr>
              <a:t>mid-unit assessment</a:t>
            </a:r>
            <a:r>
              <a:rPr lang="en" sz="1200" dirty="0">
                <a:latin typeface="Calibri"/>
                <a:ea typeface="Calibri"/>
                <a:cs typeface="Calibri"/>
                <a:sym typeface="Calibri"/>
              </a:rPr>
              <a:t>. Continue to support students in setting appropriate goals for their effort and the level of difficulty expected.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Continue to support students in limiting distractions during the </a:t>
            </a:r>
            <a:r>
              <a:rPr lang="en" sz="1200" b="1" dirty="0">
                <a:latin typeface="Calibri"/>
                <a:ea typeface="Calibri"/>
                <a:cs typeface="Calibri"/>
                <a:sym typeface="Calibri"/>
              </a:rPr>
              <a:t>mid-unit assessment</a:t>
            </a:r>
            <a:r>
              <a:rPr lang="en" sz="1200" dirty="0">
                <a:latin typeface="Calibri"/>
                <a:ea typeface="Calibri"/>
                <a:cs typeface="Calibri"/>
                <a:sym typeface="Calibri"/>
              </a:rPr>
              <a:t>. Also continue to provide variation in time for completing the assessment as appropriate. Consider breaking the assessment into parts and offering breaks at certain times.</a:t>
            </a:r>
            <a:endParaRPr sz="1200" i="1" dirty="0">
              <a:latin typeface="Calibri"/>
              <a:ea typeface="Calibri"/>
              <a:cs typeface="Calibri"/>
              <a:sym typeface="Calibri"/>
            </a:endParaRPr>
          </a:p>
        </p:txBody>
      </p:sp>
    </p:spTree>
    <p:extLst>
      <p:ext uri="{BB962C8B-B14F-4D97-AF65-F5344CB8AC3E}">
        <p14:creationId xmlns:p14="http://schemas.microsoft.com/office/powerpoint/2010/main" val="2043729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6" name="Google Shape;12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25274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3466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a:t>
            </a:r>
            <a:r>
              <a:rPr lang="en" sz="1200" i="0" u="none" strike="noStrike" cap="none" dirty="0">
                <a:latin typeface="Calibri"/>
                <a:ea typeface="Calibri"/>
                <a:cs typeface="Calibri"/>
                <a:sym typeface="Calibri"/>
              </a:rPr>
              <a:t>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read a new excerpt of </a:t>
            </a:r>
            <a:r>
              <a:rPr lang="en" sz="1200" b="1" i="1" dirty="0">
                <a:latin typeface="Calibri"/>
                <a:ea typeface="Calibri"/>
                <a:cs typeface="Calibri"/>
                <a:sym typeface="Calibri"/>
              </a:rPr>
              <a:t>The Hope Chest </a:t>
            </a:r>
            <a:r>
              <a:rPr lang="en" sz="1200" b="1" i="0" dirty="0">
                <a:latin typeface="Calibri"/>
                <a:ea typeface="Calibri"/>
                <a:cs typeface="Calibri"/>
                <a:sym typeface="Calibri"/>
              </a:rPr>
              <a:t>aloud fluently.”</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the text to answer questions about Chapter 4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been doing these things throughout the first few lessons of this unit with previous chapters of </a:t>
            </a:r>
            <a:r>
              <a:rPr lang="en" sz="1200" b="1" i="1" dirty="0">
                <a:latin typeface="Calibri"/>
                <a:ea typeface="Calibri"/>
                <a:cs typeface="Calibri"/>
                <a:sym typeface="Calibri"/>
              </a:rPr>
              <a:t>The Hope </a:t>
            </a:r>
            <a:r>
              <a:rPr lang="en" sz="1200" b="1" i="1" dirty="0" smtClean="0">
                <a:latin typeface="Calibri"/>
                <a:ea typeface="Calibri"/>
                <a:cs typeface="Calibri"/>
                <a:sym typeface="Calibri"/>
              </a:rPr>
              <a:t>Chest</a:t>
            </a:r>
            <a:r>
              <a:rPr lang="en-US" sz="1200" b="0" i="1" u="sng" dirty="0" smtClean="0">
                <a:latin typeface="Calibri"/>
                <a:ea typeface="Calibri"/>
                <a:cs typeface="Calibri"/>
                <a:sym typeface="Calibri"/>
              </a:rPr>
              <a:t>.</a:t>
            </a:r>
            <a:endParaRPr sz="1200" i="1" u="sng" dirty="0">
              <a:latin typeface="Calibri"/>
              <a:ea typeface="Calibri"/>
              <a:cs typeface="Calibri"/>
              <a:sym typeface="Calibri"/>
            </a:endParaRPr>
          </a:p>
          <a:p>
            <a:pPr marL="457200" lvl="0" indent="-228600" algn="l" rtl="0">
              <a:lnSpc>
                <a:spcPct val="100000"/>
              </a:lnSpc>
              <a:spcBef>
                <a:spcPts val="0"/>
              </a:spcBef>
              <a:spcAft>
                <a:spcPts val="0"/>
              </a:spcAft>
              <a:buSzPts val="1200"/>
              <a:buFont typeface="Calibri"/>
              <a:buNone/>
            </a:pPr>
            <a:endParaRPr sz="1200" i="1" u="sng"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learning targets.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 </a:t>
            </a:r>
            <a:endParaRPr sz="1200" dirty="0">
              <a:solidFill>
                <a:schemeClr val="dk1"/>
              </a:solidFill>
              <a:latin typeface="Calibri"/>
              <a:ea typeface="Calibri"/>
              <a:cs typeface="Calibri"/>
              <a:sym typeface="Calibri"/>
            </a:endParaRPr>
          </a:p>
        </p:txBody>
      </p:sp>
      <p:sp>
        <p:nvSpPr>
          <p:cNvPr id="141" name="Google Shape;14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72800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45-</a:t>
            </a:r>
            <a:r>
              <a:rPr lang="en" sz="1200" b="1" dirty="0" smtClean="0">
                <a:solidFill>
                  <a:schemeClr val="dk1"/>
                </a:solidFill>
                <a:latin typeface="Calibri"/>
                <a:ea typeface="Calibri"/>
                <a:cs typeface="Calibri"/>
                <a:sym typeface="Calibri"/>
              </a:rPr>
              <a:t>50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a:t>
            </a:r>
            <a:r>
              <a:rPr lang="en" sz="1200" b="1" dirty="0">
                <a:solidFill>
                  <a:schemeClr val="dk1"/>
                </a:solidFill>
                <a:latin typeface="Calibri"/>
                <a:ea typeface="Calibri"/>
                <a:cs typeface="Calibri"/>
                <a:sym typeface="Calibri"/>
              </a:rPr>
              <a:t>iads/Individuals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Tell students that they are going to read Chapter 4 in their reading triads and then complete the </a:t>
            </a:r>
            <a:r>
              <a:rPr lang="en" sz="1200" b="1" dirty="0">
                <a:latin typeface="Calibri"/>
                <a:ea typeface="Calibri"/>
                <a:cs typeface="Calibri"/>
                <a:sym typeface="Calibri"/>
              </a:rPr>
              <a:t>Mid-Unit 1 Assessment, Part II: Answering Questions about a Literary Text </a:t>
            </a:r>
            <a:r>
              <a:rPr lang="en" sz="1200" dirty="0">
                <a:latin typeface="Calibri"/>
                <a:ea typeface="Calibri"/>
                <a:cs typeface="Calibri"/>
                <a:sym typeface="Calibri"/>
              </a:rPr>
              <a:t>independently.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 (directions appear on the student-facing slide):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4 aloud, taking turns with your triad.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2–3 minutes reflecting silently and writing, drawing, or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Quietly pick up an assessment paper.</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Find a quiet place in the room and complete the assessment independently.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Check your work.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Add to your </a:t>
            </a:r>
            <a:r>
              <a:rPr lang="en" sz="1200" b="1" dirty="0">
                <a:latin typeface="Calibri"/>
                <a:ea typeface="Calibri"/>
                <a:cs typeface="Calibri"/>
                <a:sym typeface="Calibri"/>
              </a:rPr>
              <a:t>vocabulary log</a:t>
            </a:r>
            <a:r>
              <a:rPr lang="en" sz="1200" dirty="0">
                <a:latin typeface="Calibri"/>
                <a:ea typeface="Calibri"/>
                <a:cs typeface="Calibri"/>
                <a:sym typeface="Calibri"/>
              </a:rPr>
              <a:t> during the remaining time.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productively in their triads and then independently completing the assessment.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a:t>
            </a:r>
            <a:r>
              <a:rPr lang="en" sz="1200" i="0" u="none" strike="noStrike" cap="none" dirty="0">
                <a:latin typeface="Calibri"/>
                <a:ea typeface="Calibri"/>
                <a:cs typeface="Calibri"/>
                <a:sym typeface="Calibri"/>
              </a:rPr>
              <a:t>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3 of </a:t>
            </a:r>
            <a:r>
              <a:rPr lang="en" sz="1200" b="0" i="1" dirty="0">
                <a:latin typeface="Calibri"/>
                <a:ea typeface="Calibri"/>
                <a:cs typeface="Calibri"/>
                <a:sym typeface="Calibri"/>
              </a:rPr>
              <a:t>The Hope Chest </a:t>
            </a:r>
            <a:r>
              <a:rPr lang="en" sz="1200" dirty="0">
                <a:latin typeface="Calibri"/>
                <a:ea typeface="Calibri"/>
                <a:cs typeface="Calibri"/>
                <a:sym typeface="Calibri"/>
              </a:rPr>
              <a:t>in 1 minute or less (with feedback) and then again in 30 seconds or less with a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strategy development: (Rephrasing Selected Response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rephrase selected response questions—and answer them—before they read each answer choice. </a:t>
            </a:r>
            <a:endParaRPr sz="1200" dirty="0">
              <a:solidFill>
                <a:schemeClr val="dk1"/>
              </a:solidFill>
              <a:latin typeface="Calibri"/>
              <a:ea typeface="Calibri"/>
              <a:cs typeface="Calibri"/>
              <a:sym typeface="Calibri"/>
            </a:endParaRPr>
          </a:p>
        </p:txBody>
      </p:sp>
      <p:sp>
        <p:nvSpPr>
          <p:cNvPr id="147" name="Google Shape;14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3273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4/unit-1/lesson-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4-5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1484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300" b="0" i="0" u="none" strike="noStrike" cap="none" dirty="0">
                <a:solidFill>
                  <a:schemeClr val="dk1"/>
                </a:solidFill>
                <a:sym typeface="Century Gothic"/>
              </a:rPr>
              <a:t>This lesson will take approximately </a:t>
            </a:r>
            <a:r>
              <a:rPr lang="en" sz="1300" dirty="0"/>
              <a:t>60</a:t>
            </a:r>
            <a:r>
              <a:rPr lang="en" sz="1300" b="0" i="0" u="none" strike="noStrike" cap="none" dirty="0">
                <a:solidFill>
                  <a:schemeClr val="dk1"/>
                </a:solidFill>
                <a:sym typeface="Century Gothic"/>
              </a:rPr>
              <a:t>-</a:t>
            </a:r>
            <a:r>
              <a:rPr lang="en" sz="1300" dirty="0"/>
              <a:t>138</a:t>
            </a:r>
            <a:r>
              <a:rPr lang="en" sz="1300" b="0" i="0" u="none" strike="noStrike" cap="none" dirty="0">
                <a:solidFill>
                  <a:schemeClr val="dk1"/>
                </a:solidFill>
                <a:sym typeface="Century Gothic"/>
              </a:rPr>
              <a:t> minutes to complete (two days). </a:t>
            </a:r>
            <a:endParaRPr sz="1300" b="0" i="0" u="none" strike="noStrike" cap="none" dirty="0">
              <a:solidFill>
                <a:schemeClr val="dk1"/>
              </a:solidFill>
              <a:sym typeface="Century Gothic"/>
            </a:endParaRPr>
          </a:p>
          <a:p>
            <a:pPr marL="0" marR="0" lvl="0" indent="0" algn="l" rtl="0">
              <a:lnSpc>
                <a:spcPct val="90000"/>
              </a:lnSpc>
              <a:spcBef>
                <a:spcPts val="0"/>
              </a:spcBef>
              <a:spcAft>
                <a:spcPts val="0"/>
              </a:spcAft>
              <a:buClr>
                <a:schemeClr val="dk1"/>
              </a:buClr>
              <a:buSzPts val="3200"/>
              <a:buFont typeface="Arial"/>
              <a:buNone/>
            </a:pPr>
            <a:r>
              <a:rPr lang="en" sz="1300" b="0" i="0" u="none" strike="noStrike" cap="none" dirty="0">
                <a:solidFill>
                  <a:schemeClr val="dk1"/>
                </a:solidFill>
                <a:sym typeface="Century Gothic"/>
              </a:rPr>
              <a:t>The purpose of today’s </a:t>
            </a:r>
            <a:r>
              <a:rPr lang="en" sz="1300" dirty="0"/>
              <a:t>and tomorrow’s </a:t>
            </a:r>
            <a:r>
              <a:rPr lang="en" sz="1300" b="0" i="0" u="none" strike="noStrike" cap="none" dirty="0">
                <a:solidFill>
                  <a:schemeClr val="dk1"/>
                </a:solidFill>
                <a:sym typeface="Century Gothic"/>
              </a:rPr>
              <a:t>lesson is to:</a:t>
            </a:r>
            <a:endParaRPr sz="1300" b="0" i="0" u="none" strike="noStrike" cap="none" dirty="0">
              <a:solidFill>
                <a:schemeClr val="dk1"/>
              </a:solidFill>
              <a:sym typeface="Century Gothic"/>
            </a:endParaRPr>
          </a:p>
          <a:p>
            <a:pPr marL="457200" lvl="0" indent="-304800" algn="l" rtl="0">
              <a:lnSpc>
                <a:spcPct val="100000"/>
              </a:lnSpc>
              <a:spcBef>
                <a:spcPts val="0"/>
              </a:spcBef>
              <a:spcAft>
                <a:spcPts val="0"/>
              </a:spcAft>
              <a:buClr>
                <a:srgbClr val="444444"/>
              </a:buClr>
              <a:buSzPts val="1200"/>
              <a:buFont typeface="Georgia"/>
              <a:buChar char="●"/>
            </a:pPr>
            <a:r>
              <a:rPr lang="en" sz="1300" dirty="0">
                <a:solidFill>
                  <a:schemeClr val="tx1"/>
                </a:solidFill>
              </a:rPr>
              <a:t>In Work Time A, students complete Part II of the </a:t>
            </a:r>
            <a:r>
              <a:rPr lang="en" sz="1300" b="1" dirty="0">
                <a:solidFill>
                  <a:schemeClr val="tx1"/>
                </a:solidFill>
              </a:rPr>
              <a:t>mid-unit assessment</a:t>
            </a:r>
            <a:r>
              <a:rPr lang="en" sz="1300" dirty="0">
                <a:solidFill>
                  <a:schemeClr val="tx1"/>
                </a:solidFill>
              </a:rPr>
              <a:t>, in which they refer to Chapter 4 of the text to answer questions. As they do this, students are called on to individually read aloud for the teacher a new excerpt of </a:t>
            </a:r>
            <a:r>
              <a:rPr lang="en" sz="1300" i="1" dirty="0">
                <a:solidFill>
                  <a:schemeClr val="tx1"/>
                </a:solidFill>
              </a:rPr>
              <a:t>The Hope Chest</a:t>
            </a:r>
            <a:r>
              <a:rPr lang="en" sz="1300" dirty="0">
                <a:solidFill>
                  <a:schemeClr val="tx1"/>
                </a:solidFill>
              </a:rPr>
              <a:t> for fluency for Part I of the assessment.</a:t>
            </a:r>
            <a:endParaRPr sz="1300" dirty="0">
              <a:solidFill>
                <a:schemeClr val="tx1"/>
              </a:solidFill>
            </a:endParaRPr>
          </a:p>
          <a:p>
            <a:pPr marL="457200" lvl="0" indent="-304800" algn="l" rtl="0">
              <a:lnSpc>
                <a:spcPct val="100000"/>
              </a:lnSpc>
              <a:spcBef>
                <a:spcPts val="0"/>
              </a:spcBef>
              <a:spcAft>
                <a:spcPts val="0"/>
              </a:spcAft>
              <a:buClr>
                <a:srgbClr val="444444"/>
              </a:buClr>
              <a:buSzPts val="1200"/>
              <a:buFont typeface="Century Gothic"/>
              <a:buChar char="●"/>
            </a:pPr>
            <a:r>
              <a:rPr lang="en" sz="1300" dirty="0">
                <a:solidFill>
                  <a:schemeClr val="tx1"/>
                </a:solidFill>
              </a:rPr>
              <a:t>It will likely take more than one lesson to listen to all students read aloud, so two lessons have been allocated for this. (Both lessons are included here.)  If students finish Part II of the assessment, encourage them to use the time to add new vocabulary from </a:t>
            </a:r>
            <a:r>
              <a:rPr lang="en" sz="1300" i="1" dirty="0">
                <a:solidFill>
                  <a:schemeClr val="tx1"/>
                </a:solidFill>
              </a:rPr>
              <a:t>The Hope Chest</a:t>
            </a:r>
            <a:r>
              <a:rPr lang="en" sz="1300" dirty="0">
                <a:solidFill>
                  <a:schemeClr val="tx1"/>
                </a:solidFill>
              </a:rPr>
              <a:t> to their </a:t>
            </a:r>
            <a:r>
              <a:rPr lang="en" sz="1300" b="1" dirty="0">
                <a:solidFill>
                  <a:schemeClr val="tx1"/>
                </a:solidFill>
              </a:rPr>
              <a:t>vocabulary logs</a:t>
            </a:r>
            <a:r>
              <a:rPr lang="en" sz="1300" dirty="0">
                <a:solidFill>
                  <a:schemeClr val="tx1"/>
                </a:solidFill>
              </a:rPr>
              <a:t>.</a:t>
            </a:r>
            <a:endParaRPr sz="1300" dirty="0">
              <a:solidFill>
                <a:schemeClr val="tx1"/>
              </a:solidFill>
            </a:endParaRPr>
          </a:p>
          <a:p>
            <a:pPr marL="457200" lvl="0" indent="-304800" algn="l" rtl="0">
              <a:lnSpc>
                <a:spcPct val="100000"/>
              </a:lnSpc>
              <a:spcBef>
                <a:spcPts val="0"/>
              </a:spcBef>
              <a:spcAft>
                <a:spcPts val="0"/>
              </a:spcAft>
              <a:buClr>
                <a:srgbClr val="444444"/>
              </a:buClr>
              <a:buSzPts val="1200"/>
              <a:buFont typeface="Century Gothic"/>
              <a:buChar char="●"/>
            </a:pPr>
            <a:r>
              <a:rPr lang="en" sz="1300" dirty="0">
                <a:solidFill>
                  <a:schemeClr val="tx1"/>
                </a:solidFill>
              </a:rPr>
              <a:t>After the assessment, students use the </a:t>
            </a:r>
            <a:r>
              <a:rPr lang="en" sz="1300" b="1" dirty="0">
                <a:solidFill>
                  <a:schemeClr val="tx1"/>
                </a:solidFill>
              </a:rPr>
              <a:t>Tracking Progress: Reading, Understanding, and Explaining New Text recording form </a:t>
            </a:r>
            <a:r>
              <a:rPr lang="en" sz="1300" dirty="0">
                <a:solidFill>
                  <a:schemeClr val="tx1"/>
                </a:solidFill>
              </a:rPr>
              <a:t>to formally keep track of and reflect on their own learning.</a:t>
            </a:r>
            <a:endParaRPr sz="1300" dirty="0">
              <a:solidFill>
                <a:schemeClr val="tx1"/>
              </a:solidFill>
            </a:endParaRPr>
          </a:p>
          <a:p>
            <a:pPr marL="457200" lvl="0" indent="-304800" algn="l" rtl="0">
              <a:lnSpc>
                <a:spcPct val="100000"/>
              </a:lnSpc>
              <a:spcBef>
                <a:spcPts val="0"/>
              </a:spcBef>
              <a:spcAft>
                <a:spcPts val="0"/>
              </a:spcAft>
              <a:buClr>
                <a:srgbClr val="444444"/>
              </a:buClr>
              <a:buSzPts val="1200"/>
              <a:buFont typeface="Century Gothic"/>
              <a:buChar char="●"/>
            </a:pPr>
            <a:r>
              <a:rPr lang="en" sz="1300" dirty="0">
                <a:solidFill>
                  <a:schemeClr val="tx1"/>
                </a:solidFill>
              </a:rPr>
              <a:t>In this lesson, students focus on working to become effective learners by persevering as they complete their assessments.</a:t>
            </a:r>
            <a:endParaRPr sz="1300" b="0" i="0" u="none" strike="noStrike" cap="none" dirty="0">
              <a:solidFill>
                <a:schemeClr val="tx1"/>
              </a:solidFill>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300" b="0" i="0" u="none" strike="noStrike" cap="none" dirty="0">
                <a:solidFill>
                  <a:schemeClr val="dk1"/>
                </a:solidFill>
                <a:sym typeface="Century Gothic"/>
              </a:rPr>
              <a:t>The </a:t>
            </a:r>
            <a:r>
              <a:rPr lang="en" sz="1300" dirty="0"/>
              <a:t>Learning Targets for students today are:</a:t>
            </a:r>
            <a:endParaRPr sz="1300" dirty="0"/>
          </a:p>
          <a:p>
            <a:pPr marL="457200" marR="0" lvl="0" indent="-317500" algn="l" rtl="0">
              <a:lnSpc>
                <a:spcPct val="100000"/>
              </a:lnSpc>
              <a:spcBef>
                <a:spcPts val="0"/>
              </a:spcBef>
              <a:spcAft>
                <a:spcPts val="0"/>
              </a:spcAft>
              <a:buSzPts val="1400"/>
              <a:buAutoNum type="arabicPeriod"/>
            </a:pPr>
            <a:r>
              <a:rPr lang="en" sz="1300" dirty="0"/>
              <a:t>I can read a new excerpt of </a:t>
            </a:r>
            <a:r>
              <a:rPr lang="en" sz="1300" i="1" dirty="0"/>
              <a:t>The Hope Chest</a:t>
            </a:r>
            <a:r>
              <a:rPr lang="en" sz="1300" dirty="0"/>
              <a:t> aloud fluently. </a:t>
            </a:r>
            <a:endParaRPr sz="1300" dirty="0"/>
          </a:p>
          <a:p>
            <a:pPr marL="457200" marR="0" lvl="0" indent="-317500" algn="l" rtl="0">
              <a:lnSpc>
                <a:spcPct val="100000"/>
              </a:lnSpc>
              <a:spcBef>
                <a:spcPts val="0"/>
              </a:spcBef>
              <a:spcAft>
                <a:spcPts val="0"/>
              </a:spcAft>
              <a:buSzPts val="1400"/>
              <a:buAutoNum type="arabicPeriod"/>
            </a:pPr>
            <a:r>
              <a:rPr lang="en" sz="1300" dirty="0"/>
              <a:t>I can use the text to answer questions about Chapter 4 of </a:t>
            </a:r>
            <a:r>
              <a:rPr lang="en" sz="1300" i="1" dirty="0"/>
              <a:t>The Hope Chest</a:t>
            </a:r>
            <a:r>
              <a:rPr lang="en" sz="1300" dirty="0"/>
              <a:t>.</a:t>
            </a:r>
            <a:endParaRPr sz="13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Calibri"/>
              <a:buNone/>
            </a:pPr>
            <a:r>
              <a:rPr lang="en" sz="3000" b="1" dirty="0">
                <a:solidFill>
                  <a:srgbClr val="000000"/>
                </a:solidFill>
              </a:rPr>
              <a:t>Mid-Unit 1 Assessment:  Answering Questions about a Literary Text</a:t>
            </a:r>
            <a:endParaRPr sz="3000" b="1" dirty="0"/>
          </a:p>
          <a:p>
            <a:pPr marL="0" marR="0" lvl="0" indent="0" algn="l" rtl="0">
              <a:lnSpc>
                <a:spcPct val="90000"/>
              </a:lnSpc>
              <a:spcBef>
                <a:spcPts val="0"/>
              </a:spcBef>
              <a:spcAft>
                <a:spcPts val="0"/>
              </a:spcAft>
              <a:buClr>
                <a:schemeClr val="dk1"/>
              </a:buClr>
              <a:buSzPts val="3300"/>
              <a:buFont typeface="Calibri"/>
              <a:buNone/>
            </a:pPr>
            <a:endParaRPr sz="3300" dirty="0"/>
          </a:p>
        </p:txBody>
      </p:sp>
      <p:pic>
        <p:nvPicPr>
          <p:cNvPr id="157" name="Google Shape;157;p22"/>
          <p:cNvPicPr preferRelativeResize="0"/>
          <p:nvPr/>
        </p:nvPicPr>
        <p:blipFill rotWithShape="1">
          <a:blip r:embed="rId3">
            <a:alphaModFix/>
          </a:blip>
          <a:srcRect/>
          <a:stretch/>
        </p:blipFill>
        <p:spPr>
          <a:xfrm>
            <a:off x="516075" y="1008269"/>
            <a:ext cx="3529425" cy="3570657"/>
          </a:xfrm>
          <a:prstGeom prst="rect">
            <a:avLst/>
          </a:prstGeom>
          <a:noFill/>
          <a:ln w="9525" cap="flat" cmpd="sng">
            <a:solidFill>
              <a:schemeClr val="dk2"/>
            </a:solidFill>
            <a:prstDash val="solid"/>
            <a:round/>
            <a:headEnd type="none" w="sm" len="sm"/>
            <a:tailEnd type="none" w="sm" len="sm"/>
          </a:ln>
        </p:spPr>
      </p:pic>
      <p:sp>
        <p:nvSpPr>
          <p:cNvPr id="158" name="Google Shape;158;p22"/>
          <p:cNvSpPr txBox="1"/>
          <p:nvPr/>
        </p:nvSpPr>
        <p:spPr>
          <a:xfrm>
            <a:off x="4766825" y="1415750"/>
            <a:ext cx="3299100" cy="1870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As you work independently to complete the second part of the assessment in this lesson, remember </a:t>
            </a:r>
            <a:r>
              <a:rPr lang="en" sz="1800" b="1" i="1" u="none" strike="noStrike" cap="none">
                <a:solidFill>
                  <a:srgbClr val="000000"/>
                </a:solidFill>
                <a:latin typeface="Century Gothic"/>
                <a:ea typeface="Century Gothic"/>
                <a:cs typeface="Century Gothic"/>
                <a:sym typeface="Century Gothic"/>
              </a:rPr>
              <a:t>perseverance</a:t>
            </a:r>
            <a:r>
              <a:rPr lang="en" sz="1800" b="1" i="0" u="none" strike="noStrike" cap="none">
                <a:solidFill>
                  <a:srgbClr val="000000"/>
                </a:solidFill>
                <a:latin typeface="Century Gothic"/>
                <a:ea typeface="Century Gothic"/>
                <a:cs typeface="Century Gothic"/>
                <a:sym typeface="Century Gothic"/>
              </a:rPr>
              <a:t>.</a:t>
            </a:r>
            <a:r>
              <a:rPr lang="en" sz="1800" b="0" i="0" u="none" strike="noStrike" cap="none">
                <a:solidFill>
                  <a:srgbClr val="000000"/>
                </a:solidFill>
                <a:latin typeface="Century Gothic"/>
                <a:ea typeface="Century Gothic"/>
                <a:cs typeface="Century Gothic"/>
                <a:sym typeface="Century Gothic"/>
              </a:rPr>
              <a:t>  </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Targets</a:t>
            </a:r>
            <a:endParaRPr/>
          </a:p>
        </p:txBody>
      </p:sp>
      <p:sp>
        <p:nvSpPr>
          <p:cNvPr id="164" name="Google Shape;16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90000"/>
              </a:lnSpc>
              <a:spcBef>
                <a:spcPts val="0"/>
              </a:spcBef>
              <a:spcAft>
                <a:spcPts val="0"/>
              </a:spcAft>
              <a:buSzPts val="2100"/>
              <a:buAutoNum type="arabicPeriod"/>
            </a:pPr>
            <a:r>
              <a:rPr lang="en"/>
              <a:t>I can read a new excerpt of </a:t>
            </a:r>
            <a:r>
              <a:rPr lang="en" i="1"/>
              <a:t>The Hope Chest</a:t>
            </a:r>
            <a:r>
              <a:rPr lang="en"/>
              <a:t> aloud fluently.</a:t>
            </a:r>
            <a:endParaRPr/>
          </a:p>
          <a:p>
            <a:pPr marL="457200" lvl="0" indent="-361950" algn="l" rtl="0">
              <a:lnSpc>
                <a:spcPct val="90000"/>
              </a:lnSpc>
              <a:spcBef>
                <a:spcPts val="0"/>
              </a:spcBef>
              <a:spcAft>
                <a:spcPts val="0"/>
              </a:spcAft>
              <a:buSzPts val="2100"/>
              <a:buAutoNum type="arabicPeriod"/>
            </a:pPr>
            <a:r>
              <a:rPr lang="en"/>
              <a:t>I can use the text to answer questions about Chapter 4 of </a:t>
            </a:r>
            <a:r>
              <a:rPr lang="en" i="1"/>
              <a:t>The Hope Chest</a:t>
            </a:r>
            <a:r>
              <a:rPr lang="en"/>
              <a:t>.</a:t>
            </a:r>
            <a:endParaRPr/>
          </a:p>
          <a:p>
            <a:pPr marL="139700" lvl="0" indent="0" algn="l" rtl="0">
              <a:lnSpc>
                <a:spcPct val="90000"/>
              </a:lnSpc>
              <a:spcBef>
                <a:spcPts val="0"/>
              </a:spcBef>
              <a:spcAft>
                <a:spcPts val="0"/>
              </a:spcAft>
              <a:buSzPts val="2100"/>
              <a:buNone/>
            </a:pPr>
            <a:endParaRPr/>
          </a:p>
          <a:p>
            <a:pPr marL="0" lvl="0" indent="0" algn="l" rtl="0">
              <a:lnSpc>
                <a:spcPct val="90000"/>
              </a:lnSpc>
              <a:spcBef>
                <a:spcPts val="800"/>
              </a:spcBef>
              <a:spcAft>
                <a:spcPts val="0"/>
              </a:spcAft>
              <a:buSzPts val="2100"/>
              <a:buNone/>
            </a:pPr>
            <a:endParaRPr/>
          </a:p>
        </p:txBody>
      </p:sp>
      <p:pic>
        <p:nvPicPr>
          <p:cNvPr id="165" name="Google Shape;165;p23"/>
          <p:cNvPicPr preferRelativeResize="0"/>
          <p:nvPr/>
        </p:nvPicPr>
        <p:blipFill rotWithShape="1">
          <a:blip r:embed="rId3">
            <a:alphaModFix/>
          </a:blip>
          <a:srcRect/>
          <a:stretch/>
        </p:blipFill>
        <p:spPr>
          <a:xfrm>
            <a:off x="8425543" y="4321099"/>
            <a:ext cx="590542" cy="591564"/>
          </a:xfrm>
          <a:prstGeom prst="rect">
            <a:avLst/>
          </a:prstGeom>
          <a:noFill/>
          <a:ln>
            <a:noFill/>
          </a:ln>
        </p:spPr>
      </p:pic>
      <p:pic>
        <p:nvPicPr>
          <p:cNvPr id="166" name="Google Shape;166;p23"/>
          <p:cNvPicPr preferRelativeResize="0"/>
          <p:nvPr/>
        </p:nvPicPr>
        <p:blipFill rotWithShape="1">
          <a:blip r:embed="rId4">
            <a:alphaModFix/>
          </a:blip>
          <a:srcRect/>
          <a:stretch/>
        </p:blipFill>
        <p:spPr>
          <a:xfrm>
            <a:off x="7849693" y="4383783"/>
            <a:ext cx="575850" cy="52888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Tracking Progress</a:t>
            </a:r>
            <a:endParaRPr sz="3300" b="0" i="0" u="none" strike="noStrike" cap="none">
              <a:solidFill>
                <a:schemeClr val="dk1"/>
              </a:solidFill>
              <a:latin typeface="Century Gothic"/>
              <a:ea typeface="Century Gothic"/>
              <a:cs typeface="Century Gothic"/>
              <a:sym typeface="Century Gothic"/>
            </a:endParaRPr>
          </a:p>
        </p:txBody>
      </p:sp>
      <p:pic>
        <p:nvPicPr>
          <p:cNvPr id="172" name="Google Shape;172;p24"/>
          <p:cNvPicPr preferRelativeResize="0"/>
          <p:nvPr/>
        </p:nvPicPr>
        <p:blipFill rotWithShape="1">
          <a:blip r:embed="rId3">
            <a:alphaModFix/>
          </a:blip>
          <a:srcRect/>
          <a:stretch/>
        </p:blipFill>
        <p:spPr>
          <a:xfrm>
            <a:off x="438150" y="1108719"/>
            <a:ext cx="3477139" cy="3570656"/>
          </a:xfrm>
          <a:prstGeom prst="rect">
            <a:avLst/>
          </a:prstGeom>
          <a:noFill/>
          <a:ln w="9525" cap="flat" cmpd="sng">
            <a:solidFill>
              <a:schemeClr val="dk2"/>
            </a:solidFill>
            <a:prstDash val="solid"/>
            <a:round/>
            <a:headEnd type="none" w="sm" len="sm"/>
            <a:tailEnd type="none" w="sm" len="sm"/>
          </a:ln>
        </p:spPr>
      </p:pic>
      <p:sp>
        <p:nvSpPr>
          <p:cNvPr id="173" name="Google Shape;173;p24"/>
          <p:cNvSpPr txBox="1"/>
          <p:nvPr/>
        </p:nvSpPr>
        <p:spPr>
          <a:xfrm>
            <a:off x="4351200" y="1194950"/>
            <a:ext cx="4164300" cy="3351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Use sticky notes to find evidence of the following criteria:</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RL.4.1, RI.4.1:  I refer to the text to ask and answer questions.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RL.4.4, RI.4.4., L.4.4:  I determine the meaning of unknown words and phrases using at least one of the following strategies:  use context, use affixes and roots, use reference materials.</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79" name="Google Shape;179;p25"/>
          <p:cNvSpPr txBo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chemeClr val="tx1"/>
              </a:solidFill>
              <a:latin typeface="Calibri"/>
              <a:ea typeface="Calibri"/>
              <a:cs typeface="Calibri"/>
              <a:sym typeface="Calibri"/>
            </a:endParaRPr>
          </a:p>
        </p:txBody>
      </p:sp>
      <p:sp>
        <p:nvSpPr>
          <p:cNvPr id="180" name="Google Shape;180;p25"/>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Module 3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Amendment?</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chemeClr val="dk1"/>
                </a:solidFill>
                <a:latin typeface="Century Gothic"/>
                <a:ea typeface="Century Gothic"/>
                <a:cs typeface="Century Gothic"/>
                <a:sym typeface="Century Gothic"/>
              </a:rPr>
              <a:t>How can stories inspire us to take action to contribute to a better world?</a:t>
            </a:r>
            <a:endParaRPr sz="1400" b="0" i="0" u="none" strike="noStrike" cap="none" dirty="0">
              <a:solidFill>
                <a:srgbClr val="000000"/>
              </a:solidFill>
              <a:latin typeface="Arial"/>
              <a:ea typeface="Arial"/>
              <a:cs typeface="Arial"/>
              <a:sym typeface="Arial"/>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chemeClr val="dk1"/>
                </a:solidFill>
                <a:latin typeface="Century Gothic"/>
                <a:ea typeface="Century Gothic"/>
                <a:cs typeface="Century Gothic"/>
                <a:sym typeface="Century Gothic"/>
              </a:rPr>
              <a:t>How and why can we encourage and support others to contribute to a better world?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186" name="Google Shape;186;p26"/>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187" name="Google Shape;187;p26"/>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4" name="Google Shape;194;p27"/>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5" name="Google Shape;195;p27"/>
          <p:cNvGraphicFramePr/>
          <p:nvPr/>
        </p:nvGraphicFramePr>
        <p:xfrm>
          <a:off x="952500" y="2809725"/>
          <a:ext cx="7239000" cy="1859219"/>
        </p:xfrm>
        <a:graphic>
          <a:graphicData uri="http://schemas.openxmlformats.org/drawingml/2006/table">
            <a:tbl>
              <a:tblPr>
                <a:noFill/>
                <a:tableStyleId>{7F38B16B-0E2B-4D3F-B3DB-1C468666ACC6}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4-5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US" sz="1700" b="1" i="0" u="none" strike="noStrike" cap="none" dirty="0" smtClean="0">
                <a:solidFill>
                  <a:schemeClr val="dk1"/>
                </a:solidFill>
                <a:latin typeface="Century Gothic"/>
                <a:ea typeface="Century Gothic"/>
                <a:cs typeface="Century Gothic"/>
                <a:sym typeface="Century Gothic"/>
              </a:rPr>
              <a:t>4-5</a:t>
            </a:r>
            <a:r>
              <a:rPr lang="en" sz="1700" b="1" i="0" u="none" strike="noStrike" cap="none" dirty="0" smtClean="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a:t>
            </a:r>
            <a:r>
              <a:rPr lang="en" sz="1700" dirty="0"/>
              <a:t>s 4-5</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a:solidFill>
                  <a:schemeClr val="dk1"/>
                </a:solidFill>
                <a:latin typeface="Century Gothic"/>
                <a:ea typeface="Century Gothic"/>
                <a:cs typeface="Century Gothic"/>
                <a:sym typeface="Century Gothic"/>
              </a:rPr>
              <a:t>In this lesson, students will be: </a:t>
            </a:r>
            <a:endParaRPr dirty="0"/>
          </a:p>
          <a:p>
            <a:pPr marL="457200" marR="0" lvl="0" indent="-336550" algn="l" rtl="0">
              <a:lnSpc>
                <a:spcPct val="100000"/>
              </a:lnSpc>
              <a:spcBef>
                <a:spcPts val="0"/>
              </a:spcBef>
              <a:spcAft>
                <a:spcPts val="0"/>
              </a:spcAft>
              <a:buSzPts val="1700"/>
              <a:buChar char="●"/>
            </a:pPr>
            <a:r>
              <a:rPr lang="en" sz="1700" dirty="0"/>
              <a:t>Reviewing Learning Targets</a:t>
            </a:r>
            <a:endParaRPr sz="1700" dirty="0"/>
          </a:p>
          <a:p>
            <a:pPr marL="457200" marR="0" lvl="0" indent="-336550" algn="l" rtl="0">
              <a:lnSpc>
                <a:spcPct val="100000"/>
              </a:lnSpc>
              <a:spcBef>
                <a:spcPts val="0"/>
              </a:spcBef>
              <a:spcAft>
                <a:spcPts val="0"/>
              </a:spcAft>
              <a:buSzPts val="1700"/>
              <a:buChar char="●"/>
            </a:pPr>
            <a:r>
              <a:rPr lang="en" sz="1700" dirty="0"/>
              <a:t>Completing </a:t>
            </a:r>
            <a:r>
              <a:rPr lang="en" sz="1700" b="1" dirty="0"/>
              <a:t>Mid-Unit 1 Assessment:  Answering Questions about a Literary Text</a:t>
            </a:r>
            <a:endParaRPr sz="1700" b="1" dirty="0"/>
          </a:p>
          <a:p>
            <a:pPr marL="457200" marR="0" lvl="0" indent="-336550" algn="l" rtl="0">
              <a:lnSpc>
                <a:spcPct val="100000"/>
              </a:lnSpc>
              <a:spcBef>
                <a:spcPts val="0"/>
              </a:spcBef>
              <a:spcAft>
                <a:spcPts val="0"/>
              </a:spcAft>
              <a:buSzPts val="1700"/>
              <a:buChar char="●"/>
            </a:pPr>
            <a:r>
              <a:rPr lang="en" sz="1700" dirty="0"/>
              <a:t>Tracking Progress</a:t>
            </a:r>
            <a:endParaRPr sz="1700" dirty="0"/>
          </a:p>
          <a:p>
            <a:pPr marL="457200" marR="0" lvl="0" indent="-3365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4-5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US" sz="1800" b="1" i="0" u="none" strike="noStrike" cap="none" dirty="0" smtClean="0">
                <a:solidFill>
                  <a:schemeClr val="dk1"/>
                </a:solidFill>
                <a:latin typeface="Century Gothic"/>
                <a:ea typeface="Century Gothic"/>
                <a:cs typeface="Century Gothic"/>
                <a:sym typeface="Century Gothic"/>
              </a:rPr>
              <a:t>4-5</a:t>
            </a:r>
            <a:r>
              <a:rPr lang="en" sz="1800" b="1"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1</a:t>
            </a:r>
            <a:r>
              <a:rPr lang="en" sz="3400" b="0" i="0" u="none" strike="noStrike" cap="none">
                <a:solidFill>
                  <a:schemeClr val="dk1"/>
                </a:solidFill>
                <a:latin typeface="Century Gothic"/>
                <a:ea typeface="Century Gothic"/>
                <a:cs typeface="Century Gothic"/>
                <a:sym typeface="Century Gothic"/>
              </a:rPr>
              <a:t>: Lesson </a:t>
            </a:r>
            <a:r>
              <a:rPr lang="en"/>
              <a:t>4-5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US" sz="2400" b="1" i="0" u="none" strike="noStrike" cap="none" dirty="0" smtClean="0">
                <a:solidFill>
                  <a:schemeClr val="dk1"/>
                </a:solidFill>
                <a:latin typeface="Century Gothic"/>
                <a:ea typeface="Century Gothic"/>
                <a:cs typeface="Century Gothic"/>
                <a:sym typeface="Century Gothic"/>
              </a:rPr>
              <a:t>4-5</a:t>
            </a:r>
            <a:r>
              <a:rPr lang="en" sz="2400" b="1" i="0" u="none" strike="noStrike" cap="none" dirty="0" smtClean="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t>1</a:t>
            </a:r>
            <a:r>
              <a:rPr lang="en" sz="2400" b="0" i="0" u="none" strike="noStrike" cap="none" dirty="0">
                <a:solidFill>
                  <a:schemeClr val="dk1"/>
                </a:solidFill>
                <a:latin typeface="Century Gothic"/>
                <a:ea typeface="Century Gothic"/>
                <a:cs typeface="Century Gothic"/>
                <a:sym typeface="Century Gothic"/>
              </a:rPr>
              <a:t> protocol</a:t>
            </a:r>
            <a:r>
              <a:rPr lang="en" sz="2400" dirty="0"/>
              <a:t>:  Thumb-O-Meter.</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7817400" y="375124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6" name="Google Shape;116;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a:t>
            </a:r>
            <a:r>
              <a:rPr lang="en" sz="1800" b="1" dirty="0"/>
              <a:t>s 4-5</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336550" indent="-285750">
              <a:lnSpc>
                <a:spcPct val="100000"/>
              </a:lnSpc>
              <a:spcBef>
                <a:spcPts val="0"/>
              </a:spcBef>
              <a:buClr>
                <a:srgbClr val="000000"/>
              </a:buClr>
              <a:buSzPts val="1400"/>
            </a:pPr>
            <a:r>
              <a:rPr lang="en" sz="1400" dirty="0">
                <a:solidFill>
                  <a:srgbClr val="000000"/>
                </a:solidFill>
              </a:rPr>
              <a:t>The basic design of this lesson supports students by inviting them to complete assessment tasks similar to the classroom tasks completed in Lessons </a:t>
            </a:r>
            <a:r>
              <a:rPr lang="en" sz="1400" dirty="0" smtClean="0">
                <a:solidFill>
                  <a:srgbClr val="000000"/>
                </a:solidFill>
              </a:rPr>
              <a:t>1–3.</a:t>
            </a:r>
            <a:endParaRPr lang="en" sz="1400" dirty="0">
              <a:solidFill>
                <a:srgbClr val="000000"/>
              </a:solidFill>
            </a:endParaRPr>
          </a:p>
          <a:p>
            <a:pPr marL="336550" indent="-285750">
              <a:lnSpc>
                <a:spcPct val="100000"/>
              </a:lnSpc>
              <a:spcBef>
                <a:spcPts val="0"/>
              </a:spcBef>
              <a:buClr>
                <a:srgbClr val="000000"/>
              </a:buClr>
              <a:buSzPts val="1400"/>
            </a:pPr>
            <a:r>
              <a:rPr lang="en" sz="1400" dirty="0" smtClean="0">
                <a:solidFill>
                  <a:srgbClr val="000000"/>
                </a:solidFill>
              </a:rPr>
              <a:t>ELL </a:t>
            </a:r>
            <a:r>
              <a:rPr lang="en" sz="1400" dirty="0">
                <a:solidFill>
                  <a:srgbClr val="000000"/>
                </a:solidFill>
              </a:rPr>
              <a:t>students may find the assessment challenging. Encourage students to consult classroom resources and give them specific, positive feedback on the progress they’ve made in learning </a:t>
            </a:r>
            <a:r>
              <a:rPr lang="en" sz="1400" dirty="0" smtClean="0">
                <a:solidFill>
                  <a:srgbClr val="000000"/>
                </a:solidFill>
              </a:rPr>
              <a:t>English.</a:t>
            </a:r>
            <a:endParaRPr lang="en" sz="1400" dirty="0">
              <a:solidFill>
                <a:srgbClr val="000000"/>
              </a:solidFill>
            </a:endParaRPr>
          </a:p>
          <a:p>
            <a:pPr marL="336550" indent="-285750">
              <a:lnSpc>
                <a:spcPct val="100000"/>
              </a:lnSpc>
              <a:spcBef>
                <a:spcPts val="0"/>
              </a:spcBef>
              <a:buClr>
                <a:srgbClr val="000000"/>
              </a:buClr>
              <a:buSzPts val="1400"/>
            </a:pPr>
            <a:r>
              <a:rPr lang="en" sz="1400" dirty="0" smtClean="0">
                <a:solidFill>
                  <a:srgbClr val="000000"/>
                </a:solidFill>
              </a:rPr>
              <a:t>Allow </a:t>
            </a:r>
            <a:r>
              <a:rPr lang="en" sz="1400" dirty="0">
                <a:solidFill>
                  <a:srgbClr val="000000"/>
                </a:solidFill>
              </a:rPr>
              <a:t>students to review note-catchers, the Academic and Domain-Specific Word Walls, vocabulary logs, and other classroom </a:t>
            </a:r>
            <a:r>
              <a:rPr lang="en" sz="1400" dirty="0" smtClean="0">
                <a:solidFill>
                  <a:srgbClr val="000000"/>
                </a:solidFill>
              </a:rPr>
              <a:t>resources.</a:t>
            </a:r>
            <a:endParaRPr lang="en" sz="1400" dirty="0">
              <a:solidFill>
                <a:srgbClr val="000000"/>
              </a:solidFill>
            </a:endParaRPr>
          </a:p>
          <a:p>
            <a:pPr marL="336550" indent="-285750">
              <a:lnSpc>
                <a:spcPct val="100000"/>
              </a:lnSpc>
              <a:spcBef>
                <a:spcPts val="0"/>
              </a:spcBef>
              <a:buClr>
                <a:srgbClr val="000000"/>
              </a:buClr>
              <a:buSzPts val="1400"/>
            </a:pPr>
            <a:r>
              <a:rPr lang="en" sz="1400" dirty="0" smtClean="0">
                <a:solidFill>
                  <a:srgbClr val="000000"/>
                </a:solidFill>
              </a:rPr>
              <a:t>Ensure </a:t>
            </a:r>
            <a:r>
              <a:rPr lang="en" sz="1400" dirty="0">
                <a:solidFill>
                  <a:srgbClr val="000000"/>
                </a:solidFill>
              </a:rPr>
              <a:t>that students understand the assessment directions. Answer their questions, refraining from supplying answers to the assessment questions themselves (see additional support in the lesson</a:t>
            </a:r>
            <a:r>
              <a:rPr lang="en" sz="1400" dirty="0" smtClean="0">
                <a:solidFill>
                  <a:srgbClr val="000000"/>
                </a:solidFill>
              </a:rPr>
              <a:t>).</a:t>
            </a:r>
            <a:endParaRPr lang="en" sz="1400" dirty="0">
              <a:solidFill>
                <a:srgbClr val="000000"/>
              </a:solidFill>
            </a:endParaRPr>
          </a:p>
          <a:p>
            <a:pPr marL="336550" indent="-285750">
              <a:lnSpc>
                <a:spcPct val="100000"/>
              </a:lnSpc>
              <a:spcBef>
                <a:spcPts val="0"/>
              </a:spcBef>
              <a:buClr>
                <a:srgbClr val="000000"/>
              </a:buClr>
              <a:buSzPts val="1400"/>
            </a:pPr>
            <a:r>
              <a:rPr lang="en" sz="1400" dirty="0" smtClean="0">
                <a:solidFill>
                  <a:srgbClr val="000000"/>
                </a:solidFill>
              </a:rPr>
              <a:t>After </a:t>
            </a:r>
            <a:r>
              <a:rPr lang="en" sz="1400" dirty="0">
                <a:solidFill>
                  <a:srgbClr val="000000"/>
                </a:solidFill>
              </a:rPr>
              <a:t>the assessment, ask students to discuss which assessment task was easiest and which was most difficult, and why.</a:t>
            </a: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1</a:t>
            </a:r>
            <a:r>
              <a:rPr lang="en" sz="3400" b="0" i="0" u="none" strike="noStrike" cap="none">
                <a:solidFill>
                  <a:schemeClr val="dk1"/>
                </a:solidFill>
                <a:latin typeface="Century Gothic"/>
                <a:ea typeface="Century Gothic"/>
                <a:cs typeface="Century Gothic"/>
                <a:sym typeface="Century Gothic"/>
              </a:rPr>
              <a:t>: Lesson </a:t>
            </a:r>
            <a:r>
              <a:rPr lang="en"/>
              <a:t>4-5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9" name="Google Shape;12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0" name="Google Shape;130;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dirty="0">
                <a:solidFill>
                  <a:srgbClr val="404040"/>
                </a:solidFill>
                <a:latin typeface="Century Gothic"/>
                <a:ea typeface="Century Gothic"/>
                <a:cs typeface="Century Gothic"/>
                <a:sym typeface="Century Gothic"/>
              </a:rPr>
              <a:t>Grade 4: Module </a:t>
            </a:r>
            <a:r>
              <a:rPr lang="en" sz="3000" b="1" dirty="0">
                <a:solidFill>
                  <a:srgbClr val="404040"/>
                </a:solidFill>
                <a:latin typeface="Century Gothic"/>
                <a:ea typeface="Century Gothic"/>
                <a:cs typeface="Century Gothic"/>
                <a:sym typeface="Century Gothic"/>
              </a:rPr>
              <a:t>4</a:t>
            </a:r>
            <a:r>
              <a:rPr lang="en" sz="3000" b="1" i="0" u="none" strike="noStrike" cap="none" dirty="0">
                <a:solidFill>
                  <a:srgbClr val="404040"/>
                </a:solidFill>
                <a:latin typeface="Century Gothic"/>
                <a:ea typeface="Century Gothic"/>
                <a:cs typeface="Century Gothic"/>
                <a:sym typeface="Century Gothic"/>
              </a:rPr>
              <a:t>: </a:t>
            </a:r>
            <a:br>
              <a:rPr lang="en" sz="3000" b="1" i="0" u="none" strike="noStrike" cap="none" dirty="0">
                <a:solidFill>
                  <a:srgbClr val="404040"/>
                </a:solidFill>
                <a:latin typeface="Century Gothic"/>
                <a:ea typeface="Century Gothic"/>
                <a:cs typeface="Century Gothic"/>
                <a:sym typeface="Century Gothic"/>
              </a:rPr>
            </a:br>
            <a:r>
              <a:rPr lang="en" sz="3000" b="1" i="0" u="none" strike="noStrike" cap="none" dirty="0">
                <a:solidFill>
                  <a:srgbClr val="404040"/>
                </a:solidFill>
                <a:latin typeface="Century Gothic"/>
                <a:ea typeface="Century Gothic"/>
                <a:cs typeface="Century Gothic"/>
                <a:sym typeface="Century Gothic"/>
              </a:rPr>
              <a:t>Unit 1: Lessons </a:t>
            </a:r>
            <a:r>
              <a:rPr lang="en" sz="3000" b="1" dirty="0">
                <a:solidFill>
                  <a:srgbClr val="404040"/>
                </a:solidFill>
                <a:latin typeface="Century Gothic"/>
                <a:ea typeface="Century Gothic"/>
                <a:cs typeface="Century Gothic"/>
                <a:sym typeface="Century Gothic"/>
              </a:rPr>
              <a:t>4 &amp;</a:t>
            </a:r>
            <a:r>
              <a:rPr lang="en" sz="3000" b="1" dirty="0" smtClean="0">
                <a:solidFill>
                  <a:srgbClr val="404040"/>
                </a:solidFill>
                <a:latin typeface="Century Gothic"/>
                <a:ea typeface="Century Gothic"/>
                <a:cs typeface="Century Gothic"/>
                <a:sym typeface="Century Gothic"/>
              </a:rPr>
              <a:t> </a:t>
            </a:r>
            <a:r>
              <a:rPr lang="en" sz="3000" b="1" dirty="0">
                <a:solidFill>
                  <a:srgbClr val="404040"/>
                </a:solidFill>
                <a:latin typeface="Century Gothic"/>
                <a:ea typeface="Century Gothic"/>
                <a:cs typeface="Century Gothic"/>
                <a:sym typeface="Century Gothic"/>
              </a:rPr>
              <a:t>5</a:t>
            </a:r>
            <a:endParaRPr sz="3000" b="0" i="0" u="none" strike="noStrike" cap="none" dirty="0">
              <a:solidFill>
                <a:srgbClr val="404040"/>
              </a:solidFill>
              <a:latin typeface="Calibri"/>
              <a:ea typeface="Calibri"/>
              <a:cs typeface="Calibri"/>
              <a:sym typeface="Calibri"/>
            </a:endParaRPr>
          </a:p>
        </p:txBody>
      </p:sp>
      <p:pic>
        <p:nvPicPr>
          <p:cNvPr id="131" name="Google Shape;13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2" name="Google Shape;13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38" name="Google Shape;138;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 and tomorrow?</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t>Reviewing Learning Targets;</a:t>
            </a:r>
            <a:endParaRPr sz="2400" dirty="0"/>
          </a:p>
          <a:p>
            <a:pPr marL="457200" marR="0" lvl="0" indent="-381000" algn="l" rtl="0">
              <a:lnSpc>
                <a:spcPct val="100000"/>
              </a:lnSpc>
              <a:spcBef>
                <a:spcPts val="0"/>
              </a:spcBef>
              <a:spcAft>
                <a:spcPts val="0"/>
              </a:spcAft>
              <a:buSzPts val="2400"/>
              <a:buChar char="●"/>
            </a:pPr>
            <a:r>
              <a:rPr lang="en" sz="2400" dirty="0"/>
              <a:t>Completing </a:t>
            </a:r>
            <a:r>
              <a:rPr lang="en" sz="2400" b="1" dirty="0"/>
              <a:t>Mid-Unit 1 Assessment:  Answering Questions about a Literary Text</a:t>
            </a:r>
            <a:r>
              <a:rPr lang="en" sz="2400" dirty="0"/>
              <a:t>;</a:t>
            </a:r>
            <a:endParaRPr sz="2400" dirty="0"/>
          </a:p>
          <a:p>
            <a:pPr marL="457200" marR="0" lvl="0" indent="-381000" algn="l" rtl="0">
              <a:lnSpc>
                <a:spcPct val="100000"/>
              </a:lnSpc>
              <a:spcBef>
                <a:spcPts val="0"/>
              </a:spcBef>
              <a:spcAft>
                <a:spcPts val="0"/>
              </a:spcAft>
              <a:buSzPts val="2400"/>
              <a:buChar char="●"/>
            </a:pPr>
            <a:r>
              <a:rPr lang="en" sz="2400" dirty="0"/>
              <a:t>Tracking Progress; and </a:t>
            </a:r>
            <a:endParaRPr sz="2400" dirty="0"/>
          </a:p>
          <a:p>
            <a:pPr marL="457200" marR="0" lvl="0" indent="-381000" algn="l" rtl="0">
              <a:lnSpc>
                <a:spcPct val="100000"/>
              </a:lnSpc>
              <a:spcBef>
                <a:spcPts val="0"/>
              </a:spcBef>
              <a:spcAft>
                <a:spcPts val="0"/>
              </a:spcAft>
              <a:buSzPts val="2400"/>
              <a:buChar char="●"/>
            </a:pPr>
            <a:r>
              <a:rPr lang="en" sz="2400" dirty="0"/>
              <a:t>Reviewing 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4" name="Google Shape;144;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AutoNum type="arabicPeriod"/>
            </a:pPr>
            <a:r>
              <a:rPr lang="en"/>
              <a:t>I can read a new excerpt of </a:t>
            </a:r>
            <a:r>
              <a:rPr lang="en" i="1"/>
              <a:t>The Hope Chest</a:t>
            </a:r>
            <a:r>
              <a:rPr lang="en"/>
              <a:t> aloud fluently.</a:t>
            </a:r>
            <a:endParaRPr/>
          </a:p>
          <a:p>
            <a:pPr marL="457200" marR="0" lvl="0" indent="-361950" algn="l" rtl="0">
              <a:lnSpc>
                <a:spcPct val="90000"/>
              </a:lnSpc>
              <a:spcBef>
                <a:spcPts val="0"/>
              </a:spcBef>
              <a:spcAft>
                <a:spcPts val="0"/>
              </a:spcAft>
              <a:buSzPts val="2100"/>
              <a:buAutoNum type="arabicPeriod"/>
            </a:pPr>
            <a:r>
              <a:rPr lang="en"/>
              <a:t>I can use the text to answer questions about Chapter 4 of </a:t>
            </a:r>
            <a:r>
              <a:rPr lang="en" i="1"/>
              <a:t>The Hope Chest</a:t>
            </a:r>
            <a:r>
              <a:rPr lang="en"/>
              <a: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1" dirty="0"/>
              <a:t>Mid-Unit 1 Assessment:  Answering Questions about a Literary Text</a:t>
            </a:r>
            <a:endParaRPr sz="3300" b="1" i="0" u="none" strike="noStrike" cap="none" dirty="0">
              <a:solidFill>
                <a:schemeClr val="dk1"/>
              </a:solidFill>
              <a:sym typeface="Century Gothic"/>
            </a:endParaRPr>
          </a:p>
        </p:txBody>
      </p:sp>
      <p:pic>
        <p:nvPicPr>
          <p:cNvPr id="150" name="Google Shape;150;p21"/>
          <p:cNvPicPr preferRelativeResize="0"/>
          <p:nvPr/>
        </p:nvPicPr>
        <p:blipFill rotWithShape="1">
          <a:blip r:embed="rId3">
            <a:alphaModFix/>
          </a:blip>
          <a:srcRect/>
          <a:stretch/>
        </p:blipFill>
        <p:spPr>
          <a:xfrm>
            <a:off x="900525" y="1318900"/>
            <a:ext cx="2559870" cy="3364050"/>
          </a:xfrm>
          <a:prstGeom prst="rect">
            <a:avLst/>
          </a:prstGeom>
          <a:noFill/>
          <a:ln w="9525" cap="flat" cmpd="sng">
            <a:solidFill>
              <a:schemeClr val="dk2"/>
            </a:solidFill>
            <a:prstDash val="solid"/>
            <a:round/>
            <a:headEnd type="none" w="sm" len="sm"/>
            <a:tailEnd type="none" w="sm" len="sm"/>
          </a:ln>
        </p:spPr>
      </p:pic>
      <p:sp>
        <p:nvSpPr>
          <p:cNvPr id="151" name="Google Shape;151;p21"/>
          <p:cNvSpPr txBox="1"/>
          <p:nvPr/>
        </p:nvSpPr>
        <p:spPr>
          <a:xfrm>
            <a:off x="4065450" y="1319025"/>
            <a:ext cx="3714900" cy="3364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4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2 - 3 minutes reflecting silently and writing, drawing, or thinking.</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Quietly pick up an assessment paper.</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Find a quiet place in the room and complete the assessment independently.</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Check your </a:t>
            </a:r>
            <a:r>
              <a:rPr lang="en" sz="1400" b="0" i="0" u="none" strike="noStrike" cap="none" dirty="0" smtClean="0">
                <a:solidFill>
                  <a:srgbClr val="000000"/>
                </a:solidFill>
                <a:latin typeface="Century Gothic"/>
                <a:ea typeface="Century Gothic"/>
                <a:cs typeface="Century Gothic"/>
                <a:sym typeface="Century Gothic"/>
              </a:rPr>
              <a:t>work</a:t>
            </a:r>
            <a:r>
              <a:rPr lang="en-US" sz="1400" b="0" i="0" u="none" strike="noStrike" cap="none" dirty="0" smtClean="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Add to your </a:t>
            </a:r>
            <a:r>
              <a:rPr lang="en" sz="1400" b="1" i="0" u="none" strike="noStrike" cap="none" dirty="0">
                <a:solidFill>
                  <a:srgbClr val="000000"/>
                </a:solidFill>
                <a:latin typeface="Century Gothic"/>
                <a:ea typeface="Century Gothic"/>
                <a:cs typeface="Century Gothic"/>
                <a:sym typeface="Century Gothic"/>
              </a:rPr>
              <a:t>vocabulary log </a:t>
            </a:r>
            <a:r>
              <a:rPr lang="en" sz="1400" b="0" i="0" u="none" strike="noStrike" cap="none" dirty="0">
                <a:solidFill>
                  <a:srgbClr val="000000"/>
                </a:solidFill>
                <a:latin typeface="Century Gothic"/>
                <a:ea typeface="Century Gothic"/>
                <a:cs typeface="Century Gothic"/>
                <a:sym typeface="Century Gothic"/>
              </a:rPr>
              <a:t>during the remaining time.</a:t>
            </a: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7EB544-C8AE-46A2-9DFE-1AD4D350CAD0}"/>
</file>

<file path=customXml/itemProps2.xml><?xml version="1.0" encoding="utf-8"?>
<ds:datastoreItem xmlns:ds="http://schemas.openxmlformats.org/officeDocument/2006/customXml" ds:itemID="{A258DF70-D0AA-4652-9ECD-AAB4FFD56900}"/>
</file>

<file path=customXml/itemProps3.xml><?xml version="1.0" encoding="utf-8"?>
<ds:datastoreItem xmlns:ds="http://schemas.openxmlformats.org/officeDocument/2006/customXml" ds:itemID="{D7C6BFCC-82BA-4B43-B4C1-3DC4432F0501}"/>
</file>

<file path=docProps/app.xml><?xml version="1.0" encoding="utf-8"?>
<Properties xmlns="http://schemas.openxmlformats.org/officeDocument/2006/extended-properties" xmlns:vt="http://schemas.openxmlformats.org/officeDocument/2006/docPropsVTypes">
  <TotalTime>14</TotalTime>
  <Words>3404</Words>
  <Application>Microsoft Macintosh PowerPoint</Application>
  <PresentationFormat>On-screen Show (16:9)</PresentationFormat>
  <Paragraphs>305</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Century Gothic</vt:lpstr>
      <vt:lpstr>Georgia</vt:lpstr>
      <vt:lpstr>Calibri</vt:lpstr>
      <vt:lpstr>Office Theme</vt:lpstr>
      <vt:lpstr>Grade 4: Module 4: Unit 1: Lesson 4-5 Teacher slide, before teaching.</vt:lpstr>
      <vt:lpstr>Grade 4: Module 4: Unit 1: Lesson 4-5 Teacher slide, before teaching.</vt:lpstr>
      <vt:lpstr>Grade 4: Module 4: Unit 1: Lesson 4-5 Teacher slide, before teaching.</vt:lpstr>
      <vt:lpstr>Grade 4: Module 4: Unit 1: Lesson 4-5 Teacher slide, before teaching.</vt:lpstr>
      <vt:lpstr>Grade 4: Module 4: Unit 1: Lesson 4-5 Teacher slide, before teaching.</vt:lpstr>
      <vt:lpstr>Grade 4: Module 4:  Unit 1: Lessons 4 &amp; 5</vt:lpstr>
      <vt:lpstr>Hello, Students!</vt:lpstr>
      <vt:lpstr>Reviewing Learning Targets</vt:lpstr>
      <vt:lpstr>Mid-Unit 1 Assessment:  Answering Questions about a Literary Text</vt:lpstr>
      <vt:lpstr>Mid-Unit 1 Assessment:  Answering Questions about a Literary Text </vt:lpstr>
      <vt:lpstr>Reviewing the Learning Targets</vt:lpstr>
      <vt:lpstr>Tracking Progress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4-5 Teacher slide, before teaching.</dc:title>
  <dc:creator>nbravo</dc:creator>
  <cp:lastModifiedBy>Alexander Specht</cp:lastModifiedBy>
  <cp:revision>4</cp:revision>
  <dcterms:modified xsi:type="dcterms:W3CDTF">2018-11-16T11:35:57Z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