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2.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1.xml" ContentType="application/vnd.openxmlformats-officedocument.presentationml.slide+xml"/>
  <Override PartName="/ppt/slideMasters/slideMaster3.xml" ContentType="application/vnd.openxmlformats-officedocument.presentationml.slideMaster+xml"/>
  <Override PartName="/ppt/slideMasters/slideMaster2.xml" ContentType="application/vnd.openxmlformats-officedocument.presentationml.slideMaster+xml"/>
  <Override PartName="/ppt/slideLayouts/slideLayout23.xml" ContentType="application/vnd.openxmlformats-officedocument.presentationml.slideLayout+xml"/>
  <Override PartName="/ppt/slideLayouts/slideLayout22.xml" ContentType="application/vnd.openxmlformats-officedocument.presentationml.slideLayout+xml"/>
  <Override PartName="/ppt/slideLayouts/slideLayout21.xml" ContentType="application/vnd.openxmlformats-officedocument.presentationml.slideLayout+xml"/>
  <Override PartName="/ppt/slideLayouts/slideLayout20.xml" ContentType="application/vnd.openxmlformats-officedocument.presentationml.slideLayout+xml"/>
  <Override PartName="/ppt/slideLayouts/slideLayout19.xml" ContentType="application/vnd.openxmlformats-officedocument.presentationml.slideLayout+xml"/>
  <Override PartName="/ppt/slideLayouts/slideLayout18.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32.xml" ContentType="application/vnd.openxmlformats-officedocument.presentationml.slideLayout+xml"/>
  <Override PartName="/ppt/slideLayouts/slideLayout31.xml" ContentType="application/vnd.openxmlformats-officedocument.presentationml.slideLayout+xml"/>
  <Override PartName="/ppt/slideLayouts/slideLayout30.xml" ContentType="application/vnd.openxmlformats-officedocument.presentationml.slideLayout+xml"/>
  <Override PartName="/ppt/slideMasters/slideMaster1.xml" ContentType="application/vnd.openxmlformats-officedocument.presentationml.slideMaster+xml"/>
  <Override PartName="/ppt/slideLayouts/slideLayout28.xml" ContentType="application/vnd.openxmlformats-officedocument.presentationml.slideLayout+xml"/>
  <Override PartName="/ppt/slideLayouts/slideLayout27.xml" ContentType="application/vnd.openxmlformats-officedocument.presentationml.slideLayout+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33.xml" ContentType="application/vnd.openxmlformats-officedocument.presentationml.slideLayout+xml"/>
  <Override PartName="/ppt/slideLayouts/slideLayout29.xml" ContentType="application/vnd.openxmlformats-officedocument.presentationml.slideLayout+xml"/>
  <Override PartName="/ppt/slideLayouts/slideLayout35.xml" ContentType="application/vnd.openxmlformats-officedocument.presentationml.slideLayout+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notesSlides/notesSlide10.xml" ContentType="application/vnd.openxmlformats-officedocument.presentationml.notesSlide+xml"/>
  <Override PartName="/ppt/notesSlides/notesSlide9.xml" ContentType="application/vnd.openxmlformats-officedocument.presentationml.notesSlide+xml"/>
  <Override PartName="/ppt/notesSlides/notesSlide8.xml" ContentType="application/vnd.openxmlformats-officedocument.presentationml.notesSlide+xml"/>
  <Override PartName="/ppt/slideLayouts/slideLayout34.xml" ContentType="application/vnd.openxmlformats-officedocument.presentationml.slideLayout+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9.xml" ContentType="application/vnd.openxmlformats-officedocument.presentationml.notesSlide+xml"/>
  <Override PartName="/ppt/notesSlides/notesSlide18.xml" ContentType="application/vnd.openxmlformats-officedocument.presentationml.notesSlide+xml"/>
  <Override PartName="/ppt/notesSlides/notesSlide17.xml" ContentType="application/vnd.openxmlformats-officedocument.presentationml.notesSlide+xml"/>
  <Override PartName="/ppt/notesSlides/notesSlide16.xml" ContentType="application/vnd.openxmlformats-officedocument.presentationml.notesSlide+xml"/>
  <Override PartName="/ppt/notesSlides/notesSlide7.xml" ContentType="application/vnd.openxmlformats-officedocument.presentationml.notesSlide+xml"/>
  <Override PartName="/ppt/notesSlides/notesSlide13.xml" ContentType="application/vnd.openxmlformats-officedocument.presentationml.notesSlide+xml"/>
  <Override PartName="/ppt/slideLayouts/slideLayout37.xml" ContentType="application/vnd.openxmlformats-officedocument.presentationml.slideLayout+xml"/>
  <Override PartName="/ppt/slideLayouts/slideLayout36.xml" ContentType="application/vnd.openxmlformats-officedocument.presentationml.slideLayout+xml"/>
  <Override PartName="/ppt/slideLayouts/slideLayout38.xml" ContentType="application/vnd.openxmlformats-officedocument.presentationml.slideLayout+xml"/>
  <Override PartName="/ppt/notesSlides/notesSlide2.xml" ContentType="application/vnd.openxmlformats-officedocument.presentationml.notesSlide+xml"/>
  <Override PartName="/ppt/notesSlides/notesSlide1.xml" ContentType="application/vnd.openxmlformats-officedocument.presentationml.notesSlide+xml"/>
  <Override PartName="/ppt/notesSlides/notesSlide4.xml" ContentType="application/vnd.openxmlformats-officedocument.presentationml.notesSlide+xml"/>
  <Override PartName="/ppt/notesSlides/notesSlide6.xml" ContentType="application/vnd.openxmlformats-officedocument.presentationml.notesSlide+xml"/>
  <Override PartName="/ppt/notesSlides/notesSlide3.xml" ContentType="application/vnd.openxmlformats-officedocument.presentationml.notesSlide+xml"/>
  <Override PartName="/ppt/notesSlides/notesSlide5.xml" ContentType="application/vnd.openxmlformats-officedocument.presentationml.notesSlide+xml"/>
  <Override PartName="/ppt/theme/theme1.xml" ContentType="application/vnd.openxmlformats-officedocument.theme+xml"/>
  <Override PartName="/ppt/notesMasters/notesMaster1.xml" ContentType="application/vnd.openxmlformats-officedocument.presentationml.notesMaster+xml"/>
  <Override PartName="/ppt/theme/theme3.xml" ContentType="application/vnd.openxmlformats-officedocument.theme+xml"/>
  <Override PartName="/ppt/theme/theme4.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6" r:id="rId1"/>
    <p:sldMasterId id="2147483687" r:id="rId2"/>
    <p:sldMasterId id="2147483688" r:id="rId3"/>
  </p:sldMasterIdLst>
  <p:notesMasterIdLst>
    <p:notesMasterId r:id="rId23"/>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4A631EA5-74FD-4ADB-BCCA-510EF47D76A1}">
  <a:tblStyle styleId="{4A631EA5-74FD-4ADB-BCCA-510EF47D76A1}"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042D8841-3E04-4774-B11D-C2DA2D680AC9}" styleName="Table_1">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5534" autoAdjust="0"/>
  </p:normalViewPr>
  <p:slideViewPr>
    <p:cSldViewPr snapToGrid="0">
      <p:cViewPr varScale="1">
        <p:scale>
          <a:sx n="96" d="100"/>
          <a:sy n="96" d="100"/>
        </p:scale>
        <p:origin x="-1464" y="-10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viewProps" Target="viewProps.xml"/><Relationship Id="rId13" Type="http://schemas.openxmlformats.org/officeDocument/2006/relationships/slide" Target="slides/slide10.xml"/><Relationship Id="rId18" Type="http://schemas.openxmlformats.org/officeDocument/2006/relationships/slide" Target="slides/slide15.xml"/><Relationship Id="rId8" Type="http://schemas.openxmlformats.org/officeDocument/2006/relationships/slide" Target="slides/slide5.xml"/><Relationship Id="rId21" Type="http://schemas.openxmlformats.org/officeDocument/2006/relationships/slide" Target="slides/slide18.xml"/><Relationship Id="rId3" Type="http://schemas.openxmlformats.org/officeDocument/2006/relationships/slideMaster" Target="slideMasters/slideMaster3.xml"/><Relationship Id="rId25" Type="http://schemas.openxmlformats.org/officeDocument/2006/relationships/presProps" Target="presProps.xml"/><Relationship Id="rId12" Type="http://schemas.openxmlformats.org/officeDocument/2006/relationships/slide" Target="slides/slide9.xml"/><Relationship Id="rId17" Type="http://schemas.openxmlformats.org/officeDocument/2006/relationships/slide" Target="slides/slide14.xml"/><Relationship Id="rId7" Type="http://schemas.openxmlformats.org/officeDocument/2006/relationships/slide" Target="slides/slide4.xml"/><Relationship Id="rId20" Type="http://schemas.openxmlformats.org/officeDocument/2006/relationships/slide" Target="slides/slide17.xml"/><Relationship Id="rId16" Type="http://schemas.openxmlformats.org/officeDocument/2006/relationships/slide" Target="slides/slide13.xml"/><Relationship Id="rId2" Type="http://schemas.openxmlformats.org/officeDocument/2006/relationships/slideMaster" Target="slideMasters/slideMaster2.xml"/><Relationship Id="rId29" Type="http://schemas.openxmlformats.org/officeDocument/2006/relationships/customXml" Target="../customXml/item1.xml"/><Relationship Id="rId24" Type="http://schemas.openxmlformats.org/officeDocument/2006/relationships/printerSettings" Target="printerSettings/printerSettings1.bin"/><Relationship Id="rId11"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slide" Target="slides/slide3.xml"/><Relationship Id="rId23" Type="http://schemas.openxmlformats.org/officeDocument/2006/relationships/notesMaster" Target="notesMasters/notesMaster1.xml"/><Relationship Id="rId28" Type="http://schemas.openxmlformats.org/officeDocument/2006/relationships/tableStyles" Target="tableStyles.xml"/><Relationship Id="rId15" Type="http://schemas.openxmlformats.org/officeDocument/2006/relationships/slide" Target="slides/slide12.xml"/><Relationship Id="rId5" Type="http://schemas.openxmlformats.org/officeDocument/2006/relationships/slide" Target="slides/slide2.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customXml" Target="../customXml/item3.xml"/><Relationship Id="rId9" Type="http://schemas.openxmlformats.org/officeDocument/2006/relationships/slide" Target="slides/slide6.xml"/><Relationship Id="rId22" Type="http://schemas.openxmlformats.org/officeDocument/2006/relationships/slide" Target="slides/slide19.xml"/><Relationship Id="rId27" Type="http://schemas.openxmlformats.org/officeDocument/2006/relationships/theme" Target="theme/theme1.xml"/><Relationship Id="rId14" Type="http://schemas.openxmlformats.org/officeDocument/2006/relationships/slide" Target="slides/slide11.xml"/><Relationship Id="rId4" Type="http://schemas.openxmlformats.org/officeDocument/2006/relationships/slide" Target="slides/slide1.xml"/><Relationship Id="rId30" Type="http://schemas.openxmlformats.org/officeDocument/2006/relationships/customXml" Target="../customXml/item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742278520"/>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Google Shape;241;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2" name="Google Shape;242;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Notes: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The Word Workout instructional practice serves as a cycle review. Students are introduced to a new “exercise” or learning activity in each Word Workout. These exercises allow students to apply skills learned throughout the cycle in a fun, engaging activity.</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During Word Workout: Same Sounds students apply their  knowledge of “-ous” and “-us” to read and spell words correctly.</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highlight>
                <a:schemeClr val="lt2"/>
              </a:highlight>
              <a:latin typeface="Calibri"/>
              <a:ea typeface="Calibri"/>
              <a:cs typeface="Calibri"/>
              <a:sym typeface="Calibri"/>
            </a:endParaRPr>
          </a:p>
          <a:p>
            <a:pPr marL="457200" lvl="0" indent="0" algn="l" rtl="0">
              <a:spcBef>
                <a:spcPts val="0"/>
              </a:spcBef>
              <a:spcAft>
                <a:spcPts val="0"/>
              </a:spcAft>
              <a:buNone/>
            </a:pPr>
            <a:endParaRPr sz="1200">
              <a:solidFill>
                <a:schemeClr val="dk1"/>
              </a:solidFill>
              <a:highlight>
                <a:schemeClr val="lt2"/>
              </a:highlight>
              <a:latin typeface="Calibri"/>
              <a:ea typeface="Calibri"/>
              <a:cs typeface="Calibri"/>
              <a:sym typeface="Calibri"/>
            </a:endParaRPr>
          </a:p>
        </p:txBody>
      </p:sp>
    </p:spTree>
    <p:extLst>
      <p:ext uri="{BB962C8B-B14F-4D97-AF65-F5344CB8AC3E}">
        <p14:creationId xmlns:p14="http://schemas.microsoft.com/office/powerpoint/2010/main" val="22581397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2"/>
        <p:cNvGrpSpPr/>
        <p:nvPr/>
      </p:nvGrpSpPr>
      <p:grpSpPr>
        <a:xfrm>
          <a:off x="0" y="0"/>
          <a:ext cx="0" cy="0"/>
          <a:chOff x="0" y="0"/>
          <a:chExt cx="0" cy="0"/>
        </a:xfrm>
      </p:grpSpPr>
      <p:sp>
        <p:nvSpPr>
          <p:cNvPr id="303" name="Google Shape;303;g451986a379_0_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4" name="Google Shape;304;g451986a379_0_7:notes"/>
          <p:cNvSpPr txBox="1">
            <a:spLocks noGrp="1"/>
          </p:cNvSpPr>
          <p:nvPr>
            <p:ph type="body" idx="1"/>
          </p:nvPr>
        </p:nvSpPr>
        <p:spPr>
          <a:xfrm>
            <a:off x="685800" y="4400550"/>
            <a:ext cx="5486400" cy="3600600"/>
          </a:xfrm>
          <a:prstGeom prst="rect">
            <a:avLst/>
          </a:prstGeom>
          <a:noFill/>
          <a:ln>
            <a:noFill/>
          </a:ln>
        </p:spPr>
        <p:txBody>
          <a:bodyPr spcFirstLastPara="1" wrap="square" lIns="91325" tIns="45650" rIns="91325" bIns="45650" anchor="t" anchorCtr="0">
            <a:noAutofit/>
          </a:bodyPr>
          <a:lstStyle/>
          <a:p>
            <a:pPr marL="0" lvl="0" indent="0" algn="l" rtl="0">
              <a:spcBef>
                <a:spcPts val="0"/>
              </a:spcBef>
              <a:spcAft>
                <a:spcPts val="0"/>
              </a:spcAft>
              <a:buClr>
                <a:schemeClr val="dk1"/>
              </a:buClr>
              <a:buFont typeface="Arial"/>
              <a:buNone/>
            </a:pPr>
            <a:r>
              <a:rPr lang="en" sz="1200" b="1" dirty="0">
                <a:latin typeface="Calibri"/>
                <a:ea typeface="Calibri"/>
                <a:cs typeface="Calibri"/>
                <a:sym typeface="Calibri"/>
              </a:rPr>
              <a:t>Suggested slide pacing: 1-2 minutes </a:t>
            </a:r>
            <a:endParaRPr sz="1200" dirty="0">
              <a:latin typeface="Calibri"/>
              <a:ea typeface="Calibri"/>
              <a:cs typeface="Calibri"/>
              <a:sym typeface="Calibri"/>
            </a:endParaRPr>
          </a:p>
          <a:p>
            <a:pPr marL="0" marR="0" lvl="0" indent="0" algn="l" rtl="0">
              <a:spcBef>
                <a:spcPts val="0"/>
              </a:spcBef>
              <a:spcAft>
                <a:spcPts val="0"/>
              </a:spcAft>
              <a:buNone/>
            </a:pPr>
            <a:endParaRPr sz="1200" dirty="0">
              <a:latin typeface="Calibri"/>
              <a:ea typeface="Calibri"/>
              <a:cs typeface="Calibri"/>
              <a:sym typeface="Calibri"/>
            </a:endParaRPr>
          </a:p>
          <a:p>
            <a:pPr marL="0" marR="0" lvl="0" indent="0" algn="l" rtl="0">
              <a:spcBef>
                <a:spcPts val="0"/>
              </a:spcBef>
              <a:spcAft>
                <a:spcPts val="0"/>
              </a:spcAft>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44500" marR="0" lvl="0" indent="-292100" algn="l" rtl="0">
              <a:spcBef>
                <a:spcPts val="0"/>
              </a:spcBef>
              <a:spcAft>
                <a:spcPts val="0"/>
              </a:spcAft>
              <a:buSzPts val="1200"/>
              <a:buFont typeface="Calibri"/>
              <a:buChar char="●"/>
            </a:pPr>
            <a:r>
              <a:rPr lang="en" sz="1200" dirty="0">
                <a:latin typeface="Calibri"/>
                <a:ea typeface="Calibri"/>
                <a:cs typeface="Calibri"/>
                <a:sym typeface="Calibri"/>
              </a:rPr>
              <a:t>After transition, review learning target with students. </a:t>
            </a:r>
            <a:endParaRPr sz="1200" dirty="0">
              <a:latin typeface="Calibri"/>
              <a:ea typeface="Calibri"/>
              <a:cs typeface="Calibri"/>
              <a:sym typeface="Calibri"/>
            </a:endParaRPr>
          </a:p>
          <a:p>
            <a:pPr marL="444500" marR="0" lvl="0" indent="0" algn="l" rtl="0">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latin typeface="Calibri"/>
                <a:ea typeface="Calibri"/>
                <a:cs typeface="Calibri"/>
                <a:sym typeface="Calibri"/>
              </a:rPr>
              <a:t>Teacher Actions: </a:t>
            </a:r>
            <a:r>
              <a:rPr lang="en" sz="1200" dirty="0" smtClean="0">
                <a:latin typeface="Calibri"/>
                <a:ea typeface="Calibri"/>
                <a:cs typeface="Calibri"/>
                <a:sym typeface="Calibri"/>
              </a:rPr>
              <a:t>None</a:t>
            </a:r>
            <a:r>
              <a:rPr lang="en-US" sz="1200" dirty="0" smtClean="0">
                <a:latin typeface="Calibri"/>
                <a:ea typeface="Calibri"/>
                <a:cs typeface="Calibri"/>
                <a:sym typeface="Calibri"/>
              </a:rPr>
              <a:t>.</a:t>
            </a:r>
            <a:endParaRPr sz="1200" dirty="0">
              <a:latin typeface="Calibri"/>
              <a:ea typeface="Calibri"/>
              <a:cs typeface="Calibri"/>
              <a:sym typeface="Calibri"/>
            </a:endParaRPr>
          </a:p>
          <a:p>
            <a:pPr marL="0" lvl="2" indent="0" algn="l" rtl="0">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latin typeface="Calibri"/>
                <a:ea typeface="Calibri"/>
                <a:cs typeface="Calibri"/>
                <a:sym typeface="Calibri"/>
              </a:rPr>
              <a:t>Student Look-fors/Listen-fors: </a:t>
            </a:r>
            <a:r>
              <a:rPr lang="en" sz="1200" dirty="0" smtClean="0">
                <a:latin typeface="Calibri"/>
                <a:ea typeface="Calibri"/>
                <a:cs typeface="Calibri"/>
                <a:sym typeface="Calibri"/>
              </a:rPr>
              <a:t>None</a:t>
            </a:r>
            <a:r>
              <a:rPr lang="en-US" sz="1200" dirty="0" smtClean="0">
                <a:latin typeface="Calibri"/>
                <a:ea typeface="Calibri"/>
                <a:cs typeface="Calibri"/>
                <a:sym typeface="Calibri"/>
              </a:rPr>
              <a:t>.</a:t>
            </a:r>
            <a:endParaRPr sz="1200" dirty="0">
              <a:latin typeface="Calibri"/>
              <a:ea typeface="Calibri"/>
              <a:cs typeface="Calibri"/>
              <a:sym typeface="Calibri"/>
            </a:endParaRPr>
          </a:p>
          <a:p>
            <a:pPr marL="1079500" lvl="2" indent="-88900" algn="l" rtl="0">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latin typeface="Calibri"/>
                <a:ea typeface="Calibri"/>
                <a:cs typeface="Calibri"/>
                <a:sym typeface="Calibri"/>
              </a:rPr>
              <a:t>Student Supports/Meeting Student Needs: </a:t>
            </a:r>
            <a:r>
              <a:rPr lang="en" sz="1200" dirty="0" smtClean="0">
                <a:latin typeface="Calibri"/>
                <a:ea typeface="Calibri"/>
                <a:cs typeface="Calibri"/>
                <a:sym typeface="Calibri"/>
              </a:rPr>
              <a:t>None</a:t>
            </a:r>
            <a:r>
              <a:rPr lang="en-US" sz="1200" dirty="0" smtClean="0">
                <a:latin typeface="Calibri"/>
                <a:ea typeface="Calibri"/>
                <a:cs typeface="Calibri"/>
                <a:sym typeface="Calibri"/>
              </a:rPr>
              <a:t>.</a:t>
            </a:r>
            <a:endParaRPr sz="1200" dirty="0">
              <a:latin typeface="Calibri"/>
              <a:ea typeface="Calibri"/>
              <a:cs typeface="Calibri"/>
              <a:sym typeface="Calibri"/>
            </a:endParaRPr>
          </a:p>
        </p:txBody>
      </p:sp>
      <p:sp>
        <p:nvSpPr>
          <p:cNvPr id="305" name="Google Shape;305;g451986a379_0_7:notes"/>
          <p:cNvSpPr txBox="1">
            <a:spLocks noGrp="1"/>
          </p:cNvSpPr>
          <p:nvPr>
            <p:ph type="ftr" idx="11"/>
          </p:nvPr>
        </p:nvSpPr>
        <p:spPr>
          <a:xfrm>
            <a:off x="0" y="8685214"/>
            <a:ext cx="2971800" cy="459000"/>
          </a:xfrm>
          <a:prstGeom prst="rect">
            <a:avLst/>
          </a:prstGeom>
          <a:noFill/>
          <a:ln>
            <a:noFill/>
          </a:ln>
        </p:spPr>
        <p:txBody>
          <a:bodyPr spcFirstLastPara="1" wrap="square" lIns="91325" tIns="45650" rIns="91325" bIns="45650"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06" name="Google Shape;306;g451986a379_0_7:notes"/>
          <p:cNvSpPr txBox="1">
            <a:spLocks noGrp="1"/>
          </p:cNvSpPr>
          <p:nvPr>
            <p:ph type="sldNum" idx="12"/>
          </p:nvPr>
        </p:nvSpPr>
        <p:spPr>
          <a:xfrm>
            <a:off x="3884613" y="8685214"/>
            <a:ext cx="2971800" cy="459000"/>
          </a:xfrm>
          <a:prstGeom prst="rect">
            <a:avLst/>
          </a:prstGeom>
          <a:noFill/>
          <a:ln>
            <a:noFill/>
          </a:ln>
        </p:spPr>
        <p:txBody>
          <a:bodyPr spcFirstLastPara="1" wrap="square" lIns="91325" tIns="45650" rIns="91325" bIns="4565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10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494521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2"/>
        <p:cNvGrpSpPr/>
        <p:nvPr/>
      </p:nvGrpSpPr>
      <p:grpSpPr>
        <a:xfrm>
          <a:off x="0" y="0"/>
          <a:ext cx="0" cy="0"/>
          <a:chOff x="0" y="0"/>
          <a:chExt cx="0" cy="0"/>
        </a:xfrm>
      </p:grpSpPr>
      <p:sp>
        <p:nvSpPr>
          <p:cNvPr id="313" name="Google Shape;313;g46fb8962b3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4" name="Google Shape;314;g46fb8962b3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10-12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You may choose from any of the review exercises taught in Modules 1–2. Students build their workout by practicing these exercises as a review of skills taught thus far. Consider that some exercises may be a better fit for the focus of this cycle so that words with “-ous,” and “-us” can be included. </a:t>
            </a:r>
            <a:endParaRPr sz="1200" dirty="0">
              <a:solidFill>
                <a:schemeClr val="dk1"/>
              </a:solidFill>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Poem: “I’m Not Feeling </a:t>
            </a:r>
            <a:r>
              <a:rPr lang="en" sz="1200" dirty="0" smtClean="0">
                <a:solidFill>
                  <a:schemeClr val="dk1"/>
                </a:solidFill>
                <a:latin typeface="Calibri"/>
                <a:ea typeface="Calibri"/>
                <a:cs typeface="Calibri"/>
                <a:sym typeface="Calibri"/>
              </a:rPr>
              <a:t>Well</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445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Introduce selected Review Exercise from Modules 1–2 for student practice. Say: “We will be continuing the Same Sounds Word Workout with our the poem “I’m Not Feeling Well.”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I will read a line from the poem to you, one line at a time. We will find the words with the /us/ sound, then you will write </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us</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or </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ous</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on your boards</a:t>
            </a:r>
            <a:r>
              <a:rPr lang="en" sz="1200" i="1" dirty="0" smtClean="0">
                <a:solidFill>
                  <a:schemeClr val="dk1"/>
                </a:solidFill>
                <a:latin typeface="Calibri"/>
                <a:ea typeface="Calibri"/>
                <a:cs typeface="Calibri"/>
                <a:sym typeface="Calibri"/>
              </a:rPr>
              <a:t>.</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 </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line of the poem (students do not see the poem): </a:t>
            </a:r>
            <a:r>
              <a:rPr lang="en" sz="1200" i="1" dirty="0">
                <a:solidFill>
                  <a:schemeClr val="dk1"/>
                </a:solidFill>
                <a:latin typeface="Calibri"/>
                <a:ea typeface="Calibri"/>
                <a:cs typeface="Calibri"/>
                <a:sym typeface="Calibri"/>
              </a:rPr>
              <a:t>“My brother thinks it’s humorous that my nose is all red.”</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identify any words with the /us/ sound and whisper it to their partner.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Did you hear any words with the /us/ sound</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yes, humorous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How would we spell the /us/ sound in the word </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humorous?</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Write that on your boards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hold up their boards and assess for correct “ous” spelling.  If students answer “us” explain and review rules.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Continue with each line of the poem.</a:t>
            </a:r>
            <a:endParaRPr sz="1200" dirty="0">
              <a:solidFill>
                <a:schemeClr val="dk1"/>
              </a:solidFill>
              <a:latin typeface="Calibri"/>
              <a:ea typeface="Calibri"/>
              <a:cs typeface="Calibri"/>
              <a:sym typeface="Calibri"/>
            </a:endParaRPr>
          </a:p>
          <a:p>
            <a:pPr marL="0" lvl="2"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listening for words with the /ch/ sound and identifying/writing the spelling pattern as a review.</a:t>
            </a:r>
            <a:endParaRPr sz="1200" dirty="0">
              <a:solidFill>
                <a:schemeClr val="dk1"/>
              </a:solidFill>
              <a:latin typeface="Calibri"/>
              <a:ea typeface="Calibri"/>
              <a:cs typeface="Calibri"/>
              <a:sym typeface="Calibri"/>
            </a:endParaRPr>
          </a:p>
          <a:p>
            <a:pPr marL="1079500" lvl="2" indent="-8890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Offer student-friendly definitions as needed for unfamiliar words.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spelling patterns as needed for “ous” and “us.”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allowing students to read the decodable to each other, page by page and the student listening identifies the words with /us/ and the spelling as time allows.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a:p>
            <a:pPr marL="0" lvl="0" indent="0" algn="l" rtl="0">
              <a:spcBef>
                <a:spcPts val="0"/>
              </a:spcBef>
              <a:spcAft>
                <a:spcPts val="0"/>
              </a:spcAft>
              <a:buNone/>
            </a:pPr>
            <a:endParaRPr dirty="0"/>
          </a:p>
        </p:txBody>
      </p:sp>
    </p:spTree>
    <p:extLst>
      <p:ext uri="{BB962C8B-B14F-4D97-AF65-F5344CB8AC3E}">
        <p14:creationId xmlns:p14="http://schemas.microsoft.com/office/powerpoint/2010/main" val="42671725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8"/>
        <p:cNvGrpSpPr/>
        <p:nvPr/>
      </p:nvGrpSpPr>
      <p:grpSpPr>
        <a:xfrm>
          <a:off x="0" y="0"/>
          <a:ext cx="0" cy="0"/>
          <a:chOff x="0" y="0"/>
          <a:chExt cx="0" cy="0"/>
        </a:xfrm>
      </p:grpSpPr>
      <p:sp>
        <p:nvSpPr>
          <p:cNvPr id="319" name="Google Shape;319;g4a1b554271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0" name="Google Shape;320;g4a1b554271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see slide 11</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identifying words spelled with -ous and -us.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dirty="0"/>
          </a:p>
        </p:txBody>
      </p:sp>
    </p:spTree>
    <p:extLst>
      <p:ext uri="{BB962C8B-B14F-4D97-AF65-F5344CB8AC3E}">
        <p14:creationId xmlns:p14="http://schemas.microsoft.com/office/powerpoint/2010/main" val="2516508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3"/>
        <p:cNvGrpSpPr/>
        <p:nvPr/>
      </p:nvGrpSpPr>
      <p:grpSpPr>
        <a:xfrm>
          <a:off x="0" y="0"/>
          <a:ext cx="0" cy="0"/>
          <a:chOff x="0" y="0"/>
          <a:chExt cx="0" cy="0"/>
        </a:xfrm>
      </p:grpSpPr>
      <p:sp>
        <p:nvSpPr>
          <p:cNvPr id="324" name="Google Shape;324;g4a1b553f25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5" name="Google Shape;325;g4a1b553f25_0_0:notes"/>
          <p:cNvSpPr txBox="1">
            <a:spLocks noGrp="1"/>
          </p:cNvSpPr>
          <p:nvPr>
            <p:ph type="body" idx="1"/>
          </p:nvPr>
        </p:nvSpPr>
        <p:spPr>
          <a:xfrm>
            <a:off x="685800" y="4400550"/>
            <a:ext cx="5486400" cy="3600600"/>
          </a:xfrm>
          <a:prstGeom prst="rect">
            <a:avLst/>
          </a:prstGeom>
          <a:noFill/>
          <a:ln>
            <a:noFill/>
          </a:ln>
        </p:spPr>
        <p:txBody>
          <a:bodyPr spcFirstLastPara="1" wrap="square" lIns="91325" tIns="45650" rIns="91325" bIns="45650" anchor="t" anchorCtr="0">
            <a:noAutofit/>
          </a:bodyPr>
          <a:lstStyle/>
          <a:p>
            <a:pPr marL="0" marR="0" lvl="0" indent="0" algn="l" rtl="0">
              <a:spcBef>
                <a:spcPts val="0"/>
              </a:spcBef>
              <a:spcAft>
                <a:spcPts val="0"/>
              </a:spcAft>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2-3</a:t>
            </a:r>
            <a:r>
              <a:rPr lang="en" sz="1200" b="1" i="0" u="none" strike="noStrike" cap="none" dirty="0">
                <a:solidFill>
                  <a:schemeClr val="dk1"/>
                </a:solidFill>
                <a:latin typeface="Calibri"/>
                <a:ea typeface="Calibri"/>
                <a:cs typeface="Calibri"/>
                <a:sym typeface="Calibri"/>
              </a:rPr>
              <a:t> minutes</a:t>
            </a:r>
            <a:endParaRPr sz="1200"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a:t>
            </a:r>
            <a:endParaRPr sz="1200" dirty="0">
              <a:solidFill>
                <a:schemeClr val="dk1"/>
              </a:solidFill>
              <a:latin typeface="Calibri"/>
              <a:ea typeface="Calibri"/>
              <a:cs typeface="Calibri"/>
              <a:sym typeface="Calibri"/>
            </a:endParaRPr>
          </a:p>
          <a:p>
            <a:pPr marL="901700" marR="0" lvl="2" indent="0" algn="l" rtl="0">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dirty="0">
                <a:latin typeface="Calibri"/>
                <a:ea typeface="Calibri"/>
                <a:cs typeface="Calibri"/>
                <a:sym typeface="Calibri"/>
              </a:rPr>
              <a:t>Teaching Notes</a:t>
            </a:r>
            <a:r>
              <a:rPr lang="en" sz="1200" i="0" u="none" strike="noStrike" cap="none" dirty="0">
                <a:solidFill>
                  <a:schemeClr val="dk1"/>
                </a:solidFill>
                <a:latin typeface="Calibri"/>
                <a:ea typeface="Calibri"/>
                <a:cs typeface="Calibri"/>
                <a:sym typeface="Calibri"/>
              </a:rPr>
              <a:t>:</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Emphasize that in any organization made up of a group of people working toward a common goal, everyone has their own responsibilities, but they also collaborate (work together) so that everyone can “grow and flourish” or “be the best they can be.” Consider using a metaphor, such as a sports team, city government, or other group, that may be familiar to students. Invite students to share how the classroom community is such an organization. It is made up of a group of people (students and teachers) working toward a common goal (everyone becoming proficient readers and writers).</a:t>
            </a:r>
            <a:endParaRPr sz="1200" dirty="0">
              <a:solidFill>
                <a:schemeClr val="dk1"/>
              </a:solidFill>
              <a:latin typeface="Calibri"/>
              <a:ea typeface="Calibri"/>
              <a:cs typeface="Calibri"/>
              <a:sym typeface="Calibri"/>
            </a:endParaRPr>
          </a:p>
          <a:p>
            <a:pPr marL="1536700" marR="0" lvl="3" indent="-88900" algn="l" rtl="0">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i="0" u="none" strike="noStrike" cap="none" dirty="0">
                <a:solidFill>
                  <a:schemeClr val="dk1"/>
                </a:solidFill>
                <a:latin typeface="Calibri"/>
                <a:ea typeface="Calibri"/>
                <a:cs typeface="Calibri"/>
                <a:sym typeface="Calibri"/>
              </a:rPr>
              <a:t>Teacher </a:t>
            </a:r>
            <a:r>
              <a:rPr lang="en" sz="1200" dirty="0">
                <a:latin typeface="Calibri"/>
                <a:ea typeface="Calibri"/>
                <a:cs typeface="Calibri"/>
                <a:sym typeface="Calibri"/>
              </a:rPr>
              <a:t>A</a:t>
            </a:r>
            <a:r>
              <a:rPr lang="en" sz="1200" i="0" u="none" strike="noStrike" cap="none" dirty="0">
                <a:solidFill>
                  <a:schemeClr val="dk1"/>
                </a:solidFill>
                <a:latin typeface="Calibri"/>
                <a:ea typeface="Calibri"/>
                <a:cs typeface="Calibri"/>
                <a:sym typeface="Calibri"/>
              </a:rPr>
              <a:t>ctions:</a:t>
            </a:r>
            <a:endParaRPr sz="1200"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Invite students to reflect and share with a partner (or whole group). </a:t>
            </a:r>
            <a:endParaRPr sz="1200"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Ask: </a:t>
            </a:r>
            <a:r>
              <a:rPr lang="en" sz="1200" i="1" dirty="0">
                <a:latin typeface="Calibri"/>
                <a:ea typeface="Calibri"/>
                <a:cs typeface="Calibri"/>
                <a:sym typeface="Calibri"/>
              </a:rPr>
              <a:t>“What can I do today that will help create a classroom community where all of us can ‘grow and flourish’ as readers and writers/become proficient readers and writers?” </a:t>
            </a:r>
            <a:r>
              <a:rPr lang="en" sz="1200" i="0" dirty="0">
                <a:latin typeface="Calibri"/>
                <a:ea typeface="Calibri"/>
                <a:cs typeface="Calibri"/>
                <a:sym typeface="Calibri"/>
              </a:rPr>
              <a:t>Encourage specificity.</a:t>
            </a:r>
            <a:endParaRPr sz="1200" i="0"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i="1" dirty="0">
                <a:latin typeface="Calibri"/>
                <a:ea typeface="Calibri"/>
                <a:cs typeface="Calibri"/>
                <a:sym typeface="Calibri"/>
              </a:rPr>
              <a:t>“How can I ask for help so I can ‘grow and flourish’ as a reader/writer or ‘become proficient’ as a reader/writer?” (Example: “I can ask someone to look over my work and give me feedback.”)</a:t>
            </a:r>
            <a:endParaRPr sz="1200" b="1" dirty="0">
              <a:latin typeface="Calibri"/>
              <a:ea typeface="Calibri"/>
              <a:cs typeface="Calibri"/>
              <a:sym typeface="Calibri"/>
            </a:endParaRPr>
          </a:p>
          <a:p>
            <a:pPr marL="0" marR="0" lvl="3" indent="0" algn="l" rtl="0">
              <a:spcBef>
                <a:spcPts val="0"/>
              </a:spcBef>
              <a:spcAft>
                <a:spcPts val="0"/>
              </a:spcAft>
              <a:buClr>
                <a:schemeClr val="dk1"/>
              </a:buClr>
              <a:buSzPts val="1200"/>
              <a:buFont typeface="Arial"/>
              <a:buNone/>
            </a:pPr>
            <a:endParaRPr sz="1200" b="1"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Appropriate Responses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latin typeface="Calibri"/>
              <a:ea typeface="Calibri"/>
              <a:cs typeface="Calibri"/>
              <a:sym typeface="Calibri"/>
            </a:endParaRPr>
          </a:p>
          <a:p>
            <a:pPr marL="444500" marR="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Depending on students’ comfort level, consider inviting them to share their own personal goals (based on feedback from mid- or end-of-module assessments or self-identified goals based on daily work).</a:t>
            </a:r>
            <a:endParaRPr sz="1200" dirty="0">
              <a:solidFill>
                <a:schemeClr val="dk1"/>
              </a:solidFill>
              <a:latin typeface="Calibri"/>
              <a:ea typeface="Calibri"/>
              <a:cs typeface="Calibri"/>
              <a:sym typeface="Calibri"/>
            </a:endParaRPr>
          </a:p>
          <a:p>
            <a:pPr marL="444500" marR="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need additional support organizing their ideas: Provide sentence frames. Examples:</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“When I see someone _____, I’ll make sure to _____.”</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“If someone asks me to _____, I’ll _____.”</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“If I have a question about or need help with _____, I’ll _____.”</a:t>
            </a:r>
            <a:endParaRPr sz="1200" dirty="0">
              <a:solidFill>
                <a:schemeClr val="dk1"/>
              </a:solidFill>
              <a:latin typeface="Calibri"/>
              <a:ea typeface="Calibri"/>
              <a:cs typeface="Calibri"/>
              <a:sym typeface="Calibri"/>
            </a:endParaRPr>
          </a:p>
          <a:p>
            <a:pPr marL="444500" marR="0" lvl="0" indent="0" algn="l" rtl="0">
              <a:spcBef>
                <a:spcPts val="0"/>
              </a:spcBef>
              <a:spcAft>
                <a:spcPts val="0"/>
              </a:spcAft>
              <a:buNone/>
            </a:pPr>
            <a:r>
              <a:rPr lang="en" sz="1200" dirty="0">
                <a:solidFill>
                  <a:schemeClr val="dk1"/>
                </a:solidFill>
                <a:latin typeface="Calibri"/>
                <a:ea typeface="Calibri"/>
                <a:cs typeface="Calibri"/>
                <a:sym typeface="Calibri"/>
              </a:rPr>
              <a:t>— “I will collaborate by _____.”</a:t>
            </a:r>
            <a:endParaRPr sz="1200" dirty="0">
              <a:solidFill>
                <a:schemeClr val="dk1"/>
              </a:solidFill>
              <a:latin typeface="Calibri"/>
              <a:ea typeface="Calibri"/>
              <a:cs typeface="Calibri"/>
              <a:sym typeface="Calibri"/>
            </a:endParaRPr>
          </a:p>
          <a:p>
            <a:pPr marL="444500" marR="0" lvl="0" indent="0" algn="l" rtl="0">
              <a:spcBef>
                <a:spcPts val="0"/>
              </a:spcBef>
              <a:spcAft>
                <a:spcPts val="0"/>
              </a:spcAft>
              <a:buNone/>
            </a:pPr>
            <a:r>
              <a:rPr lang="en" sz="1200" dirty="0">
                <a:solidFill>
                  <a:schemeClr val="dk1"/>
                </a:solidFill>
                <a:latin typeface="Calibri"/>
                <a:ea typeface="Calibri"/>
                <a:cs typeface="Calibri"/>
                <a:sym typeface="Calibri"/>
              </a:rPr>
              <a:t>— “When I work with my partner, I will _____.”</a:t>
            </a:r>
            <a:endParaRPr sz="1200" dirty="0">
              <a:solidFill>
                <a:schemeClr val="dk1"/>
              </a:solidFill>
              <a:latin typeface="Calibri"/>
              <a:ea typeface="Calibri"/>
              <a:cs typeface="Calibri"/>
              <a:sym typeface="Calibri"/>
            </a:endParaRPr>
          </a:p>
          <a:p>
            <a:pPr marL="444500" marR="0" lvl="0" indent="0" algn="l" rtl="0">
              <a:spcBef>
                <a:spcPts val="0"/>
              </a:spcBef>
              <a:spcAft>
                <a:spcPts val="0"/>
              </a:spcAft>
              <a:buNone/>
            </a:pPr>
            <a:endParaRPr sz="1200" dirty="0">
              <a:solidFill>
                <a:schemeClr val="dk1"/>
              </a:solidFill>
              <a:latin typeface="Calibri"/>
              <a:ea typeface="Calibri"/>
              <a:cs typeface="Calibri"/>
              <a:sym typeface="Calibri"/>
            </a:endParaRPr>
          </a:p>
        </p:txBody>
      </p:sp>
      <p:sp>
        <p:nvSpPr>
          <p:cNvPr id="326" name="Google Shape;326;g4a1b553f25_0_0:notes"/>
          <p:cNvSpPr txBox="1">
            <a:spLocks noGrp="1"/>
          </p:cNvSpPr>
          <p:nvPr>
            <p:ph type="ftr" idx="11"/>
          </p:nvPr>
        </p:nvSpPr>
        <p:spPr>
          <a:xfrm>
            <a:off x="0" y="8685214"/>
            <a:ext cx="2971800" cy="459000"/>
          </a:xfrm>
          <a:prstGeom prst="rect">
            <a:avLst/>
          </a:prstGeom>
          <a:noFill/>
          <a:ln>
            <a:noFill/>
          </a:ln>
        </p:spPr>
        <p:txBody>
          <a:bodyPr spcFirstLastPara="1" wrap="square" lIns="91325" tIns="45650" rIns="91325" bIns="45650"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27" name="Google Shape;327;g4a1b553f25_0_0:notes"/>
          <p:cNvSpPr txBox="1">
            <a:spLocks noGrp="1"/>
          </p:cNvSpPr>
          <p:nvPr>
            <p:ph type="sldNum" idx="12"/>
          </p:nvPr>
        </p:nvSpPr>
        <p:spPr>
          <a:xfrm>
            <a:off x="3884613" y="8685214"/>
            <a:ext cx="2971800" cy="459000"/>
          </a:xfrm>
          <a:prstGeom prst="rect">
            <a:avLst/>
          </a:prstGeom>
          <a:noFill/>
          <a:ln>
            <a:noFill/>
          </a:ln>
        </p:spPr>
        <p:txBody>
          <a:bodyPr spcFirstLastPara="1" wrap="square" lIns="91325" tIns="45650" rIns="91325" bIns="4565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13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667979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2"/>
        <p:cNvGrpSpPr/>
        <p:nvPr/>
      </p:nvGrpSpPr>
      <p:grpSpPr>
        <a:xfrm>
          <a:off x="0" y="0"/>
          <a:ext cx="0" cy="0"/>
          <a:chOff x="0" y="0"/>
          <a:chExt cx="0" cy="0"/>
        </a:xfrm>
      </p:grpSpPr>
      <p:sp>
        <p:nvSpPr>
          <p:cNvPr id="333" name="Google Shape;333;g46fb8962b3_0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4" name="Google Shape;334;g46fb8962b3_0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 Explain that they are about to practice breaking words apart into syllables during ”Syllable Slice.” This can be brief as the lesson goes into more detail.</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dirty="0"/>
          </a:p>
        </p:txBody>
      </p:sp>
    </p:spTree>
    <p:extLst>
      <p:ext uri="{BB962C8B-B14F-4D97-AF65-F5344CB8AC3E}">
        <p14:creationId xmlns:p14="http://schemas.microsoft.com/office/powerpoint/2010/main" val="131713712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8"/>
        <p:cNvGrpSpPr/>
        <p:nvPr/>
      </p:nvGrpSpPr>
      <p:grpSpPr>
        <a:xfrm>
          <a:off x="0" y="0"/>
          <a:ext cx="0" cy="0"/>
          <a:chOff x="0" y="0"/>
          <a:chExt cx="0" cy="0"/>
        </a:xfrm>
      </p:grpSpPr>
      <p:sp>
        <p:nvSpPr>
          <p:cNvPr id="339" name="Google Shape;339;g46fb8962b3_0_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0" name="Google Shape;340;g46fb8962b3_0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10-15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Independent work time rotations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this point in the year, students can begin to complete independent rotations to review the spelling pattern taught by completing different activities. Choices for these activities are described below, and can also be found after each lesson in </a:t>
            </a:r>
            <a:r>
              <a:rPr lang="en" sz="1200" b="1" dirty="0">
                <a:solidFill>
                  <a:schemeClr val="dk1"/>
                </a:solidFill>
                <a:latin typeface="Calibri"/>
                <a:ea typeface="Calibri"/>
                <a:cs typeface="Calibri"/>
                <a:sym typeface="Calibri"/>
              </a:rPr>
              <a:t>Module 3 Teacher Guide</a:t>
            </a:r>
            <a:r>
              <a:rPr lang="en" sz="1200" dirty="0">
                <a:solidFill>
                  <a:schemeClr val="dk1"/>
                </a:solidFill>
                <a:latin typeface="Calibri"/>
                <a:ea typeface="Calibri"/>
                <a:cs typeface="Calibri"/>
                <a:sym typeface="Calibri"/>
              </a:rPr>
              <a:t>. To differentiate further, change the difficulty of words based on the ability of the student.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See </a:t>
            </a:r>
            <a:r>
              <a:rPr lang="en" sz="1200" b="1" dirty="0">
                <a:solidFill>
                  <a:schemeClr val="dk1"/>
                </a:solidFill>
                <a:latin typeface="Calibri"/>
                <a:ea typeface="Calibri"/>
                <a:cs typeface="Calibri"/>
                <a:sym typeface="Calibri"/>
              </a:rPr>
              <a:t>Resource Manual, Reading Foundations Skills Block </a:t>
            </a:r>
            <a:r>
              <a:rPr lang="en" sz="1200" dirty="0">
                <a:solidFill>
                  <a:schemeClr val="dk1"/>
                </a:solidFill>
                <a:latin typeface="Calibri"/>
                <a:ea typeface="Calibri"/>
                <a:cs typeface="Calibri"/>
                <a:sym typeface="Calibri"/>
              </a:rPr>
              <a:t>for more information on Independent and Small Group Work.</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routine for students to move to partner activities and which activity students will be assigned.  Syllable Slice activity is recommended for teacher guided group, partner and independent student  work.  The activity directions vary, depending on assigned grouping, as per teacher discretion.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Activity choices are described on slide.  If technology is unavailable, post or make copies of the activities and materials for partners or individual students with their assignment.  For example, the slide may be printed and copied and the activity directions cut apart.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Distribute materials:</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Project </a:t>
            </a:r>
            <a:r>
              <a:rPr lang="en" sz="1200" b="0" dirty="0">
                <a:solidFill>
                  <a:schemeClr val="dk1"/>
                </a:solidFill>
                <a:latin typeface="Calibri"/>
                <a:ea typeface="Calibri"/>
                <a:cs typeface="Calibri"/>
                <a:sym typeface="Calibri"/>
              </a:rPr>
              <a:t>syllable slice word list if technology is </a:t>
            </a:r>
            <a:r>
              <a:rPr lang="en" sz="1200" b="0" dirty="0" smtClean="0">
                <a:solidFill>
                  <a:schemeClr val="dk1"/>
                </a:solidFill>
                <a:latin typeface="Calibri"/>
                <a:ea typeface="Calibri"/>
                <a:cs typeface="Calibri"/>
                <a:sym typeface="Calibri"/>
              </a:rPr>
              <a:t>available</a:t>
            </a:r>
            <a:r>
              <a:rPr lang="en-US" sz="1200" b="0" dirty="0" smtClean="0">
                <a:solidFill>
                  <a:schemeClr val="dk1"/>
                </a:solidFill>
                <a:latin typeface="Calibri"/>
                <a:ea typeface="Calibri"/>
                <a:cs typeface="Calibri"/>
                <a:sym typeface="Calibri"/>
              </a:rPr>
              <a:t>.</a:t>
            </a:r>
            <a:endParaRPr sz="1200" b="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Whiteboards and markers and erasers OR pencil and </a:t>
            </a:r>
            <a:r>
              <a:rPr lang="en" sz="1200" b="0" dirty="0" smtClean="0">
                <a:solidFill>
                  <a:schemeClr val="dk1"/>
                </a:solidFill>
                <a:latin typeface="Calibri"/>
                <a:ea typeface="Calibri"/>
                <a:cs typeface="Calibri"/>
                <a:sym typeface="Calibri"/>
              </a:rPr>
              <a:t>paper</a:t>
            </a:r>
            <a:r>
              <a:rPr lang="en-US" sz="1200" b="0" dirty="0" smtClean="0">
                <a:solidFill>
                  <a:schemeClr val="dk1"/>
                </a:solidFill>
                <a:latin typeface="Calibri"/>
                <a:ea typeface="Calibri"/>
                <a:cs typeface="Calibri"/>
                <a:sym typeface="Calibri"/>
              </a:rPr>
              <a:t>.</a:t>
            </a:r>
            <a:endParaRPr sz="1200" b="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Students in teacher group may share writing on chart paper, if available.</a:t>
            </a:r>
            <a:endParaRPr sz="1200" b="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Reader’s Toolbox for reference </a:t>
            </a:r>
            <a:r>
              <a:rPr lang="en" sz="1200" dirty="0">
                <a:solidFill>
                  <a:schemeClr val="dk1"/>
                </a:solidFill>
                <a:latin typeface="Calibri"/>
                <a:ea typeface="Calibri"/>
                <a:cs typeface="Calibri"/>
                <a:sym typeface="Calibri"/>
              </a:rPr>
              <a:t>as needed.</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activities and instructions with students.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Assign activities based on student need for repeated practice with teacher guidance or readiness for working with a partner or  independently.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the expectation is that they work as independently as possible and to ask another student working on the same activity for help as needed.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identifying and counting syllables?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creating sentences when Syllable Slice activity is completed?</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asking peers for assistance as needed before asking teacher?</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ask another student or group for help  with the assigned activity before asking the teacher.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use the </a:t>
            </a:r>
            <a:r>
              <a:rPr lang="en" sz="1200" b="1" dirty="0">
                <a:solidFill>
                  <a:schemeClr val="dk1"/>
                </a:solidFill>
                <a:latin typeface="Calibri"/>
                <a:ea typeface="Calibri"/>
                <a:cs typeface="Calibri"/>
                <a:sym typeface="Calibri"/>
              </a:rPr>
              <a:t>Interactive Word Wall </a:t>
            </a:r>
            <a:r>
              <a:rPr lang="en" sz="1200" dirty="0">
                <a:solidFill>
                  <a:schemeClr val="dk1"/>
                </a:solidFill>
                <a:latin typeface="Calibri"/>
                <a:ea typeface="Calibri"/>
                <a:cs typeface="Calibri"/>
                <a:sym typeface="Calibri"/>
              </a:rPr>
              <a:t>and any anchor charts, etc. posted in the classroom that may be used as a reference during activity work.</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providing Syllable Sleuth steps (if not already posted</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refer to their Reader’s Toolbox for other tools to help them decode words as needed.</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dirty="0"/>
          </a:p>
        </p:txBody>
      </p:sp>
    </p:spTree>
    <p:extLst>
      <p:ext uri="{BB962C8B-B14F-4D97-AF65-F5344CB8AC3E}">
        <p14:creationId xmlns:p14="http://schemas.microsoft.com/office/powerpoint/2010/main" val="130519410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3"/>
        <p:cNvGrpSpPr/>
        <p:nvPr/>
      </p:nvGrpSpPr>
      <p:grpSpPr>
        <a:xfrm>
          <a:off x="0" y="0"/>
          <a:ext cx="0" cy="0"/>
          <a:chOff x="0" y="0"/>
          <a:chExt cx="0" cy="0"/>
        </a:xfrm>
      </p:grpSpPr>
      <p:sp>
        <p:nvSpPr>
          <p:cNvPr id="344" name="Google Shape;344;g46fb8962b3_0_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5" name="Google Shape;345;g46fb8962b3_0_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15</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Independent work time rotations per teacher assignment</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Pre-arrange student partnerships before teaching the lesson.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Distribute white boards, markers and erasers.  Post word list or show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pair up with a partner to write words on their white boards and slice words by their syllable.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that they will write each word and put a slice (slash) between the syllables. Next, they will count the amount to syllables in each word.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Partners will read each other's white boards and check each other's work.</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how to be detectives and find the syllables if they are challenged by a word (syllable sleuth steps).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Offer a student-friendly definition for unfamiliar words, after students have analyzed the word for syllables.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380971840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2"/>
        <p:cNvGrpSpPr/>
        <p:nvPr/>
      </p:nvGrpSpPr>
      <p:grpSpPr>
        <a:xfrm>
          <a:off x="0" y="0"/>
          <a:ext cx="0" cy="0"/>
          <a:chOff x="0" y="0"/>
          <a:chExt cx="0" cy="0"/>
        </a:xfrm>
      </p:grpSpPr>
      <p:sp>
        <p:nvSpPr>
          <p:cNvPr id="353" name="Google Shape;353;g46fb8962b3_0_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4" name="Google Shape;354;g46fb8962b3_0_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15</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teacher reference. Use steps to guide students through Syllable Sleuth.</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See steps 1-5 above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44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21832050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8"/>
        <p:cNvGrpSpPr/>
        <p:nvPr/>
      </p:nvGrpSpPr>
      <p:grpSpPr>
        <a:xfrm>
          <a:off x="0" y="0"/>
          <a:ext cx="0" cy="0"/>
          <a:chOff x="0" y="0"/>
          <a:chExt cx="0" cy="0"/>
        </a:xfrm>
      </p:grpSpPr>
      <p:sp>
        <p:nvSpPr>
          <p:cNvPr id="359" name="Google Shape;359;g46fb8962b3_0_6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0" name="Google Shape;360;g46fb8962b3_0_6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15</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For teacher reference. Invite students to check their work</a:t>
            </a:r>
            <a:endParaRPr sz="1200" dirty="0">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Show answers on slide.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Supports/Meeting Student Needs: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Supports/Meeting Student Needs: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44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dirty="0">
              <a:solidFill>
                <a:schemeClr val="dk1"/>
              </a:solidFill>
            </a:endParaRPr>
          </a:p>
          <a:p>
            <a:pPr marL="0" lvl="0" indent="0" algn="l" rtl="0">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172698234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4"/>
        <p:cNvGrpSpPr/>
        <p:nvPr/>
      </p:nvGrpSpPr>
      <p:grpSpPr>
        <a:xfrm>
          <a:off x="0" y="0"/>
          <a:ext cx="0" cy="0"/>
          <a:chOff x="0" y="0"/>
          <a:chExt cx="0" cy="0"/>
        </a:xfrm>
      </p:grpSpPr>
      <p:sp>
        <p:nvSpPr>
          <p:cNvPr id="365" name="Google Shape;365;g4a821fad86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6" name="Google Shape;366;g4a821fad86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latin typeface="Calibri"/>
                <a:ea typeface="Calibri"/>
                <a:cs typeface="Calibri"/>
                <a:sym typeface="Calibri"/>
              </a:rPr>
              <a:t>Suggested Pacing: see slide 15</a:t>
            </a:r>
            <a:endParaRPr sz="1200" b="1"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Reader’s Toolbox for reference as needed.</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Teacher Actions: </a:t>
            </a:r>
            <a:r>
              <a:rPr lang="en" sz="1200" dirty="0" smtClean="0">
                <a:latin typeface="Calibri"/>
                <a:ea typeface="Calibri"/>
                <a:cs typeface="Calibri"/>
                <a:sym typeface="Calibri"/>
              </a:rPr>
              <a:t>None</a:t>
            </a:r>
            <a:r>
              <a:rPr lang="en-US" sz="1200" dirty="0" smtClean="0">
                <a:latin typeface="Calibri"/>
                <a:ea typeface="Calibri"/>
                <a:cs typeface="Calibri"/>
                <a:sym typeface="Calibri"/>
              </a:rPr>
              <a:t>.</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Student Look-fors/Listen-fors: </a:t>
            </a:r>
            <a:r>
              <a:rPr lang="en" sz="1200" dirty="0" smtClean="0">
                <a:latin typeface="Calibri"/>
                <a:ea typeface="Calibri"/>
                <a:cs typeface="Calibri"/>
                <a:sym typeface="Calibri"/>
              </a:rPr>
              <a:t>None</a:t>
            </a:r>
            <a:r>
              <a:rPr lang="en-US" sz="1200" dirty="0" smtClean="0">
                <a:latin typeface="Calibri"/>
                <a:ea typeface="Calibri"/>
                <a:cs typeface="Calibri"/>
                <a:sym typeface="Calibri"/>
              </a:rPr>
              <a:t>.</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Student Supports/Meeting Student Needs: </a:t>
            </a:r>
            <a:r>
              <a:rPr lang="en" sz="1200" dirty="0" smtClean="0">
                <a:latin typeface="Calibri"/>
                <a:ea typeface="Calibri"/>
                <a:cs typeface="Calibri"/>
                <a:sym typeface="Calibri"/>
              </a:rPr>
              <a:t>None</a:t>
            </a:r>
            <a:r>
              <a:rPr lang="en-US" sz="1200" smtClean="0">
                <a:latin typeface="Calibri"/>
                <a:ea typeface="Calibri"/>
                <a:cs typeface="Calibri"/>
                <a:sym typeface="Calibri"/>
              </a:rPr>
              <a:t>.</a:t>
            </a:r>
            <a:endParaRPr sz="1200" dirty="0">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None/>
            </a:pPr>
            <a:endParaRPr dirty="0"/>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064252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8" name="Google Shape;248;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/us/ T-chart </a:t>
            </a:r>
            <a:r>
              <a:rPr lang="en" sz="1200" dirty="0">
                <a:solidFill>
                  <a:schemeClr val="dk1"/>
                </a:solidFill>
                <a:latin typeface="Calibri"/>
                <a:ea typeface="Calibri"/>
                <a:cs typeface="Calibri"/>
                <a:sym typeface="Calibri"/>
              </a:rPr>
              <a:t>(for student use; provide copies in transparent sleeves for student pairs or write on board/project on slide and prompt students to copy on paper or white board, long ways)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Word Workout: Same Sounds Word Cards </a:t>
            </a:r>
            <a:r>
              <a:rPr lang="en" sz="1200" dirty="0">
                <a:solidFill>
                  <a:schemeClr val="dk1"/>
                </a:solidFill>
                <a:latin typeface="Calibri"/>
                <a:ea typeface="Calibri"/>
                <a:cs typeface="Calibri"/>
                <a:sym typeface="Calibri"/>
              </a:rPr>
              <a:t>(for student use; copy and cut out handout for student pairs or write on board/project on slide and prompt students to copy on paper or white boards under the T-chart headings).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Whiteboards and markers or paper, pencils, erasers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Poem “I’m Not Feeling Well”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student </a:t>
            </a:r>
            <a:r>
              <a:rPr lang="en" sz="1200" dirty="0" smtClean="0">
                <a:solidFill>
                  <a:schemeClr val="dk1"/>
                </a:solidFill>
                <a:latin typeface="Calibri"/>
                <a:ea typeface="Calibri"/>
                <a:cs typeface="Calibri"/>
                <a:sym typeface="Calibri"/>
              </a:rPr>
              <a:t>partners</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756845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g3a30a3459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4" name="Google Shape;254;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Materials to read and review in preparation</a:t>
            </a:r>
            <a:r>
              <a:rPr lang="en" sz="1200" dirty="0" smtClean="0">
                <a:solidFill>
                  <a:schemeClr val="dk1"/>
                </a:solidFill>
                <a:latin typeface="Calibri"/>
                <a:ea typeface="Calibri"/>
                <a:cs typeface="Calibri"/>
                <a:sym typeface="Calibri"/>
              </a:rPr>
              <a:t>:</a:t>
            </a:r>
            <a:r>
              <a:rPr lang="en-US" sz="1200" baseline="0" dirty="0" smtClean="0">
                <a:solidFill>
                  <a:schemeClr val="dk1"/>
                </a:solidFill>
                <a:latin typeface="Calibri"/>
                <a:ea typeface="Calibri"/>
                <a:cs typeface="Calibri"/>
                <a:sym typeface="Calibri"/>
              </a:rPr>
              <a:t> None.</a:t>
            </a:r>
            <a:endParaRPr sz="1200" dirty="0">
              <a:solidFill>
                <a:schemeClr val="dk1"/>
              </a:solidFill>
              <a:latin typeface="Calibri"/>
              <a:ea typeface="Calibri"/>
              <a:cs typeface="Calibri"/>
              <a:sym typeface="Calibri"/>
            </a:endParaRPr>
          </a:p>
          <a:p>
            <a:pPr marL="901700" lvl="0" indent="0" algn="l" rtl="0">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spcBef>
                <a:spcPts val="60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426389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0" name="Google Shape;260;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latin typeface="Calibri"/>
                <a:ea typeface="Calibri"/>
                <a:cs typeface="Calibri"/>
                <a:sym typeface="Calibri"/>
              </a:rPr>
              <a:t>Building on Previous Work:</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This lesson continues work with spelling patterns “-us” and “-ous.”</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a:solidFill>
                  <a:schemeClr val="dk1"/>
                </a:solidFill>
                <a:latin typeface="Calibri"/>
                <a:ea typeface="Calibri"/>
                <a:cs typeface="Calibri"/>
                <a:sym typeface="Calibri"/>
              </a:rPr>
              <a:t>Areas Students May Struggle: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Identifying the spelling patterns “-us” and “-ous” based on parts of speech. </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Ongoing Assessment(s):</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Determine if students can correctly identify the spelling patterns “-us” and “-ous” based on parts of speech.</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Determine if students can apply knowledge of sounds and syllables in the selected exercise. </a:t>
            </a:r>
            <a:endParaRPr sz="120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a:solidFill>
                  <a:schemeClr val="dk1"/>
                </a:solidFill>
                <a:latin typeface="Calibri"/>
                <a:ea typeface="Calibri"/>
                <a:cs typeface="Calibri"/>
                <a:sym typeface="Calibri"/>
              </a:rPr>
              <a:t>Key Vocabulary:</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identify, workout, exercise (L)</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41306298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8"/>
        <p:cNvGrpSpPr/>
        <p:nvPr/>
      </p:nvGrpSpPr>
      <p:grpSpPr>
        <a:xfrm>
          <a:off x="0" y="0"/>
          <a:ext cx="0" cy="0"/>
          <a:chOff x="0" y="0"/>
          <a:chExt cx="0" cy="0"/>
        </a:xfrm>
      </p:grpSpPr>
      <p:sp>
        <p:nvSpPr>
          <p:cNvPr id="269" name="Google Shape;269;g3ca795202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0" name="Google Shape;270;g3ca795202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“The Muffin Man.”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about to “write words.”</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416049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Google Shape;275;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6" name="Google Shape;276;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you want to get your kids up and moving, you could have them stand up to read the learning target while they make the motion of shooting a bow and arrow at the target.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“Remember the transition song we just sang. Today we are going to read words to review the spelling patterns we have been learning about.” </a:t>
            </a:r>
            <a:r>
              <a:rPr lang="en" sz="1200" dirty="0">
                <a:solidFill>
                  <a:schemeClr val="dk1"/>
                </a:solidFill>
                <a:latin typeface="Calibri"/>
                <a:ea typeface="Calibri"/>
                <a:cs typeface="Calibri"/>
                <a:sym typeface="Calibri"/>
              </a:rPr>
              <a:t>This can be very brief as the lesson goes into this in more detail.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816878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
        <p:cNvGrpSpPr/>
        <p:nvPr/>
      </p:nvGrpSpPr>
      <p:grpSpPr>
        <a:xfrm>
          <a:off x="0" y="0"/>
          <a:ext cx="0" cy="0"/>
          <a:chOff x="0" y="0"/>
          <a:chExt cx="0" cy="0"/>
        </a:xfrm>
      </p:grpSpPr>
      <p:sp>
        <p:nvSpPr>
          <p:cNvPr id="282" name="Google Shape;282;g451986a379_0_1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3" name="Google Shape;283;g451986a379_0_1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8-10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are working from the slide or T-chart and words posted, direct students to take turns facing the board, so students spelling do not easily check board for word spelling.</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Begin the Word Workout Same Sounds exercise: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“We are going to practice the Same Sounds exercise with /us/ ending words using the spelling patterns‘-ous’ and ‘-us.’ You will work with a partner to practice words with the /us/ sounds that we have been learning. You will take turns deciding if each word is spelled with ‘-us’ or ‘-ous.’”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You and your partner will have a set of Word Cards and a t-chart for your words. You will take turns selecting a Word Card and reading the word to your partner. Your partner will think about the vowel sound to decide if that word is spelled with ‘-us’ or ‘-ous.’ (write word on paper or white board). If it is correct, you will place the card under that spelling column on the T-chart. If it is not correct, you will encourage your partner to ‘try again.’ After the Word Card is placed under the correct spelling, it will be your turn. Your goal is to get all your Word Cards matched correctly</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(or post/project)  </a:t>
            </a:r>
            <a:r>
              <a:rPr lang="en" sz="1200" b="1" dirty="0">
                <a:solidFill>
                  <a:schemeClr val="dk1"/>
                </a:solidFill>
                <a:latin typeface="Calibri"/>
                <a:ea typeface="Calibri"/>
                <a:cs typeface="Calibri"/>
                <a:sym typeface="Calibri"/>
              </a:rPr>
              <a:t>Word Workout: Same Sounds Word Cards </a:t>
            </a:r>
            <a:r>
              <a:rPr lang="en" sz="1200" dirty="0">
                <a:solidFill>
                  <a:schemeClr val="dk1"/>
                </a:solidFill>
                <a:latin typeface="Calibri"/>
                <a:ea typeface="Calibri"/>
                <a:cs typeface="Calibri"/>
                <a:sym typeface="Calibri"/>
              </a:rPr>
              <a:t>and </a:t>
            </a:r>
            <a:r>
              <a:rPr lang="en" sz="1200" b="1" dirty="0">
                <a:solidFill>
                  <a:schemeClr val="dk1"/>
                </a:solidFill>
                <a:latin typeface="Calibri"/>
                <a:ea typeface="Calibri"/>
                <a:cs typeface="Calibri"/>
                <a:sym typeface="Calibri"/>
              </a:rPr>
              <a:t>/us/ T-chart </a:t>
            </a:r>
            <a:r>
              <a:rPr lang="en" sz="1200" dirty="0">
                <a:solidFill>
                  <a:schemeClr val="dk1"/>
                </a:solidFill>
                <a:latin typeface="Calibri"/>
                <a:ea typeface="Calibri"/>
                <a:cs typeface="Calibri"/>
                <a:sym typeface="Calibri"/>
              </a:rPr>
              <a:t>to student partners.</a:t>
            </a:r>
            <a:endParaRPr sz="1200" dirty="0">
              <a:solidFill>
                <a:schemeClr val="dk1"/>
              </a:solidFill>
              <a:latin typeface="Calibri"/>
              <a:ea typeface="Calibri"/>
              <a:cs typeface="Calibri"/>
              <a:sym typeface="Calibri"/>
            </a:endParaRPr>
          </a:p>
          <a:p>
            <a:pPr marL="0" lvl="2" indent="0"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engaged in reviewing /us/ ending sound words</a:t>
            </a:r>
            <a:r>
              <a:rPr lang="en"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extending the Opening to allow adequate time for students to move through the majority of the </a:t>
            </a:r>
            <a:r>
              <a:rPr lang="en" sz="1200" b="1" dirty="0">
                <a:solidFill>
                  <a:schemeClr val="dk1"/>
                </a:solidFill>
                <a:latin typeface="Calibri"/>
                <a:ea typeface="Calibri"/>
                <a:cs typeface="Calibri"/>
                <a:sym typeface="Calibri"/>
              </a:rPr>
              <a:t>Word Workout: Same Sounds Word Cards </a:t>
            </a:r>
            <a:r>
              <a:rPr lang="en" sz="1200" dirty="0">
                <a:solidFill>
                  <a:schemeClr val="dk1"/>
                </a:solidFill>
                <a:latin typeface="Calibri"/>
                <a:ea typeface="Calibri"/>
                <a:cs typeface="Calibri"/>
                <a:sym typeface="Calibri"/>
              </a:rPr>
              <a:t>as time allows.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modeling once with a student volunteer before students begin.</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788183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8"/>
        <p:cNvGrpSpPr/>
        <p:nvPr/>
      </p:nvGrpSpPr>
      <p:grpSpPr>
        <a:xfrm>
          <a:off x="0" y="0"/>
          <a:ext cx="0" cy="0"/>
          <a:chOff x="0" y="0"/>
          <a:chExt cx="0" cy="0"/>
        </a:xfrm>
      </p:grpSpPr>
      <p:sp>
        <p:nvSpPr>
          <p:cNvPr id="289" name="Google Shape;289;g46eadc4c85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0" name="Google Shape;290;g46eadc4c85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see slide 7 </a:t>
            </a:r>
            <a:endParaRPr sz="1200" dirty="0">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latin typeface="Calibri"/>
              <a:ea typeface="Calibri"/>
              <a:cs typeface="Calibri"/>
              <a:sym typeface="Calibri"/>
            </a:endParaRPr>
          </a:p>
          <a:p>
            <a:pPr marL="0" lvl="0" indent="0" algn="l" rtl="0">
              <a:lnSpc>
                <a:spcPct val="100000"/>
              </a:lnSpc>
              <a:spcBef>
                <a:spcPts val="0"/>
              </a:spcBef>
              <a:spcAft>
                <a:spcPts val="0"/>
              </a:spcAft>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Answer Key for teacher reference </a:t>
            </a:r>
            <a:r>
              <a:rPr lang="en" sz="1200" dirty="0">
                <a:latin typeface="Calibri"/>
                <a:ea typeface="Calibri"/>
                <a:cs typeface="Calibri"/>
                <a:sym typeface="Calibri"/>
              </a:rPr>
              <a:t>or to review work with students (per teacher discretion).</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If taking time to review work with students, also take this opportunity to provide a brief definition with word in the context of a sentence.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rgbClr val="303336"/>
              </a:buClr>
              <a:buSzPts val="1200"/>
              <a:buFont typeface="Calibri"/>
              <a:buAutoNum type="arabicPeriod"/>
            </a:pPr>
            <a:r>
              <a:rPr lang="en" sz="1200" dirty="0">
                <a:solidFill>
                  <a:srgbClr val="303336"/>
                </a:solidFill>
                <a:latin typeface="Calibri"/>
                <a:ea typeface="Calibri"/>
                <a:cs typeface="Calibri"/>
                <a:sym typeface="Calibri"/>
              </a:rPr>
              <a:t>Show students T-chart to check their </a:t>
            </a:r>
            <a:r>
              <a:rPr lang="en" sz="1200" dirty="0" smtClean="0">
                <a:solidFill>
                  <a:srgbClr val="303336"/>
                </a:solidFill>
                <a:latin typeface="Calibri"/>
                <a:ea typeface="Calibri"/>
                <a:cs typeface="Calibri"/>
                <a:sym typeface="Calibri"/>
              </a:rPr>
              <a:t>work</a:t>
            </a:r>
            <a:r>
              <a:rPr lang="en-US" sz="1200" dirty="0" smtClean="0">
                <a:solidFill>
                  <a:srgbClr val="303336"/>
                </a:solidFill>
                <a:latin typeface="Calibri"/>
                <a:ea typeface="Calibri"/>
                <a:cs typeface="Calibri"/>
                <a:sym typeface="Calibri"/>
              </a:rPr>
              <a:t>.</a:t>
            </a:r>
            <a:r>
              <a:rPr lang="en" sz="1200" dirty="0" smtClean="0">
                <a:solidFill>
                  <a:srgbClr val="303336"/>
                </a:solidFill>
                <a:latin typeface="Calibri"/>
                <a:ea typeface="Calibri"/>
                <a:cs typeface="Calibri"/>
                <a:sym typeface="Calibri"/>
              </a:rPr>
              <a:t> </a:t>
            </a:r>
            <a:endParaRPr sz="1200" dirty="0">
              <a:solidFill>
                <a:srgbClr val="303336"/>
              </a:solidFill>
              <a:latin typeface="Calibri"/>
              <a:ea typeface="Calibri"/>
              <a:cs typeface="Calibri"/>
              <a:sym typeface="Calibri"/>
            </a:endParaRPr>
          </a:p>
          <a:p>
            <a:pPr marL="0" lvl="0" indent="0" algn="l" rtl="0">
              <a:lnSpc>
                <a:spcPct val="100000"/>
              </a:lnSpc>
              <a:spcBef>
                <a:spcPts val="0"/>
              </a:spcBef>
              <a:spcAft>
                <a:spcPts val="0"/>
              </a:spcAft>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Students checking their </a:t>
            </a:r>
            <a:r>
              <a:rPr lang="en" sz="1200" dirty="0" smtClean="0">
                <a:latin typeface="Calibri"/>
                <a:ea typeface="Calibri"/>
                <a:cs typeface="Calibri"/>
                <a:sym typeface="Calibri"/>
              </a:rPr>
              <a:t>work</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endParaRPr sz="1200" dirty="0">
              <a:latin typeface="Calibri"/>
              <a:ea typeface="Calibri"/>
              <a:cs typeface="Calibri"/>
              <a:sym typeface="Calibri"/>
            </a:endParaRPr>
          </a:p>
          <a:p>
            <a:pPr marL="0" lvl="0" indent="0" algn="l" rtl="0">
              <a:lnSpc>
                <a:spcPct val="100000"/>
              </a:lnSpc>
              <a:spcBef>
                <a:spcPts val="0"/>
              </a:spcBef>
              <a:spcAft>
                <a:spcPts val="0"/>
              </a:spcAft>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r>
              <a:rPr lang="en" sz="1200" dirty="0" smtClean="0">
                <a:latin typeface="Calibri"/>
                <a:ea typeface="Calibri"/>
                <a:cs typeface="Calibri"/>
                <a:sym typeface="Calibri"/>
              </a:rPr>
              <a:t>None</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endParaRPr sz="1200" dirty="0">
              <a:latin typeface="Calibri"/>
              <a:ea typeface="Calibri"/>
              <a:cs typeface="Calibri"/>
              <a:sym typeface="Calibri"/>
            </a:endParaRPr>
          </a:p>
        </p:txBody>
      </p:sp>
    </p:spTree>
    <p:extLst>
      <p:ext uri="{BB962C8B-B14F-4D97-AF65-F5344CB8AC3E}">
        <p14:creationId xmlns:p14="http://schemas.microsoft.com/office/powerpoint/2010/main" val="5531525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4"/>
        <p:cNvGrpSpPr/>
        <p:nvPr/>
      </p:nvGrpSpPr>
      <p:grpSpPr>
        <a:xfrm>
          <a:off x="0" y="0"/>
          <a:ext cx="0" cy="0"/>
          <a:chOff x="0" y="0"/>
          <a:chExt cx="0" cy="0"/>
        </a:xfrm>
      </p:grpSpPr>
      <p:sp>
        <p:nvSpPr>
          <p:cNvPr id="295" name="Google Shape;295;g451986a379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6" name="Google Shape;296;g451986a379_0_0:notes"/>
          <p:cNvSpPr txBox="1">
            <a:spLocks noGrp="1"/>
          </p:cNvSpPr>
          <p:nvPr>
            <p:ph type="body" idx="1"/>
          </p:nvPr>
        </p:nvSpPr>
        <p:spPr>
          <a:xfrm>
            <a:off x="685800" y="4400550"/>
            <a:ext cx="5486400" cy="3600600"/>
          </a:xfrm>
          <a:prstGeom prst="rect">
            <a:avLst/>
          </a:prstGeom>
          <a:noFill/>
          <a:ln>
            <a:noFill/>
          </a:ln>
        </p:spPr>
        <p:txBody>
          <a:bodyPr spcFirstLastPara="1" wrap="square" lIns="91325" tIns="45650" rIns="91325" bIns="45650" anchor="t" anchorCtr="0">
            <a:noAutofit/>
          </a:bodyPr>
          <a:lstStyle/>
          <a:p>
            <a:pPr marL="0" marR="0" lvl="0" indent="0" algn="l" rtl="0">
              <a:spcBef>
                <a:spcPts val="0"/>
              </a:spcBef>
              <a:spcAft>
                <a:spcPts val="0"/>
              </a:spcAft>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a:t>
            </a:r>
            <a:r>
              <a:rPr lang="en" sz="1200" b="1" dirty="0">
                <a:latin typeface="Calibri"/>
                <a:ea typeface="Calibri"/>
                <a:cs typeface="Calibri"/>
                <a:sym typeface="Calibri"/>
              </a:rPr>
              <a:t>1-2 </a:t>
            </a:r>
            <a:r>
              <a:rPr lang="en" sz="1200" b="1" i="0" u="none" strike="noStrike" cap="none" dirty="0">
                <a:solidFill>
                  <a:schemeClr val="dk1"/>
                </a:solidFill>
                <a:latin typeface="Calibri"/>
                <a:ea typeface="Calibri"/>
                <a:cs typeface="Calibri"/>
                <a:sym typeface="Calibri"/>
              </a:rPr>
              <a:t>minutes</a:t>
            </a:r>
            <a:endParaRPr sz="1200" b="1" i="0" u="none" strike="noStrike" cap="none" dirty="0">
              <a:solidFill>
                <a:schemeClr val="dk1"/>
              </a:solidFill>
              <a:latin typeface="Calibri"/>
              <a:ea typeface="Calibri"/>
              <a:cs typeface="Calibri"/>
              <a:sym typeface="Calibri"/>
            </a:endParaRPr>
          </a:p>
          <a:p>
            <a:pPr marL="444500" marR="0" lvl="1" indent="0" algn="l" rtl="0">
              <a:spcBef>
                <a:spcPts val="0"/>
              </a:spcBef>
              <a:spcAft>
                <a:spcPts val="0"/>
              </a:spcAft>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dirty="0">
                <a:latin typeface="Calibri"/>
                <a:ea typeface="Calibri"/>
                <a:cs typeface="Calibri"/>
                <a:sym typeface="Calibri"/>
              </a:rPr>
              <a:t>Teaching Notes</a:t>
            </a:r>
            <a:r>
              <a:rPr lang="en" sz="1200" i="0" u="none" strike="noStrike" cap="none" dirty="0">
                <a:solidFill>
                  <a:schemeClr val="dk1"/>
                </a:solidFill>
                <a:latin typeface="Calibri"/>
                <a:ea typeface="Calibri"/>
                <a:cs typeface="Calibri"/>
                <a:sym typeface="Calibri"/>
              </a:rPr>
              <a:t>: </a:t>
            </a:r>
            <a:endParaRPr sz="1200" i="0" u="none" strike="noStrike" cap="none" dirty="0">
              <a:solidFill>
                <a:schemeClr val="dk1"/>
              </a:solidFill>
              <a:latin typeface="Calibri"/>
              <a:ea typeface="Calibri"/>
              <a:cs typeface="Calibri"/>
              <a:sym typeface="Calibri"/>
            </a:endParaRPr>
          </a:p>
          <a:p>
            <a:pPr marL="444500" lvl="0" indent="-292100" algn="l" rtl="0">
              <a:lnSpc>
                <a:spcPct val="90000"/>
              </a:lnSpc>
              <a:spcBef>
                <a:spcPts val="0"/>
              </a:spcBef>
              <a:spcAft>
                <a:spcPts val="0"/>
              </a:spcAft>
              <a:buSzPts val="1200"/>
              <a:buFont typeface="Calibri"/>
              <a:buChar char="●"/>
            </a:pPr>
            <a:r>
              <a:rPr lang="en" sz="1200" dirty="0">
                <a:latin typeface="Calibri"/>
                <a:ea typeface="Calibri"/>
                <a:cs typeface="Calibri"/>
                <a:sym typeface="Calibri"/>
              </a:rPr>
              <a:t>Sing transition song, sung to the tune of “The Muffin </a:t>
            </a:r>
            <a:r>
              <a:rPr lang="en" sz="1200" dirty="0" smtClean="0">
                <a:latin typeface="Calibri"/>
                <a:ea typeface="Calibri"/>
                <a:cs typeface="Calibri"/>
                <a:sym typeface="Calibri"/>
              </a:rPr>
              <a:t>Man</a:t>
            </a:r>
            <a:r>
              <a:rPr lang="en-US" sz="1200" dirty="0" smtClean="0">
                <a:latin typeface="Calibri"/>
                <a:ea typeface="Calibri"/>
                <a:cs typeface="Calibri"/>
                <a:sym typeface="Calibri"/>
              </a:rPr>
              <a:t>.</a:t>
            </a:r>
            <a:r>
              <a:rPr lang="en" sz="1200" dirty="0" smtClean="0">
                <a:latin typeface="Calibri"/>
                <a:ea typeface="Calibri"/>
                <a:cs typeface="Calibri"/>
                <a:sym typeface="Calibri"/>
              </a:rPr>
              <a:t>”</a:t>
            </a:r>
            <a:endParaRPr sz="1200" dirty="0">
              <a:latin typeface="Calibri"/>
              <a:ea typeface="Calibri"/>
              <a:cs typeface="Calibri"/>
              <a:sym typeface="Calibri"/>
            </a:endParaRPr>
          </a:p>
          <a:p>
            <a:pPr marL="444500" lvl="0" indent="-292100" algn="l" rtl="0">
              <a:spcBef>
                <a:spcPts val="0"/>
              </a:spcBef>
              <a:spcAft>
                <a:spcPts val="0"/>
              </a:spcAft>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latin typeface="Calibri"/>
              <a:ea typeface="Calibri"/>
              <a:cs typeface="Calibri"/>
              <a:sym typeface="Calibri"/>
            </a:endParaRPr>
          </a:p>
          <a:p>
            <a:pPr marL="444500" marR="0" lvl="0" indent="-292100" algn="l" rtl="0">
              <a:spcBef>
                <a:spcPts val="0"/>
              </a:spcBef>
              <a:spcAft>
                <a:spcPts val="0"/>
              </a:spcAft>
              <a:buSzPts val="1200"/>
              <a:buFont typeface="Calibri"/>
              <a:buChar char="●"/>
            </a:pPr>
            <a:r>
              <a:rPr lang="en" sz="1200" dirty="0">
                <a:latin typeface="Calibri" panose="020F0502020204030204" pitchFamily="34" charset="0"/>
                <a:sym typeface="Calibri"/>
              </a:rPr>
              <a:t>This song serves as both a transition and a student-friendly way of naming the specific skill they are about to work with. They are about to “use spelling to write words they know.” </a:t>
            </a:r>
            <a:endParaRPr sz="1200" dirty="0">
              <a:latin typeface="Calibri" panose="020F0502020204030204" pitchFamily="34" charset="0"/>
              <a:sym typeface="Calibri"/>
            </a:endParaRPr>
          </a:p>
          <a:p>
            <a:pPr marL="0" marR="0" lvl="0" indent="0" algn="l" rtl="0">
              <a:spcBef>
                <a:spcPts val="0"/>
              </a:spcBef>
              <a:spcAft>
                <a:spcPts val="0"/>
              </a:spcAft>
              <a:buNone/>
            </a:pPr>
            <a:endParaRPr sz="1200" dirty="0">
              <a:latin typeface="Calibri" panose="020F0502020204030204" pitchFamily="34" charset="0"/>
              <a:sym typeface="Calibri"/>
            </a:endParaRPr>
          </a:p>
          <a:p>
            <a:pPr marL="0" marR="0" lvl="0" indent="0" algn="l" rtl="0">
              <a:spcBef>
                <a:spcPts val="0"/>
              </a:spcBef>
              <a:spcAft>
                <a:spcPts val="0"/>
              </a:spcAft>
              <a:buNone/>
            </a:pPr>
            <a:r>
              <a:rPr lang="en" sz="1200" dirty="0">
                <a:latin typeface="Calibri" panose="020F0502020204030204" pitchFamily="34" charset="0"/>
                <a:sym typeface="Calibri"/>
              </a:rPr>
              <a:t>Teacher Actions: </a:t>
            </a:r>
            <a:r>
              <a:rPr lang="en" sz="1200" dirty="0" smtClean="0">
                <a:latin typeface="Calibri" panose="020F0502020204030204" pitchFamily="34" charset="0"/>
                <a:sym typeface="Calibri"/>
              </a:rPr>
              <a:t>None</a:t>
            </a:r>
            <a:r>
              <a:rPr lang="en-US" sz="1200" dirty="0" smtClean="0">
                <a:latin typeface="Calibri" panose="020F0502020204030204" pitchFamily="34" charset="0"/>
                <a:sym typeface="Calibri"/>
              </a:rPr>
              <a:t>.</a:t>
            </a:r>
            <a:endParaRPr sz="1200" dirty="0">
              <a:latin typeface="Calibri" panose="020F0502020204030204" pitchFamily="34" charset="0"/>
              <a:sym typeface="Calibri"/>
            </a:endParaRPr>
          </a:p>
          <a:p>
            <a:pPr marL="0" marR="0" lvl="0" indent="0" algn="l" rtl="0">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Students sing along with the transition song. </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Students move to their designated areas in the classroom in order to be assessed.  </a:t>
            </a:r>
            <a:endParaRPr sz="1200" dirty="0">
              <a:latin typeface="Calibri"/>
              <a:ea typeface="Calibri"/>
              <a:cs typeface="Calibri"/>
              <a:sym typeface="Calibri"/>
            </a:endParaRPr>
          </a:p>
          <a:p>
            <a:pPr marL="1079500" lvl="2" indent="-88900" algn="l" rtl="0">
              <a:spcBef>
                <a:spcPts val="0"/>
              </a:spcBef>
              <a:spcAft>
                <a:spcPts val="0"/>
              </a:spcAft>
              <a:buClr>
                <a:schemeClr val="dk1"/>
              </a:buClr>
              <a:buSzPts val="1200"/>
              <a:buFont typeface="Arial"/>
              <a:buNone/>
            </a:pPr>
            <a:endParaRPr sz="1200" dirty="0">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latin typeface="Calibri"/>
                <a:ea typeface="Calibri"/>
                <a:cs typeface="Calibri"/>
                <a:sym typeface="Calibri"/>
              </a:rPr>
              <a:t>Student Supports/Meeting Student Needs: </a:t>
            </a:r>
            <a:r>
              <a:rPr lang="en" sz="1200" dirty="0" smtClean="0">
                <a:latin typeface="Calibri"/>
                <a:ea typeface="Calibri"/>
                <a:cs typeface="Calibri"/>
                <a:sym typeface="Calibri"/>
              </a:rPr>
              <a:t>None</a:t>
            </a:r>
            <a:r>
              <a:rPr lang="en-US" sz="1200" dirty="0" smtClean="0">
                <a:latin typeface="Calibri"/>
                <a:ea typeface="Calibri"/>
                <a:cs typeface="Calibri"/>
                <a:sym typeface="Calibri"/>
              </a:rPr>
              <a:t>.</a:t>
            </a:r>
            <a:endParaRPr sz="1200" dirty="0">
              <a:latin typeface="Calibri"/>
              <a:ea typeface="Calibri"/>
              <a:cs typeface="Calibri"/>
              <a:sym typeface="Calibri"/>
            </a:endParaRPr>
          </a:p>
        </p:txBody>
      </p:sp>
      <p:sp>
        <p:nvSpPr>
          <p:cNvPr id="297" name="Google Shape;297;g451986a379_0_0:notes"/>
          <p:cNvSpPr txBox="1">
            <a:spLocks noGrp="1"/>
          </p:cNvSpPr>
          <p:nvPr>
            <p:ph type="ftr" idx="11"/>
          </p:nvPr>
        </p:nvSpPr>
        <p:spPr>
          <a:xfrm>
            <a:off x="0" y="8685214"/>
            <a:ext cx="2971800" cy="459000"/>
          </a:xfrm>
          <a:prstGeom prst="rect">
            <a:avLst/>
          </a:prstGeom>
          <a:noFill/>
          <a:ln>
            <a:noFill/>
          </a:ln>
        </p:spPr>
        <p:txBody>
          <a:bodyPr spcFirstLastPara="1" wrap="square" lIns="91325" tIns="45650" rIns="91325" bIns="45650"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98" name="Google Shape;298;g451986a379_0_0:notes"/>
          <p:cNvSpPr txBox="1">
            <a:spLocks noGrp="1"/>
          </p:cNvSpPr>
          <p:nvPr>
            <p:ph type="sldNum" idx="12"/>
          </p:nvPr>
        </p:nvSpPr>
        <p:spPr>
          <a:xfrm>
            <a:off x="3884613" y="8685214"/>
            <a:ext cx="2971800" cy="459000"/>
          </a:xfrm>
          <a:prstGeom prst="rect">
            <a:avLst/>
          </a:prstGeom>
          <a:noFill/>
          <a:ln>
            <a:noFill/>
          </a:ln>
        </p:spPr>
        <p:txBody>
          <a:bodyPr spcFirstLastPara="1" wrap="square" lIns="91325" tIns="45650" rIns="91325" bIns="4565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5718116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9"/>
        <p:cNvGrpSpPr/>
        <p:nvPr/>
      </p:nvGrpSpPr>
      <p:grpSpPr>
        <a:xfrm>
          <a:off x="0" y="0"/>
          <a:ext cx="0" cy="0"/>
          <a:chOff x="0" y="0"/>
          <a:chExt cx="0" cy="0"/>
        </a:xfrm>
      </p:grpSpPr>
      <p:sp>
        <p:nvSpPr>
          <p:cNvPr id="100" name="Google Shape;100;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1" name="Google Shape;101;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02" name="Google Shape;102;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05" name="Google Shape;105;p15"/>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06" name="Google Shape;106;p15"/>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07" name="Google Shape;107;p15"/>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8"/>
        <p:cNvGrpSpPr/>
        <p:nvPr/>
      </p:nvGrpSpPr>
      <p:grpSpPr>
        <a:xfrm>
          <a:off x="0" y="0"/>
          <a:ext cx="0" cy="0"/>
          <a:chOff x="0" y="0"/>
          <a:chExt cx="0" cy="0"/>
        </a:xfrm>
      </p:grpSpPr>
      <p:sp>
        <p:nvSpPr>
          <p:cNvPr id="109" name="Google Shape;109;p1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0" name="Google Shape;110;p1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11" name="Google Shape;11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3" name="Google Shape;11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4"/>
        <p:cNvGrpSpPr/>
        <p:nvPr/>
      </p:nvGrpSpPr>
      <p:grpSpPr>
        <a:xfrm>
          <a:off x="0" y="0"/>
          <a:ext cx="0" cy="0"/>
          <a:chOff x="0" y="0"/>
          <a:chExt cx="0" cy="0"/>
        </a:xfrm>
      </p:grpSpPr>
      <p:sp>
        <p:nvSpPr>
          <p:cNvPr id="115" name="Google Shape;115;p17"/>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6" name="Google Shape;116;p17"/>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17" name="Google Shape;117;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20"/>
        <p:cNvGrpSpPr/>
        <p:nvPr/>
      </p:nvGrpSpPr>
      <p:grpSpPr>
        <a:xfrm>
          <a:off x="0" y="0"/>
          <a:ext cx="0" cy="0"/>
          <a:chOff x="0" y="0"/>
          <a:chExt cx="0" cy="0"/>
        </a:xfrm>
      </p:grpSpPr>
      <p:sp>
        <p:nvSpPr>
          <p:cNvPr id="121" name="Google Shape;121;p1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2" name="Google Shape;122;p18"/>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3" name="Google Shape;123;p18"/>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4" name="Google Shape;124;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5" name="Google Shape;125;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7"/>
        <p:cNvGrpSpPr/>
        <p:nvPr/>
      </p:nvGrpSpPr>
      <p:grpSpPr>
        <a:xfrm>
          <a:off x="0" y="0"/>
          <a:ext cx="0" cy="0"/>
          <a:chOff x="0" y="0"/>
          <a:chExt cx="0" cy="0"/>
        </a:xfrm>
      </p:grpSpPr>
      <p:sp>
        <p:nvSpPr>
          <p:cNvPr id="128" name="Google Shape;128;p19"/>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9" name="Google Shape;129;p19"/>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0" name="Google Shape;130;p19"/>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1" name="Google Shape;131;p19"/>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2" name="Google Shape;132;p19"/>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3" name="Google Shape;133;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4" name="Google Shape;134;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6"/>
        <p:cNvGrpSpPr/>
        <p:nvPr/>
      </p:nvGrpSpPr>
      <p:grpSpPr>
        <a:xfrm>
          <a:off x="0" y="0"/>
          <a:ext cx="0" cy="0"/>
          <a:chOff x="0" y="0"/>
          <a:chExt cx="0" cy="0"/>
        </a:xfrm>
      </p:grpSpPr>
      <p:sp>
        <p:nvSpPr>
          <p:cNvPr id="137" name="Google Shape;137;p2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38" name="Google Shape;138;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1"/>
        <p:cNvGrpSpPr/>
        <p:nvPr/>
      </p:nvGrpSpPr>
      <p:grpSpPr>
        <a:xfrm>
          <a:off x="0" y="0"/>
          <a:ext cx="0" cy="0"/>
          <a:chOff x="0" y="0"/>
          <a:chExt cx="0" cy="0"/>
        </a:xfrm>
      </p:grpSpPr>
      <p:sp>
        <p:nvSpPr>
          <p:cNvPr id="142" name="Google Shape;142;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3" name="Google Shape;143;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5"/>
        <p:cNvGrpSpPr/>
        <p:nvPr/>
      </p:nvGrpSpPr>
      <p:grpSpPr>
        <a:xfrm>
          <a:off x="0" y="0"/>
          <a:ext cx="0" cy="0"/>
          <a:chOff x="0" y="0"/>
          <a:chExt cx="0" cy="0"/>
        </a:xfrm>
      </p:grpSpPr>
      <p:sp>
        <p:nvSpPr>
          <p:cNvPr id="146" name="Google Shape;146;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47" name="Google Shape;147;p22"/>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8" name="Google Shape;148;p22"/>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49" name="Google Shape;149;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0" name="Google Shape;150;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1" name="Google Shape;151;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2"/>
        <p:cNvGrpSpPr/>
        <p:nvPr/>
      </p:nvGrpSpPr>
      <p:grpSpPr>
        <a:xfrm>
          <a:off x="0" y="0"/>
          <a:ext cx="0" cy="0"/>
          <a:chOff x="0" y="0"/>
          <a:chExt cx="0" cy="0"/>
        </a:xfrm>
      </p:grpSpPr>
      <p:sp>
        <p:nvSpPr>
          <p:cNvPr id="153" name="Google Shape;153;p2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4" name="Google Shape;154;p23"/>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55" name="Google Shape;155;p23"/>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6" name="Google Shape;15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7" name="Google Shape;15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8" name="Google Shape;15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9"/>
        <p:cNvGrpSpPr/>
        <p:nvPr/>
      </p:nvGrpSpPr>
      <p:grpSpPr>
        <a:xfrm>
          <a:off x="0" y="0"/>
          <a:ext cx="0" cy="0"/>
          <a:chOff x="0" y="0"/>
          <a:chExt cx="0" cy="0"/>
        </a:xfrm>
      </p:grpSpPr>
      <p:sp>
        <p:nvSpPr>
          <p:cNvPr id="160" name="Google Shape;160;p2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1" name="Google Shape;161;p24"/>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2" name="Google Shape;16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3" name="Google Shape;16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4" name="Google Shape;16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5"/>
        <p:cNvGrpSpPr/>
        <p:nvPr/>
      </p:nvGrpSpPr>
      <p:grpSpPr>
        <a:xfrm>
          <a:off x="0" y="0"/>
          <a:ext cx="0" cy="0"/>
          <a:chOff x="0" y="0"/>
          <a:chExt cx="0" cy="0"/>
        </a:xfrm>
      </p:grpSpPr>
      <p:sp>
        <p:nvSpPr>
          <p:cNvPr id="166" name="Google Shape;166;p25"/>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7" name="Google Shape;167;p25"/>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8" name="Google Shape;168;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1_Two Content">
  <p:cSld name="1_Two Content">
    <p:spTree>
      <p:nvGrpSpPr>
        <p:cNvPr id="1" name="Shape 171"/>
        <p:cNvGrpSpPr/>
        <p:nvPr/>
      </p:nvGrpSpPr>
      <p:grpSpPr>
        <a:xfrm>
          <a:off x="0" y="0"/>
          <a:ext cx="0" cy="0"/>
          <a:chOff x="0" y="0"/>
          <a:chExt cx="0" cy="0"/>
        </a:xfrm>
      </p:grpSpPr>
      <p:sp>
        <p:nvSpPr>
          <p:cNvPr id="172" name="Google Shape;172;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entury Gothic"/>
              <a:buNone/>
              <a:defRPr sz="33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73" name="Google Shape;173;p26"/>
          <p:cNvSpPr txBox="1">
            <a:spLocks noGrp="1"/>
          </p:cNvSpPr>
          <p:nvPr>
            <p:ph type="body" idx="1"/>
          </p:nvPr>
        </p:nvSpPr>
        <p:spPr>
          <a:xfrm>
            <a:off x="628650" y="1369219"/>
            <a:ext cx="7886700" cy="3214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74" name="Google Shape;174;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5" name="Google Shape;175;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6" name="Google Shape;176;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9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9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9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9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9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9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9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9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77"/>
        <p:cNvGrpSpPr/>
        <p:nvPr/>
      </p:nvGrpSpPr>
      <p:grpSpPr>
        <a:xfrm>
          <a:off x="0" y="0"/>
          <a:ext cx="0" cy="0"/>
          <a:chOff x="0" y="0"/>
          <a:chExt cx="0" cy="0"/>
        </a:xfrm>
      </p:grpSpPr>
      <p:sp>
        <p:nvSpPr>
          <p:cNvPr id="178" name="Google Shape;178;p2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None/>
              <a:defRPr sz="3400"/>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79" name="Google Shape;179;p27"/>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Char char="•"/>
              <a:defRPr/>
            </a:lvl1pPr>
            <a:lvl2pPr marL="914400" lvl="1" indent="-342900" rtl="0">
              <a:lnSpc>
                <a:spcPct val="100000"/>
              </a:lnSpc>
              <a:spcBef>
                <a:spcPts val="400"/>
              </a:spcBef>
              <a:spcAft>
                <a:spcPts val="0"/>
              </a:spcAft>
              <a:buSzPts val="1800"/>
              <a:buChar char="•"/>
              <a:defRPr/>
            </a:lvl2pPr>
            <a:lvl3pPr marL="1371600" lvl="2" indent="-323850" rtl="0">
              <a:lnSpc>
                <a:spcPct val="100000"/>
              </a:lnSpc>
              <a:spcBef>
                <a:spcPts val="400"/>
              </a:spcBef>
              <a:spcAft>
                <a:spcPts val="0"/>
              </a:spcAft>
              <a:buSzPts val="1500"/>
              <a:buChar char="•"/>
              <a:defRPr/>
            </a:lvl3pPr>
            <a:lvl4pPr marL="1828800" lvl="3" indent="-317500" rtl="0">
              <a:lnSpc>
                <a:spcPct val="100000"/>
              </a:lnSpc>
              <a:spcBef>
                <a:spcPts val="400"/>
              </a:spcBef>
              <a:spcAft>
                <a:spcPts val="0"/>
              </a:spcAft>
              <a:buSzPts val="1400"/>
              <a:buChar char="•"/>
              <a:defRPr/>
            </a:lvl4pPr>
            <a:lvl5pPr marL="2286000" lvl="4" indent="-317500" rtl="0">
              <a:lnSpc>
                <a:spcPct val="100000"/>
              </a:lnSpc>
              <a:spcBef>
                <a:spcPts val="400"/>
              </a:spcBef>
              <a:spcAft>
                <a:spcPts val="0"/>
              </a:spcAft>
              <a:buSzPts val="1400"/>
              <a:buChar char="•"/>
              <a:defRPr/>
            </a:lvl5pPr>
            <a:lvl6pPr marL="2743200" lvl="5" indent="-317500" rtl="0">
              <a:lnSpc>
                <a:spcPct val="100000"/>
              </a:lnSpc>
              <a:spcBef>
                <a:spcPts val="400"/>
              </a:spcBef>
              <a:spcAft>
                <a:spcPts val="0"/>
              </a:spcAft>
              <a:buSzPts val="1400"/>
              <a:buChar char="•"/>
              <a:defRPr/>
            </a:lvl6pPr>
            <a:lvl7pPr marL="3200400" lvl="6" indent="-317500" rtl="0">
              <a:lnSpc>
                <a:spcPct val="100000"/>
              </a:lnSpc>
              <a:spcBef>
                <a:spcPts val="400"/>
              </a:spcBef>
              <a:spcAft>
                <a:spcPts val="0"/>
              </a:spcAft>
              <a:buSzPts val="1400"/>
              <a:buChar char="•"/>
              <a:defRPr/>
            </a:lvl7pPr>
            <a:lvl8pPr marL="3657600" lvl="7" indent="-317500" rtl="0">
              <a:lnSpc>
                <a:spcPct val="100000"/>
              </a:lnSpc>
              <a:spcBef>
                <a:spcPts val="400"/>
              </a:spcBef>
              <a:spcAft>
                <a:spcPts val="0"/>
              </a:spcAft>
              <a:buSzPts val="1400"/>
              <a:buChar char="•"/>
              <a:defRPr/>
            </a:lvl8pPr>
            <a:lvl9pPr marL="4114800" lvl="8" indent="-317500" rtl="0">
              <a:lnSpc>
                <a:spcPct val="100000"/>
              </a:lnSpc>
              <a:spcBef>
                <a:spcPts val="400"/>
              </a:spcBef>
              <a:spcAft>
                <a:spcPts val="0"/>
              </a:spcAft>
              <a:buSzPts val="1400"/>
              <a:buChar char="•"/>
              <a:defRPr/>
            </a:lvl9pPr>
          </a:lstStyle>
          <a:p>
            <a:endParaRPr/>
          </a:p>
        </p:txBody>
      </p:sp>
      <p:sp>
        <p:nvSpPr>
          <p:cNvPr id="180" name="Google Shape;180;p27"/>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1_Comparison">
  <p:cSld name="1_Comparison">
    <p:spTree>
      <p:nvGrpSpPr>
        <p:cNvPr id="1" name="Shape 181"/>
        <p:cNvGrpSpPr/>
        <p:nvPr/>
      </p:nvGrpSpPr>
      <p:grpSpPr>
        <a:xfrm>
          <a:off x="0" y="0"/>
          <a:ext cx="0" cy="0"/>
          <a:chOff x="0" y="0"/>
          <a:chExt cx="0" cy="0"/>
        </a:xfrm>
      </p:grpSpPr>
      <p:sp>
        <p:nvSpPr>
          <p:cNvPr id="182" name="Google Shape;182;p2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entury Gothic"/>
              <a:buNone/>
              <a:defRPr sz="33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83" name="Google Shape;183;p28"/>
          <p:cNvSpPr txBox="1">
            <a:spLocks noGrp="1"/>
          </p:cNvSpPr>
          <p:nvPr>
            <p:ph type="body" idx="1"/>
          </p:nvPr>
        </p:nvSpPr>
        <p:spPr>
          <a:xfrm>
            <a:off x="629841" y="1260872"/>
            <a:ext cx="7885500" cy="489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entury Gothic"/>
                <a:ea typeface="Century Gothic"/>
                <a:cs typeface="Century Gothic"/>
                <a:sym typeface="Century Gothic"/>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entury Gothic"/>
                <a:ea typeface="Century Gothic"/>
                <a:cs typeface="Century Gothic"/>
                <a:sym typeface="Century Gothic"/>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entury Gothic"/>
                <a:ea typeface="Century Gothic"/>
                <a:cs typeface="Century Gothic"/>
                <a:sym typeface="Century Gothic"/>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entury Gothic"/>
                <a:ea typeface="Century Gothic"/>
                <a:cs typeface="Century Gothic"/>
                <a:sym typeface="Century Gothic"/>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entury Gothic"/>
                <a:ea typeface="Century Gothic"/>
                <a:cs typeface="Century Gothic"/>
                <a:sym typeface="Century Gothic"/>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84" name="Google Shape;184;p28"/>
          <p:cNvSpPr txBox="1">
            <a:spLocks noGrp="1"/>
          </p:cNvSpPr>
          <p:nvPr>
            <p:ph type="body" idx="2"/>
          </p:nvPr>
        </p:nvSpPr>
        <p:spPr>
          <a:xfrm>
            <a:off x="629841" y="1878806"/>
            <a:ext cx="7885500" cy="2759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85" name="Google Shape;185;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6" name="Google Shape;186;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7" name="Google Shape;187;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9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9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9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9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9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9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9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9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1_Picture with Caption">
  <p:cSld name="1_Picture with Caption">
    <p:spTree>
      <p:nvGrpSpPr>
        <p:cNvPr id="1" name="Shape 188"/>
        <p:cNvGrpSpPr/>
        <p:nvPr/>
      </p:nvGrpSpPr>
      <p:grpSpPr>
        <a:xfrm>
          <a:off x="0" y="0"/>
          <a:ext cx="0" cy="0"/>
          <a:chOff x="0" y="0"/>
          <a:chExt cx="0" cy="0"/>
        </a:xfrm>
      </p:grpSpPr>
      <p:sp>
        <p:nvSpPr>
          <p:cNvPr id="189" name="Google Shape;189;p2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entury Gothic"/>
              <a:buNone/>
              <a:defRPr sz="24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90" name="Google Shape;190;p29"/>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entury Gothic"/>
                <a:ea typeface="Century Gothic"/>
                <a:cs typeface="Century Gothic"/>
                <a:sym typeface="Century Gothic"/>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entury Gothic"/>
                <a:ea typeface="Century Gothic"/>
                <a:cs typeface="Century Gothic"/>
                <a:sym typeface="Century Gothic"/>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entury Gothic"/>
                <a:ea typeface="Century Gothic"/>
                <a:cs typeface="Century Gothic"/>
                <a:sym typeface="Century Gothic"/>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entury Gothic"/>
                <a:ea typeface="Century Gothic"/>
                <a:cs typeface="Century Gothic"/>
                <a:sym typeface="Century Gothic"/>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entury Gothic"/>
                <a:ea typeface="Century Gothic"/>
                <a:cs typeface="Century Gothic"/>
                <a:sym typeface="Century Gothic"/>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91" name="Google Shape;191;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2" name="Google Shape;192;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3" name="Google Shape;193;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9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9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9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9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9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9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9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9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
              <a:t>‹#›</a:t>
            </a:fld>
            <a:endParaRPr/>
          </a:p>
        </p:txBody>
      </p:sp>
      <p:sp>
        <p:nvSpPr>
          <p:cNvPr id="194" name="Google Shape;194;p29"/>
          <p:cNvSpPr txBox="1">
            <a:spLocks noGrp="1"/>
          </p:cNvSpPr>
          <p:nvPr>
            <p:ph type="body" idx="2"/>
          </p:nvPr>
        </p:nvSpPr>
        <p:spPr>
          <a:xfrm>
            <a:off x="3844090" y="342901"/>
            <a:ext cx="4672500" cy="40530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entury Gothic"/>
                <a:ea typeface="Century Gothic"/>
                <a:cs typeface="Century Gothic"/>
                <a:sym typeface="Century Gothic"/>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99"/>
        <p:cNvGrpSpPr/>
        <p:nvPr/>
      </p:nvGrpSpPr>
      <p:grpSpPr>
        <a:xfrm>
          <a:off x="0" y="0"/>
          <a:ext cx="0" cy="0"/>
          <a:chOff x="0" y="0"/>
          <a:chExt cx="0" cy="0"/>
        </a:xfrm>
      </p:grpSpPr>
      <p:sp>
        <p:nvSpPr>
          <p:cNvPr id="200" name="Google Shape;200;p31"/>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rtl="0">
              <a:spcBef>
                <a:spcPts val="0"/>
              </a:spcBef>
              <a:spcAft>
                <a:spcPts val="0"/>
              </a:spcAft>
              <a:buSzPts val="5200"/>
              <a:buNone/>
              <a:defRPr sz="52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201" name="Google Shape;201;p31"/>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202" name="Google Shape;202;p3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03"/>
        <p:cNvGrpSpPr/>
        <p:nvPr/>
      </p:nvGrpSpPr>
      <p:grpSpPr>
        <a:xfrm>
          <a:off x="0" y="0"/>
          <a:ext cx="0" cy="0"/>
          <a:chOff x="0" y="0"/>
          <a:chExt cx="0" cy="0"/>
        </a:xfrm>
      </p:grpSpPr>
      <p:sp>
        <p:nvSpPr>
          <p:cNvPr id="204" name="Google Shape;204;p32"/>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205" name="Google Shape;205;p3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06"/>
        <p:cNvGrpSpPr/>
        <p:nvPr/>
      </p:nvGrpSpPr>
      <p:grpSpPr>
        <a:xfrm>
          <a:off x="0" y="0"/>
          <a:ext cx="0" cy="0"/>
          <a:chOff x="0" y="0"/>
          <a:chExt cx="0" cy="0"/>
        </a:xfrm>
      </p:grpSpPr>
      <p:sp>
        <p:nvSpPr>
          <p:cNvPr id="207" name="Google Shape;207;p33"/>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400"/>
              <a:buNone/>
              <a:defRPr sz="34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208" name="Google Shape;208;p33"/>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rtl="0">
              <a:lnSpc>
                <a:spcPct val="100000"/>
              </a:lnSpc>
              <a:spcBef>
                <a:spcPts val="0"/>
              </a:spcBef>
              <a:spcAft>
                <a:spcPts val="0"/>
              </a:spcAft>
              <a:buSzPts val="1800"/>
              <a:buChar char="●"/>
              <a:defRPr/>
            </a:lvl1pPr>
            <a:lvl2pPr marL="914400" lvl="1" indent="-317500" rtl="0">
              <a:lnSpc>
                <a:spcPct val="100000"/>
              </a:lnSpc>
              <a:spcBef>
                <a:spcPts val="0"/>
              </a:spcBef>
              <a:spcAft>
                <a:spcPts val="0"/>
              </a:spcAft>
              <a:buSzPts val="1400"/>
              <a:buChar char="○"/>
              <a:defRPr/>
            </a:lvl2pPr>
            <a:lvl3pPr marL="1371600" lvl="2" indent="-317500" rtl="0">
              <a:lnSpc>
                <a:spcPct val="100000"/>
              </a:lnSpc>
              <a:spcBef>
                <a:spcPts val="0"/>
              </a:spcBef>
              <a:spcAft>
                <a:spcPts val="0"/>
              </a:spcAft>
              <a:buSzPts val="1400"/>
              <a:buChar char="■"/>
              <a:defRPr/>
            </a:lvl3pPr>
            <a:lvl4pPr marL="1828800" lvl="3" indent="-317500" rtl="0">
              <a:lnSpc>
                <a:spcPct val="100000"/>
              </a:lnSpc>
              <a:spcBef>
                <a:spcPts val="0"/>
              </a:spcBef>
              <a:spcAft>
                <a:spcPts val="0"/>
              </a:spcAft>
              <a:buSzPts val="1400"/>
              <a:buChar char="●"/>
              <a:defRPr/>
            </a:lvl4pPr>
            <a:lvl5pPr marL="2286000" lvl="4" indent="-317500" rtl="0">
              <a:lnSpc>
                <a:spcPct val="100000"/>
              </a:lnSpc>
              <a:spcBef>
                <a:spcPts val="0"/>
              </a:spcBef>
              <a:spcAft>
                <a:spcPts val="0"/>
              </a:spcAft>
              <a:buSzPts val="1400"/>
              <a:buChar char="○"/>
              <a:defRPr/>
            </a:lvl5pPr>
            <a:lvl6pPr marL="2743200" lvl="5" indent="-317500" rtl="0">
              <a:lnSpc>
                <a:spcPct val="100000"/>
              </a:lnSpc>
              <a:spcBef>
                <a:spcPts val="0"/>
              </a:spcBef>
              <a:spcAft>
                <a:spcPts val="0"/>
              </a:spcAft>
              <a:buSzPts val="1400"/>
              <a:buChar char="■"/>
              <a:defRPr/>
            </a:lvl6pPr>
            <a:lvl7pPr marL="3200400" lvl="6" indent="-317500" rtl="0">
              <a:lnSpc>
                <a:spcPct val="100000"/>
              </a:lnSpc>
              <a:spcBef>
                <a:spcPts val="0"/>
              </a:spcBef>
              <a:spcAft>
                <a:spcPts val="0"/>
              </a:spcAft>
              <a:buSzPts val="1400"/>
              <a:buChar char="●"/>
              <a:defRPr/>
            </a:lvl7pPr>
            <a:lvl8pPr marL="3657600" lvl="7" indent="-317500" rtl="0">
              <a:lnSpc>
                <a:spcPct val="100000"/>
              </a:lnSpc>
              <a:spcBef>
                <a:spcPts val="0"/>
              </a:spcBef>
              <a:spcAft>
                <a:spcPts val="0"/>
              </a:spcAft>
              <a:buSzPts val="1400"/>
              <a:buChar char="○"/>
              <a:defRPr/>
            </a:lvl8pPr>
            <a:lvl9pPr marL="4114800" lvl="8" indent="-317500" rtl="0">
              <a:lnSpc>
                <a:spcPct val="100000"/>
              </a:lnSpc>
              <a:spcBef>
                <a:spcPts val="0"/>
              </a:spcBef>
              <a:spcAft>
                <a:spcPts val="0"/>
              </a:spcAft>
              <a:buSzPts val="1400"/>
              <a:buChar char="■"/>
              <a:defRPr/>
            </a:lvl9pPr>
          </a:lstStyle>
          <a:p>
            <a:endParaRPr/>
          </a:p>
        </p:txBody>
      </p:sp>
      <p:sp>
        <p:nvSpPr>
          <p:cNvPr id="209" name="Google Shape;209;p3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10"/>
        <p:cNvGrpSpPr/>
        <p:nvPr/>
      </p:nvGrpSpPr>
      <p:grpSpPr>
        <a:xfrm>
          <a:off x="0" y="0"/>
          <a:ext cx="0" cy="0"/>
          <a:chOff x="0" y="0"/>
          <a:chExt cx="0" cy="0"/>
        </a:xfrm>
      </p:grpSpPr>
      <p:sp>
        <p:nvSpPr>
          <p:cNvPr id="211" name="Google Shape;211;p3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212" name="Google Shape;212;p34"/>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213" name="Google Shape;213;p34"/>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214" name="Google Shape;214;p3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15"/>
        <p:cNvGrpSpPr/>
        <p:nvPr/>
      </p:nvGrpSpPr>
      <p:grpSpPr>
        <a:xfrm>
          <a:off x="0" y="0"/>
          <a:ext cx="0" cy="0"/>
          <a:chOff x="0" y="0"/>
          <a:chExt cx="0" cy="0"/>
        </a:xfrm>
      </p:grpSpPr>
      <p:sp>
        <p:nvSpPr>
          <p:cNvPr id="216" name="Google Shape;216;p3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217" name="Google Shape;217;p3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18"/>
        <p:cNvGrpSpPr/>
        <p:nvPr/>
      </p:nvGrpSpPr>
      <p:grpSpPr>
        <a:xfrm>
          <a:off x="0" y="0"/>
          <a:ext cx="0" cy="0"/>
          <a:chOff x="0" y="0"/>
          <a:chExt cx="0" cy="0"/>
        </a:xfrm>
      </p:grpSpPr>
      <p:sp>
        <p:nvSpPr>
          <p:cNvPr id="219" name="Google Shape;219;p36"/>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220" name="Google Shape;220;p36"/>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rtl="0">
              <a:spcBef>
                <a:spcPts val="0"/>
              </a:spcBef>
              <a:spcAft>
                <a:spcPts val="0"/>
              </a:spcAft>
              <a:buSzPts val="1200"/>
              <a:buChar char="●"/>
              <a:defRPr sz="12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221" name="Google Shape;221;p3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22"/>
        <p:cNvGrpSpPr/>
        <p:nvPr/>
      </p:nvGrpSpPr>
      <p:grpSpPr>
        <a:xfrm>
          <a:off x="0" y="0"/>
          <a:ext cx="0" cy="0"/>
          <a:chOff x="0" y="0"/>
          <a:chExt cx="0" cy="0"/>
        </a:xfrm>
      </p:grpSpPr>
      <p:sp>
        <p:nvSpPr>
          <p:cNvPr id="223" name="Google Shape;223;p37"/>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
        <p:nvSpPr>
          <p:cNvPr id="224" name="Google Shape;224;p3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25"/>
        <p:cNvGrpSpPr/>
        <p:nvPr/>
      </p:nvGrpSpPr>
      <p:grpSpPr>
        <a:xfrm>
          <a:off x="0" y="0"/>
          <a:ext cx="0" cy="0"/>
          <a:chOff x="0" y="0"/>
          <a:chExt cx="0" cy="0"/>
        </a:xfrm>
      </p:grpSpPr>
      <p:sp>
        <p:nvSpPr>
          <p:cNvPr id="226" name="Google Shape;226;p38"/>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 name="Google Shape;227;p38"/>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228" name="Google Shape;228;p38"/>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100"/>
              <a:buNone/>
              <a:defRPr sz="21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229" name="Google Shape;229;p38"/>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230" name="Google Shape;230;p3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231"/>
        <p:cNvGrpSpPr/>
        <p:nvPr/>
      </p:nvGrpSpPr>
      <p:grpSpPr>
        <a:xfrm>
          <a:off x="0" y="0"/>
          <a:ext cx="0" cy="0"/>
          <a:chOff x="0" y="0"/>
          <a:chExt cx="0" cy="0"/>
        </a:xfrm>
      </p:grpSpPr>
      <p:sp>
        <p:nvSpPr>
          <p:cNvPr id="232" name="Google Shape;232;p39"/>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rtl="0">
              <a:lnSpc>
                <a:spcPct val="100000"/>
              </a:lnSpc>
              <a:spcBef>
                <a:spcPts val="0"/>
              </a:spcBef>
              <a:spcAft>
                <a:spcPts val="0"/>
              </a:spcAft>
              <a:buSzPts val="1800"/>
              <a:buNone/>
              <a:defRPr/>
            </a:lvl1pPr>
          </a:lstStyle>
          <a:p>
            <a:endParaRPr/>
          </a:p>
        </p:txBody>
      </p:sp>
      <p:sp>
        <p:nvSpPr>
          <p:cNvPr id="233" name="Google Shape;233;p3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234"/>
        <p:cNvGrpSpPr/>
        <p:nvPr/>
      </p:nvGrpSpPr>
      <p:grpSpPr>
        <a:xfrm>
          <a:off x="0" y="0"/>
          <a:ext cx="0" cy="0"/>
          <a:chOff x="0" y="0"/>
          <a:chExt cx="0" cy="0"/>
        </a:xfrm>
      </p:grpSpPr>
      <p:sp>
        <p:nvSpPr>
          <p:cNvPr id="235" name="Google Shape;235;p40"/>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rtl="0">
              <a:spcBef>
                <a:spcPts val="0"/>
              </a:spcBef>
              <a:spcAft>
                <a:spcPts val="0"/>
              </a:spcAft>
              <a:buSzPts val="12000"/>
              <a:buNone/>
              <a:defRPr sz="12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236" name="Google Shape;236;p40"/>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rtl="0">
              <a:spcBef>
                <a:spcPts val="0"/>
              </a:spcBef>
              <a:spcAft>
                <a:spcPts val="0"/>
              </a:spcAft>
              <a:buSzPts val="1800"/>
              <a:buChar char="●"/>
              <a:defRPr/>
            </a:lvl1pPr>
            <a:lvl2pPr marL="914400" lvl="1" indent="-317500" algn="ctr" rtl="0">
              <a:spcBef>
                <a:spcPts val="1600"/>
              </a:spcBef>
              <a:spcAft>
                <a:spcPts val="0"/>
              </a:spcAft>
              <a:buSzPts val="1400"/>
              <a:buChar char="○"/>
              <a:defRPr/>
            </a:lvl2pPr>
            <a:lvl3pPr marL="1371600" lvl="2" indent="-317500" algn="ctr" rtl="0">
              <a:spcBef>
                <a:spcPts val="1600"/>
              </a:spcBef>
              <a:spcAft>
                <a:spcPts val="0"/>
              </a:spcAft>
              <a:buSzPts val="1400"/>
              <a:buChar char="■"/>
              <a:defRPr/>
            </a:lvl3pPr>
            <a:lvl4pPr marL="1828800" lvl="3" indent="-317500" algn="ctr" rtl="0">
              <a:spcBef>
                <a:spcPts val="1600"/>
              </a:spcBef>
              <a:spcAft>
                <a:spcPts val="0"/>
              </a:spcAft>
              <a:buSzPts val="1400"/>
              <a:buChar char="●"/>
              <a:defRPr/>
            </a:lvl4pPr>
            <a:lvl5pPr marL="2286000" lvl="4" indent="-317500" algn="ctr" rtl="0">
              <a:spcBef>
                <a:spcPts val="1600"/>
              </a:spcBef>
              <a:spcAft>
                <a:spcPts val="0"/>
              </a:spcAft>
              <a:buSzPts val="1400"/>
              <a:buChar char="○"/>
              <a:defRPr/>
            </a:lvl5pPr>
            <a:lvl6pPr marL="2743200" lvl="5" indent="-317500" algn="ctr" rtl="0">
              <a:spcBef>
                <a:spcPts val="1600"/>
              </a:spcBef>
              <a:spcAft>
                <a:spcPts val="0"/>
              </a:spcAft>
              <a:buSzPts val="1400"/>
              <a:buChar char="■"/>
              <a:defRPr/>
            </a:lvl6pPr>
            <a:lvl7pPr marL="3200400" lvl="6" indent="-317500" algn="ctr" rtl="0">
              <a:spcBef>
                <a:spcPts val="1600"/>
              </a:spcBef>
              <a:spcAft>
                <a:spcPts val="0"/>
              </a:spcAft>
              <a:buSzPts val="1400"/>
              <a:buChar char="●"/>
              <a:defRPr/>
            </a:lvl7pPr>
            <a:lvl8pPr marL="3657600" lvl="7" indent="-317500" algn="ctr" rtl="0">
              <a:spcBef>
                <a:spcPts val="1600"/>
              </a:spcBef>
              <a:spcAft>
                <a:spcPts val="0"/>
              </a:spcAft>
              <a:buSzPts val="1400"/>
              <a:buChar char="○"/>
              <a:defRPr/>
            </a:lvl8pPr>
            <a:lvl9pPr marL="4114800" lvl="8" indent="-317500" algn="ctr" rtl="0">
              <a:spcBef>
                <a:spcPts val="1600"/>
              </a:spcBef>
              <a:spcAft>
                <a:spcPts val="1600"/>
              </a:spcAft>
              <a:buSzPts val="1400"/>
              <a:buChar char="■"/>
              <a:defRPr/>
            </a:lvl9pPr>
          </a:lstStyle>
          <a:p>
            <a:endParaRPr/>
          </a:p>
        </p:txBody>
      </p:sp>
      <p:sp>
        <p:nvSpPr>
          <p:cNvPr id="237" name="Google Shape;237;p4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38"/>
        <p:cNvGrpSpPr/>
        <p:nvPr/>
      </p:nvGrpSpPr>
      <p:grpSpPr>
        <a:xfrm>
          <a:off x="0" y="0"/>
          <a:ext cx="0" cy="0"/>
          <a:chOff x="0" y="0"/>
          <a:chExt cx="0" cy="0"/>
        </a:xfrm>
      </p:grpSpPr>
      <p:sp>
        <p:nvSpPr>
          <p:cNvPr id="239" name="Google Shape;239;p4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1.jpg"/><Relationship Id="rId15" Type="http://schemas.openxmlformats.org/officeDocument/2006/relationships/image" Target="../media/image2.png"/><Relationship Id="rId16"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3.xml"/><Relationship Id="rId12" Type="http://schemas.openxmlformats.org/officeDocument/2006/relationships/slideLayout" Target="../slideLayouts/slideLayout24.xml"/><Relationship Id="rId13" Type="http://schemas.openxmlformats.org/officeDocument/2006/relationships/slideLayout" Target="../slideLayouts/slideLayout25.xml"/><Relationship Id="rId14" Type="http://schemas.openxmlformats.org/officeDocument/2006/relationships/slideLayout" Target="../slideLayouts/slideLayout26.xml"/><Relationship Id="rId15" Type="http://schemas.openxmlformats.org/officeDocument/2006/relationships/slideLayout" Target="../slideLayouts/slideLayout27.xml"/><Relationship Id="rId16" Type="http://schemas.openxmlformats.org/officeDocument/2006/relationships/theme" Target="../theme/theme2.xml"/><Relationship Id="rId17" Type="http://schemas.openxmlformats.org/officeDocument/2006/relationships/image" Target="../media/image1.jpg"/><Relationship Id="rId18" Type="http://schemas.openxmlformats.org/officeDocument/2006/relationships/image" Target="../media/image2.png"/><Relationship Id="rId19" Type="http://schemas.openxmlformats.org/officeDocument/2006/relationships/image" Target="../media/image3.png"/><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 Id="rId9" Type="http://schemas.openxmlformats.org/officeDocument/2006/relationships/slideLayout" Target="../slideLayouts/slideLayout21.xml"/><Relationship Id="rId10"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8.xml"/><Relationship Id="rId12" Type="http://schemas.openxmlformats.org/officeDocument/2006/relationships/theme" Target="../theme/theme3.xml"/><Relationship Id="rId1" Type="http://schemas.openxmlformats.org/officeDocument/2006/relationships/slideLayout" Target="../slideLayouts/slideLayout28.xml"/><Relationship Id="rId2" Type="http://schemas.openxmlformats.org/officeDocument/2006/relationships/slideLayout" Target="../slideLayouts/slideLayout29.xml"/><Relationship Id="rId3" Type="http://schemas.openxmlformats.org/officeDocument/2006/relationships/slideLayout" Target="../slideLayouts/slideLayout30.xml"/><Relationship Id="rId4" Type="http://schemas.openxmlformats.org/officeDocument/2006/relationships/slideLayout" Target="../slideLayouts/slideLayout31.xml"/><Relationship Id="rId5" Type="http://schemas.openxmlformats.org/officeDocument/2006/relationships/slideLayout" Target="../slideLayouts/slideLayout32.xml"/><Relationship Id="rId6" Type="http://schemas.openxmlformats.org/officeDocument/2006/relationships/slideLayout" Target="../slideLayouts/slideLayout33.xml"/><Relationship Id="rId7" Type="http://schemas.openxmlformats.org/officeDocument/2006/relationships/slideLayout" Target="../slideLayouts/slideLayout34.xml"/><Relationship Id="rId8" Type="http://schemas.openxmlformats.org/officeDocument/2006/relationships/slideLayout" Target="../slideLayouts/slideLayout35.xml"/><Relationship Id="rId9" Type="http://schemas.openxmlformats.org/officeDocument/2006/relationships/slideLayout" Target="../slideLayouts/slideLayout36.xml"/><Relationship Id="rId10" Type="http://schemas.openxmlformats.org/officeDocument/2006/relationships/slideLayout" Target="../slideLayouts/slideLayout3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mc:AlternateContent xmlns:mc="http://schemas.openxmlformats.org/markup-compatibility/2006" xmlns:p14="http://schemas.microsoft.com/office/powerpoint/2010/main">
    <mc:Choice Requires="p14">
      <p:transition spd="slow" p14:dur="2500">
        <p:fade thruBlk="1"/>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0"/>
        <p:cNvGrpSpPr/>
        <p:nvPr/>
      </p:nvGrpSpPr>
      <p:grpSpPr>
        <a:xfrm>
          <a:off x="0" y="0"/>
          <a:ext cx="0" cy="0"/>
          <a:chOff x="0" y="0"/>
          <a:chExt cx="0" cy="0"/>
        </a:xfrm>
      </p:grpSpPr>
      <p:sp>
        <p:nvSpPr>
          <p:cNvPr id="91" name="Google Shape;91;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2" name="Google Shape;92;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96" name="Google Shape;96;p14"/>
          <p:cNvPicPr preferRelativeResize="0"/>
          <p:nvPr/>
        </p:nvPicPr>
        <p:blipFill rotWithShape="1">
          <a:blip r:embed="rId17">
            <a:alphaModFix/>
          </a:blip>
          <a:srcRect/>
          <a:stretch/>
        </p:blipFill>
        <p:spPr>
          <a:xfrm>
            <a:off x="4274861" y="4632722"/>
            <a:ext cx="594279" cy="495233"/>
          </a:xfrm>
          <a:prstGeom prst="rect">
            <a:avLst/>
          </a:prstGeom>
          <a:noFill/>
          <a:ln>
            <a:noFill/>
          </a:ln>
        </p:spPr>
      </p:pic>
      <p:pic>
        <p:nvPicPr>
          <p:cNvPr id="97" name="Google Shape;97;p14"/>
          <p:cNvPicPr preferRelativeResize="0"/>
          <p:nvPr/>
        </p:nvPicPr>
        <p:blipFill rotWithShape="1">
          <a:blip r:embed="rId18">
            <a:alphaModFix/>
          </a:blip>
          <a:srcRect/>
          <a:stretch/>
        </p:blipFill>
        <p:spPr>
          <a:xfrm>
            <a:off x="8217438" y="4950982"/>
            <a:ext cx="929136" cy="174213"/>
          </a:xfrm>
          <a:prstGeom prst="rect">
            <a:avLst/>
          </a:prstGeom>
          <a:noFill/>
          <a:ln>
            <a:noFill/>
          </a:ln>
        </p:spPr>
      </p:pic>
      <p:pic>
        <p:nvPicPr>
          <p:cNvPr id="98" name="Google Shape;98;p14"/>
          <p:cNvPicPr preferRelativeResize="0"/>
          <p:nvPr/>
        </p:nvPicPr>
        <p:blipFill rotWithShape="1">
          <a:blip r:embed="rId19">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 id="2147483673" r:id="rId14"/>
    <p:sldLayoutId id="2147483674" r:id="rId1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195"/>
        <p:cNvGrpSpPr/>
        <p:nvPr/>
      </p:nvGrpSpPr>
      <p:grpSpPr>
        <a:xfrm>
          <a:off x="0" y="0"/>
          <a:ext cx="0" cy="0"/>
          <a:chOff x="0" y="0"/>
          <a:chExt cx="0" cy="0"/>
        </a:xfrm>
      </p:grpSpPr>
      <p:sp>
        <p:nvSpPr>
          <p:cNvPr id="196" name="Google Shape;196;p30"/>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rt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
        <p:nvSpPr>
          <p:cNvPr id="197" name="Google Shape;197;p30"/>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rtl="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2pPr>
            <a:lvl3pPr marL="1371600" lvl="2"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3pPr>
            <a:lvl4pPr marL="1828800" lvl="3"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4pPr>
            <a:lvl5pPr marL="2286000" lvl="4"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5pPr>
            <a:lvl6pPr marL="2743200" lvl="5"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6pPr>
            <a:lvl7pPr marL="3200400" lvl="6"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7pPr>
            <a:lvl8pPr marL="3657600" lvl="7"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8pPr>
            <a:lvl9pPr marL="4114800" lvl="8" indent="-317500" rtl="0">
              <a:lnSpc>
                <a:spcPct val="115000"/>
              </a:lnSpc>
              <a:spcBef>
                <a:spcPts val="1600"/>
              </a:spcBef>
              <a:spcAft>
                <a:spcPts val="1600"/>
              </a:spcAft>
              <a:buSzPts val="1400"/>
              <a:buFont typeface="Century Gothic"/>
              <a:buChar char="■"/>
              <a:defRPr sz="1400">
                <a:latin typeface="Century Gothic"/>
                <a:ea typeface="Century Gothic"/>
                <a:cs typeface="Century Gothic"/>
                <a:sym typeface="Century Gothic"/>
              </a:defRPr>
            </a:lvl9pPr>
          </a:lstStyle>
          <a:p>
            <a:endParaRPr/>
          </a:p>
        </p:txBody>
      </p:sp>
      <p:sp>
        <p:nvSpPr>
          <p:cNvPr id="198" name="Google Shape;198;p3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rtl="0">
              <a:buNone/>
              <a:defRPr sz="1000">
                <a:solidFill>
                  <a:schemeClr val="dk2"/>
                </a:solidFill>
              </a:defRPr>
            </a:lvl1pPr>
            <a:lvl2pPr lvl="1" algn="r" rtl="0">
              <a:buNone/>
              <a:defRPr sz="1000">
                <a:solidFill>
                  <a:schemeClr val="dk2"/>
                </a:solidFill>
              </a:defRPr>
            </a:lvl2pPr>
            <a:lvl3pPr lvl="2" algn="r" rtl="0">
              <a:buNone/>
              <a:defRPr sz="1000">
                <a:solidFill>
                  <a:schemeClr val="dk2"/>
                </a:solidFill>
              </a:defRPr>
            </a:lvl3pPr>
            <a:lvl4pPr lvl="3" algn="r" rtl="0">
              <a:buNone/>
              <a:defRPr sz="1000">
                <a:solidFill>
                  <a:schemeClr val="dk2"/>
                </a:solidFill>
              </a:defRPr>
            </a:lvl4pPr>
            <a:lvl5pPr lvl="4" algn="r" rtl="0">
              <a:buNone/>
              <a:defRPr sz="1000">
                <a:solidFill>
                  <a:schemeClr val="dk2"/>
                </a:solidFill>
              </a:defRPr>
            </a:lvl5pPr>
            <a:lvl6pPr lvl="5" algn="r" rtl="0">
              <a:buNone/>
              <a:defRPr sz="1000">
                <a:solidFill>
                  <a:schemeClr val="dk2"/>
                </a:solidFill>
              </a:defRPr>
            </a:lvl6pPr>
            <a:lvl7pPr lvl="6" algn="r" rtl="0">
              <a:buNone/>
              <a:defRPr sz="1000">
                <a:solidFill>
                  <a:schemeClr val="dk2"/>
                </a:solidFill>
              </a:defRPr>
            </a:lvl7pPr>
            <a:lvl8pPr lvl="7" algn="r" rtl="0">
              <a:buNone/>
              <a:defRPr sz="1000">
                <a:solidFill>
                  <a:schemeClr val="dk2"/>
                </a:solidFill>
              </a:defRPr>
            </a:lvl8pPr>
            <a:lvl9pPr lvl="8" algn="r" rtl="0">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0.xml"/><Relationship Id="rId3" Type="http://schemas.openxmlformats.org/officeDocument/2006/relationships/image" Target="../media/image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3.xml"/><Relationship Id="rId3" Type="http://schemas.openxmlformats.org/officeDocument/2006/relationships/image" Target="../media/image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6.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png"/><Relationship Id="rId1" Type="http://schemas.openxmlformats.org/officeDocument/2006/relationships/slideLayout" Target="../slideLayouts/slideLayout30.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 Id="rId3"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43"/>
        <p:cNvGrpSpPr/>
        <p:nvPr/>
      </p:nvGrpSpPr>
      <p:grpSpPr>
        <a:xfrm>
          <a:off x="0" y="0"/>
          <a:ext cx="0" cy="0"/>
          <a:chOff x="0" y="0"/>
          <a:chExt cx="0" cy="0"/>
        </a:xfrm>
      </p:grpSpPr>
      <p:sp>
        <p:nvSpPr>
          <p:cNvPr id="244" name="Google Shape;244;p42"/>
          <p:cNvSpPr txBox="1">
            <a:spLocks noGrp="1"/>
          </p:cNvSpPr>
          <p:nvPr>
            <p:ph type="title"/>
          </p:nvPr>
        </p:nvSpPr>
        <p:spPr>
          <a:xfrm>
            <a:off x="265761" y="202886"/>
            <a:ext cx="8520600" cy="7950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dirty="0"/>
              <a:t>Grade 2: Module 4: Part 2: Cycle 26: Lesson 130</a:t>
            </a:r>
            <a:endParaRPr sz="28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dirty="0"/>
          </a:p>
        </p:txBody>
      </p:sp>
      <p:sp>
        <p:nvSpPr>
          <p:cNvPr id="245" name="Google Shape;245;p42"/>
          <p:cNvSpPr txBox="1">
            <a:spLocks noGrp="1"/>
          </p:cNvSpPr>
          <p:nvPr>
            <p:ph type="body" idx="1"/>
          </p:nvPr>
        </p:nvSpPr>
        <p:spPr>
          <a:xfrm>
            <a:off x="265761" y="997886"/>
            <a:ext cx="8606096" cy="3214886"/>
          </a:xfrm>
          <a:prstGeom prst="rect">
            <a:avLst/>
          </a:prstGeom>
        </p:spPr>
        <p:txBody>
          <a:bodyPr spcFirstLastPara="1" wrap="square" lIns="68575" tIns="34275" rIns="68575" bIns="34275" anchor="t" anchorCtr="0">
            <a:noAutofit/>
          </a:bodyPr>
          <a:lstStyle/>
          <a:p>
            <a:pPr marL="0" lvl="0" indent="0" algn="l" rtl="0">
              <a:lnSpc>
                <a:spcPct val="115000"/>
              </a:lnSpc>
              <a:spcBef>
                <a:spcPts val="800"/>
              </a:spcBef>
              <a:spcAft>
                <a:spcPts val="0"/>
              </a:spcAft>
              <a:buClr>
                <a:schemeClr val="dk1"/>
              </a:buClr>
              <a:buSzPts val="1100"/>
              <a:buFont typeface="Arial"/>
              <a:buNone/>
            </a:pPr>
            <a:r>
              <a:rPr lang="en" sz="1800" dirty="0" smtClean="0"/>
              <a:t>This </a:t>
            </a:r>
            <a:r>
              <a:rPr lang="en" sz="1800" dirty="0"/>
              <a:t>lesson include t</a:t>
            </a:r>
            <a:r>
              <a:rPr lang="en" sz="1800" i="1" dirty="0"/>
              <a:t>he Word Workout instructional practice serves as a cycle review. Students practice a familiar exercise: Same Sounds. Students practice by applying their knowledge of “-ous” and “-us” to read and spell words correctly. For Work Time, a continuation of Same Sounds is recommended. </a:t>
            </a:r>
            <a:endParaRPr sz="1800" i="1" dirty="0"/>
          </a:p>
          <a:p>
            <a:pPr marL="0" lvl="0" indent="0" algn="l" rtl="0">
              <a:lnSpc>
                <a:spcPct val="100000"/>
              </a:lnSpc>
              <a:spcBef>
                <a:spcPts val="0"/>
              </a:spcBef>
              <a:spcAft>
                <a:spcPts val="0"/>
              </a:spcAft>
              <a:buClr>
                <a:schemeClr val="dk1"/>
              </a:buClr>
              <a:buSzPts val="1100"/>
              <a:buFont typeface="Arial"/>
              <a:buNone/>
            </a:pPr>
            <a:endParaRPr sz="1800" i="1" dirty="0"/>
          </a:p>
          <a:p>
            <a:pPr marL="0" lvl="0" indent="0" algn="l" rtl="0">
              <a:lnSpc>
                <a:spcPct val="100000"/>
              </a:lnSpc>
              <a:spcBef>
                <a:spcPts val="0"/>
              </a:spcBef>
              <a:spcAft>
                <a:spcPts val="0"/>
              </a:spcAft>
              <a:buClr>
                <a:schemeClr val="dk1"/>
              </a:buClr>
              <a:buSzPts val="1100"/>
              <a:buFont typeface="Arial"/>
              <a:buNone/>
            </a:pPr>
            <a:r>
              <a:rPr lang="en" sz="1800" b="1" i="1" dirty="0">
                <a:solidFill>
                  <a:schemeClr val="dk1"/>
                </a:solidFill>
              </a:rPr>
              <a:t>Be sure that students pay careful attention to</a:t>
            </a:r>
            <a:r>
              <a:rPr lang="en" sz="1600" b="1" i="1" dirty="0">
                <a:solidFill>
                  <a:schemeClr val="dk1"/>
                </a:solidFill>
              </a:rPr>
              <a:t>:</a:t>
            </a:r>
            <a:endParaRPr sz="1800" i="1" dirty="0"/>
          </a:p>
          <a:p>
            <a:pPr marL="347663" lvl="0" indent="-322263" algn="l" rtl="0">
              <a:lnSpc>
                <a:spcPct val="115000"/>
              </a:lnSpc>
              <a:spcBef>
                <a:spcPts val="0"/>
              </a:spcBef>
              <a:spcAft>
                <a:spcPts val="0"/>
              </a:spcAft>
              <a:buClr>
                <a:schemeClr val="dk1"/>
              </a:buClr>
              <a:buSzPts val="1800"/>
              <a:buChar char="•"/>
            </a:pPr>
            <a:r>
              <a:rPr lang="en" sz="1800" i="1" dirty="0"/>
              <a:t>Familiar Spelling Patterns: “-us,” and “-ous” based on parts of speech.</a:t>
            </a:r>
            <a:endParaRPr sz="1800" i="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07"/>
        <p:cNvGrpSpPr/>
        <p:nvPr/>
      </p:nvGrpSpPr>
      <p:grpSpPr>
        <a:xfrm>
          <a:off x="0" y="0"/>
          <a:ext cx="0" cy="0"/>
          <a:chOff x="0" y="0"/>
          <a:chExt cx="0" cy="0"/>
        </a:xfrm>
      </p:grpSpPr>
      <p:sp>
        <p:nvSpPr>
          <p:cNvPr id="308" name="Google Shape;308;p5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b" anchorCtr="0">
            <a:noAutofit/>
          </a:bodyPr>
          <a:lstStyle/>
          <a:p>
            <a:pPr marL="0" marR="0" lvl="0" indent="0" algn="l" rtl="0">
              <a:lnSpc>
                <a:spcPct val="90000"/>
              </a:lnSpc>
              <a:spcBef>
                <a:spcPts val="0"/>
              </a:spcBef>
              <a:spcAft>
                <a:spcPts val="0"/>
              </a:spcAft>
              <a:buNone/>
            </a:pPr>
            <a:r>
              <a:rPr lang="en" sz="3200"/>
              <a:t>Work Time Learning Targets</a:t>
            </a:r>
            <a:endParaRPr sz="3200"/>
          </a:p>
        </p:txBody>
      </p:sp>
      <p:sp>
        <p:nvSpPr>
          <p:cNvPr id="309" name="Google Shape;309;p5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1200"/>
              <a:buFont typeface="Arial"/>
              <a:buNone/>
            </a:pPr>
            <a:endParaRPr/>
          </a:p>
          <a:p>
            <a:pPr marL="0" marR="0" lvl="0" indent="0" algn="l" rtl="0">
              <a:lnSpc>
                <a:spcPct val="90000"/>
              </a:lnSpc>
              <a:spcBef>
                <a:spcPts val="0"/>
              </a:spcBef>
              <a:spcAft>
                <a:spcPts val="0"/>
              </a:spcAft>
              <a:buClr>
                <a:schemeClr val="dk1"/>
              </a:buClr>
              <a:buSzPts val="1200"/>
              <a:buFont typeface="Arial"/>
              <a:buNone/>
            </a:pPr>
            <a:endParaRPr/>
          </a:p>
          <a:p>
            <a:pPr marL="0" marR="0" lvl="0" indent="0" algn="l" rtl="0">
              <a:lnSpc>
                <a:spcPct val="90000"/>
              </a:lnSpc>
              <a:spcBef>
                <a:spcPts val="0"/>
              </a:spcBef>
              <a:spcAft>
                <a:spcPts val="0"/>
              </a:spcAft>
              <a:buClr>
                <a:schemeClr val="dk1"/>
              </a:buClr>
              <a:buSzPts val="1200"/>
              <a:buFont typeface="Arial"/>
              <a:buNone/>
            </a:pPr>
            <a:endParaRPr/>
          </a:p>
        </p:txBody>
      </p:sp>
      <p:sp>
        <p:nvSpPr>
          <p:cNvPr id="310" name="Google Shape;310;p51"/>
          <p:cNvSpPr txBox="1">
            <a:spLocks noGrp="1"/>
          </p:cNvSpPr>
          <p:nvPr>
            <p:ph type="body" idx="4294967295"/>
          </p:nvPr>
        </p:nvSpPr>
        <p:spPr>
          <a:xfrm>
            <a:off x="430375" y="1524500"/>
            <a:ext cx="8274000" cy="3350700"/>
          </a:xfrm>
          <a:prstGeom prst="rect">
            <a:avLst/>
          </a:prstGeom>
          <a:noFill/>
          <a:ln>
            <a:noFill/>
          </a:ln>
        </p:spPr>
        <p:txBody>
          <a:bodyPr spcFirstLastPara="1" wrap="square" lIns="68575" tIns="34275" rIns="68575" bIns="34275" anchor="t" anchorCtr="0">
            <a:noAutofit/>
          </a:bodyPr>
          <a:lstStyle/>
          <a:p>
            <a:pPr marL="342900" marR="0" lvl="0" indent="-317500" algn="l" rtl="0">
              <a:lnSpc>
                <a:spcPct val="90000"/>
              </a:lnSpc>
              <a:spcBef>
                <a:spcPts val="0"/>
              </a:spcBef>
              <a:spcAft>
                <a:spcPts val="0"/>
              </a:spcAft>
              <a:buSzPts val="2400"/>
              <a:buFont typeface="Century Gothic"/>
              <a:buChar char="●"/>
            </a:pPr>
            <a:r>
              <a:rPr lang="en" sz="2400">
                <a:latin typeface="Century Gothic"/>
                <a:ea typeface="Century Gothic"/>
                <a:cs typeface="Century Gothic"/>
                <a:sym typeface="Century Gothic"/>
              </a:rPr>
              <a:t>I can read and spell words using what I know about the spelling patterns with “-us’ and “-ous.”  </a:t>
            </a:r>
            <a:endParaRPr sz="2400">
              <a:latin typeface="Century Gothic"/>
              <a:ea typeface="Century Gothic"/>
              <a:cs typeface="Century Gothic"/>
              <a:sym typeface="Century Gothic"/>
            </a:endParaRPr>
          </a:p>
          <a:p>
            <a:pPr marL="342900" marR="0" lvl="0" indent="0" algn="l" rtl="0">
              <a:lnSpc>
                <a:spcPct val="90000"/>
              </a:lnSpc>
              <a:spcBef>
                <a:spcPts val="0"/>
              </a:spcBef>
              <a:spcAft>
                <a:spcPts val="0"/>
              </a:spcAft>
              <a:buNone/>
            </a:pPr>
            <a:endParaRPr/>
          </a:p>
          <a:p>
            <a:pPr marL="342900" marR="0" lvl="0" indent="0" algn="l" rtl="0">
              <a:lnSpc>
                <a:spcPct val="90000"/>
              </a:lnSpc>
              <a:spcBef>
                <a:spcPts val="0"/>
              </a:spcBef>
              <a:spcAft>
                <a:spcPts val="0"/>
              </a:spcAft>
              <a:buNone/>
            </a:pPr>
            <a:endParaRPr/>
          </a:p>
        </p:txBody>
      </p:sp>
      <p:pic>
        <p:nvPicPr>
          <p:cNvPr id="311" name="Google Shape;311;p51"/>
          <p:cNvPicPr preferRelativeResize="0"/>
          <p:nvPr/>
        </p:nvPicPr>
        <p:blipFill>
          <a:blip r:embed="rId3">
            <a:alphaModFix/>
          </a:blip>
          <a:stretch>
            <a:fillRect/>
          </a:stretch>
        </p:blipFill>
        <p:spPr>
          <a:xfrm>
            <a:off x="8197706" y="4200350"/>
            <a:ext cx="851528" cy="68872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15"/>
        <p:cNvGrpSpPr/>
        <p:nvPr/>
      </p:nvGrpSpPr>
      <p:grpSpPr>
        <a:xfrm>
          <a:off x="0" y="0"/>
          <a:ext cx="0" cy="0"/>
          <a:chOff x="0" y="0"/>
          <a:chExt cx="0" cy="0"/>
        </a:xfrm>
      </p:grpSpPr>
      <p:sp>
        <p:nvSpPr>
          <p:cNvPr id="316" name="Google Shape;316;p52"/>
          <p:cNvSpPr txBox="1">
            <a:spLocks noGrp="1"/>
          </p:cNvSpPr>
          <p:nvPr>
            <p:ph type="title"/>
          </p:nvPr>
        </p:nvSpPr>
        <p:spPr>
          <a:xfrm>
            <a:off x="628650" y="273844"/>
            <a:ext cx="7886700" cy="994200"/>
          </a:xfrm>
          <a:prstGeom prst="rect">
            <a:avLst/>
          </a:prstGeom>
        </p:spPr>
        <p:txBody>
          <a:bodyPr spcFirstLastPara="1" wrap="square" lIns="68575" tIns="34275" rIns="68575" bIns="34275" anchor="ctr" anchorCtr="0">
            <a:noAutofit/>
          </a:bodyPr>
          <a:lstStyle/>
          <a:p>
            <a:pPr marL="0" lvl="0" indent="0" algn="ctr" rtl="0">
              <a:spcBef>
                <a:spcPts val="0"/>
              </a:spcBef>
              <a:spcAft>
                <a:spcPts val="0"/>
              </a:spcAft>
              <a:buNone/>
            </a:pPr>
            <a:r>
              <a:rPr lang="en"/>
              <a:t>Word Workout: Same Sounds</a:t>
            </a:r>
            <a:endParaRPr/>
          </a:p>
        </p:txBody>
      </p:sp>
      <p:sp>
        <p:nvSpPr>
          <p:cNvPr id="317" name="Google Shape;317;p52"/>
          <p:cNvSpPr txBox="1">
            <a:spLocks noGrp="1"/>
          </p:cNvSpPr>
          <p:nvPr>
            <p:ph type="body" idx="1"/>
          </p:nvPr>
        </p:nvSpPr>
        <p:spPr>
          <a:xfrm>
            <a:off x="628650" y="1369219"/>
            <a:ext cx="7886700" cy="3263400"/>
          </a:xfrm>
          <a:prstGeom prst="rect">
            <a:avLst/>
          </a:prstGeom>
        </p:spPr>
        <p:txBody>
          <a:bodyPr spcFirstLastPara="1" wrap="square" lIns="68575" tIns="34275" rIns="68575" bIns="34275" anchor="t" anchorCtr="0">
            <a:noAutofit/>
          </a:bodyPr>
          <a:lstStyle/>
          <a:p>
            <a:pPr marL="0" lvl="0" indent="0" algn="ctr" rtl="0">
              <a:spcBef>
                <a:spcPts val="800"/>
              </a:spcBef>
              <a:spcAft>
                <a:spcPts val="0"/>
              </a:spcAft>
              <a:buClr>
                <a:schemeClr val="dk1"/>
              </a:buClr>
              <a:buSzPts val="1100"/>
              <a:buFont typeface="Arial"/>
              <a:buNone/>
            </a:pPr>
            <a:r>
              <a:rPr lang="en" sz="2400" b="1"/>
              <a:t>Poem: “I’m Not Feeling Well”</a:t>
            </a:r>
            <a:endParaRPr sz="2400" b="1"/>
          </a:p>
          <a:p>
            <a:pPr marL="0" lvl="0" indent="0" algn="l" rtl="0">
              <a:spcBef>
                <a:spcPts val="800"/>
              </a:spcBef>
              <a:spcAft>
                <a:spcPts val="0"/>
              </a:spcAft>
              <a:buNone/>
            </a:pPr>
            <a:r>
              <a:rPr lang="en" sz="2400"/>
              <a:t>Let’s listen for words with the same /ch/ sound and decide if the spelling pattern is “-ous” or “-us.”</a:t>
            </a:r>
            <a:endParaRPr sz="240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21"/>
        <p:cNvGrpSpPr/>
        <p:nvPr/>
      </p:nvGrpSpPr>
      <p:grpSpPr>
        <a:xfrm>
          <a:off x="0" y="0"/>
          <a:ext cx="0" cy="0"/>
          <a:chOff x="0" y="0"/>
          <a:chExt cx="0" cy="0"/>
        </a:xfrm>
      </p:grpSpPr>
      <p:sp>
        <p:nvSpPr>
          <p:cNvPr id="322" name="Google Shape;322;p53"/>
          <p:cNvSpPr txBox="1"/>
          <p:nvPr/>
        </p:nvSpPr>
        <p:spPr>
          <a:xfrm>
            <a:off x="1583575" y="50675"/>
            <a:ext cx="5637600" cy="43833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3000" b="1" dirty="0">
                <a:latin typeface="Century Gothic"/>
                <a:ea typeface="Century Gothic"/>
                <a:cs typeface="Century Gothic"/>
                <a:sym typeface="Century Gothic"/>
              </a:rPr>
              <a:t>Poem: “I’m Not Feeling Well”</a:t>
            </a:r>
            <a:endParaRPr sz="3000" b="1" dirty="0">
              <a:latin typeface="Century Gothic"/>
              <a:ea typeface="Century Gothic"/>
              <a:cs typeface="Century Gothic"/>
              <a:sym typeface="Century Gothic"/>
            </a:endParaRPr>
          </a:p>
          <a:p>
            <a:pPr marL="0" lvl="0" indent="0" algn="l" rtl="0">
              <a:spcBef>
                <a:spcPts val="0"/>
              </a:spcBef>
              <a:spcAft>
                <a:spcPts val="0"/>
              </a:spcAft>
              <a:buNone/>
            </a:pPr>
            <a:endParaRPr sz="1600" dirty="0">
              <a:latin typeface="Century Gothic"/>
              <a:ea typeface="Century Gothic"/>
              <a:cs typeface="Century Gothic"/>
              <a:sym typeface="Century Gothic"/>
            </a:endParaRPr>
          </a:p>
          <a:p>
            <a:pPr marL="0" lvl="0" indent="0" algn="l" rtl="0">
              <a:spcBef>
                <a:spcPts val="0"/>
              </a:spcBef>
              <a:spcAft>
                <a:spcPts val="0"/>
              </a:spcAft>
              <a:buNone/>
            </a:pPr>
            <a:r>
              <a:rPr lang="en" sz="1600" dirty="0">
                <a:latin typeface="Century Gothic"/>
                <a:ea typeface="Century Gothic"/>
                <a:cs typeface="Century Gothic"/>
                <a:sym typeface="Century Gothic"/>
              </a:rPr>
              <a:t>Sniffle sniffle ... cough cough sneeze.</a:t>
            </a:r>
            <a:endParaRPr sz="1600" dirty="0">
              <a:latin typeface="Century Gothic"/>
              <a:ea typeface="Century Gothic"/>
              <a:cs typeface="Century Gothic"/>
              <a:sym typeface="Century Gothic"/>
            </a:endParaRPr>
          </a:p>
          <a:p>
            <a:pPr marL="0" lvl="0" indent="0" algn="l" rtl="0">
              <a:spcBef>
                <a:spcPts val="0"/>
              </a:spcBef>
              <a:spcAft>
                <a:spcPts val="0"/>
              </a:spcAft>
              <a:buNone/>
            </a:pPr>
            <a:endParaRPr sz="1600" dirty="0">
              <a:latin typeface="Century Gothic"/>
              <a:ea typeface="Century Gothic"/>
              <a:cs typeface="Century Gothic"/>
              <a:sym typeface="Century Gothic"/>
            </a:endParaRPr>
          </a:p>
          <a:p>
            <a:pPr marL="0" lvl="0" indent="0" algn="l" rtl="0">
              <a:spcBef>
                <a:spcPts val="0"/>
              </a:spcBef>
              <a:spcAft>
                <a:spcPts val="0"/>
              </a:spcAft>
              <a:buNone/>
            </a:pPr>
            <a:r>
              <a:rPr lang="en" sz="1600" dirty="0">
                <a:latin typeface="Century Gothic"/>
                <a:ea typeface="Century Gothic"/>
                <a:cs typeface="Century Gothic"/>
                <a:sym typeface="Century Gothic"/>
              </a:rPr>
              <a:t>I’m not feeling well … sniffle cough wheeze.</a:t>
            </a:r>
            <a:endParaRPr sz="1600" dirty="0">
              <a:latin typeface="Century Gothic"/>
              <a:ea typeface="Century Gothic"/>
              <a:cs typeface="Century Gothic"/>
              <a:sym typeface="Century Gothic"/>
            </a:endParaRPr>
          </a:p>
          <a:p>
            <a:pPr marL="0" lvl="0" indent="0" algn="l" rtl="0">
              <a:spcBef>
                <a:spcPts val="0"/>
              </a:spcBef>
              <a:spcAft>
                <a:spcPts val="0"/>
              </a:spcAft>
              <a:buNone/>
            </a:pPr>
            <a:endParaRPr sz="1600" dirty="0">
              <a:latin typeface="Century Gothic"/>
              <a:ea typeface="Century Gothic"/>
              <a:cs typeface="Century Gothic"/>
              <a:sym typeface="Century Gothic"/>
            </a:endParaRPr>
          </a:p>
          <a:p>
            <a:pPr marL="0" lvl="0" indent="0" algn="l" rtl="0">
              <a:spcBef>
                <a:spcPts val="0"/>
              </a:spcBef>
              <a:spcAft>
                <a:spcPts val="0"/>
              </a:spcAft>
              <a:buNone/>
            </a:pPr>
            <a:r>
              <a:rPr lang="en" sz="1600" dirty="0">
                <a:latin typeface="Century Gothic"/>
                <a:ea typeface="Century Gothic"/>
                <a:cs typeface="Century Gothic"/>
                <a:sym typeface="Century Gothic"/>
              </a:rPr>
              <a:t>My brother thinks it’s humorous that my nose is all red With symptoms this numerous, I must stay in bed.</a:t>
            </a:r>
            <a:endParaRPr sz="1600" dirty="0">
              <a:latin typeface="Century Gothic"/>
              <a:ea typeface="Century Gothic"/>
              <a:cs typeface="Century Gothic"/>
              <a:sym typeface="Century Gothic"/>
            </a:endParaRPr>
          </a:p>
          <a:p>
            <a:pPr marL="0" lvl="0" indent="0" algn="l" rtl="0">
              <a:spcBef>
                <a:spcPts val="0"/>
              </a:spcBef>
              <a:spcAft>
                <a:spcPts val="0"/>
              </a:spcAft>
              <a:buNone/>
            </a:pPr>
            <a:endParaRPr sz="1600" dirty="0">
              <a:latin typeface="Century Gothic"/>
              <a:ea typeface="Century Gothic"/>
              <a:cs typeface="Century Gothic"/>
              <a:sym typeface="Century Gothic"/>
            </a:endParaRPr>
          </a:p>
          <a:p>
            <a:pPr marL="0" lvl="0" indent="0" algn="l" rtl="0">
              <a:spcBef>
                <a:spcPts val="0"/>
              </a:spcBef>
              <a:spcAft>
                <a:spcPts val="0"/>
              </a:spcAft>
              <a:buNone/>
            </a:pPr>
            <a:r>
              <a:rPr lang="en" sz="1600" dirty="0">
                <a:latin typeface="Century Gothic"/>
                <a:ea typeface="Century Gothic"/>
                <a:cs typeface="Century Gothic"/>
                <a:sym typeface="Century Gothic"/>
              </a:rPr>
              <a:t>I heard my mom say “sinus,” “mucus,” and “</a:t>
            </a:r>
            <a:r>
              <a:rPr lang="en" sz="1600" dirty="0" smtClean="0">
                <a:latin typeface="Century Gothic"/>
                <a:ea typeface="Century Gothic"/>
                <a:cs typeface="Century Gothic"/>
                <a:sym typeface="Century Gothic"/>
              </a:rPr>
              <a:t>rest</a:t>
            </a:r>
            <a:r>
              <a:rPr lang="en-US" sz="1600" dirty="0" smtClean="0">
                <a:latin typeface="Century Gothic"/>
                <a:ea typeface="Century Gothic"/>
                <a:cs typeface="Century Gothic"/>
                <a:sym typeface="Century Gothic"/>
              </a:rPr>
              <a:t>,</a:t>
            </a:r>
            <a:r>
              <a:rPr lang="en" sz="1600" dirty="0" smtClean="0">
                <a:latin typeface="Century Gothic"/>
                <a:ea typeface="Century Gothic"/>
                <a:cs typeface="Century Gothic"/>
                <a:sym typeface="Century Gothic"/>
              </a:rPr>
              <a:t>” </a:t>
            </a:r>
            <a:r>
              <a:rPr lang="en" sz="1600" dirty="0">
                <a:latin typeface="Century Gothic"/>
                <a:ea typeface="Century Gothic"/>
                <a:cs typeface="Century Gothic"/>
                <a:sym typeface="Century Gothic"/>
              </a:rPr>
              <a:t>As she went to find something in the medicine chest. She said I must rest and she’ll check my status soon, So I’ll rest and watch TV for the whole afternoon.</a:t>
            </a:r>
            <a:endParaRPr sz="1600" dirty="0">
              <a:latin typeface="Century Gothic"/>
              <a:ea typeface="Century Gothic"/>
              <a:cs typeface="Century Gothic"/>
              <a:sym typeface="Century Gothic"/>
            </a:endParaRPr>
          </a:p>
          <a:p>
            <a:pPr marL="0" lvl="0" indent="0" algn="l" rtl="0">
              <a:spcBef>
                <a:spcPts val="0"/>
              </a:spcBef>
              <a:spcAft>
                <a:spcPts val="0"/>
              </a:spcAft>
              <a:buNone/>
            </a:pPr>
            <a:endParaRPr sz="1600" dirty="0">
              <a:latin typeface="Century Gothic"/>
              <a:ea typeface="Century Gothic"/>
              <a:cs typeface="Century Gothic"/>
              <a:sym typeface="Century Gothic"/>
            </a:endParaRPr>
          </a:p>
          <a:p>
            <a:pPr marL="0" lvl="0" indent="0" algn="l" rtl="0">
              <a:spcBef>
                <a:spcPts val="0"/>
              </a:spcBef>
              <a:spcAft>
                <a:spcPts val="0"/>
              </a:spcAft>
              <a:buNone/>
            </a:pPr>
            <a:r>
              <a:rPr lang="en" sz="1600" dirty="0">
                <a:latin typeface="Century Gothic"/>
                <a:ea typeface="Century Gothic"/>
                <a:cs typeface="Century Gothic"/>
                <a:sym typeface="Century Gothic"/>
              </a:rPr>
              <a:t>It’s really not joyous to be home with the flu, I hope to feel better … sniffle cough cough A-CHOOO!</a:t>
            </a:r>
            <a:endParaRPr sz="1600" dirty="0">
              <a:latin typeface="Century Gothic"/>
              <a:ea typeface="Century Gothic"/>
              <a:cs typeface="Century Gothic"/>
              <a:sym typeface="Century Gothic"/>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28"/>
        <p:cNvGrpSpPr/>
        <p:nvPr/>
      </p:nvGrpSpPr>
      <p:grpSpPr>
        <a:xfrm>
          <a:off x="0" y="0"/>
          <a:ext cx="0" cy="0"/>
          <a:chOff x="0" y="0"/>
          <a:chExt cx="0" cy="0"/>
        </a:xfrm>
      </p:grpSpPr>
      <p:sp>
        <p:nvSpPr>
          <p:cNvPr id="329" name="Google Shape;329;p5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noAutofit/>
          </a:bodyPr>
          <a:lstStyle/>
          <a:p>
            <a:pPr marL="0" marR="0" lvl="0" indent="0" algn="l" rtl="0">
              <a:lnSpc>
                <a:spcPct val="90000"/>
              </a:lnSpc>
              <a:spcBef>
                <a:spcPts val="0"/>
              </a:spcBef>
              <a:spcAft>
                <a:spcPts val="0"/>
              </a:spcAft>
              <a:buClr>
                <a:schemeClr val="dk1"/>
              </a:buClr>
              <a:buSzPts val="2400"/>
              <a:buFont typeface="Century Gothic"/>
              <a:buNone/>
            </a:pPr>
            <a:r>
              <a:rPr lang="en" sz="2800" i="0" u="none" strike="noStrike" cap="none">
                <a:solidFill>
                  <a:schemeClr val="dk1"/>
                </a:solidFill>
                <a:latin typeface="Century Gothic"/>
                <a:ea typeface="Century Gothic"/>
                <a:cs typeface="Century Gothic"/>
                <a:sym typeface="Century Gothic"/>
              </a:rPr>
              <a:t>Reflection Time </a:t>
            </a:r>
            <a:endParaRPr sz="2800">
              <a:latin typeface="Century Gothic"/>
              <a:ea typeface="Century Gothic"/>
              <a:cs typeface="Century Gothic"/>
              <a:sym typeface="Century Gothic"/>
            </a:endParaRPr>
          </a:p>
        </p:txBody>
      </p:sp>
      <p:sp>
        <p:nvSpPr>
          <p:cNvPr id="330" name="Google Shape;330;p54"/>
          <p:cNvSpPr txBox="1">
            <a:spLocks noGrp="1"/>
          </p:cNvSpPr>
          <p:nvPr>
            <p:ph type="body" idx="1"/>
          </p:nvPr>
        </p:nvSpPr>
        <p:spPr>
          <a:xfrm>
            <a:off x="3474575" y="342900"/>
            <a:ext cx="5225400" cy="4686900"/>
          </a:xfrm>
          <a:prstGeom prst="rect">
            <a:avLst/>
          </a:prstGeom>
          <a:noFill/>
          <a:ln>
            <a:noFill/>
          </a:ln>
        </p:spPr>
        <p:txBody>
          <a:bodyPr spcFirstLastPara="1" wrap="square" lIns="68575" tIns="34275" rIns="68575" bIns="34275" anchor="t" anchorCtr="0">
            <a:noAutofit/>
          </a:bodyPr>
          <a:lstStyle/>
          <a:p>
            <a:pPr marL="342900" marR="0" lvl="0" indent="-317500" algn="l" rtl="0">
              <a:lnSpc>
                <a:spcPct val="90000"/>
              </a:lnSpc>
              <a:spcBef>
                <a:spcPts val="0"/>
              </a:spcBef>
              <a:spcAft>
                <a:spcPts val="0"/>
              </a:spcAft>
              <a:buClr>
                <a:schemeClr val="dk1"/>
              </a:buClr>
              <a:buSzPts val="2400"/>
              <a:buFont typeface="Century Gothic"/>
              <a:buChar char="•"/>
            </a:pPr>
            <a:r>
              <a:rPr lang="en">
                <a:latin typeface="Century Gothic"/>
                <a:ea typeface="Century Gothic"/>
                <a:cs typeface="Century Gothic"/>
                <a:sym typeface="Century Gothic"/>
              </a:rPr>
              <a:t>“What can I do today that will help create a classroom community where all of us can ‘grow and flourish’ as readers and writers, so we become proficient readers and writers?”</a:t>
            </a:r>
            <a:endParaRPr>
              <a:latin typeface="Century Gothic"/>
              <a:ea typeface="Century Gothic"/>
              <a:cs typeface="Century Gothic"/>
              <a:sym typeface="Century Gothic"/>
            </a:endParaRPr>
          </a:p>
          <a:p>
            <a:pPr marL="342900" marR="0" lvl="0" indent="0" algn="l" rtl="0">
              <a:lnSpc>
                <a:spcPct val="90000"/>
              </a:lnSpc>
              <a:spcBef>
                <a:spcPts val="0"/>
              </a:spcBef>
              <a:spcAft>
                <a:spcPts val="0"/>
              </a:spcAft>
              <a:buNone/>
            </a:pPr>
            <a:endParaRPr>
              <a:latin typeface="Century Gothic"/>
              <a:ea typeface="Century Gothic"/>
              <a:cs typeface="Century Gothic"/>
              <a:sym typeface="Century Gothic"/>
            </a:endParaRPr>
          </a:p>
          <a:p>
            <a:pPr marL="342900" marR="0" lvl="0" indent="-317500" algn="l" rtl="0">
              <a:lnSpc>
                <a:spcPct val="90000"/>
              </a:lnSpc>
              <a:spcBef>
                <a:spcPts val="0"/>
              </a:spcBef>
              <a:spcAft>
                <a:spcPts val="0"/>
              </a:spcAft>
              <a:buClr>
                <a:schemeClr val="dk1"/>
              </a:buClr>
              <a:buSzPts val="2400"/>
              <a:buFont typeface="Century Gothic"/>
              <a:buChar char="•"/>
            </a:pPr>
            <a:r>
              <a:rPr lang="en">
                <a:latin typeface="Century Gothic"/>
                <a:ea typeface="Century Gothic"/>
                <a:cs typeface="Century Gothic"/>
                <a:sym typeface="Century Gothic"/>
              </a:rPr>
              <a:t>“How can I ask for help so I can ‘grow and flourish’ as a reader and writer or ‘become proficient’ as a reader and a writer?” </a:t>
            </a:r>
            <a:endParaRPr>
              <a:latin typeface="Century Gothic"/>
              <a:ea typeface="Century Gothic"/>
              <a:cs typeface="Century Gothic"/>
              <a:sym typeface="Century Gothic"/>
            </a:endParaRPr>
          </a:p>
        </p:txBody>
      </p:sp>
      <p:pic>
        <p:nvPicPr>
          <p:cNvPr id="331" name="Google Shape;331;p54"/>
          <p:cNvPicPr preferRelativeResize="0"/>
          <p:nvPr/>
        </p:nvPicPr>
        <p:blipFill>
          <a:blip r:embed="rId3">
            <a:alphaModFix/>
          </a:blip>
          <a:stretch>
            <a:fillRect/>
          </a:stretch>
        </p:blipFill>
        <p:spPr>
          <a:xfrm>
            <a:off x="1099237" y="1566637"/>
            <a:ext cx="2010225" cy="201022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35"/>
        <p:cNvGrpSpPr/>
        <p:nvPr/>
      </p:nvGrpSpPr>
      <p:grpSpPr>
        <a:xfrm>
          <a:off x="0" y="0"/>
          <a:ext cx="0" cy="0"/>
          <a:chOff x="0" y="0"/>
          <a:chExt cx="0" cy="0"/>
        </a:xfrm>
      </p:grpSpPr>
      <p:sp>
        <p:nvSpPr>
          <p:cNvPr id="336" name="Google Shape;336;p55"/>
          <p:cNvSpPr txBox="1">
            <a:spLocks noGrp="1"/>
          </p:cNvSpPr>
          <p:nvPr>
            <p:ph type="title"/>
          </p:nvPr>
        </p:nvSpPr>
        <p:spPr>
          <a:xfrm>
            <a:off x="628650" y="273844"/>
            <a:ext cx="78867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Independent Work Learning Targets</a:t>
            </a:r>
            <a:endParaRPr/>
          </a:p>
        </p:txBody>
      </p:sp>
      <p:sp>
        <p:nvSpPr>
          <p:cNvPr id="337" name="Google Shape;337;p55"/>
          <p:cNvSpPr txBox="1">
            <a:spLocks noGrp="1"/>
          </p:cNvSpPr>
          <p:nvPr>
            <p:ph type="body" idx="1"/>
          </p:nvPr>
        </p:nvSpPr>
        <p:spPr>
          <a:xfrm>
            <a:off x="628650" y="1369219"/>
            <a:ext cx="7886700" cy="3263400"/>
          </a:xfrm>
          <a:prstGeom prst="rect">
            <a:avLst/>
          </a:prstGeom>
        </p:spPr>
        <p:txBody>
          <a:bodyPr spcFirstLastPara="1" wrap="square" lIns="68575" tIns="34275" rIns="68575" bIns="34275" anchor="t" anchorCtr="0">
            <a:noAutofit/>
          </a:bodyPr>
          <a:lstStyle/>
          <a:p>
            <a:pPr marL="457200" lvl="0" indent="-393700" algn="l" rtl="0">
              <a:spcBef>
                <a:spcPts val="800"/>
              </a:spcBef>
              <a:spcAft>
                <a:spcPts val="0"/>
              </a:spcAft>
              <a:buSzPts val="2600"/>
              <a:buChar char="•"/>
            </a:pPr>
            <a:r>
              <a:rPr lang="en" sz="2600"/>
              <a:t>I can segment words by their syllables.</a:t>
            </a:r>
            <a:endParaRPr sz="2600"/>
          </a:p>
          <a:p>
            <a:pPr marL="0" lvl="0" indent="0" algn="l" rtl="0">
              <a:spcBef>
                <a:spcPts val="800"/>
              </a:spcBef>
              <a:spcAft>
                <a:spcPts val="0"/>
              </a:spcAft>
              <a:buNone/>
            </a:pPr>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41"/>
        <p:cNvGrpSpPr/>
        <p:nvPr/>
      </p:nvGrpSpPr>
      <p:grpSpPr>
        <a:xfrm>
          <a:off x="0" y="0"/>
          <a:ext cx="0" cy="0"/>
          <a:chOff x="0" y="0"/>
          <a:chExt cx="0" cy="0"/>
        </a:xfrm>
      </p:grpSpPr>
      <p:graphicFrame>
        <p:nvGraphicFramePr>
          <p:cNvPr id="342" name="Google Shape;342;p56"/>
          <p:cNvGraphicFramePr/>
          <p:nvPr>
            <p:extLst>
              <p:ext uri="{D42A27DB-BD31-4B8C-83A1-F6EECF244321}">
                <p14:modId xmlns:p14="http://schemas.microsoft.com/office/powerpoint/2010/main" val="1545585953"/>
              </p:ext>
            </p:extLst>
          </p:nvPr>
        </p:nvGraphicFramePr>
        <p:xfrm>
          <a:off x="152400" y="152400"/>
          <a:ext cx="8991600" cy="4509134"/>
        </p:xfrm>
        <a:graphic>
          <a:graphicData uri="http://schemas.openxmlformats.org/drawingml/2006/table">
            <a:tbl>
              <a:tblPr>
                <a:noFill/>
                <a:tableStyleId>{042D8841-3E04-4774-B11D-C2DA2D680AC9}</a:tableStyleId>
              </a:tblPr>
              <a:tblGrid>
                <a:gridCol w="3028950"/>
                <a:gridCol w="2832725"/>
                <a:gridCol w="3129925"/>
              </a:tblGrid>
              <a:tr h="638175">
                <a:tc>
                  <a:txBody>
                    <a:bodyPr/>
                    <a:lstStyle/>
                    <a:p>
                      <a:pPr marL="0" lvl="0" indent="0" algn="ctr" rtl="0">
                        <a:lnSpc>
                          <a:spcPct val="144000"/>
                        </a:lnSpc>
                        <a:spcBef>
                          <a:spcPts val="0"/>
                        </a:spcBef>
                        <a:spcAft>
                          <a:spcPts val="0"/>
                        </a:spcAft>
                        <a:buNone/>
                      </a:pPr>
                      <a:r>
                        <a:rPr lang="en" sz="1600" b="1" dirty="0">
                          <a:latin typeface="Century Gothic"/>
                          <a:ea typeface="Century Gothic"/>
                          <a:cs typeface="Century Gothic"/>
                          <a:sym typeface="Century Gothic"/>
                        </a:rPr>
                        <a:t>Teacher Group Syllable Slice</a:t>
                      </a:r>
                      <a:endParaRPr sz="1600" b="1" dirty="0">
                        <a:latin typeface="Century Gothic"/>
                        <a:ea typeface="Century Gothic"/>
                        <a:cs typeface="Century Gothic"/>
                        <a:sym typeface="Century Gothic"/>
                      </a:endParaRPr>
                    </a:p>
                  </a:txBody>
                  <a:tcPr marL="95250" marR="95250" marT="95250" marB="95250">
                    <a:lnL w="4775" cap="flat" cmpd="sng">
                      <a:solidFill>
                        <a:srgbClr val="9E9E9E"/>
                      </a:solidFill>
                      <a:prstDash val="solid"/>
                      <a:round/>
                      <a:headEnd type="none" w="sm" len="sm"/>
                      <a:tailEnd type="none" w="sm" len="sm"/>
                    </a:lnL>
                    <a:lnR w="4775" cap="flat" cmpd="sng">
                      <a:solidFill>
                        <a:srgbClr val="9E9E9E"/>
                      </a:solidFill>
                      <a:prstDash val="solid"/>
                      <a:round/>
                      <a:headEnd type="none" w="sm" len="sm"/>
                      <a:tailEnd type="none" w="sm" len="sm"/>
                    </a:lnR>
                    <a:lnT w="4775" cap="flat" cmpd="sng">
                      <a:solidFill>
                        <a:srgbClr val="9E9E9E"/>
                      </a:solidFill>
                      <a:prstDash val="solid"/>
                      <a:round/>
                      <a:headEnd type="none" w="sm" len="sm"/>
                      <a:tailEnd type="none" w="sm" len="sm"/>
                    </a:lnT>
                    <a:lnB w="4775" cap="flat" cmpd="sng">
                      <a:solidFill>
                        <a:srgbClr val="9E9E9E"/>
                      </a:solidFill>
                      <a:prstDash val="solid"/>
                      <a:round/>
                      <a:headEnd type="none" w="sm" len="sm"/>
                      <a:tailEnd type="none" w="sm" len="sm"/>
                    </a:lnB>
                    <a:solidFill>
                      <a:srgbClr val="F3F3F3"/>
                    </a:solidFill>
                  </a:tcPr>
                </a:tc>
                <a:tc>
                  <a:txBody>
                    <a:bodyPr/>
                    <a:lstStyle/>
                    <a:p>
                      <a:pPr marL="0" lvl="0" indent="0" algn="l" rtl="0">
                        <a:lnSpc>
                          <a:spcPct val="144000"/>
                        </a:lnSpc>
                        <a:spcBef>
                          <a:spcPts val="0"/>
                        </a:spcBef>
                        <a:spcAft>
                          <a:spcPts val="0"/>
                        </a:spcAft>
                        <a:buNone/>
                      </a:pPr>
                      <a:r>
                        <a:rPr lang="en" sz="1500" b="1">
                          <a:latin typeface="Century Gothic"/>
                          <a:ea typeface="Century Gothic"/>
                          <a:cs typeface="Century Gothic"/>
                          <a:sym typeface="Century Gothic"/>
                        </a:rPr>
                        <a:t>Partner Work Syllable Slice         </a:t>
                      </a:r>
                      <a:endParaRPr sz="1500" b="1">
                        <a:latin typeface="Century Gothic"/>
                        <a:ea typeface="Century Gothic"/>
                        <a:cs typeface="Century Gothic"/>
                        <a:sym typeface="Century Gothic"/>
                      </a:endParaRPr>
                    </a:p>
                  </a:txBody>
                  <a:tcPr marL="95250" marR="95250" marT="95250" marB="95250">
                    <a:lnL w="4775" cap="flat" cmpd="sng">
                      <a:solidFill>
                        <a:srgbClr val="9E9E9E"/>
                      </a:solidFill>
                      <a:prstDash val="solid"/>
                      <a:round/>
                      <a:headEnd type="none" w="sm" len="sm"/>
                      <a:tailEnd type="none" w="sm" len="sm"/>
                    </a:lnL>
                    <a:lnR w="4775" cap="flat" cmpd="sng">
                      <a:solidFill>
                        <a:srgbClr val="9E9E9E"/>
                      </a:solidFill>
                      <a:prstDash val="solid"/>
                      <a:round/>
                      <a:headEnd type="none" w="sm" len="sm"/>
                      <a:tailEnd type="none" w="sm" len="sm"/>
                    </a:lnR>
                    <a:lnT w="4775" cap="flat" cmpd="sng">
                      <a:solidFill>
                        <a:srgbClr val="9E9E9E"/>
                      </a:solidFill>
                      <a:prstDash val="solid"/>
                      <a:round/>
                      <a:headEnd type="none" w="sm" len="sm"/>
                      <a:tailEnd type="none" w="sm" len="sm"/>
                    </a:lnT>
                    <a:lnB w="4775" cap="flat" cmpd="sng">
                      <a:solidFill>
                        <a:srgbClr val="9E9E9E"/>
                      </a:solidFill>
                      <a:prstDash val="solid"/>
                      <a:round/>
                      <a:headEnd type="none" w="sm" len="sm"/>
                      <a:tailEnd type="none" w="sm" len="sm"/>
                    </a:lnB>
                    <a:solidFill>
                      <a:srgbClr val="F3F3F3"/>
                    </a:solidFill>
                  </a:tcPr>
                </a:tc>
                <a:tc>
                  <a:txBody>
                    <a:bodyPr/>
                    <a:lstStyle/>
                    <a:p>
                      <a:pPr marL="0" lvl="0" indent="0" algn="l" rtl="0">
                        <a:lnSpc>
                          <a:spcPct val="144000"/>
                        </a:lnSpc>
                        <a:spcBef>
                          <a:spcPts val="0"/>
                        </a:spcBef>
                        <a:spcAft>
                          <a:spcPts val="0"/>
                        </a:spcAft>
                        <a:buNone/>
                      </a:pPr>
                      <a:r>
                        <a:rPr lang="en" sz="1600" b="1" dirty="0">
                          <a:latin typeface="Century Gothic"/>
                          <a:ea typeface="Century Gothic"/>
                          <a:cs typeface="Century Gothic"/>
                          <a:sym typeface="Century Gothic"/>
                        </a:rPr>
                        <a:t>Independent Syllable Slice</a:t>
                      </a:r>
                      <a:endParaRPr sz="1600" b="1" dirty="0">
                        <a:latin typeface="Century Gothic"/>
                        <a:ea typeface="Century Gothic"/>
                        <a:cs typeface="Century Gothic"/>
                        <a:sym typeface="Century Gothic"/>
                      </a:endParaRPr>
                    </a:p>
                  </a:txBody>
                  <a:tcPr marL="95250" marR="95250" marT="95250" marB="95250">
                    <a:lnL w="4775" cap="flat" cmpd="sng">
                      <a:solidFill>
                        <a:srgbClr val="9E9E9E"/>
                      </a:solidFill>
                      <a:prstDash val="solid"/>
                      <a:round/>
                      <a:headEnd type="none" w="sm" len="sm"/>
                      <a:tailEnd type="none" w="sm" len="sm"/>
                    </a:lnL>
                    <a:lnR w="4775" cap="flat" cmpd="sng">
                      <a:solidFill>
                        <a:srgbClr val="9E9E9E"/>
                      </a:solidFill>
                      <a:prstDash val="solid"/>
                      <a:round/>
                      <a:headEnd type="none" w="sm" len="sm"/>
                      <a:tailEnd type="none" w="sm" len="sm"/>
                    </a:lnR>
                    <a:lnT w="4775" cap="flat" cmpd="sng">
                      <a:solidFill>
                        <a:srgbClr val="9E9E9E"/>
                      </a:solidFill>
                      <a:prstDash val="solid"/>
                      <a:round/>
                      <a:headEnd type="none" w="sm" len="sm"/>
                      <a:tailEnd type="none" w="sm" len="sm"/>
                    </a:lnT>
                    <a:lnB w="4775" cap="flat" cmpd="sng">
                      <a:solidFill>
                        <a:srgbClr val="9E9E9E"/>
                      </a:solidFill>
                      <a:prstDash val="solid"/>
                      <a:round/>
                      <a:headEnd type="none" w="sm" len="sm"/>
                      <a:tailEnd type="none" w="sm" len="sm"/>
                    </a:lnB>
                    <a:solidFill>
                      <a:srgbClr val="F3F3F3"/>
                    </a:solidFill>
                  </a:tcPr>
                </a:tc>
              </a:tr>
              <a:tr h="3790950">
                <a:tc>
                  <a:txBody>
                    <a:bodyPr/>
                    <a:lstStyle/>
                    <a:p>
                      <a:pPr marL="342900" lvl="0" indent="-342900" algn="l" rtl="0">
                        <a:lnSpc>
                          <a:spcPct val="115000"/>
                        </a:lnSpc>
                        <a:spcBef>
                          <a:spcPts val="0"/>
                        </a:spcBef>
                        <a:spcAft>
                          <a:spcPts val="0"/>
                        </a:spcAft>
                        <a:buFont typeface="+mj-lt"/>
                        <a:buAutoNum type="arabicPeriod"/>
                      </a:pPr>
                      <a:r>
                        <a:rPr lang="en" sz="1400" dirty="0" smtClean="0">
                          <a:latin typeface="Century Gothic"/>
                          <a:ea typeface="Century Gothic"/>
                          <a:cs typeface="Century Gothic"/>
                          <a:sym typeface="Century Gothic"/>
                        </a:rPr>
                        <a:t>We </a:t>
                      </a:r>
                      <a:r>
                        <a:rPr lang="en" sz="1400" dirty="0">
                          <a:latin typeface="Century Gothic"/>
                          <a:ea typeface="Century Gothic"/>
                          <a:cs typeface="Century Gothic"/>
                          <a:sym typeface="Century Gothic"/>
                        </a:rPr>
                        <a:t>are going to work together to find and count the syllables. We will share the pen and work </a:t>
                      </a:r>
                      <a:r>
                        <a:rPr lang="en" sz="1400" dirty="0" smtClean="0">
                          <a:latin typeface="Century Gothic"/>
                          <a:ea typeface="Century Gothic"/>
                          <a:cs typeface="Century Gothic"/>
                          <a:sym typeface="Century Gothic"/>
                        </a:rPr>
                        <a:t>together.</a:t>
                      </a:r>
                      <a:endParaRPr lang="en" sz="1400" dirty="0">
                        <a:latin typeface="Century Gothic"/>
                        <a:ea typeface="Century Gothic"/>
                        <a:cs typeface="Century Gothic"/>
                        <a:sym typeface="Century Gothic"/>
                      </a:endParaRPr>
                    </a:p>
                    <a:p>
                      <a:pPr marL="342900" lvl="0" indent="-342900" algn="l" rtl="0">
                        <a:lnSpc>
                          <a:spcPct val="115000"/>
                        </a:lnSpc>
                        <a:spcBef>
                          <a:spcPts val="0"/>
                        </a:spcBef>
                        <a:spcAft>
                          <a:spcPts val="0"/>
                        </a:spcAft>
                        <a:buFont typeface="+mj-lt"/>
                        <a:buAutoNum type="arabicPeriod"/>
                      </a:pPr>
                      <a:r>
                        <a:rPr lang="en" sz="1400" dirty="0" smtClean="0">
                          <a:latin typeface="Century Gothic"/>
                          <a:ea typeface="Century Gothic"/>
                          <a:cs typeface="Century Gothic"/>
                          <a:sym typeface="Century Gothic"/>
                        </a:rPr>
                        <a:t>Let’s </a:t>
                      </a:r>
                      <a:r>
                        <a:rPr lang="en" sz="1400" dirty="0">
                          <a:latin typeface="Century Gothic"/>
                          <a:ea typeface="Century Gothic"/>
                          <a:cs typeface="Century Gothic"/>
                          <a:sym typeface="Century Gothic"/>
                        </a:rPr>
                        <a:t>be Syllable Sleuths! That will help us break apart the </a:t>
                      </a:r>
                      <a:r>
                        <a:rPr lang="en" sz="1400" dirty="0" smtClean="0">
                          <a:latin typeface="Century Gothic"/>
                          <a:ea typeface="Century Gothic"/>
                          <a:cs typeface="Century Gothic"/>
                          <a:sym typeface="Century Gothic"/>
                        </a:rPr>
                        <a:t>words.</a:t>
                      </a:r>
                      <a:endParaRPr lang="en" sz="1400" dirty="0">
                        <a:latin typeface="Century Gothic"/>
                        <a:ea typeface="Century Gothic"/>
                        <a:cs typeface="Century Gothic"/>
                        <a:sym typeface="Century Gothic"/>
                      </a:endParaRPr>
                    </a:p>
                    <a:p>
                      <a:pPr marL="342900" lvl="0" indent="-342900" algn="l" rtl="0">
                        <a:lnSpc>
                          <a:spcPct val="115000"/>
                        </a:lnSpc>
                        <a:spcBef>
                          <a:spcPts val="0"/>
                        </a:spcBef>
                        <a:spcAft>
                          <a:spcPts val="0"/>
                        </a:spcAft>
                        <a:buFont typeface="+mj-lt"/>
                        <a:buAutoNum type="arabicPeriod"/>
                      </a:pPr>
                      <a:r>
                        <a:rPr lang="en" sz="1400" dirty="0" smtClean="0">
                          <a:latin typeface="Century Gothic"/>
                          <a:ea typeface="Century Gothic"/>
                          <a:cs typeface="Century Gothic"/>
                          <a:sym typeface="Century Gothic"/>
                        </a:rPr>
                        <a:t>Let’s </a:t>
                      </a:r>
                      <a:r>
                        <a:rPr lang="en" sz="1400" dirty="0">
                          <a:latin typeface="Century Gothic"/>
                          <a:ea typeface="Century Gothic"/>
                          <a:cs typeface="Century Gothic"/>
                          <a:sym typeface="Century Gothic"/>
                        </a:rPr>
                        <a:t>segment the syllables in each word with a slice </a:t>
                      </a:r>
                      <a:r>
                        <a:rPr lang="en" sz="1400" dirty="0" smtClean="0">
                          <a:latin typeface="Century Gothic"/>
                          <a:ea typeface="Century Gothic"/>
                          <a:cs typeface="Century Gothic"/>
                          <a:sym typeface="Century Gothic"/>
                        </a:rPr>
                        <a:t>(/).</a:t>
                      </a:r>
                      <a:endParaRPr lang="en" sz="1400" dirty="0">
                        <a:latin typeface="Century Gothic"/>
                        <a:ea typeface="Century Gothic"/>
                        <a:cs typeface="Century Gothic"/>
                        <a:sym typeface="Century Gothic"/>
                      </a:endParaRPr>
                    </a:p>
                    <a:p>
                      <a:pPr marL="342900" lvl="0" indent="-342900" algn="l" rtl="0">
                        <a:lnSpc>
                          <a:spcPct val="115000"/>
                        </a:lnSpc>
                        <a:spcBef>
                          <a:spcPts val="0"/>
                        </a:spcBef>
                        <a:spcAft>
                          <a:spcPts val="0"/>
                        </a:spcAft>
                        <a:buFont typeface="+mj-lt"/>
                        <a:buAutoNum type="arabicPeriod"/>
                      </a:pPr>
                      <a:r>
                        <a:rPr lang="en" sz="1400" dirty="0" smtClean="0">
                          <a:latin typeface="Century Gothic"/>
                          <a:ea typeface="Century Gothic"/>
                          <a:cs typeface="Century Gothic"/>
                          <a:sym typeface="Century Gothic"/>
                        </a:rPr>
                        <a:t>Let’s </a:t>
                      </a:r>
                      <a:r>
                        <a:rPr lang="en" sz="1400" dirty="0">
                          <a:latin typeface="Century Gothic"/>
                          <a:ea typeface="Century Gothic"/>
                          <a:cs typeface="Century Gothic"/>
                          <a:sym typeface="Century Gothic"/>
                        </a:rPr>
                        <a:t>write the total number of syllables for each </a:t>
                      </a:r>
                      <a:r>
                        <a:rPr lang="en" sz="1400" dirty="0" smtClean="0">
                          <a:latin typeface="Century Gothic"/>
                          <a:ea typeface="Century Gothic"/>
                          <a:cs typeface="Century Gothic"/>
                          <a:sym typeface="Century Gothic"/>
                        </a:rPr>
                        <a:t>word.</a:t>
                      </a:r>
                      <a:endParaRPr lang="en" sz="1400" dirty="0">
                        <a:latin typeface="Century Gothic"/>
                        <a:ea typeface="Century Gothic"/>
                        <a:cs typeface="Century Gothic"/>
                        <a:sym typeface="Century Gothic"/>
                      </a:endParaRPr>
                    </a:p>
                    <a:p>
                      <a:pPr marL="342900" lvl="0" indent="-342900" algn="l" rtl="0">
                        <a:lnSpc>
                          <a:spcPct val="115000"/>
                        </a:lnSpc>
                        <a:spcBef>
                          <a:spcPts val="0"/>
                        </a:spcBef>
                        <a:spcAft>
                          <a:spcPts val="0"/>
                        </a:spcAft>
                        <a:buFont typeface="+mj-lt"/>
                        <a:buAutoNum type="arabicPeriod"/>
                      </a:pPr>
                      <a:r>
                        <a:rPr lang="en" sz="1400" dirty="0" smtClean="0">
                          <a:latin typeface="Century Gothic"/>
                          <a:ea typeface="Century Gothic"/>
                          <a:cs typeface="Century Gothic"/>
                          <a:sym typeface="Century Gothic"/>
                        </a:rPr>
                        <a:t>If </a:t>
                      </a:r>
                      <a:r>
                        <a:rPr lang="en" sz="1400" dirty="0">
                          <a:latin typeface="Century Gothic"/>
                          <a:ea typeface="Century Gothic"/>
                          <a:cs typeface="Century Gothic"/>
                          <a:sym typeface="Century Gothic"/>
                        </a:rPr>
                        <a:t>we have time, we will create sentences with our words</a:t>
                      </a:r>
                      <a:r>
                        <a:rPr lang="en" sz="1400" dirty="0" smtClean="0">
                          <a:latin typeface="Century Gothic"/>
                          <a:ea typeface="Century Gothic"/>
                          <a:cs typeface="Century Gothic"/>
                          <a:sym typeface="Century Gothic"/>
                        </a:rPr>
                        <a:t>.</a:t>
                      </a:r>
                      <a:endParaRPr sz="1400" dirty="0">
                        <a:latin typeface="Century Gothic"/>
                        <a:ea typeface="Century Gothic"/>
                        <a:cs typeface="Century Gothic"/>
                        <a:sym typeface="Century Gothic"/>
                      </a:endParaRPr>
                    </a:p>
                  </a:txBody>
                  <a:tcPr marL="95250" marR="95250" marT="95250" marB="95250">
                    <a:lnL w="4775" cap="flat" cmpd="sng">
                      <a:solidFill>
                        <a:srgbClr val="9E9E9E"/>
                      </a:solidFill>
                      <a:prstDash val="solid"/>
                      <a:round/>
                      <a:headEnd type="none" w="sm" len="sm"/>
                      <a:tailEnd type="none" w="sm" len="sm"/>
                    </a:lnL>
                    <a:lnR w="4775" cap="flat" cmpd="sng">
                      <a:solidFill>
                        <a:srgbClr val="9E9E9E"/>
                      </a:solidFill>
                      <a:prstDash val="solid"/>
                      <a:round/>
                      <a:headEnd type="none" w="sm" len="sm"/>
                      <a:tailEnd type="none" w="sm" len="sm"/>
                    </a:lnR>
                    <a:lnT w="4775" cap="flat" cmpd="sng">
                      <a:solidFill>
                        <a:srgbClr val="9E9E9E"/>
                      </a:solidFill>
                      <a:prstDash val="solid"/>
                      <a:round/>
                      <a:headEnd type="none" w="sm" len="sm"/>
                      <a:tailEnd type="none" w="sm" len="sm"/>
                    </a:lnT>
                    <a:lnB w="4775" cap="flat" cmpd="sng">
                      <a:solidFill>
                        <a:srgbClr val="9E9E9E"/>
                      </a:solidFill>
                      <a:prstDash val="solid"/>
                      <a:round/>
                      <a:headEnd type="none" w="sm" len="sm"/>
                      <a:tailEnd type="none" w="sm" len="sm"/>
                    </a:lnB>
                  </a:tcPr>
                </a:tc>
                <a:tc>
                  <a:txBody>
                    <a:bodyPr/>
                    <a:lstStyle/>
                    <a:p>
                      <a:pPr marL="342900" lvl="0" indent="-342900" algn="l" rtl="0">
                        <a:lnSpc>
                          <a:spcPct val="115000"/>
                        </a:lnSpc>
                        <a:spcBef>
                          <a:spcPts val="0"/>
                        </a:spcBef>
                        <a:spcAft>
                          <a:spcPts val="0"/>
                        </a:spcAft>
                        <a:buFont typeface="+mj-lt"/>
                        <a:buAutoNum type="arabicPeriod"/>
                      </a:pPr>
                      <a:r>
                        <a:rPr lang="en" sz="1450" dirty="0" smtClean="0">
                          <a:latin typeface="Century Gothic"/>
                          <a:ea typeface="Century Gothic"/>
                          <a:cs typeface="Century Gothic"/>
                          <a:sym typeface="Century Gothic"/>
                        </a:rPr>
                        <a:t>Decide </a:t>
                      </a:r>
                      <a:r>
                        <a:rPr lang="en" sz="1450" dirty="0">
                          <a:latin typeface="Century Gothic"/>
                          <a:ea typeface="Century Gothic"/>
                          <a:cs typeface="Century Gothic"/>
                          <a:sym typeface="Century Gothic"/>
                        </a:rPr>
                        <a:t>who will go </a:t>
                      </a:r>
                      <a:r>
                        <a:rPr lang="en" sz="1450" dirty="0" smtClean="0">
                          <a:latin typeface="Century Gothic"/>
                          <a:ea typeface="Century Gothic"/>
                          <a:cs typeface="Century Gothic"/>
                          <a:sym typeface="Century Gothic"/>
                        </a:rPr>
                        <a:t>first.</a:t>
                      </a:r>
                      <a:endParaRPr lang="en" sz="1450" dirty="0">
                        <a:latin typeface="Century Gothic"/>
                        <a:ea typeface="Century Gothic"/>
                        <a:cs typeface="Century Gothic"/>
                        <a:sym typeface="Century Gothic"/>
                      </a:endParaRPr>
                    </a:p>
                    <a:p>
                      <a:pPr marL="342900" lvl="0" indent="-342900" algn="l" rtl="0">
                        <a:lnSpc>
                          <a:spcPct val="115000"/>
                        </a:lnSpc>
                        <a:spcBef>
                          <a:spcPts val="0"/>
                        </a:spcBef>
                        <a:spcAft>
                          <a:spcPts val="0"/>
                        </a:spcAft>
                        <a:buFont typeface="+mj-lt"/>
                        <a:buAutoNum type="arabicPeriod"/>
                      </a:pPr>
                      <a:r>
                        <a:rPr lang="en" sz="1450" dirty="0" smtClean="0">
                          <a:latin typeface="Century Gothic"/>
                          <a:ea typeface="Century Gothic"/>
                          <a:cs typeface="Century Gothic"/>
                          <a:sym typeface="Century Gothic"/>
                        </a:rPr>
                        <a:t>When </a:t>
                      </a:r>
                      <a:r>
                        <a:rPr lang="en" sz="1450" dirty="0">
                          <a:latin typeface="Century Gothic"/>
                          <a:ea typeface="Century Gothic"/>
                          <a:cs typeface="Century Gothic"/>
                          <a:sym typeface="Century Gothic"/>
                        </a:rPr>
                        <a:t>it is your turn, write the word from the list on your whiteboard or </a:t>
                      </a:r>
                      <a:r>
                        <a:rPr lang="en" sz="1450" dirty="0" smtClean="0">
                          <a:latin typeface="Century Gothic"/>
                          <a:ea typeface="Century Gothic"/>
                          <a:cs typeface="Century Gothic"/>
                          <a:sym typeface="Century Gothic"/>
                        </a:rPr>
                        <a:t>paper.</a:t>
                      </a:r>
                      <a:endParaRPr lang="en" sz="1450" dirty="0">
                        <a:latin typeface="Century Gothic"/>
                        <a:ea typeface="Century Gothic"/>
                        <a:cs typeface="Century Gothic"/>
                        <a:sym typeface="Century Gothic"/>
                      </a:endParaRPr>
                    </a:p>
                    <a:p>
                      <a:pPr marL="342900" lvl="0" indent="-342900" algn="l" rtl="0">
                        <a:lnSpc>
                          <a:spcPct val="115000"/>
                        </a:lnSpc>
                        <a:spcBef>
                          <a:spcPts val="0"/>
                        </a:spcBef>
                        <a:spcAft>
                          <a:spcPts val="0"/>
                        </a:spcAft>
                        <a:buFont typeface="+mj-lt"/>
                        <a:buAutoNum type="arabicPeriod"/>
                      </a:pPr>
                      <a:r>
                        <a:rPr lang="en" sz="1450" dirty="0" smtClean="0">
                          <a:latin typeface="Century Gothic"/>
                          <a:ea typeface="Century Gothic"/>
                          <a:cs typeface="Century Gothic"/>
                          <a:sym typeface="Century Gothic"/>
                        </a:rPr>
                        <a:t>Be </a:t>
                      </a:r>
                      <a:r>
                        <a:rPr lang="en" sz="1450" dirty="0">
                          <a:latin typeface="Century Gothic"/>
                          <a:ea typeface="Century Gothic"/>
                          <a:cs typeface="Century Gothic"/>
                          <a:sym typeface="Century Gothic"/>
                        </a:rPr>
                        <a:t>Syllable Sleuths to break apart the words and find the syllables, and read the </a:t>
                      </a:r>
                      <a:r>
                        <a:rPr lang="en" sz="1450" dirty="0" smtClean="0">
                          <a:latin typeface="Century Gothic"/>
                          <a:ea typeface="Century Gothic"/>
                          <a:cs typeface="Century Gothic"/>
                          <a:sym typeface="Century Gothic"/>
                        </a:rPr>
                        <a:t>words.</a:t>
                      </a:r>
                      <a:endParaRPr lang="en" sz="1450" dirty="0">
                        <a:latin typeface="Century Gothic"/>
                        <a:ea typeface="Century Gothic"/>
                        <a:cs typeface="Century Gothic"/>
                        <a:sym typeface="Century Gothic"/>
                      </a:endParaRPr>
                    </a:p>
                    <a:p>
                      <a:pPr marL="342900" lvl="0" indent="-342900" algn="l" rtl="0">
                        <a:lnSpc>
                          <a:spcPct val="115000"/>
                        </a:lnSpc>
                        <a:spcBef>
                          <a:spcPts val="0"/>
                        </a:spcBef>
                        <a:spcAft>
                          <a:spcPts val="0"/>
                        </a:spcAft>
                        <a:buFont typeface="+mj-lt"/>
                        <a:buAutoNum type="arabicPeriod"/>
                      </a:pPr>
                      <a:r>
                        <a:rPr lang="en" sz="1450" dirty="0" smtClean="0">
                          <a:latin typeface="Century Gothic"/>
                          <a:ea typeface="Century Gothic"/>
                          <a:cs typeface="Century Gothic"/>
                          <a:sym typeface="Century Gothic"/>
                        </a:rPr>
                        <a:t>Segment </a:t>
                      </a:r>
                      <a:r>
                        <a:rPr lang="en" sz="1450" dirty="0">
                          <a:latin typeface="Century Gothic"/>
                          <a:ea typeface="Century Gothic"/>
                          <a:cs typeface="Century Gothic"/>
                          <a:sym typeface="Century Gothic"/>
                        </a:rPr>
                        <a:t>syllables in each word with a slice </a:t>
                      </a:r>
                      <a:r>
                        <a:rPr lang="en" sz="1450" dirty="0" smtClean="0">
                          <a:latin typeface="Century Gothic"/>
                          <a:ea typeface="Century Gothic"/>
                          <a:cs typeface="Century Gothic"/>
                          <a:sym typeface="Century Gothic"/>
                        </a:rPr>
                        <a:t>(/).</a:t>
                      </a:r>
                      <a:endParaRPr lang="en" sz="1450" dirty="0">
                        <a:latin typeface="Century Gothic"/>
                        <a:ea typeface="Century Gothic"/>
                        <a:cs typeface="Century Gothic"/>
                        <a:sym typeface="Century Gothic"/>
                      </a:endParaRPr>
                    </a:p>
                    <a:p>
                      <a:pPr marL="342900" lvl="0" indent="-342900" algn="l" rtl="0">
                        <a:lnSpc>
                          <a:spcPct val="115000"/>
                        </a:lnSpc>
                        <a:spcBef>
                          <a:spcPts val="0"/>
                        </a:spcBef>
                        <a:spcAft>
                          <a:spcPts val="0"/>
                        </a:spcAft>
                        <a:buFont typeface="+mj-lt"/>
                        <a:buAutoNum type="arabicPeriod"/>
                      </a:pPr>
                      <a:r>
                        <a:rPr lang="en" sz="1450" dirty="0" smtClean="0">
                          <a:latin typeface="Century Gothic"/>
                          <a:ea typeface="Century Gothic"/>
                          <a:cs typeface="Century Gothic"/>
                          <a:sym typeface="Century Gothic"/>
                        </a:rPr>
                        <a:t>Write </a:t>
                      </a:r>
                      <a:r>
                        <a:rPr lang="en" sz="1450" dirty="0">
                          <a:latin typeface="Century Gothic"/>
                          <a:ea typeface="Century Gothic"/>
                          <a:cs typeface="Century Gothic"/>
                          <a:sym typeface="Century Gothic"/>
                        </a:rPr>
                        <a:t>the total number of syllables after you “slice” the syllables in the word</a:t>
                      </a:r>
                      <a:r>
                        <a:rPr lang="en" sz="1450" dirty="0" smtClean="0">
                          <a:latin typeface="Century Gothic"/>
                          <a:ea typeface="Century Gothic"/>
                          <a:cs typeface="Century Gothic"/>
                          <a:sym typeface="Century Gothic"/>
                        </a:rPr>
                        <a:t>.</a:t>
                      </a:r>
                      <a:endParaRPr sz="1450" dirty="0">
                        <a:latin typeface="Century Gothic"/>
                        <a:ea typeface="Century Gothic"/>
                        <a:cs typeface="Century Gothic"/>
                        <a:sym typeface="Century Gothic"/>
                      </a:endParaRPr>
                    </a:p>
                  </a:txBody>
                  <a:tcPr marL="95250" marR="95250" marT="95250" marB="95250">
                    <a:lnL w="4775" cap="flat" cmpd="sng">
                      <a:solidFill>
                        <a:srgbClr val="9E9E9E"/>
                      </a:solidFill>
                      <a:prstDash val="solid"/>
                      <a:round/>
                      <a:headEnd type="none" w="sm" len="sm"/>
                      <a:tailEnd type="none" w="sm" len="sm"/>
                    </a:lnL>
                    <a:lnR w="4775" cap="flat" cmpd="sng">
                      <a:solidFill>
                        <a:srgbClr val="9E9E9E"/>
                      </a:solidFill>
                      <a:prstDash val="solid"/>
                      <a:round/>
                      <a:headEnd type="none" w="sm" len="sm"/>
                      <a:tailEnd type="none" w="sm" len="sm"/>
                    </a:lnR>
                    <a:lnT w="4775" cap="flat" cmpd="sng">
                      <a:solidFill>
                        <a:srgbClr val="9E9E9E"/>
                      </a:solidFill>
                      <a:prstDash val="solid"/>
                      <a:round/>
                      <a:headEnd type="none" w="sm" len="sm"/>
                      <a:tailEnd type="none" w="sm" len="sm"/>
                    </a:lnT>
                    <a:lnB w="4775" cap="flat" cmpd="sng">
                      <a:solidFill>
                        <a:srgbClr val="9E9E9E"/>
                      </a:solidFill>
                      <a:prstDash val="solid"/>
                      <a:round/>
                      <a:headEnd type="none" w="sm" len="sm"/>
                      <a:tailEnd type="none" w="sm" len="sm"/>
                    </a:lnB>
                  </a:tcPr>
                </a:tc>
                <a:tc>
                  <a:txBody>
                    <a:bodyPr/>
                    <a:lstStyle/>
                    <a:p>
                      <a:pPr marL="342900" lvl="0" indent="-342900" algn="l" rtl="0">
                        <a:lnSpc>
                          <a:spcPct val="115000"/>
                        </a:lnSpc>
                        <a:spcBef>
                          <a:spcPts val="0"/>
                        </a:spcBef>
                        <a:spcAft>
                          <a:spcPts val="0"/>
                        </a:spcAft>
                        <a:buFont typeface="+mj-lt"/>
                        <a:buAutoNum type="arabicPeriod"/>
                      </a:pPr>
                      <a:r>
                        <a:rPr lang="en" sz="1500" dirty="0" smtClean="0">
                          <a:latin typeface="Century Gothic"/>
                          <a:ea typeface="Century Gothic"/>
                          <a:cs typeface="Century Gothic"/>
                          <a:sym typeface="Century Gothic"/>
                        </a:rPr>
                        <a:t>Write </a:t>
                      </a:r>
                      <a:r>
                        <a:rPr lang="en" sz="1500" dirty="0">
                          <a:latin typeface="Century Gothic"/>
                          <a:ea typeface="Century Gothic"/>
                          <a:cs typeface="Century Gothic"/>
                          <a:sym typeface="Century Gothic"/>
                        </a:rPr>
                        <a:t>the words on your whiteboard or </a:t>
                      </a:r>
                      <a:r>
                        <a:rPr lang="en" sz="1500" dirty="0" smtClean="0">
                          <a:latin typeface="Century Gothic"/>
                          <a:ea typeface="Century Gothic"/>
                          <a:cs typeface="Century Gothic"/>
                          <a:sym typeface="Century Gothic"/>
                        </a:rPr>
                        <a:t>paper.</a:t>
                      </a:r>
                      <a:endParaRPr lang="en" sz="1500" dirty="0">
                        <a:latin typeface="Century Gothic"/>
                        <a:ea typeface="Century Gothic"/>
                        <a:cs typeface="Century Gothic"/>
                        <a:sym typeface="Century Gothic"/>
                      </a:endParaRPr>
                    </a:p>
                    <a:p>
                      <a:pPr marL="342900" lvl="0" indent="-342900" algn="l" rtl="0">
                        <a:lnSpc>
                          <a:spcPct val="115000"/>
                        </a:lnSpc>
                        <a:spcBef>
                          <a:spcPts val="0"/>
                        </a:spcBef>
                        <a:spcAft>
                          <a:spcPts val="0"/>
                        </a:spcAft>
                        <a:buFont typeface="+mj-lt"/>
                        <a:buAutoNum type="arabicPeriod"/>
                      </a:pPr>
                      <a:r>
                        <a:rPr lang="en" sz="1500" dirty="0" smtClean="0">
                          <a:latin typeface="Century Gothic"/>
                          <a:ea typeface="Century Gothic"/>
                          <a:cs typeface="Century Gothic"/>
                          <a:sym typeface="Century Gothic"/>
                        </a:rPr>
                        <a:t>Segment </a:t>
                      </a:r>
                      <a:r>
                        <a:rPr lang="en" sz="1500" dirty="0">
                          <a:latin typeface="Century Gothic"/>
                          <a:ea typeface="Century Gothic"/>
                          <a:cs typeface="Century Gothic"/>
                          <a:sym typeface="Century Gothic"/>
                        </a:rPr>
                        <a:t>syllables in each word with a slice </a:t>
                      </a:r>
                      <a:r>
                        <a:rPr lang="en" sz="1500" dirty="0" smtClean="0">
                          <a:latin typeface="Century Gothic"/>
                          <a:ea typeface="Century Gothic"/>
                          <a:cs typeface="Century Gothic"/>
                          <a:sym typeface="Century Gothic"/>
                        </a:rPr>
                        <a:t>(/).</a:t>
                      </a:r>
                      <a:endParaRPr lang="en" sz="1500" dirty="0">
                        <a:latin typeface="Century Gothic"/>
                        <a:ea typeface="Century Gothic"/>
                        <a:cs typeface="Century Gothic"/>
                        <a:sym typeface="Century Gothic"/>
                      </a:endParaRPr>
                    </a:p>
                    <a:p>
                      <a:pPr marL="342900" lvl="0" indent="-342900" algn="l" rtl="0">
                        <a:lnSpc>
                          <a:spcPct val="115000"/>
                        </a:lnSpc>
                        <a:spcBef>
                          <a:spcPts val="0"/>
                        </a:spcBef>
                        <a:spcAft>
                          <a:spcPts val="0"/>
                        </a:spcAft>
                        <a:buFont typeface="+mj-lt"/>
                        <a:buAutoNum type="arabicPeriod"/>
                      </a:pPr>
                      <a:r>
                        <a:rPr lang="en" sz="1500" dirty="0" smtClean="0">
                          <a:latin typeface="Century Gothic"/>
                          <a:ea typeface="Century Gothic"/>
                          <a:cs typeface="Century Gothic"/>
                          <a:sym typeface="Century Gothic"/>
                        </a:rPr>
                        <a:t>Write </a:t>
                      </a:r>
                      <a:r>
                        <a:rPr lang="en" sz="1500" dirty="0">
                          <a:latin typeface="Century Gothic"/>
                          <a:ea typeface="Century Gothic"/>
                          <a:cs typeface="Century Gothic"/>
                          <a:sym typeface="Century Gothic"/>
                        </a:rPr>
                        <a:t>the total number of syllables after you “slice” the syllables in the </a:t>
                      </a:r>
                      <a:r>
                        <a:rPr lang="en" sz="1500" dirty="0" smtClean="0">
                          <a:latin typeface="Century Gothic"/>
                          <a:ea typeface="Century Gothic"/>
                          <a:cs typeface="Century Gothic"/>
                          <a:sym typeface="Century Gothic"/>
                        </a:rPr>
                        <a:t>word.</a:t>
                      </a:r>
                      <a:endParaRPr lang="en" sz="1500" dirty="0">
                        <a:latin typeface="Century Gothic"/>
                        <a:ea typeface="Century Gothic"/>
                        <a:cs typeface="Century Gothic"/>
                        <a:sym typeface="Century Gothic"/>
                      </a:endParaRPr>
                    </a:p>
                    <a:p>
                      <a:pPr marL="342900" lvl="0" indent="-342900" algn="l" rtl="0">
                        <a:lnSpc>
                          <a:spcPct val="115000"/>
                        </a:lnSpc>
                        <a:spcBef>
                          <a:spcPts val="0"/>
                        </a:spcBef>
                        <a:spcAft>
                          <a:spcPts val="0"/>
                        </a:spcAft>
                        <a:buFont typeface="+mj-lt"/>
                        <a:buAutoNum type="arabicPeriod"/>
                      </a:pPr>
                      <a:r>
                        <a:rPr lang="en" sz="1500" dirty="0" smtClean="0">
                          <a:latin typeface="Century Gothic"/>
                          <a:ea typeface="Century Gothic"/>
                          <a:cs typeface="Century Gothic"/>
                          <a:sym typeface="Century Gothic"/>
                        </a:rPr>
                        <a:t>Write </a:t>
                      </a:r>
                      <a:r>
                        <a:rPr lang="en" sz="1500" dirty="0">
                          <a:latin typeface="Century Gothic"/>
                          <a:ea typeface="Century Gothic"/>
                          <a:cs typeface="Century Gothic"/>
                          <a:sym typeface="Century Gothic"/>
                        </a:rPr>
                        <a:t>a silly sentence using as many words from the list that you </a:t>
                      </a:r>
                      <a:r>
                        <a:rPr lang="en" sz="1500" dirty="0" smtClean="0">
                          <a:latin typeface="Century Gothic"/>
                          <a:ea typeface="Century Gothic"/>
                          <a:cs typeface="Century Gothic"/>
                          <a:sym typeface="Century Gothic"/>
                        </a:rPr>
                        <a:t>can.</a:t>
                      </a:r>
                      <a:endParaRPr lang="en" sz="1500" dirty="0">
                        <a:latin typeface="Century Gothic"/>
                        <a:ea typeface="Century Gothic"/>
                        <a:cs typeface="Century Gothic"/>
                        <a:sym typeface="Century Gothic"/>
                      </a:endParaRPr>
                    </a:p>
                    <a:p>
                      <a:pPr marL="342900" lvl="0" indent="-342900" algn="l" rtl="0">
                        <a:lnSpc>
                          <a:spcPct val="115000"/>
                        </a:lnSpc>
                        <a:spcBef>
                          <a:spcPts val="0"/>
                        </a:spcBef>
                        <a:spcAft>
                          <a:spcPts val="0"/>
                        </a:spcAft>
                        <a:buFont typeface="+mj-lt"/>
                        <a:buAutoNum type="arabicPeriod"/>
                      </a:pPr>
                      <a:r>
                        <a:rPr lang="en" sz="1500" dirty="0" smtClean="0">
                          <a:latin typeface="Century Gothic"/>
                          <a:ea typeface="Century Gothic"/>
                          <a:cs typeface="Century Gothic"/>
                          <a:sym typeface="Century Gothic"/>
                        </a:rPr>
                        <a:t>Find </a:t>
                      </a:r>
                      <a:r>
                        <a:rPr lang="en" sz="1500" dirty="0">
                          <a:latin typeface="Century Gothic"/>
                          <a:ea typeface="Century Gothic"/>
                          <a:cs typeface="Century Gothic"/>
                          <a:sym typeface="Century Gothic"/>
                        </a:rPr>
                        <a:t>another independent worker, check each other’s work and read your silly sentence to each other</a:t>
                      </a:r>
                      <a:r>
                        <a:rPr lang="en" sz="1500" dirty="0" smtClean="0">
                          <a:latin typeface="Century Gothic"/>
                          <a:ea typeface="Century Gothic"/>
                          <a:cs typeface="Century Gothic"/>
                          <a:sym typeface="Century Gothic"/>
                        </a:rPr>
                        <a:t>.</a:t>
                      </a:r>
                      <a:endParaRPr sz="1500" dirty="0">
                        <a:latin typeface="Century Gothic"/>
                        <a:ea typeface="Century Gothic"/>
                        <a:cs typeface="Century Gothic"/>
                        <a:sym typeface="Century Gothic"/>
                      </a:endParaRPr>
                    </a:p>
                  </a:txBody>
                  <a:tcPr marL="95250" marR="95250" marT="95250" marB="95250">
                    <a:lnL w="4775" cap="flat" cmpd="sng">
                      <a:solidFill>
                        <a:srgbClr val="9E9E9E"/>
                      </a:solidFill>
                      <a:prstDash val="solid"/>
                      <a:round/>
                      <a:headEnd type="none" w="sm" len="sm"/>
                      <a:tailEnd type="none" w="sm" len="sm"/>
                    </a:lnL>
                    <a:lnR w="4775" cap="flat" cmpd="sng">
                      <a:solidFill>
                        <a:srgbClr val="9E9E9E"/>
                      </a:solidFill>
                      <a:prstDash val="solid"/>
                      <a:round/>
                      <a:headEnd type="none" w="sm" len="sm"/>
                      <a:tailEnd type="none" w="sm" len="sm"/>
                    </a:lnR>
                    <a:lnT w="4775" cap="flat" cmpd="sng">
                      <a:solidFill>
                        <a:srgbClr val="9E9E9E"/>
                      </a:solidFill>
                      <a:prstDash val="solid"/>
                      <a:round/>
                      <a:headEnd type="none" w="sm" len="sm"/>
                      <a:tailEnd type="none" w="sm" len="sm"/>
                    </a:lnT>
                    <a:lnB w="4775" cap="flat" cmpd="sng">
                      <a:solidFill>
                        <a:srgbClr val="9E9E9E"/>
                      </a:solidFill>
                      <a:prstDash val="solid"/>
                      <a:round/>
                      <a:headEnd type="none" w="sm" len="sm"/>
                      <a:tailEnd type="none" w="sm" len="sm"/>
                    </a:lnB>
                  </a:tcPr>
                </a:tc>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46"/>
        <p:cNvGrpSpPr/>
        <p:nvPr/>
      </p:nvGrpSpPr>
      <p:grpSpPr>
        <a:xfrm>
          <a:off x="0" y="0"/>
          <a:ext cx="0" cy="0"/>
          <a:chOff x="0" y="0"/>
          <a:chExt cx="0" cy="0"/>
        </a:xfrm>
      </p:grpSpPr>
      <p:sp>
        <p:nvSpPr>
          <p:cNvPr id="348" name="Google Shape;348;p57"/>
          <p:cNvSpPr txBox="1">
            <a:spLocks noGrp="1"/>
          </p:cNvSpPr>
          <p:nvPr>
            <p:ph type="body" idx="1"/>
          </p:nvPr>
        </p:nvSpPr>
        <p:spPr>
          <a:xfrm>
            <a:off x="628650" y="1369219"/>
            <a:ext cx="3584121" cy="3263400"/>
          </a:xfrm>
          <a:prstGeom prst="rect">
            <a:avLst/>
          </a:prstGeom>
        </p:spPr>
        <p:txBody>
          <a:bodyPr spcFirstLastPara="1" wrap="square" lIns="68575" tIns="34275" rIns="68575" bIns="34275" anchor="t" anchorCtr="0">
            <a:noAutofit/>
          </a:bodyPr>
          <a:lstStyle/>
          <a:p>
            <a:pPr marL="0" lvl="0" indent="0" algn="l" rtl="0">
              <a:lnSpc>
                <a:spcPct val="100000"/>
              </a:lnSpc>
              <a:spcBef>
                <a:spcPts val="0"/>
              </a:spcBef>
              <a:spcAft>
                <a:spcPts val="0"/>
              </a:spcAft>
              <a:buClr>
                <a:schemeClr val="dk1"/>
              </a:buClr>
              <a:buSzPts val="1100"/>
              <a:buFont typeface="Arial"/>
              <a:buNone/>
            </a:pPr>
            <a:r>
              <a:rPr lang="en" sz="2100" dirty="0">
                <a:latin typeface="Century Gothic"/>
                <a:ea typeface="Century Gothic"/>
                <a:cs typeface="Century Gothic"/>
                <a:sym typeface="Century Gothic"/>
              </a:rPr>
              <a:t>Group &amp; Partners will begin with Syllable Sleuth. This is an optional step for independent workers.</a:t>
            </a:r>
            <a:endParaRPr sz="21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r>
              <a:rPr lang="en" sz="2100" dirty="0">
                <a:latin typeface="Century Gothic"/>
                <a:ea typeface="Century Gothic"/>
                <a:cs typeface="Century Gothic"/>
                <a:sym typeface="Century Gothic"/>
              </a:rPr>
              <a:t>Segment syllables in each word with a slice (/).</a:t>
            </a:r>
            <a:endParaRPr sz="21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r>
              <a:rPr lang="en" sz="2100" dirty="0">
                <a:latin typeface="Century Gothic"/>
                <a:ea typeface="Century Gothic"/>
                <a:cs typeface="Century Gothic"/>
                <a:sym typeface="Century Gothic"/>
              </a:rPr>
              <a:t>Write the total number of syllables after you “slice.”</a:t>
            </a:r>
            <a:endParaRPr sz="21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r>
              <a:rPr lang="en" sz="2100" dirty="0">
                <a:latin typeface="Century Gothic"/>
                <a:ea typeface="Century Gothic"/>
                <a:cs typeface="Century Gothic"/>
                <a:sym typeface="Century Gothic"/>
              </a:rPr>
              <a:t>If you have time, create sentences with the words.</a:t>
            </a:r>
            <a:endParaRPr sz="2100" dirty="0">
              <a:latin typeface="Century Gothic"/>
              <a:ea typeface="Century Gothic"/>
              <a:cs typeface="Century Gothic"/>
              <a:sym typeface="Century Gothic"/>
            </a:endParaRPr>
          </a:p>
          <a:p>
            <a:pPr marL="0" lvl="0" indent="0" algn="l" rtl="0">
              <a:lnSpc>
                <a:spcPct val="115000"/>
              </a:lnSpc>
              <a:spcBef>
                <a:spcPts val="0"/>
              </a:spcBef>
              <a:spcAft>
                <a:spcPts val="0"/>
              </a:spcAft>
              <a:buClr>
                <a:schemeClr val="dk1"/>
              </a:buClr>
              <a:buSzPts val="1100"/>
              <a:buFont typeface="Arial"/>
              <a:buNone/>
            </a:pPr>
            <a:endParaRPr sz="2100" dirty="0">
              <a:latin typeface="Times New Roman"/>
              <a:ea typeface="Times New Roman"/>
              <a:cs typeface="Times New Roman"/>
              <a:sym typeface="Times New Roman"/>
            </a:endParaRPr>
          </a:p>
          <a:p>
            <a:pPr marL="0" lvl="0" indent="0" algn="l" rtl="0">
              <a:spcBef>
                <a:spcPts val="800"/>
              </a:spcBef>
              <a:spcAft>
                <a:spcPts val="0"/>
              </a:spcAft>
              <a:buNone/>
            </a:pPr>
            <a:endParaRPr dirty="0"/>
          </a:p>
        </p:txBody>
      </p:sp>
      <p:sp>
        <p:nvSpPr>
          <p:cNvPr id="347" name="Google Shape;347;p57"/>
          <p:cNvSpPr>
            <a:spLocks noGrp="1"/>
          </p:cNvSpPr>
          <p:nvPr>
            <p:ph type="pic" idx="4294967295"/>
          </p:nvPr>
        </p:nvSpPr>
        <p:spPr>
          <a:xfrm>
            <a:off x="4398963" y="823913"/>
            <a:ext cx="4745037" cy="3838575"/>
          </a:xfrm>
          <a:prstGeom prst="rect">
            <a:avLst/>
          </a:prstGeom>
        </p:spPr>
        <p:txBody>
          <a:bodyPr spcFirstLastPara="1" wrap="square" lIns="68575" tIns="34275" rIns="68575" bIns="34275" anchor="t" anchorCtr="0">
            <a:noAutofit/>
          </a:bodyPr>
          <a:lstStyle/>
          <a:p>
            <a:pPr marL="0" lvl="0" indent="0" algn="l" rtl="0">
              <a:lnSpc>
                <a:spcPct val="115000"/>
              </a:lnSpc>
              <a:spcBef>
                <a:spcPts val="0"/>
              </a:spcBef>
              <a:spcAft>
                <a:spcPts val="0"/>
              </a:spcAft>
              <a:buNone/>
            </a:pPr>
            <a:r>
              <a:rPr lang="en" sz="1800" dirty="0">
                <a:latin typeface="Century Gothic"/>
                <a:ea typeface="Century Gothic"/>
                <a:cs typeface="Century Gothic"/>
                <a:sym typeface="Century Gothic"/>
              </a:rPr>
              <a:t>perilous 	</a:t>
            </a:r>
            <a:r>
              <a:rPr lang="en" sz="1800" dirty="0" smtClean="0">
                <a:latin typeface="Century Gothic"/>
                <a:ea typeface="Century Gothic"/>
                <a:cs typeface="Century Gothic"/>
                <a:sym typeface="Century Gothic"/>
              </a:rPr>
              <a:t>         ridiculous</a:t>
            </a:r>
            <a:r>
              <a:rPr lang="en" sz="1800" dirty="0">
                <a:latin typeface="Century Gothic"/>
                <a:ea typeface="Century Gothic"/>
                <a:cs typeface="Century Gothic"/>
                <a:sym typeface="Century Gothic"/>
              </a:rPr>
              <a:t>	</a:t>
            </a:r>
            <a:r>
              <a:rPr lang="en" sz="1800" dirty="0" smtClean="0">
                <a:latin typeface="Century Gothic"/>
                <a:ea typeface="Century Gothic"/>
                <a:cs typeface="Century Gothic"/>
                <a:sym typeface="Century Gothic"/>
              </a:rPr>
              <a:t>      stupendous</a:t>
            </a:r>
            <a:endParaRPr sz="18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1800" dirty="0">
                <a:latin typeface="Century Gothic"/>
                <a:ea typeface="Century Gothic"/>
                <a:cs typeface="Century Gothic"/>
                <a:sym typeface="Century Gothic"/>
              </a:rPr>
              <a:t>papyrus	</a:t>
            </a:r>
            <a:r>
              <a:rPr lang="en" sz="1800" dirty="0" smtClean="0">
                <a:latin typeface="Century Gothic"/>
                <a:ea typeface="Century Gothic"/>
                <a:cs typeface="Century Gothic"/>
                <a:sym typeface="Century Gothic"/>
              </a:rPr>
              <a:t>         calculus</a:t>
            </a:r>
            <a:r>
              <a:rPr lang="en" sz="1800" dirty="0">
                <a:latin typeface="Century Gothic"/>
                <a:ea typeface="Century Gothic"/>
                <a:cs typeface="Century Gothic"/>
                <a:sym typeface="Century Gothic"/>
              </a:rPr>
              <a:t>	</a:t>
            </a:r>
            <a:r>
              <a:rPr lang="en" sz="1800" dirty="0" smtClean="0">
                <a:latin typeface="Century Gothic"/>
                <a:ea typeface="Century Gothic"/>
                <a:cs typeface="Century Gothic"/>
                <a:sym typeface="Century Gothic"/>
              </a:rPr>
              <a:t>      luminous</a:t>
            </a:r>
            <a:endParaRPr sz="18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1800" dirty="0" smtClean="0">
                <a:latin typeface="Century Gothic"/>
                <a:ea typeface="Century Gothic"/>
                <a:cs typeface="Century Gothic"/>
                <a:sym typeface="Century Gothic"/>
              </a:rPr>
              <a:t>unanimous    hazardous</a:t>
            </a:r>
            <a:r>
              <a:rPr lang="en" sz="1800" dirty="0">
                <a:latin typeface="Century Gothic"/>
                <a:ea typeface="Century Gothic"/>
                <a:cs typeface="Century Gothic"/>
                <a:sym typeface="Century Gothic"/>
              </a:rPr>
              <a:t>	</a:t>
            </a:r>
            <a:r>
              <a:rPr lang="en" sz="1800" dirty="0" smtClean="0">
                <a:latin typeface="Century Gothic"/>
                <a:ea typeface="Century Gothic"/>
                <a:cs typeface="Century Gothic"/>
                <a:sym typeface="Century Gothic"/>
              </a:rPr>
              <a:t>      stimulus</a:t>
            </a:r>
            <a:endParaRPr sz="1800" dirty="0" smtClean="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1800" dirty="0" smtClean="0">
                <a:latin typeface="Century Gothic"/>
                <a:ea typeface="Century Gothic"/>
                <a:cs typeface="Century Gothic"/>
                <a:sym typeface="Century Gothic"/>
              </a:rPr>
              <a:t>hibiscus	         genius	   hippopotamus</a:t>
            </a:r>
            <a:endParaRPr sz="1800" dirty="0">
              <a:latin typeface="Century Gothic"/>
              <a:ea typeface="Century Gothic"/>
              <a:cs typeface="Century Gothic"/>
              <a:sym typeface="Century Gothic"/>
            </a:endParaRPr>
          </a:p>
        </p:txBody>
      </p:sp>
      <p:pic>
        <p:nvPicPr>
          <p:cNvPr id="349" name="Google Shape;349;p57"/>
          <p:cNvPicPr preferRelativeResize="0"/>
          <p:nvPr/>
        </p:nvPicPr>
        <p:blipFill>
          <a:blip r:embed="rId3">
            <a:alphaModFix/>
          </a:blip>
          <a:stretch>
            <a:fillRect/>
          </a:stretch>
        </p:blipFill>
        <p:spPr>
          <a:xfrm>
            <a:off x="152400" y="152400"/>
            <a:ext cx="1535952" cy="1016001"/>
          </a:xfrm>
          <a:prstGeom prst="rect">
            <a:avLst/>
          </a:prstGeom>
          <a:noFill/>
          <a:ln>
            <a:noFill/>
          </a:ln>
        </p:spPr>
      </p:pic>
      <p:sp>
        <p:nvSpPr>
          <p:cNvPr id="350" name="Google Shape;350;p57"/>
          <p:cNvSpPr txBox="1"/>
          <p:nvPr/>
        </p:nvSpPr>
        <p:spPr>
          <a:xfrm>
            <a:off x="152400" y="228550"/>
            <a:ext cx="3735000" cy="863700"/>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None/>
            </a:pPr>
            <a:r>
              <a:rPr lang="en" sz="2400" b="1">
                <a:latin typeface="Century Gothic"/>
                <a:ea typeface="Century Gothic"/>
                <a:cs typeface="Century Gothic"/>
                <a:sym typeface="Century Gothic"/>
              </a:rPr>
              <a:t>Syllable Slice</a:t>
            </a:r>
            <a:r>
              <a:rPr lang="en" sz="1800" b="1">
                <a:latin typeface="Century Gothic"/>
                <a:ea typeface="Century Gothic"/>
                <a:cs typeface="Century Gothic"/>
                <a:sym typeface="Century Gothic"/>
              </a:rPr>
              <a:t> </a:t>
            </a:r>
            <a:endParaRPr sz="1800" b="1">
              <a:latin typeface="Century Gothic"/>
              <a:ea typeface="Century Gothic"/>
              <a:cs typeface="Century Gothic"/>
              <a:sym typeface="Century Gothic"/>
            </a:endParaRPr>
          </a:p>
        </p:txBody>
      </p:sp>
      <p:sp>
        <p:nvSpPr>
          <p:cNvPr id="351" name="Google Shape;351;p57"/>
          <p:cNvSpPr txBox="1"/>
          <p:nvPr/>
        </p:nvSpPr>
        <p:spPr>
          <a:xfrm>
            <a:off x="4997718" y="152400"/>
            <a:ext cx="3917700" cy="603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dirty="0" smtClean="0">
                <a:latin typeface="Century Gothic"/>
                <a:ea typeface="Century Gothic"/>
                <a:cs typeface="Century Gothic"/>
                <a:sym typeface="Century Gothic"/>
              </a:rPr>
              <a:t>Example</a:t>
            </a:r>
            <a:r>
              <a:rPr lang="en" sz="1800" dirty="0">
                <a:latin typeface="Century Gothic"/>
                <a:ea typeface="Century Gothic"/>
                <a:cs typeface="Century Gothic"/>
                <a:sym typeface="Century Gothic"/>
              </a:rPr>
              <a:t>:    napkin     nap/kin</a:t>
            </a:r>
            <a:endParaRPr sz="1800" dirty="0">
              <a:latin typeface="Century Gothic"/>
              <a:ea typeface="Century Gothic"/>
              <a:cs typeface="Century Gothic"/>
              <a:sym typeface="Century Gothic"/>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55"/>
        <p:cNvGrpSpPr/>
        <p:nvPr/>
      </p:nvGrpSpPr>
      <p:grpSpPr>
        <a:xfrm>
          <a:off x="0" y="0"/>
          <a:ext cx="0" cy="0"/>
          <a:chOff x="0" y="0"/>
          <a:chExt cx="0" cy="0"/>
        </a:xfrm>
      </p:grpSpPr>
      <p:sp>
        <p:nvSpPr>
          <p:cNvPr id="356" name="Google Shape;356;p58"/>
          <p:cNvSpPr txBox="1">
            <a:spLocks noGrp="1"/>
          </p:cNvSpPr>
          <p:nvPr>
            <p:ph type="title"/>
          </p:nvPr>
        </p:nvSpPr>
        <p:spPr>
          <a:xfrm>
            <a:off x="443593" y="143215"/>
            <a:ext cx="78867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r>
              <a:rPr lang="en" dirty="0"/>
              <a:t>Syllable Sleuth </a:t>
            </a:r>
            <a:r>
              <a:rPr lang="en" dirty="0" smtClean="0"/>
              <a:t>Steps</a:t>
            </a:r>
            <a:endParaRPr dirty="0"/>
          </a:p>
        </p:txBody>
      </p:sp>
      <p:sp>
        <p:nvSpPr>
          <p:cNvPr id="357" name="Google Shape;357;p58"/>
          <p:cNvSpPr txBox="1">
            <a:spLocks noGrp="1"/>
          </p:cNvSpPr>
          <p:nvPr>
            <p:ph type="body" idx="1"/>
          </p:nvPr>
        </p:nvSpPr>
        <p:spPr>
          <a:xfrm>
            <a:off x="443593" y="1137415"/>
            <a:ext cx="7886700" cy="3263400"/>
          </a:xfrm>
          <a:prstGeom prst="rect">
            <a:avLst/>
          </a:prstGeom>
        </p:spPr>
        <p:txBody>
          <a:bodyPr spcFirstLastPara="1" wrap="square" lIns="68575" tIns="34275" rIns="68575" bIns="34275" anchor="t" anchorCtr="0">
            <a:noAutofit/>
          </a:bodyPr>
          <a:lstStyle/>
          <a:p>
            <a:pPr marL="457200" lvl="0" indent="-342900" algn="l" rtl="0">
              <a:lnSpc>
                <a:spcPct val="143970"/>
              </a:lnSpc>
              <a:spcBef>
                <a:spcPts val="0"/>
              </a:spcBef>
              <a:spcAft>
                <a:spcPts val="0"/>
              </a:spcAft>
              <a:buSzPts val="1800"/>
              <a:buAutoNum type="arabicPeriod"/>
            </a:pPr>
            <a:r>
              <a:rPr lang="en" sz="1800" dirty="0"/>
              <a:t>Find the vowels and put a dot below </a:t>
            </a:r>
            <a:r>
              <a:rPr lang="en" sz="1800" dirty="0" smtClean="0"/>
              <a:t>them.</a:t>
            </a:r>
            <a:endParaRPr lang="en" sz="1800" dirty="0"/>
          </a:p>
          <a:p>
            <a:pPr marL="457200" lvl="0" indent="-342900" algn="l" rtl="0">
              <a:lnSpc>
                <a:spcPct val="143970"/>
              </a:lnSpc>
              <a:spcBef>
                <a:spcPts val="0"/>
              </a:spcBef>
              <a:spcAft>
                <a:spcPts val="0"/>
              </a:spcAft>
              <a:buSzPts val="1800"/>
              <a:buAutoNum type="arabicPeriod"/>
            </a:pPr>
            <a:r>
              <a:rPr lang="en" sz="1800" dirty="0" smtClean="0"/>
              <a:t>Look </a:t>
            </a:r>
            <a:r>
              <a:rPr lang="en" sz="1800" dirty="0"/>
              <a:t>for consonants between the </a:t>
            </a:r>
            <a:r>
              <a:rPr lang="en" sz="1800" dirty="0" smtClean="0"/>
              <a:t>vowels.</a:t>
            </a:r>
            <a:endParaRPr lang="en" sz="1800" dirty="0"/>
          </a:p>
          <a:p>
            <a:pPr marL="457200" lvl="0" indent="-342900" algn="l" rtl="0">
              <a:lnSpc>
                <a:spcPct val="143970"/>
              </a:lnSpc>
              <a:spcBef>
                <a:spcPts val="0"/>
              </a:spcBef>
              <a:spcAft>
                <a:spcPts val="0"/>
              </a:spcAft>
              <a:buSzPts val="1800"/>
              <a:buAutoNum type="arabicPeriod"/>
            </a:pPr>
            <a:r>
              <a:rPr lang="en" sz="1800" dirty="0" smtClean="0"/>
              <a:t>Break </a:t>
            </a:r>
            <a:r>
              <a:rPr lang="en" sz="1800" dirty="0"/>
              <a:t>the words into </a:t>
            </a:r>
            <a:r>
              <a:rPr lang="en" sz="1800" dirty="0" smtClean="0"/>
              <a:t>syllables.</a:t>
            </a:r>
            <a:endParaRPr lang="en" sz="1800" dirty="0"/>
          </a:p>
          <a:p>
            <a:pPr marL="457200" lvl="0" indent="-342900" algn="l" rtl="0">
              <a:lnSpc>
                <a:spcPct val="143970"/>
              </a:lnSpc>
              <a:spcBef>
                <a:spcPts val="0"/>
              </a:spcBef>
              <a:spcAft>
                <a:spcPts val="0"/>
              </a:spcAft>
              <a:buSzPts val="1800"/>
              <a:buAutoNum type="arabicPeriod"/>
            </a:pPr>
            <a:r>
              <a:rPr lang="en" sz="1800" dirty="0" smtClean="0"/>
              <a:t>Read </a:t>
            </a:r>
            <a:r>
              <a:rPr lang="en" sz="1800" dirty="0"/>
              <a:t>each syllable using the spelling pattern.</a:t>
            </a:r>
            <a:endParaRPr sz="1800" dirty="0"/>
          </a:p>
          <a:p>
            <a:pPr marL="914400" lvl="1" indent="-342900" algn="l" rtl="0">
              <a:lnSpc>
                <a:spcPct val="143967"/>
              </a:lnSpc>
              <a:spcBef>
                <a:spcPts val="0"/>
              </a:spcBef>
              <a:spcAft>
                <a:spcPts val="0"/>
              </a:spcAft>
              <a:buSzPts val="1800"/>
              <a:buFont typeface="Century Gothic"/>
              <a:buAutoNum type="alphaLcPeriod"/>
            </a:pPr>
            <a:r>
              <a:rPr lang="en" dirty="0"/>
              <a:t>Closed</a:t>
            </a:r>
            <a:endParaRPr dirty="0"/>
          </a:p>
          <a:p>
            <a:pPr marL="914400" lvl="1" indent="-342900" algn="l" rtl="0">
              <a:lnSpc>
                <a:spcPct val="143967"/>
              </a:lnSpc>
              <a:spcBef>
                <a:spcPts val="0"/>
              </a:spcBef>
              <a:spcAft>
                <a:spcPts val="0"/>
              </a:spcAft>
              <a:buSzPts val="1800"/>
              <a:buFont typeface="Century Gothic"/>
              <a:buAutoNum type="alphaLcPeriod"/>
            </a:pPr>
            <a:r>
              <a:rPr lang="en" dirty="0"/>
              <a:t>Open</a:t>
            </a:r>
            <a:endParaRPr dirty="0"/>
          </a:p>
          <a:p>
            <a:pPr marL="914400" lvl="1" indent="-342900" algn="l" rtl="0">
              <a:lnSpc>
                <a:spcPct val="143967"/>
              </a:lnSpc>
              <a:spcBef>
                <a:spcPts val="0"/>
              </a:spcBef>
              <a:spcAft>
                <a:spcPts val="0"/>
              </a:spcAft>
              <a:buSzPts val="1800"/>
              <a:buFont typeface="Century Gothic"/>
              <a:buAutoNum type="alphaLcPeriod"/>
            </a:pPr>
            <a:r>
              <a:rPr lang="en" dirty="0"/>
              <a:t>Magic “e”</a:t>
            </a:r>
            <a:endParaRPr dirty="0"/>
          </a:p>
          <a:p>
            <a:pPr marL="914400" lvl="1" indent="-342900" algn="l" rtl="0">
              <a:lnSpc>
                <a:spcPct val="143967"/>
              </a:lnSpc>
              <a:spcBef>
                <a:spcPts val="0"/>
              </a:spcBef>
              <a:spcAft>
                <a:spcPts val="0"/>
              </a:spcAft>
              <a:buSzPts val="1800"/>
              <a:buFont typeface="Century Gothic"/>
              <a:buAutoNum type="alphaLcPeriod"/>
            </a:pPr>
            <a:r>
              <a:rPr lang="en" dirty="0"/>
              <a:t>R-controlled</a:t>
            </a:r>
            <a:endParaRPr dirty="0"/>
          </a:p>
          <a:p>
            <a:pPr marL="914400" lvl="1" indent="-342900" algn="l" rtl="0">
              <a:lnSpc>
                <a:spcPct val="143967"/>
              </a:lnSpc>
              <a:spcBef>
                <a:spcPts val="0"/>
              </a:spcBef>
              <a:spcAft>
                <a:spcPts val="0"/>
              </a:spcAft>
              <a:buSzPts val="1800"/>
              <a:buFont typeface="Century Gothic"/>
              <a:buAutoNum type="alphaLcPeriod"/>
            </a:pPr>
            <a:r>
              <a:rPr lang="en" dirty="0"/>
              <a:t>Vowel team</a:t>
            </a:r>
            <a:endParaRPr dirty="0"/>
          </a:p>
          <a:p>
            <a:pPr marL="0" lvl="0" indent="0" algn="l" rtl="0">
              <a:lnSpc>
                <a:spcPct val="115000"/>
              </a:lnSpc>
              <a:spcBef>
                <a:spcPts val="0"/>
              </a:spcBef>
              <a:spcAft>
                <a:spcPts val="0"/>
              </a:spcAft>
              <a:buClr>
                <a:schemeClr val="dk1"/>
              </a:buClr>
              <a:buSzPts val="1100"/>
              <a:buFont typeface="Arial"/>
              <a:buNone/>
            </a:pPr>
            <a:endParaRPr sz="2300" dirty="0">
              <a:latin typeface="Times New Roman"/>
              <a:ea typeface="Times New Roman"/>
              <a:cs typeface="Times New Roman"/>
              <a:sym typeface="Times New Roman"/>
            </a:endParaRPr>
          </a:p>
          <a:p>
            <a:pPr marL="0" lvl="0" indent="0" algn="l" rtl="0">
              <a:spcBef>
                <a:spcPts val="800"/>
              </a:spcBef>
              <a:spcAft>
                <a:spcPts val="0"/>
              </a:spcAft>
              <a:buNone/>
            </a:pPr>
            <a:endParaRPr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61"/>
        <p:cNvGrpSpPr/>
        <p:nvPr/>
      </p:nvGrpSpPr>
      <p:grpSpPr>
        <a:xfrm>
          <a:off x="0" y="0"/>
          <a:ext cx="0" cy="0"/>
          <a:chOff x="0" y="0"/>
          <a:chExt cx="0" cy="0"/>
        </a:xfrm>
      </p:grpSpPr>
      <p:sp>
        <p:nvSpPr>
          <p:cNvPr id="362" name="Google Shape;362;p59"/>
          <p:cNvSpPr txBox="1">
            <a:spLocks noGrp="1"/>
          </p:cNvSpPr>
          <p:nvPr>
            <p:ph type="title"/>
          </p:nvPr>
        </p:nvSpPr>
        <p:spPr>
          <a:xfrm>
            <a:off x="508075" y="-6"/>
            <a:ext cx="78867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Check Your Answers</a:t>
            </a:r>
            <a:endParaRPr/>
          </a:p>
        </p:txBody>
      </p:sp>
      <p:sp>
        <p:nvSpPr>
          <p:cNvPr id="363" name="Google Shape;363;p59"/>
          <p:cNvSpPr txBox="1"/>
          <p:nvPr/>
        </p:nvSpPr>
        <p:spPr>
          <a:xfrm>
            <a:off x="302422" y="905878"/>
            <a:ext cx="8582700" cy="39078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en" sz="1800" dirty="0">
                <a:solidFill>
                  <a:schemeClr val="dk1"/>
                </a:solidFill>
                <a:latin typeface="Century Gothic"/>
                <a:ea typeface="Century Gothic"/>
                <a:cs typeface="Century Gothic"/>
                <a:sym typeface="Century Gothic"/>
              </a:rPr>
              <a:t>perilous 	__3____		</a:t>
            </a:r>
            <a:r>
              <a:rPr lang="en" sz="1800" dirty="0" smtClean="0">
                <a:solidFill>
                  <a:schemeClr val="dk1"/>
                </a:solidFill>
                <a:latin typeface="Century Gothic"/>
                <a:ea typeface="Century Gothic"/>
                <a:cs typeface="Century Gothic"/>
                <a:sym typeface="Century Gothic"/>
              </a:rPr>
              <a:t>ridiculous</a:t>
            </a:r>
            <a:r>
              <a:rPr lang="en" sz="1800" dirty="0">
                <a:solidFill>
                  <a:schemeClr val="dk1"/>
                </a:solidFill>
                <a:latin typeface="Century Gothic"/>
                <a:ea typeface="Century Gothic"/>
                <a:cs typeface="Century Gothic"/>
                <a:sym typeface="Century Gothic"/>
              </a:rPr>
              <a:t>___4__			stupendous __3__</a:t>
            </a:r>
            <a:endParaRPr sz="1800" dirty="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endParaRPr sz="1800" dirty="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1800" dirty="0">
                <a:solidFill>
                  <a:schemeClr val="dk1"/>
                </a:solidFill>
                <a:latin typeface="Century Gothic"/>
                <a:ea typeface="Century Gothic"/>
                <a:cs typeface="Century Gothic"/>
                <a:sym typeface="Century Gothic"/>
              </a:rPr>
              <a:t>papyrus	___3__		</a:t>
            </a:r>
            <a:r>
              <a:rPr lang="en" sz="1800" dirty="0" smtClean="0">
                <a:solidFill>
                  <a:schemeClr val="dk1"/>
                </a:solidFill>
                <a:latin typeface="Century Gothic"/>
                <a:ea typeface="Century Gothic"/>
                <a:cs typeface="Century Gothic"/>
                <a:sym typeface="Century Gothic"/>
              </a:rPr>
              <a:t>calculus</a:t>
            </a:r>
            <a:r>
              <a:rPr lang="en" sz="1800" dirty="0">
                <a:solidFill>
                  <a:schemeClr val="dk1"/>
                </a:solidFill>
                <a:latin typeface="Century Gothic"/>
                <a:ea typeface="Century Gothic"/>
                <a:cs typeface="Century Gothic"/>
                <a:sym typeface="Century Gothic"/>
              </a:rPr>
              <a:t>	___3__			luminous___3____</a:t>
            </a:r>
            <a:endParaRPr sz="1800" dirty="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endParaRPr sz="1800" dirty="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1800" dirty="0">
                <a:solidFill>
                  <a:schemeClr val="dk1"/>
                </a:solidFill>
                <a:latin typeface="Century Gothic"/>
                <a:ea typeface="Century Gothic"/>
                <a:cs typeface="Century Gothic"/>
                <a:sym typeface="Century Gothic"/>
              </a:rPr>
              <a:t>unanimous__4___	</a:t>
            </a:r>
            <a:r>
              <a:rPr lang="en" sz="1800" dirty="0" smtClean="0">
                <a:solidFill>
                  <a:schemeClr val="dk1"/>
                </a:solidFill>
                <a:latin typeface="Century Gothic"/>
                <a:ea typeface="Century Gothic"/>
                <a:cs typeface="Century Gothic"/>
                <a:sym typeface="Century Gothic"/>
              </a:rPr>
              <a:t>hazardous</a:t>
            </a:r>
            <a:r>
              <a:rPr lang="en" sz="1800" dirty="0">
                <a:solidFill>
                  <a:schemeClr val="dk1"/>
                </a:solidFill>
                <a:latin typeface="Century Gothic"/>
                <a:ea typeface="Century Gothic"/>
                <a:cs typeface="Century Gothic"/>
                <a:sym typeface="Century Gothic"/>
              </a:rPr>
              <a:t>___3__		stimulus____3____</a:t>
            </a:r>
            <a:endParaRPr sz="1800" dirty="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endParaRPr sz="1800" dirty="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1800" dirty="0">
                <a:solidFill>
                  <a:schemeClr val="dk1"/>
                </a:solidFill>
                <a:latin typeface="Century Gothic"/>
                <a:ea typeface="Century Gothic"/>
                <a:cs typeface="Century Gothic"/>
                <a:sym typeface="Century Gothic"/>
              </a:rPr>
              <a:t>hibiscus_____3</a:t>
            </a:r>
            <a:r>
              <a:rPr lang="en" sz="1800" dirty="0" smtClean="0">
                <a:solidFill>
                  <a:schemeClr val="dk1"/>
                </a:solidFill>
                <a:latin typeface="Century Gothic"/>
                <a:ea typeface="Century Gothic"/>
                <a:cs typeface="Century Gothic"/>
                <a:sym typeface="Century Gothic"/>
              </a:rPr>
              <a:t>___</a:t>
            </a:r>
            <a:r>
              <a:rPr lang="en" sz="1800" dirty="0">
                <a:solidFill>
                  <a:schemeClr val="dk1"/>
                </a:solidFill>
                <a:latin typeface="Century Gothic"/>
                <a:ea typeface="Century Gothic"/>
                <a:cs typeface="Century Gothic"/>
                <a:sym typeface="Century Gothic"/>
              </a:rPr>
              <a:t>	genius____2___			</a:t>
            </a:r>
            <a:endParaRPr sz="1800" dirty="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endParaRPr sz="1800" dirty="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1800" dirty="0">
                <a:solidFill>
                  <a:schemeClr val="dk1"/>
                </a:solidFill>
                <a:latin typeface="Century Gothic"/>
                <a:ea typeface="Century Gothic"/>
                <a:cs typeface="Century Gothic"/>
                <a:sym typeface="Century Gothic"/>
              </a:rPr>
              <a:t>hippopotamus __5____</a:t>
            </a:r>
            <a:endParaRPr sz="1800" dirty="0">
              <a:solidFill>
                <a:schemeClr val="dk1"/>
              </a:solidFill>
              <a:latin typeface="Century Gothic"/>
              <a:ea typeface="Century Gothic"/>
              <a:cs typeface="Century Gothic"/>
              <a:sym typeface="Century Gothic"/>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67"/>
        <p:cNvGrpSpPr/>
        <p:nvPr/>
      </p:nvGrpSpPr>
      <p:grpSpPr>
        <a:xfrm>
          <a:off x="0" y="0"/>
          <a:ext cx="0" cy="0"/>
          <a:chOff x="0" y="0"/>
          <a:chExt cx="0" cy="0"/>
        </a:xfrm>
      </p:grpSpPr>
      <p:sp>
        <p:nvSpPr>
          <p:cNvPr id="368" name="Google Shape;368;p60"/>
          <p:cNvSpPr txBox="1">
            <a:spLocks noGrp="1"/>
          </p:cNvSpPr>
          <p:nvPr>
            <p:ph type="title"/>
          </p:nvPr>
        </p:nvSpPr>
        <p:spPr>
          <a:xfrm>
            <a:off x="0" y="6347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Reader’s Toolbox: </a:t>
            </a:r>
            <a:endParaRPr/>
          </a:p>
          <a:p>
            <a:pPr marL="0" lvl="0" indent="0" algn="l" rtl="0">
              <a:spcBef>
                <a:spcPts val="0"/>
              </a:spcBef>
              <a:spcAft>
                <a:spcPts val="0"/>
              </a:spcAft>
              <a:buNone/>
            </a:pPr>
            <a:r>
              <a:rPr lang="en" sz="3200"/>
              <a:t>Use what you know!</a:t>
            </a:r>
            <a:r>
              <a:rPr lang="en"/>
              <a:t> </a:t>
            </a:r>
            <a:endParaRPr/>
          </a:p>
          <a:p>
            <a:pPr marL="457200" lvl="0" indent="0" algn="l" rtl="0">
              <a:spcBef>
                <a:spcPts val="0"/>
              </a:spcBef>
              <a:spcAft>
                <a:spcPts val="0"/>
              </a:spcAft>
              <a:buNone/>
            </a:pPr>
            <a:endParaRPr/>
          </a:p>
        </p:txBody>
      </p:sp>
      <p:sp>
        <p:nvSpPr>
          <p:cNvPr id="369" name="Google Shape;369;p60"/>
          <p:cNvSpPr txBox="1"/>
          <p:nvPr/>
        </p:nvSpPr>
        <p:spPr>
          <a:xfrm>
            <a:off x="6466950" y="906875"/>
            <a:ext cx="2507700" cy="634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3000" u="sng">
              <a:latin typeface="Century Gothic"/>
              <a:ea typeface="Century Gothic"/>
              <a:cs typeface="Century Gothic"/>
              <a:sym typeface="Century Gothic"/>
            </a:endParaRPr>
          </a:p>
        </p:txBody>
      </p:sp>
      <p:pic>
        <p:nvPicPr>
          <p:cNvPr id="370" name="Google Shape;370;p60"/>
          <p:cNvPicPr preferRelativeResize="0"/>
          <p:nvPr/>
        </p:nvPicPr>
        <p:blipFill>
          <a:blip r:embed="rId3">
            <a:alphaModFix/>
          </a:blip>
          <a:stretch>
            <a:fillRect/>
          </a:stretch>
        </p:blipFill>
        <p:spPr>
          <a:xfrm>
            <a:off x="996950" y="1337788"/>
            <a:ext cx="2930325" cy="2930325"/>
          </a:xfrm>
          <a:prstGeom prst="rect">
            <a:avLst/>
          </a:prstGeom>
          <a:noFill/>
          <a:ln>
            <a:noFill/>
          </a:ln>
        </p:spPr>
      </p:pic>
      <p:pic>
        <p:nvPicPr>
          <p:cNvPr id="371" name="Google Shape;371;p60"/>
          <p:cNvPicPr preferRelativeResize="0"/>
          <p:nvPr/>
        </p:nvPicPr>
        <p:blipFill>
          <a:blip r:embed="rId4">
            <a:alphaModFix/>
          </a:blip>
          <a:stretch>
            <a:fillRect/>
          </a:stretch>
        </p:blipFill>
        <p:spPr>
          <a:xfrm>
            <a:off x="451863" y="3082275"/>
            <a:ext cx="1369325" cy="1369325"/>
          </a:xfrm>
          <a:prstGeom prst="rect">
            <a:avLst/>
          </a:prstGeom>
          <a:noFill/>
          <a:ln>
            <a:noFill/>
          </a:ln>
        </p:spPr>
      </p:pic>
      <p:graphicFrame>
        <p:nvGraphicFramePr>
          <p:cNvPr id="372" name="Google Shape;372;p60"/>
          <p:cNvGraphicFramePr/>
          <p:nvPr>
            <p:extLst>
              <p:ext uri="{D42A27DB-BD31-4B8C-83A1-F6EECF244321}">
                <p14:modId xmlns:p14="http://schemas.microsoft.com/office/powerpoint/2010/main" val="1712053374"/>
              </p:ext>
            </p:extLst>
          </p:nvPr>
        </p:nvGraphicFramePr>
        <p:xfrm>
          <a:off x="4572000" y="19125"/>
          <a:ext cx="4328900" cy="4792150"/>
        </p:xfrm>
        <a:graphic>
          <a:graphicData uri="http://schemas.openxmlformats.org/drawingml/2006/table">
            <a:tbl>
              <a:tblPr>
                <a:noFill/>
                <a:tableStyleId>{4A631EA5-74FD-4ADB-BCCA-510EF47D76A1}</a:tableStyleId>
              </a:tblPr>
              <a:tblGrid>
                <a:gridCol w="537150"/>
                <a:gridCol w="3791750"/>
              </a:tblGrid>
              <a:tr h="1204625">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1.</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a:latin typeface="Century Gothic"/>
                          <a:ea typeface="Century Gothic"/>
                          <a:cs typeface="Century Gothic"/>
                          <a:sym typeface="Century Gothic"/>
                        </a:rPr>
                        <a:t>Sound out the word</a:t>
                      </a:r>
                      <a:r>
                        <a:rPr lang="en" sz="1300">
                          <a:latin typeface="Century Gothic"/>
                          <a:ea typeface="Century Gothic"/>
                          <a:cs typeface="Century Gothic"/>
                          <a:sym typeface="Century Gothic"/>
                        </a:rPr>
                        <a:t>: Say each letter sound or spelling then blend all the sounds together to read the word.  If you don’t know all the letter sounds or spelling patterns, try the ones you know, then read the word again.</a:t>
                      </a:r>
                      <a:endParaRPr sz="1300">
                        <a:latin typeface="Century Gothic"/>
                        <a:ea typeface="Century Gothic"/>
                        <a:cs typeface="Century Gothic"/>
                        <a:sym typeface="Century Gothic"/>
                      </a:endParaRPr>
                    </a:p>
                  </a:txBody>
                  <a:tcPr marL="91425" marR="91425" marT="91425" marB="91425"/>
                </a:tc>
              </a:tr>
              <a:tr h="589250">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2.</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a:latin typeface="Century Gothic"/>
                          <a:ea typeface="Century Gothic"/>
                          <a:cs typeface="Century Gothic"/>
                          <a:sym typeface="Century Gothic"/>
                        </a:rPr>
                        <a:t>Syllable Sleuth: </a:t>
                      </a:r>
                      <a:r>
                        <a:rPr lang="en" sz="1300">
                          <a:latin typeface="Century Gothic"/>
                          <a:ea typeface="Century Gothic"/>
                          <a:cs typeface="Century Gothic"/>
                          <a:sym typeface="Century Gothic"/>
                        </a:rPr>
                        <a:t>Break apart long words into syllables, then blend to read the word. </a:t>
                      </a:r>
                      <a:endParaRPr sz="1300">
                        <a:latin typeface="Century Gothic"/>
                        <a:ea typeface="Century Gothic"/>
                        <a:cs typeface="Century Gothic"/>
                        <a:sym typeface="Century Gothic"/>
                      </a:endParaRPr>
                    </a:p>
                  </a:txBody>
                  <a:tcPr marL="91425" marR="91425" marT="91425" marB="91425"/>
                </a:tc>
              </a:tr>
              <a:tr h="1204625">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3. </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a:latin typeface="Century Gothic"/>
                          <a:ea typeface="Century Gothic"/>
                          <a:cs typeface="Century Gothic"/>
                          <a:sym typeface="Century Gothic"/>
                        </a:rPr>
                        <a:t>Word Parts</a:t>
                      </a:r>
                      <a:r>
                        <a:rPr lang="en" sz="1300">
                          <a:latin typeface="Century Gothic"/>
                          <a:ea typeface="Century Gothic"/>
                          <a:cs typeface="Century Gothic"/>
                          <a:sym typeface="Century Gothic"/>
                        </a:rPr>
                        <a:t> - Does the word have suffixes or prefixes?  Read the word parts first, then use what you know about spelling patterns to read the base word.  Put the parts together to read the word.</a:t>
                      </a:r>
                      <a:endParaRPr sz="1300">
                        <a:latin typeface="Century Gothic"/>
                        <a:ea typeface="Century Gothic"/>
                        <a:cs typeface="Century Gothic"/>
                        <a:sym typeface="Century Gothic"/>
                      </a:endParaRPr>
                    </a:p>
                  </a:txBody>
                  <a:tcPr marL="91425" marR="91425" marT="91425" marB="91425"/>
                </a:tc>
              </a:tr>
              <a:tr h="794375">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4.</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dirty="0">
                          <a:latin typeface="Century Gothic"/>
                          <a:ea typeface="Century Gothic"/>
                          <a:cs typeface="Century Gothic"/>
                          <a:sym typeface="Century Gothic"/>
                        </a:rPr>
                        <a:t>High Frequency Words: </a:t>
                      </a:r>
                      <a:r>
                        <a:rPr lang="en" sz="1300" dirty="0">
                          <a:latin typeface="Century Gothic"/>
                          <a:ea typeface="Century Gothic"/>
                          <a:cs typeface="Century Gothic"/>
                          <a:sym typeface="Century Gothic"/>
                        </a:rPr>
                        <a:t>Read high frequency words in a SNAP.  Look to the </a:t>
                      </a:r>
                      <a:r>
                        <a:rPr lang="en" sz="1300" b="1" dirty="0">
                          <a:latin typeface="Century Gothic"/>
                          <a:ea typeface="Century Gothic"/>
                          <a:cs typeface="Century Gothic"/>
                          <a:sym typeface="Century Gothic"/>
                        </a:rPr>
                        <a:t>Interactive Word Wall </a:t>
                      </a:r>
                      <a:r>
                        <a:rPr lang="en" sz="1300" dirty="0">
                          <a:latin typeface="Century Gothic"/>
                          <a:ea typeface="Century Gothic"/>
                          <a:cs typeface="Century Gothic"/>
                          <a:sym typeface="Century Gothic"/>
                        </a:rPr>
                        <a:t>for help, then try to read the word.</a:t>
                      </a:r>
                      <a:endParaRPr sz="1300" dirty="0">
                        <a:latin typeface="Century Gothic"/>
                        <a:ea typeface="Century Gothic"/>
                        <a:cs typeface="Century Gothic"/>
                        <a:sym typeface="Century Gothic"/>
                      </a:endParaRPr>
                    </a:p>
                  </a:txBody>
                  <a:tcPr marL="91425" marR="91425" marT="91425" marB="91425"/>
                </a:tc>
              </a:tr>
              <a:tr h="999275">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5. </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dirty="0">
                          <a:latin typeface="Century Gothic"/>
                          <a:ea typeface="Century Gothic"/>
                          <a:cs typeface="Century Gothic"/>
                          <a:sym typeface="Century Gothic"/>
                        </a:rPr>
                        <a:t>Read it Again </a:t>
                      </a:r>
                      <a:r>
                        <a:rPr lang="en" sz="1300" dirty="0">
                          <a:latin typeface="Century Gothic"/>
                          <a:ea typeface="Century Gothic"/>
                          <a:cs typeface="Century Gothic"/>
                          <a:sym typeface="Century Gothic"/>
                        </a:rPr>
                        <a:t>- Try to read the word again when it does not make sense. For example, try a different vowel sound. Then read the word again.</a:t>
                      </a:r>
                      <a:endParaRPr sz="1300" dirty="0">
                        <a:latin typeface="Century Gothic"/>
                        <a:ea typeface="Century Gothic"/>
                        <a:cs typeface="Century Gothic"/>
                        <a:sym typeface="Century Gothic"/>
                      </a:endParaRPr>
                    </a:p>
                  </a:txBody>
                  <a:tcPr marL="91425" marR="91425" marT="91425" marB="91425"/>
                </a:tc>
              </a:tr>
            </a:tbl>
          </a:graphicData>
        </a:graphic>
      </p:graphicFrame>
      <p:pic>
        <p:nvPicPr>
          <p:cNvPr id="373" name="Google Shape;373;p60"/>
          <p:cNvPicPr preferRelativeResize="0"/>
          <p:nvPr/>
        </p:nvPicPr>
        <p:blipFill>
          <a:blip r:embed="rId4">
            <a:alphaModFix/>
          </a:blip>
          <a:stretch>
            <a:fillRect/>
          </a:stretch>
        </p:blipFill>
        <p:spPr>
          <a:xfrm>
            <a:off x="4572000" y="4268125"/>
            <a:ext cx="449825" cy="381000"/>
          </a:xfrm>
          <a:prstGeom prst="rect">
            <a:avLst/>
          </a:prstGeom>
          <a:noFill/>
          <a:ln>
            <a:noFill/>
          </a:ln>
        </p:spPr>
      </p:pic>
      <p:pic>
        <p:nvPicPr>
          <p:cNvPr id="374" name="Google Shape;374;p60"/>
          <p:cNvPicPr preferRelativeResize="0"/>
          <p:nvPr/>
        </p:nvPicPr>
        <p:blipFill>
          <a:blip r:embed="rId4">
            <a:alphaModFix/>
          </a:blip>
          <a:stretch>
            <a:fillRect/>
          </a:stretch>
        </p:blipFill>
        <p:spPr>
          <a:xfrm rot="10800000">
            <a:off x="4659325" y="449625"/>
            <a:ext cx="449825" cy="381000"/>
          </a:xfrm>
          <a:prstGeom prst="rect">
            <a:avLst/>
          </a:prstGeom>
          <a:noFill/>
          <a:ln>
            <a:noFill/>
          </a:ln>
        </p:spPr>
      </p:pic>
      <p:pic>
        <p:nvPicPr>
          <p:cNvPr id="375" name="Google Shape;375;p60"/>
          <p:cNvPicPr preferRelativeResize="0"/>
          <p:nvPr/>
        </p:nvPicPr>
        <p:blipFill>
          <a:blip r:embed="rId4">
            <a:alphaModFix/>
          </a:blip>
          <a:stretch>
            <a:fillRect/>
          </a:stretch>
        </p:blipFill>
        <p:spPr>
          <a:xfrm>
            <a:off x="4743151" y="1541671"/>
            <a:ext cx="366000" cy="310000"/>
          </a:xfrm>
          <a:prstGeom prst="rect">
            <a:avLst/>
          </a:prstGeom>
          <a:noFill/>
          <a:ln>
            <a:noFill/>
          </a:ln>
        </p:spPr>
      </p:pic>
      <p:pic>
        <p:nvPicPr>
          <p:cNvPr id="376" name="Google Shape;376;p60"/>
          <p:cNvPicPr preferRelativeResize="0"/>
          <p:nvPr/>
        </p:nvPicPr>
        <p:blipFill>
          <a:blip r:embed="rId4">
            <a:alphaModFix/>
          </a:blip>
          <a:stretch>
            <a:fillRect/>
          </a:stretch>
        </p:blipFill>
        <p:spPr>
          <a:xfrm rot="-10799989">
            <a:off x="4572012" y="3431087"/>
            <a:ext cx="449825" cy="381000"/>
          </a:xfrm>
          <a:prstGeom prst="rect">
            <a:avLst/>
          </a:prstGeom>
          <a:noFill/>
          <a:ln>
            <a:noFill/>
          </a:ln>
        </p:spPr>
      </p:pic>
      <p:pic>
        <p:nvPicPr>
          <p:cNvPr id="377" name="Google Shape;377;p60"/>
          <p:cNvPicPr preferRelativeResize="0"/>
          <p:nvPr/>
        </p:nvPicPr>
        <p:blipFill>
          <a:blip r:embed="rId4">
            <a:alphaModFix/>
          </a:blip>
          <a:stretch>
            <a:fillRect/>
          </a:stretch>
        </p:blipFill>
        <p:spPr>
          <a:xfrm>
            <a:off x="4659325" y="2390813"/>
            <a:ext cx="449825" cy="3810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0" name="Google Shape;250;p43"/>
          <p:cNvSpPr txBox="1">
            <a:spLocks noGrp="1"/>
          </p:cNvSpPr>
          <p:nvPr>
            <p:ph type="body" idx="1"/>
          </p:nvPr>
        </p:nvSpPr>
        <p:spPr>
          <a:xfrm>
            <a:off x="206400" y="1254000"/>
            <a:ext cx="8731200" cy="3889500"/>
          </a:xfrm>
          <a:prstGeom prst="rect">
            <a:avLst/>
          </a:prstGeom>
          <a:noFill/>
        </p:spPr>
        <p:txBody>
          <a:bodyPr spcFirstLastPara="1" wrap="square" lIns="68575" tIns="34275" rIns="68575" bIns="34275" anchor="t" anchorCtr="0">
            <a:noAutofit/>
          </a:bodyPr>
          <a:lstStyle/>
          <a:p>
            <a:pPr marL="0" lvl="0" indent="0" algn="l" rtl="0">
              <a:spcBef>
                <a:spcPts val="0"/>
              </a:spcBef>
              <a:spcAft>
                <a:spcPts val="0"/>
              </a:spcAft>
              <a:buNone/>
            </a:pPr>
            <a:r>
              <a:rPr lang="en" sz="1800" b="1" dirty="0"/>
              <a:t>Preparing for Lesson #130</a:t>
            </a:r>
            <a:endParaRPr sz="1800" b="1" dirty="0"/>
          </a:p>
          <a:p>
            <a:pPr marL="0" lvl="0" indent="0" algn="l" rtl="0">
              <a:spcBef>
                <a:spcPts val="0"/>
              </a:spcBef>
              <a:spcAft>
                <a:spcPts val="0"/>
              </a:spcAft>
              <a:buNone/>
            </a:pPr>
            <a:endParaRPr sz="1800" b="1" dirty="0"/>
          </a:p>
          <a:p>
            <a:pPr marL="0" lvl="0" indent="0" algn="l" rtl="0">
              <a:spcBef>
                <a:spcPts val="0"/>
              </a:spcBef>
              <a:spcAft>
                <a:spcPts val="0"/>
              </a:spcAft>
              <a:buNone/>
            </a:pPr>
            <a:r>
              <a:rPr lang="en" sz="1800" b="1" dirty="0"/>
              <a:t>New Materials to Prepare in Advance (see supporting materials): </a:t>
            </a:r>
            <a:endParaRPr sz="1800" b="1" dirty="0"/>
          </a:p>
          <a:p>
            <a:pPr marL="457200" lvl="0" indent="-342900" algn="l" rtl="0">
              <a:spcBef>
                <a:spcPts val="0"/>
              </a:spcBef>
              <a:spcAft>
                <a:spcPts val="0"/>
              </a:spcAft>
              <a:buSzPts val="1800"/>
              <a:buChar char="●"/>
            </a:pPr>
            <a:r>
              <a:rPr lang="en" sz="1800" b="1" dirty="0"/>
              <a:t>/us/ T-chart </a:t>
            </a:r>
            <a:endParaRPr sz="1800" b="1" dirty="0"/>
          </a:p>
          <a:p>
            <a:pPr marL="457200" lvl="0" indent="-342900" algn="l" rtl="0">
              <a:spcBef>
                <a:spcPts val="0"/>
              </a:spcBef>
              <a:spcAft>
                <a:spcPts val="0"/>
              </a:spcAft>
              <a:buSzPts val="1800"/>
              <a:buChar char="●"/>
            </a:pPr>
            <a:r>
              <a:rPr lang="en" sz="1800" b="1" dirty="0"/>
              <a:t>Word Workout: Same Sounds Word Cards</a:t>
            </a:r>
            <a:endParaRPr b="1" dirty="0"/>
          </a:p>
          <a:p>
            <a:pPr marL="457200" marR="0" lvl="0" indent="-342900" algn="l" rtl="0">
              <a:lnSpc>
                <a:spcPct val="100000"/>
              </a:lnSpc>
              <a:spcBef>
                <a:spcPts val="0"/>
              </a:spcBef>
              <a:spcAft>
                <a:spcPts val="0"/>
              </a:spcAft>
              <a:buSzPts val="1800"/>
              <a:buChar char="●"/>
            </a:pPr>
            <a:r>
              <a:rPr lang="en" sz="1800" dirty="0"/>
              <a:t>Materials for Independent Work</a:t>
            </a:r>
            <a:endParaRPr sz="1800" dirty="0"/>
          </a:p>
          <a:p>
            <a:pPr marL="457200" marR="0" lvl="0" indent="0" algn="l" rtl="0">
              <a:lnSpc>
                <a:spcPct val="100000"/>
              </a:lnSpc>
              <a:spcBef>
                <a:spcPts val="0"/>
              </a:spcBef>
              <a:spcAft>
                <a:spcPts val="0"/>
              </a:spcAft>
              <a:buNone/>
            </a:pPr>
            <a:endParaRPr sz="1800" dirty="0"/>
          </a:p>
          <a:p>
            <a:pPr marL="0" lvl="0" indent="0" algn="l" rtl="0">
              <a:spcBef>
                <a:spcPts val="0"/>
              </a:spcBef>
              <a:spcAft>
                <a:spcPts val="0"/>
              </a:spcAft>
              <a:buNone/>
            </a:pPr>
            <a:r>
              <a:rPr lang="en" sz="1800" b="1" dirty="0"/>
              <a:t>Materials to Gather from Previous Lessons:</a:t>
            </a:r>
            <a:endParaRPr sz="1800" b="1" dirty="0"/>
          </a:p>
          <a:p>
            <a:pPr marL="457200" lvl="0" indent="-342900" algn="l" rtl="0">
              <a:spcBef>
                <a:spcPts val="0"/>
              </a:spcBef>
              <a:spcAft>
                <a:spcPts val="0"/>
              </a:spcAft>
              <a:buSzPts val="1800"/>
              <a:buChar char="●"/>
            </a:pPr>
            <a:r>
              <a:rPr lang="en" sz="1800" dirty="0"/>
              <a:t>Paper, pencils, erasers</a:t>
            </a:r>
            <a:endParaRPr sz="1800" dirty="0"/>
          </a:p>
          <a:p>
            <a:pPr marL="457200" lvl="0" indent="-342900" algn="l" rtl="0">
              <a:spcBef>
                <a:spcPts val="0"/>
              </a:spcBef>
              <a:spcAft>
                <a:spcPts val="0"/>
              </a:spcAft>
              <a:buSzPts val="1800"/>
              <a:buChar char="●"/>
            </a:pPr>
            <a:r>
              <a:rPr lang="en" sz="1800" dirty="0"/>
              <a:t>Poem “I’m Not Feeling Well” (see slide) </a:t>
            </a:r>
            <a:endParaRPr sz="1800" dirty="0"/>
          </a:p>
          <a:p>
            <a:pPr marL="0" lvl="0" indent="0" algn="l" rtl="0">
              <a:spcBef>
                <a:spcPts val="0"/>
              </a:spcBef>
              <a:spcAft>
                <a:spcPts val="0"/>
              </a:spcAft>
              <a:buNone/>
            </a:pPr>
            <a:endParaRPr sz="1800" dirty="0"/>
          </a:p>
          <a:p>
            <a:pPr marL="177800" lvl="0" indent="0" algn="l" rtl="0">
              <a:lnSpc>
                <a:spcPct val="115000"/>
              </a:lnSpc>
              <a:spcBef>
                <a:spcPts val="800"/>
              </a:spcBef>
              <a:spcAft>
                <a:spcPts val="0"/>
              </a:spcAft>
              <a:buNone/>
            </a:pPr>
            <a:endParaRPr sz="1800" dirty="0">
              <a:solidFill>
                <a:schemeClr val="dk1"/>
              </a:solidFill>
            </a:endParaRPr>
          </a:p>
          <a:p>
            <a:pPr marL="457200" lvl="0" indent="0" algn="l" rtl="0">
              <a:lnSpc>
                <a:spcPct val="119953"/>
              </a:lnSpc>
              <a:spcBef>
                <a:spcPts val="800"/>
              </a:spcBef>
              <a:spcAft>
                <a:spcPts val="0"/>
              </a:spcAft>
              <a:buNone/>
            </a:pPr>
            <a:endParaRPr sz="1800" dirty="0">
              <a:solidFill>
                <a:schemeClr val="dk1"/>
              </a:solidFill>
              <a:latin typeface="Times New Roman"/>
              <a:ea typeface="Times New Roman"/>
              <a:cs typeface="Times New Roman"/>
              <a:sym typeface="Times New Roman"/>
            </a:endParaRPr>
          </a:p>
          <a:p>
            <a:pPr marL="0" lvl="0" indent="0" algn="l" rtl="0">
              <a:lnSpc>
                <a:spcPct val="115000"/>
              </a:lnSpc>
              <a:spcBef>
                <a:spcPts val="1000"/>
              </a:spcBef>
              <a:spcAft>
                <a:spcPts val="0"/>
              </a:spcAft>
              <a:buNone/>
            </a:pPr>
            <a:endParaRPr sz="1800" dirty="0">
              <a:solidFill>
                <a:schemeClr val="dk1"/>
              </a:solidFill>
              <a:latin typeface="Times New Roman"/>
              <a:ea typeface="Times New Roman"/>
              <a:cs typeface="Times New Roman"/>
              <a:sym typeface="Times New Roman"/>
            </a:endParaRPr>
          </a:p>
          <a:p>
            <a:pPr marL="0" lvl="0" indent="0" algn="l" rtl="0">
              <a:lnSpc>
                <a:spcPct val="115000"/>
              </a:lnSpc>
              <a:spcBef>
                <a:spcPts val="800"/>
              </a:spcBef>
              <a:spcAft>
                <a:spcPts val="0"/>
              </a:spcAft>
              <a:buNone/>
            </a:pPr>
            <a:endParaRPr sz="1800" dirty="0">
              <a:solidFill>
                <a:schemeClr val="dk1"/>
              </a:solidFill>
            </a:endParaRPr>
          </a:p>
          <a:p>
            <a:pPr marL="0" lvl="0" indent="0" algn="l" rtl="0">
              <a:spcBef>
                <a:spcPts val="800"/>
              </a:spcBef>
              <a:spcAft>
                <a:spcPts val="0"/>
              </a:spcAft>
              <a:buNone/>
            </a:pPr>
            <a:endParaRPr sz="1800" b="1" dirty="0">
              <a:solidFill>
                <a:schemeClr val="dk1"/>
              </a:solidFill>
            </a:endParaRPr>
          </a:p>
          <a:p>
            <a:pPr marL="0" lvl="0" indent="0" algn="l" rtl="0">
              <a:spcBef>
                <a:spcPts val="800"/>
              </a:spcBef>
              <a:spcAft>
                <a:spcPts val="0"/>
              </a:spcAft>
              <a:buNone/>
            </a:pPr>
            <a:endParaRPr sz="1800" b="1" dirty="0">
              <a:solidFill>
                <a:schemeClr val="dk1"/>
              </a:solidFill>
            </a:endParaRPr>
          </a:p>
          <a:p>
            <a:pPr marL="457200" lvl="0" indent="0" algn="l" rtl="0">
              <a:spcBef>
                <a:spcPts val="800"/>
              </a:spcBef>
              <a:spcAft>
                <a:spcPts val="1000"/>
              </a:spcAft>
              <a:buNone/>
            </a:pPr>
            <a:endParaRPr sz="1800" dirty="0">
              <a:solidFill>
                <a:schemeClr val="dk1"/>
              </a:solidFill>
            </a:endParaRPr>
          </a:p>
        </p:txBody>
      </p:sp>
      <p:sp>
        <p:nvSpPr>
          <p:cNvPr id="251" name="Google Shape;251;p43"/>
          <p:cNvSpPr txBox="1">
            <a:spLocks noGrp="1"/>
          </p:cNvSpPr>
          <p:nvPr>
            <p:ph type="title"/>
          </p:nvPr>
        </p:nvSpPr>
        <p:spPr>
          <a:xfrm>
            <a:off x="206400" y="207264"/>
            <a:ext cx="8520600" cy="4914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endParaRPr sz="2800" dirty="0"/>
          </a:p>
          <a:p>
            <a:pPr marL="0" lvl="0" indent="0" algn="l" rtl="0">
              <a:lnSpc>
                <a:spcPct val="90000"/>
              </a:lnSpc>
              <a:spcBef>
                <a:spcPts val="0"/>
              </a:spcBef>
              <a:spcAft>
                <a:spcPts val="0"/>
              </a:spcAft>
              <a:buClr>
                <a:schemeClr val="dk1"/>
              </a:buClr>
              <a:buSzPts val="1100"/>
              <a:buFont typeface="Arial"/>
              <a:buNone/>
            </a:pPr>
            <a:endParaRPr sz="2800" dirty="0"/>
          </a:p>
          <a:p>
            <a:pPr marL="0" lvl="0" indent="0" algn="l" rtl="0">
              <a:lnSpc>
                <a:spcPct val="90000"/>
              </a:lnSpc>
              <a:spcBef>
                <a:spcPts val="0"/>
              </a:spcBef>
              <a:spcAft>
                <a:spcPts val="0"/>
              </a:spcAft>
              <a:buClr>
                <a:schemeClr val="dk1"/>
              </a:buClr>
              <a:buSzPts val="1100"/>
              <a:buFont typeface="Arial"/>
              <a:buNone/>
            </a:pPr>
            <a:r>
              <a:rPr lang="en" sz="2800" dirty="0"/>
              <a:t>Grade 2: Module 4: Part 2: Cycle 26: Lesson: 130</a:t>
            </a:r>
            <a:endParaRPr sz="2800" dirty="0"/>
          </a:p>
          <a:p>
            <a:pPr marL="0" lvl="0" indent="0" algn="l" rtl="0">
              <a:lnSpc>
                <a:spcPct val="90000"/>
              </a:lnSpc>
              <a:spcBef>
                <a:spcPts val="0"/>
              </a:spcBef>
              <a:spcAft>
                <a:spcPts val="0"/>
              </a:spcAft>
              <a:buClr>
                <a:schemeClr val="dk1"/>
              </a:buClr>
              <a:buSzPts val="1100"/>
              <a:buFont typeface="Arial"/>
              <a:buNone/>
            </a:pPr>
            <a:r>
              <a:rPr lang="en" sz="1800" b="1" dirty="0" smtClean="0"/>
              <a:t>Teacher </a:t>
            </a:r>
            <a:r>
              <a:rPr lang="en" sz="1800" b="1" dirty="0"/>
              <a:t>slide, before teaching.</a:t>
            </a:r>
            <a:endParaRPr sz="1800" b="1" dirty="0"/>
          </a:p>
          <a:p>
            <a:pPr marL="0" lvl="0" indent="0" algn="l" rtl="0">
              <a:lnSpc>
                <a:spcPct val="90000"/>
              </a:lnSpc>
              <a:spcBef>
                <a:spcPts val="0"/>
              </a:spcBef>
              <a:spcAft>
                <a:spcPts val="0"/>
              </a:spcAft>
              <a:buClr>
                <a:schemeClr val="dk1"/>
              </a:buClr>
              <a:buSzPts val="1100"/>
              <a:buFont typeface="Arial"/>
              <a:buNone/>
            </a:pPr>
            <a:endParaRPr sz="1800" b="1"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sp>
        <p:nvSpPr>
          <p:cNvPr id="256" name="Google Shape;256;p44"/>
          <p:cNvSpPr txBox="1">
            <a:spLocks noGrp="1"/>
          </p:cNvSpPr>
          <p:nvPr>
            <p:ph type="body" idx="1"/>
          </p:nvPr>
        </p:nvSpPr>
        <p:spPr>
          <a:xfrm>
            <a:off x="311700" y="1152475"/>
            <a:ext cx="8520600" cy="3416400"/>
          </a:xfrm>
          <a:prstGeom prst="rect">
            <a:avLst/>
          </a:prstGeom>
          <a:noFill/>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b="1" dirty="0">
                <a:solidFill>
                  <a:schemeClr val="dk1"/>
                </a:solidFill>
              </a:rPr>
              <a:t>Preparing for Lesson </a:t>
            </a:r>
            <a:r>
              <a:rPr lang="en" b="1" dirty="0"/>
              <a:t>130</a:t>
            </a:r>
            <a:r>
              <a:rPr lang="en" b="1" dirty="0">
                <a:solidFill>
                  <a:schemeClr val="dk1"/>
                </a:solidFill>
              </a:rPr>
              <a:t>:</a:t>
            </a:r>
            <a:endParaRPr i="1" dirty="0">
              <a:solidFill>
                <a:schemeClr val="dk1"/>
              </a:solidFill>
            </a:endParaRPr>
          </a:p>
          <a:p>
            <a:pPr marL="0" lvl="0" indent="0" algn="l" rtl="0">
              <a:lnSpc>
                <a:spcPct val="90000"/>
              </a:lnSpc>
              <a:spcBef>
                <a:spcPts val="1000"/>
              </a:spcBef>
              <a:spcAft>
                <a:spcPts val="0"/>
              </a:spcAft>
              <a:buNone/>
            </a:pPr>
            <a:r>
              <a:rPr lang="en" dirty="0">
                <a:solidFill>
                  <a:schemeClr val="dk1"/>
                </a:solidFill>
              </a:rPr>
              <a:t>Reading and protocols to read in </a:t>
            </a:r>
            <a:r>
              <a:rPr lang="en" dirty="0" smtClean="0">
                <a:solidFill>
                  <a:schemeClr val="dk1"/>
                </a:solidFill>
              </a:rPr>
              <a:t>preparation:</a:t>
            </a:r>
            <a:r>
              <a:rPr lang="en-US" dirty="0"/>
              <a:t> </a:t>
            </a:r>
            <a:r>
              <a:rPr lang="en-US" dirty="0" smtClean="0"/>
              <a:t>None.</a:t>
            </a:r>
            <a:endParaRPr dirty="0"/>
          </a:p>
          <a:p>
            <a:pPr marL="457200" lvl="0" indent="0" algn="l" rtl="0">
              <a:spcBef>
                <a:spcPts val="800"/>
              </a:spcBef>
              <a:spcAft>
                <a:spcPts val="0"/>
              </a:spcAft>
              <a:buNone/>
            </a:pPr>
            <a:endParaRPr dirty="0">
              <a:highlight>
                <a:srgbClr val="FFFF00"/>
              </a:highlight>
            </a:endParaRPr>
          </a:p>
          <a:p>
            <a:pPr marL="0" lvl="0" indent="0" algn="l" rtl="0">
              <a:lnSpc>
                <a:spcPct val="115000"/>
              </a:lnSpc>
              <a:spcBef>
                <a:spcPts val="800"/>
              </a:spcBef>
              <a:spcAft>
                <a:spcPts val="0"/>
              </a:spcAft>
              <a:buNone/>
            </a:pPr>
            <a:endParaRPr dirty="0">
              <a:solidFill>
                <a:schemeClr val="dk1"/>
              </a:solidFill>
              <a:latin typeface="Times New Roman"/>
              <a:ea typeface="Times New Roman"/>
              <a:cs typeface="Times New Roman"/>
              <a:sym typeface="Times New Roman"/>
            </a:endParaRPr>
          </a:p>
          <a:p>
            <a:pPr marL="457200" lvl="0" indent="0" algn="l" rtl="0">
              <a:lnSpc>
                <a:spcPct val="90000"/>
              </a:lnSpc>
              <a:spcBef>
                <a:spcPts val="1000"/>
              </a:spcBef>
              <a:spcAft>
                <a:spcPts val="0"/>
              </a:spcAft>
              <a:buNone/>
            </a:pPr>
            <a:endParaRPr dirty="0">
              <a:solidFill>
                <a:schemeClr val="dk1"/>
              </a:solidFill>
            </a:endParaRPr>
          </a:p>
        </p:txBody>
      </p:sp>
      <p:sp>
        <p:nvSpPr>
          <p:cNvPr id="257" name="Google Shape;257;p4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4: Part 2: Cycle 26: Lesson 130</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sp>
        <p:nvSpPr>
          <p:cNvPr id="262" name="Google Shape;262;p45"/>
          <p:cNvSpPr txBox="1"/>
          <p:nvPr/>
        </p:nvSpPr>
        <p:spPr>
          <a:xfrm>
            <a:off x="1084650" y="1133675"/>
            <a:ext cx="6974700" cy="24675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endParaRPr sz="4000" b="1">
              <a:latin typeface="Century Gothic"/>
              <a:ea typeface="Century Gothic"/>
              <a:cs typeface="Century Gothic"/>
              <a:sym typeface="Century Gothic"/>
            </a:endParaRPr>
          </a:p>
        </p:txBody>
      </p:sp>
      <p:pic>
        <p:nvPicPr>
          <p:cNvPr id="263" name="Google Shape;263;p45"/>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64" name="Google Shape;264;p45"/>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sp>
        <p:nvSpPr>
          <p:cNvPr id="265" name="Google Shape;265;p45"/>
          <p:cNvSpPr txBox="1"/>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Grade 2: Module 4: Part 2: </a:t>
            </a:r>
            <a:endParaRPr sz="3200" b="1">
              <a:solidFill>
                <a:srgbClr val="40404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Cycle 26: Lesson 130</a:t>
            </a:r>
            <a:endParaRPr sz="3200" b="1">
              <a:solidFill>
                <a:srgbClr val="404040"/>
              </a:solidFill>
              <a:latin typeface="Century Gothic"/>
              <a:ea typeface="Century Gothic"/>
              <a:cs typeface="Century Gothic"/>
              <a:sym typeface="Century Gothic"/>
            </a:endParaRPr>
          </a:p>
        </p:txBody>
      </p:sp>
      <p:pic>
        <p:nvPicPr>
          <p:cNvPr id="266" name="Google Shape;266;p45"/>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67" name="Google Shape;267;p45"/>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71"/>
        <p:cNvGrpSpPr/>
        <p:nvPr/>
      </p:nvGrpSpPr>
      <p:grpSpPr>
        <a:xfrm>
          <a:off x="0" y="0"/>
          <a:ext cx="0" cy="0"/>
          <a:chOff x="0" y="0"/>
          <a:chExt cx="0" cy="0"/>
        </a:xfrm>
      </p:grpSpPr>
      <p:sp>
        <p:nvSpPr>
          <p:cNvPr id="272" name="Google Shape;272;p4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273" name="Google Shape;273;p46"/>
          <p:cNvSpPr txBox="1">
            <a:spLocks noGrp="1"/>
          </p:cNvSpPr>
          <p:nvPr>
            <p:ph type="body" idx="1"/>
          </p:nvPr>
        </p:nvSpPr>
        <p:spPr>
          <a:xfrm>
            <a:off x="311700" y="1090575"/>
            <a:ext cx="8520600" cy="3662100"/>
          </a:xfrm>
          <a:prstGeom prst="rect">
            <a:avLst/>
          </a:prstGeom>
        </p:spPr>
        <p:txBody>
          <a:bodyPr spcFirstLastPara="1" wrap="square" lIns="68575" tIns="34275" rIns="68575" bIns="34275" anchor="t" anchorCtr="0">
            <a:noAutofit/>
          </a:bodyPr>
          <a:lstStyle/>
          <a:p>
            <a:pPr marL="0" lvl="0" indent="0" algn="ctr" rtl="0">
              <a:lnSpc>
                <a:spcPct val="100000"/>
              </a:lnSpc>
              <a:spcBef>
                <a:spcPts val="800"/>
              </a:spcBef>
              <a:spcAft>
                <a:spcPts val="0"/>
              </a:spcAft>
              <a:buNone/>
            </a:pPr>
            <a:r>
              <a:rPr lang="en" sz="2800" i="1">
                <a:solidFill>
                  <a:srgbClr val="FF0000"/>
                </a:solidFill>
              </a:rPr>
              <a:t>Do you know the words we’ll write, the words we’ll write, the words we’ll write?</a:t>
            </a:r>
            <a:endParaRPr sz="2800" i="1">
              <a:solidFill>
                <a:srgbClr val="FF0000"/>
              </a:solidFill>
            </a:endParaRPr>
          </a:p>
          <a:p>
            <a:pPr marL="0" lvl="0" indent="0" algn="ctr" rtl="0">
              <a:lnSpc>
                <a:spcPct val="100000"/>
              </a:lnSpc>
              <a:spcBef>
                <a:spcPts val="1000"/>
              </a:spcBef>
              <a:spcAft>
                <a:spcPts val="1000"/>
              </a:spcAft>
              <a:buNone/>
            </a:pPr>
            <a:r>
              <a:rPr lang="en" sz="2800" i="1">
                <a:solidFill>
                  <a:srgbClr val="FF0000"/>
                </a:solidFill>
              </a:rPr>
              <a:t> Do you know the words we’ll write when we sort our words today?</a:t>
            </a:r>
            <a:endParaRPr sz="2800" i="1">
              <a:solidFill>
                <a:srgbClr val="FF000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77"/>
        <p:cNvGrpSpPr/>
        <p:nvPr/>
      </p:nvGrpSpPr>
      <p:grpSpPr>
        <a:xfrm>
          <a:off x="0" y="0"/>
          <a:ext cx="0" cy="0"/>
          <a:chOff x="0" y="0"/>
          <a:chExt cx="0" cy="0"/>
        </a:xfrm>
      </p:grpSpPr>
      <p:sp>
        <p:nvSpPr>
          <p:cNvPr id="278" name="Google Shape;278;p4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Opening Learning Targets   </a:t>
            </a:r>
            <a:endParaRPr/>
          </a:p>
        </p:txBody>
      </p:sp>
      <p:sp>
        <p:nvSpPr>
          <p:cNvPr id="279" name="Google Shape;279;p47"/>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15000"/>
              </a:lnSpc>
              <a:spcBef>
                <a:spcPts val="1700"/>
              </a:spcBef>
              <a:spcAft>
                <a:spcPts val="0"/>
              </a:spcAft>
              <a:buSzPts val="2400"/>
              <a:buChar char="•"/>
            </a:pPr>
            <a:r>
              <a:rPr lang="en" sz="2400"/>
              <a:t>I can read and spell words using what I know about the spelling patterns with “-us’ and “-ous.”</a:t>
            </a:r>
            <a:endParaRPr sz="2400"/>
          </a:p>
          <a:p>
            <a:pPr marL="457200" lvl="0" indent="0" algn="l" rtl="0">
              <a:lnSpc>
                <a:spcPct val="150000"/>
              </a:lnSpc>
              <a:spcBef>
                <a:spcPts val="1700"/>
              </a:spcBef>
              <a:spcAft>
                <a:spcPts val="0"/>
              </a:spcAft>
              <a:buNone/>
            </a:pPr>
            <a:endParaRPr sz="2400"/>
          </a:p>
          <a:p>
            <a:pPr marL="457200" lvl="0" indent="0" algn="l" rtl="0">
              <a:lnSpc>
                <a:spcPct val="150000"/>
              </a:lnSpc>
              <a:spcBef>
                <a:spcPts val="1700"/>
              </a:spcBef>
              <a:spcAft>
                <a:spcPts val="0"/>
              </a:spcAft>
              <a:buNone/>
            </a:pPr>
            <a:endParaRPr sz="2400"/>
          </a:p>
        </p:txBody>
      </p:sp>
      <p:pic>
        <p:nvPicPr>
          <p:cNvPr id="280" name="Google Shape;280;p47"/>
          <p:cNvPicPr preferRelativeResize="0"/>
          <p:nvPr/>
        </p:nvPicPr>
        <p:blipFill>
          <a:blip r:embed="rId3">
            <a:alphaModFix/>
          </a:blip>
          <a:stretch>
            <a:fillRect/>
          </a:stretch>
        </p:blipFill>
        <p:spPr>
          <a:xfrm>
            <a:off x="8240487" y="4245935"/>
            <a:ext cx="788372" cy="645879"/>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84"/>
        <p:cNvGrpSpPr/>
        <p:nvPr/>
      </p:nvGrpSpPr>
      <p:grpSpPr>
        <a:xfrm>
          <a:off x="0" y="0"/>
          <a:ext cx="0" cy="0"/>
          <a:chOff x="0" y="0"/>
          <a:chExt cx="0" cy="0"/>
        </a:xfrm>
      </p:grpSpPr>
      <p:graphicFrame>
        <p:nvGraphicFramePr>
          <p:cNvPr id="285" name="Google Shape;285;p48"/>
          <p:cNvGraphicFramePr/>
          <p:nvPr/>
        </p:nvGraphicFramePr>
        <p:xfrm>
          <a:off x="6376250" y="163925"/>
          <a:ext cx="2413000" cy="975309"/>
        </p:xfrm>
        <a:graphic>
          <a:graphicData uri="http://schemas.openxmlformats.org/drawingml/2006/table">
            <a:tbl>
              <a:tblPr>
                <a:noFill/>
                <a:tableStyleId>{4A631EA5-74FD-4ADB-BCCA-510EF47D76A1}</a:tableStyleId>
              </a:tblPr>
              <a:tblGrid>
                <a:gridCol w="1206500"/>
                <a:gridCol w="1206500"/>
              </a:tblGrid>
              <a:tr h="579100">
                <a:tc>
                  <a:txBody>
                    <a:bodyPr/>
                    <a:lstStyle/>
                    <a:p>
                      <a:pPr marL="0" lvl="0" indent="0" algn="ctr" rtl="0">
                        <a:spcBef>
                          <a:spcPts val="0"/>
                        </a:spcBef>
                        <a:spcAft>
                          <a:spcPts val="0"/>
                        </a:spcAft>
                        <a:buNone/>
                      </a:pPr>
                      <a:r>
                        <a:rPr lang="en" sz="2400">
                          <a:latin typeface="Century Gothic"/>
                          <a:ea typeface="Century Gothic"/>
                          <a:cs typeface="Century Gothic"/>
                          <a:sym typeface="Century Gothic"/>
                        </a:rPr>
                        <a:t>“-us”</a:t>
                      </a:r>
                      <a:endParaRPr sz="240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Clr>
                          <a:schemeClr val="dk1"/>
                        </a:buClr>
                        <a:buSzPts val="1100"/>
                        <a:buFont typeface="Arial"/>
                        <a:buNone/>
                      </a:pPr>
                      <a:r>
                        <a:rPr lang="en" sz="2400">
                          <a:solidFill>
                            <a:schemeClr val="dk1"/>
                          </a:solidFill>
                          <a:latin typeface="Century Gothic"/>
                          <a:ea typeface="Century Gothic"/>
                          <a:cs typeface="Century Gothic"/>
                          <a:sym typeface="Century Gothic"/>
                        </a:rPr>
                        <a:t>“-ous”</a:t>
                      </a:r>
                      <a:endParaRPr>
                        <a:latin typeface="Century Gothic"/>
                        <a:ea typeface="Century Gothic"/>
                        <a:cs typeface="Century Gothic"/>
                        <a:sym typeface="Century Gothic"/>
                      </a:endParaRPr>
                    </a:p>
                  </a:txBody>
                  <a:tcPr marL="91425" marR="91425" marT="91425" marB="91425"/>
                </a:tc>
              </a:tr>
              <a:tr h="383375">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tr>
            </a:tbl>
          </a:graphicData>
        </a:graphic>
      </p:graphicFrame>
      <p:sp>
        <p:nvSpPr>
          <p:cNvPr id="286" name="Google Shape;286;p48"/>
          <p:cNvSpPr txBox="1">
            <a:spLocks noGrp="1"/>
          </p:cNvSpPr>
          <p:nvPr>
            <p:ph type="title"/>
          </p:nvPr>
        </p:nvSpPr>
        <p:spPr>
          <a:xfrm>
            <a:off x="628650" y="163924"/>
            <a:ext cx="7886700" cy="7914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Word Workout: Same Sounds</a:t>
            </a:r>
            <a:endParaRPr sz="3000"/>
          </a:p>
        </p:txBody>
      </p:sp>
      <p:sp>
        <p:nvSpPr>
          <p:cNvPr id="287" name="Google Shape;287;p48"/>
          <p:cNvSpPr txBox="1"/>
          <p:nvPr/>
        </p:nvSpPr>
        <p:spPr>
          <a:xfrm>
            <a:off x="799914" y="1375357"/>
            <a:ext cx="7284600" cy="3458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dirty="0">
                <a:solidFill>
                  <a:schemeClr val="tx1"/>
                </a:solidFill>
                <a:latin typeface="Century Gothic"/>
                <a:ea typeface="Century Gothic"/>
                <a:cs typeface="Century Gothic"/>
                <a:sym typeface="Century Gothic"/>
              </a:rPr>
              <a:t>famous 			</a:t>
            </a:r>
            <a:r>
              <a:rPr lang="en" sz="1800" dirty="0" smtClean="0">
                <a:solidFill>
                  <a:schemeClr val="tx1"/>
                </a:solidFill>
                <a:latin typeface="Century Gothic"/>
                <a:ea typeface="Century Gothic"/>
                <a:cs typeface="Century Gothic"/>
                <a:sym typeface="Century Gothic"/>
              </a:rPr>
              <a:t>campus</a:t>
            </a:r>
            <a:r>
              <a:rPr lang="en" sz="1800" dirty="0">
                <a:solidFill>
                  <a:schemeClr val="tx1"/>
                </a:solidFill>
                <a:latin typeface="Century Gothic"/>
                <a:ea typeface="Century Gothic"/>
                <a:cs typeface="Century Gothic"/>
                <a:sym typeface="Century Gothic"/>
              </a:rPr>
              <a:t>			</a:t>
            </a:r>
            <a:r>
              <a:rPr lang="en" sz="1800" dirty="0" smtClean="0">
                <a:solidFill>
                  <a:schemeClr val="tx1"/>
                </a:solidFill>
                <a:latin typeface="Century Gothic"/>
                <a:ea typeface="Century Gothic"/>
                <a:cs typeface="Century Gothic"/>
                <a:sym typeface="Century Gothic"/>
              </a:rPr>
              <a:t>circus</a:t>
            </a:r>
            <a:endParaRPr sz="1800" dirty="0">
              <a:solidFill>
                <a:schemeClr val="tx1"/>
              </a:solidFill>
              <a:latin typeface="Century Gothic"/>
              <a:ea typeface="Century Gothic"/>
              <a:cs typeface="Century Gothic"/>
              <a:sym typeface="Century Gothic"/>
            </a:endParaRPr>
          </a:p>
          <a:p>
            <a:pPr marL="0" lvl="0" indent="0" algn="l" rtl="0">
              <a:spcBef>
                <a:spcPts val="0"/>
              </a:spcBef>
              <a:spcAft>
                <a:spcPts val="0"/>
              </a:spcAft>
              <a:buNone/>
            </a:pPr>
            <a:endParaRPr sz="1800" dirty="0">
              <a:solidFill>
                <a:schemeClr val="tx1"/>
              </a:solidFill>
              <a:latin typeface="Century Gothic"/>
              <a:ea typeface="Century Gothic"/>
              <a:cs typeface="Century Gothic"/>
              <a:sym typeface="Century Gothic"/>
            </a:endParaRPr>
          </a:p>
          <a:p>
            <a:pPr marL="0" lvl="0" indent="0" algn="l" rtl="0">
              <a:spcBef>
                <a:spcPts val="0"/>
              </a:spcBef>
              <a:spcAft>
                <a:spcPts val="0"/>
              </a:spcAft>
              <a:buNone/>
            </a:pPr>
            <a:r>
              <a:rPr lang="en" sz="1800" dirty="0">
                <a:solidFill>
                  <a:schemeClr val="tx1"/>
                </a:solidFill>
                <a:latin typeface="Century Gothic"/>
                <a:ea typeface="Century Gothic"/>
                <a:cs typeface="Century Gothic"/>
                <a:sym typeface="Century Gothic"/>
              </a:rPr>
              <a:t>jealous 			</a:t>
            </a:r>
            <a:r>
              <a:rPr lang="en" sz="1800" dirty="0" smtClean="0">
                <a:solidFill>
                  <a:schemeClr val="tx1"/>
                </a:solidFill>
                <a:latin typeface="Century Gothic"/>
                <a:ea typeface="Century Gothic"/>
                <a:cs typeface="Century Gothic"/>
                <a:sym typeface="Century Gothic"/>
              </a:rPr>
              <a:t>surplus </a:t>
            </a:r>
            <a:r>
              <a:rPr lang="en" sz="1800" dirty="0">
                <a:solidFill>
                  <a:schemeClr val="tx1"/>
                </a:solidFill>
                <a:latin typeface="Century Gothic"/>
                <a:ea typeface="Century Gothic"/>
                <a:cs typeface="Century Gothic"/>
                <a:sym typeface="Century Gothic"/>
              </a:rPr>
              <a:t>			</a:t>
            </a:r>
            <a:r>
              <a:rPr lang="en" sz="1800" dirty="0" smtClean="0">
                <a:solidFill>
                  <a:schemeClr val="tx1"/>
                </a:solidFill>
                <a:latin typeface="Century Gothic"/>
                <a:ea typeface="Century Gothic"/>
                <a:cs typeface="Century Gothic"/>
                <a:sym typeface="Century Gothic"/>
              </a:rPr>
              <a:t>wondrous </a:t>
            </a:r>
            <a:r>
              <a:rPr lang="en" sz="1800" dirty="0">
                <a:solidFill>
                  <a:schemeClr val="tx1"/>
                </a:solidFill>
                <a:latin typeface="Century Gothic"/>
                <a:ea typeface="Century Gothic"/>
                <a:cs typeface="Century Gothic"/>
                <a:sym typeface="Century Gothic"/>
              </a:rPr>
              <a:t>				</a:t>
            </a:r>
            <a:endParaRPr sz="1800" dirty="0">
              <a:solidFill>
                <a:schemeClr val="tx1"/>
              </a:solidFill>
              <a:latin typeface="Century Gothic"/>
              <a:ea typeface="Century Gothic"/>
              <a:cs typeface="Century Gothic"/>
              <a:sym typeface="Century Gothic"/>
            </a:endParaRPr>
          </a:p>
          <a:p>
            <a:pPr marL="0" lvl="0" indent="0" algn="l" rtl="0">
              <a:spcBef>
                <a:spcPts val="0"/>
              </a:spcBef>
              <a:spcAft>
                <a:spcPts val="0"/>
              </a:spcAft>
              <a:buNone/>
            </a:pPr>
            <a:r>
              <a:rPr lang="en" sz="1800" dirty="0">
                <a:solidFill>
                  <a:schemeClr val="tx1"/>
                </a:solidFill>
                <a:latin typeface="Century Gothic"/>
                <a:ea typeface="Century Gothic"/>
                <a:cs typeface="Century Gothic"/>
                <a:sym typeface="Century Gothic"/>
              </a:rPr>
              <a:t>b</a:t>
            </a:r>
            <a:r>
              <a:rPr lang="en" sz="1800" dirty="0" smtClean="0">
                <a:solidFill>
                  <a:schemeClr val="tx1"/>
                </a:solidFill>
                <a:latin typeface="Century Gothic"/>
                <a:ea typeface="Century Gothic"/>
                <a:cs typeface="Century Gothic"/>
                <a:sym typeface="Century Gothic"/>
              </a:rPr>
              <a:t>onus</a:t>
            </a:r>
            <a:r>
              <a:rPr lang="en" sz="1800" dirty="0">
                <a:solidFill>
                  <a:schemeClr val="tx1"/>
                </a:solidFill>
                <a:latin typeface="Century Gothic"/>
                <a:ea typeface="Century Gothic"/>
                <a:cs typeface="Century Gothic"/>
                <a:sym typeface="Century Gothic"/>
              </a:rPr>
              <a:t>			</a:t>
            </a:r>
            <a:r>
              <a:rPr lang="en" sz="1800" dirty="0" smtClean="0">
                <a:solidFill>
                  <a:schemeClr val="tx1"/>
                </a:solidFill>
                <a:latin typeface="Century Gothic"/>
                <a:ea typeface="Century Gothic"/>
                <a:cs typeface="Century Gothic"/>
                <a:sym typeface="Century Gothic"/>
              </a:rPr>
              <a:t>enormous </a:t>
            </a:r>
            <a:r>
              <a:rPr lang="en" sz="1800" dirty="0">
                <a:solidFill>
                  <a:schemeClr val="tx1"/>
                </a:solidFill>
                <a:latin typeface="Century Gothic"/>
                <a:ea typeface="Century Gothic"/>
                <a:cs typeface="Century Gothic"/>
                <a:sym typeface="Century Gothic"/>
              </a:rPr>
              <a:t>		</a:t>
            </a:r>
            <a:r>
              <a:rPr lang="en" sz="1800" dirty="0" smtClean="0">
                <a:solidFill>
                  <a:schemeClr val="tx1"/>
                </a:solidFill>
                <a:latin typeface="Century Gothic"/>
                <a:ea typeface="Century Gothic"/>
                <a:cs typeface="Century Gothic"/>
                <a:sym typeface="Century Gothic"/>
              </a:rPr>
              <a:t>generous</a:t>
            </a:r>
            <a:endParaRPr sz="1800" dirty="0">
              <a:solidFill>
                <a:schemeClr val="tx1"/>
              </a:solidFill>
              <a:latin typeface="Century Gothic"/>
              <a:ea typeface="Century Gothic"/>
              <a:cs typeface="Century Gothic"/>
              <a:sym typeface="Century Gothic"/>
            </a:endParaRPr>
          </a:p>
          <a:p>
            <a:pPr marL="0" lvl="0" indent="0" algn="l" rtl="0">
              <a:spcBef>
                <a:spcPts val="0"/>
              </a:spcBef>
              <a:spcAft>
                <a:spcPts val="0"/>
              </a:spcAft>
              <a:buNone/>
            </a:pPr>
            <a:endParaRPr sz="1800" dirty="0">
              <a:solidFill>
                <a:schemeClr val="tx1"/>
              </a:solidFill>
              <a:latin typeface="Century Gothic"/>
              <a:ea typeface="Century Gothic"/>
              <a:cs typeface="Century Gothic"/>
              <a:sym typeface="Century Gothic"/>
            </a:endParaRPr>
          </a:p>
          <a:p>
            <a:pPr marL="0" lvl="0" indent="0" algn="l" rtl="0">
              <a:spcBef>
                <a:spcPts val="0"/>
              </a:spcBef>
              <a:spcAft>
                <a:spcPts val="0"/>
              </a:spcAft>
              <a:buNone/>
            </a:pPr>
            <a:r>
              <a:rPr lang="en" sz="1800" dirty="0">
                <a:solidFill>
                  <a:schemeClr val="tx1"/>
                </a:solidFill>
                <a:latin typeface="Century Gothic"/>
                <a:ea typeface="Century Gothic"/>
                <a:cs typeface="Century Gothic"/>
                <a:sym typeface="Century Gothic"/>
              </a:rPr>
              <a:t>cactus 			</a:t>
            </a:r>
            <a:r>
              <a:rPr lang="en" sz="1800" dirty="0" smtClean="0">
                <a:solidFill>
                  <a:schemeClr val="tx1"/>
                </a:solidFill>
                <a:latin typeface="Century Gothic"/>
                <a:ea typeface="Century Gothic"/>
                <a:cs typeface="Century Gothic"/>
                <a:sym typeface="Century Gothic"/>
              </a:rPr>
              <a:t>ridiculous </a:t>
            </a:r>
            <a:r>
              <a:rPr lang="en" sz="1800" dirty="0">
                <a:solidFill>
                  <a:schemeClr val="tx1"/>
                </a:solidFill>
                <a:latin typeface="Century Gothic"/>
                <a:ea typeface="Century Gothic"/>
                <a:cs typeface="Century Gothic"/>
                <a:sym typeface="Century Gothic"/>
              </a:rPr>
              <a:t>		</a:t>
            </a:r>
            <a:r>
              <a:rPr lang="en" sz="1800" dirty="0" smtClean="0">
                <a:solidFill>
                  <a:schemeClr val="tx1"/>
                </a:solidFill>
                <a:latin typeface="Century Gothic"/>
                <a:ea typeface="Century Gothic"/>
                <a:cs typeface="Century Gothic"/>
                <a:sym typeface="Century Gothic"/>
              </a:rPr>
              <a:t>fungus</a:t>
            </a:r>
            <a:endParaRPr sz="1800" dirty="0">
              <a:solidFill>
                <a:schemeClr val="tx1"/>
              </a:solidFill>
              <a:latin typeface="Century Gothic"/>
              <a:ea typeface="Century Gothic"/>
              <a:cs typeface="Century Gothic"/>
              <a:sym typeface="Century Gothic"/>
            </a:endParaRPr>
          </a:p>
          <a:p>
            <a:pPr marL="0" lvl="0" indent="0" algn="l" rtl="0">
              <a:spcBef>
                <a:spcPts val="0"/>
              </a:spcBef>
              <a:spcAft>
                <a:spcPts val="0"/>
              </a:spcAft>
              <a:buNone/>
            </a:pPr>
            <a:endParaRPr sz="1800" dirty="0">
              <a:solidFill>
                <a:schemeClr val="tx1"/>
              </a:solidFill>
              <a:latin typeface="Century Gothic"/>
              <a:ea typeface="Century Gothic"/>
              <a:cs typeface="Century Gothic"/>
              <a:sym typeface="Century Gothic"/>
            </a:endParaRPr>
          </a:p>
          <a:p>
            <a:pPr marL="0" lvl="0" indent="0" algn="l" rtl="0">
              <a:spcBef>
                <a:spcPts val="0"/>
              </a:spcBef>
              <a:spcAft>
                <a:spcPts val="0"/>
              </a:spcAft>
              <a:buNone/>
            </a:pPr>
            <a:r>
              <a:rPr lang="en" sz="1800" dirty="0">
                <a:solidFill>
                  <a:schemeClr val="tx1"/>
                </a:solidFill>
                <a:latin typeface="Century Gothic"/>
                <a:ea typeface="Century Gothic"/>
                <a:cs typeface="Century Gothic"/>
                <a:sym typeface="Century Gothic"/>
              </a:rPr>
              <a:t>nervous 		</a:t>
            </a:r>
            <a:r>
              <a:rPr lang="en" sz="1800" dirty="0" smtClean="0">
                <a:solidFill>
                  <a:schemeClr val="tx1"/>
                </a:solidFill>
                <a:latin typeface="Century Gothic"/>
                <a:ea typeface="Century Gothic"/>
                <a:cs typeface="Century Gothic"/>
                <a:sym typeface="Century Gothic"/>
              </a:rPr>
              <a:t>numerous </a:t>
            </a:r>
            <a:r>
              <a:rPr lang="en" sz="1800" dirty="0">
                <a:solidFill>
                  <a:schemeClr val="tx1"/>
                </a:solidFill>
                <a:latin typeface="Century Gothic"/>
                <a:ea typeface="Century Gothic"/>
                <a:cs typeface="Century Gothic"/>
                <a:sym typeface="Century Gothic"/>
              </a:rPr>
              <a:t>		</a:t>
            </a:r>
            <a:r>
              <a:rPr lang="en" sz="1800" dirty="0" smtClean="0">
                <a:solidFill>
                  <a:schemeClr val="tx1"/>
                </a:solidFill>
                <a:latin typeface="Century Gothic"/>
                <a:ea typeface="Century Gothic"/>
                <a:cs typeface="Century Gothic"/>
                <a:sym typeface="Century Gothic"/>
              </a:rPr>
              <a:t>tremendous </a:t>
            </a:r>
            <a:endParaRPr sz="1800" dirty="0">
              <a:solidFill>
                <a:schemeClr val="tx1"/>
              </a:solidFill>
              <a:latin typeface="Century Gothic"/>
              <a:ea typeface="Century Gothic"/>
              <a:cs typeface="Century Gothic"/>
              <a:sym typeface="Century Gothic"/>
            </a:endParaRPr>
          </a:p>
          <a:p>
            <a:pPr marL="0" lvl="0" indent="0" algn="l" rtl="0">
              <a:spcBef>
                <a:spcPts val="0"/>
              </a:spcBef>
              <a:spcAft>
                <a:spcPts val="0"/>
              </a:spcAft>
              <a:buNone/>
            </a:pPr>
            <a:endParaRPr sz="1800" dirty="0">
              <a:solidFill>
                <a:schemeClr val="tx1"/>
              </a:solidFill>
              <a:latin typeface="Century Gothic"/>
              <a:ea typeface="Century Gothic"/>
              <a:cs typeface="Century Gothic"/>
              <a:sym typeface="Century Gothic"/>
            </a:endParaRPr>
          </a:p>
          <a:p>
            <a:pPr marL="0" lvl="0" indent="0" algn="l" rtl="0">
              <a:spcBef>
                <a:spcPts val="0"/>
              </a:spcBef>
              <a:spcAft>
                <a:spcPts val="0"/>
              </a:spcAft>
              <a:buNone/>
            </a:pPr>
            <a:r>
              <a:rPr lang="en" sz="1800" dirty="0">
                <a:solidFill>
                  <a:schemeClr val="tx1"/>
                </a:solidFill>
                <a:latin typeface="Century Gothic"/>
                <a:ea typeface="Century Gothic"/>
                <a:cs typeface="Century Gothic"/>
                <a:sym typeface="Century Gothic"/>
              </a:rPr>
              <a:t>mucus 			</a:t>
            </a:r>
            <a:r>
              <a:rPr lang="en" sz="1800" dirty="0" smtClean="0">
                <a:solidFill>
                  <a:schemeClr val="tx1"/>
                </a:solidFill>
                <a:latin typeface="Century Gothic"/>
                <a:ea typeface="Century Gothic"/>
                <a:cs typeface="Century Gothic"/>
                <a:sym typeface="Century Gothic"/>
              </a:rPr>
              <a:t>vigorous </a:t>
            </a:r>
            <a:endParaRPr sz="1800" dirty="0">
              <a:solidFill>
                <a:schemeClr val="tx1"/>
              </a:solidFill>
              <a:latin typeface="Century Gothic"/>
              <a:ea typeface="Century Gothic"/>
              <a:cs typeface="Century Gothic"/>
              <a:sym typeface="Century Gothic"/>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91"/>
        <p:cNvGrpSpPr/>
        <p:nvPr/>
      </p:nvGrpSpPr>
      <p:grpSpPr>
        <a:xfrm>
          <a:off x="0" y="0"/>
          <a:ext cx="0" cy="0"/>
          <a:chOff x="0" y="0"/>
          <a:chExt cx="0" cy="0"/>
        </a:xfrm>
      </p:grpSpPr>
      <p:graphicFrame>
        <p:nvGraphicFramePr>
          <p:cNvPr id="292" name="Google Shape;292;p49"/>
          <p:cNvGraphicFramePr/>
          <p:nvPr/>
        </p:nvGraphicFramePr>
        <p:xfrm>
          <a:off x="5104625" y="475213"/>
          <a:ext cx="2793150" cy="4193075"/>
        </p:xfrm>
        <a:graphic>
          <a:graphicData uri="http://schemas.openxmlformats.org/drawingml/2006/table">
            <a:tbl>
              <a:tblPr>
                <a:noFill/>
                <a:tableStyleId>{4A631EA5-74FD-4ADB-BCCA-510EF47D76A1}</a:tableStyleId>
              </a:tblPr>
              <a:tblGrid>
                <a:gridCol w="1269875"/>
                <a:gridCol w="1523275"/>
              </a:tblGrid>
              <a:tr h="565125">
                <a:tc>
                  <a:txBody>
                    <a:bodyPr/>
                    <a:lstStyle/>
                    <a:p>
                      <a:pPr marL="0" lvl="0" indent="0" algn="ctr" rtl="0">
                        <a:spcBef>
                          <a:spcPts val="0"/>
                        </a:spcBef>
                        <a:spcAft>
                          <a:spcPts val="0"/>
                        </a:spcAft>
                        <a:buNone/>
                      </a:pPr>
                      <a:r>
                        <a:rPr lang="en" sz="2400">
                          <a:latin typeface="Century Gothic"/>
                          <a:ea typeface="Century Gothic"/>
                          <a:cs typeface="Century Gothic"/>
                          <a:sym typeface="Century Gothic"/>
                        </a:rPr>
                        <a:t>“-us”</a:t>
                      </a:r>
                      <a:endParaRPr sz="240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2400">
                          <a:solidFill>
                            <a:schemeClr val="dk1"/>
                          </a:solidFill>
                          <a:latin typeface="Century Gothic"/>
                          <a:ea typeface="Century Gothic"/>
                          <a:cs typeface="Century Gothic"/>
                          <a:sym typeface="Century Gothic"/>
                        </a:rPr>
                        <a:t>“-ous”</a:t>
                      </a:r>
                      <a:endParaRPr>
                        <a:latin typeface="Century Gothic"/>
                        <a:ea typeface="Century Gothic"/>
                        <a:cs typeface="Century Gothic"/>
                        <a:sym typeface="Century Gothic"/>
                      </a:endParaRPr>
                    </a:p>
                  </a:txBody>
                  <a:tcPr marL="91425" marR="91425" marT="91425" marB="91425"/>
                </a:tc>
              </a:tr>
              <a:tr h="3627950">
                <a:tc>
                  <a:txBody>
                    <a:bodyPr/>
                    <a:lstStyle/>
                    <a:p>
                      <a:pPr marL="0" lvl="0" indent="0" algn="l" rtl="0">
                        <a:spcBef>
                          <a:spcPts val="0"/>
                        </a:spcBef>
                        <a:spcAft>
                          <a:spcPts val="0"/>
                        </a:spcAft>
                        <a:buNone/>
                      </a:pPr>
                      <a:r>
                        <a:rPr lang="en" sz="1800">
                          <a:latin typeface="Century Gothic"/>
                          <a:ea typeface="Century Gothic"/>
                          <a:cs typeface="Century Gothic"/>
                          <a:sym typeface="Century Gothic"/>
                        </a:rPr>
                        <a:t>bonus </a:t>
                      </a:r>
                      <a:endParaRPr sz="1800">
                        <a:latin typeface="Century Gothic"/>
                        <a:ea typeface="Century Gothic"/>
                        <a:cs typeface="Century Gothic"/>
                        <a:sym typeface="Century Gothic"/>
                      </a:endParaRPr>
                    </a:p>
                    <a:p>
                      <a:pPr marL="0" lvl="0" indent="0" algn="l" rtl="0">
                        <a:spcBef>
                          <a:spcPts val="0"/>
                        </a:spcBef>
                        <a:spcAft>
                          <a:spcPts val="0"/>
                        </a:spcAft>
                        <a:buNone/>
                      </a:pPr>
                      <a:r>
                        <a:rPr lang="en" sz="1800">
                          <a:latin typeface="Century Gothic"/>
                          <a:ea typeface="Century Gothic"/>
                          <a:cs typeface="Century Gothic"/>
                          <a:sym typeface="Century Gothic"/>
                        </a:rPr>
                        <a:t>cactus </a:t>
                      </a:r>
                      <a:endParaRPr sz="1800">
                        <a:latin typeface="Century Gothic"/>
                        <a:ea typeface="Century Gothic"/>
                        <a:cs typeface="Century Gothic"/>
                        <a:sym typeface="Century Gothic"/>
                      </a:endParaRPr>
                    </a:p>
                    <a:p>
                      <a:pPr marL="0" lvl="0" indent="0" algn="l" rtl="0">
                        <a:spcBef>
                          <a:spcPts val="0"/>
                        </a:spcBef>
                        <a:spcAft>
                          <a:spcPts val="0"/>
                        </a:spcAft>
                        <a:buNone/>
                      </a:pPr>
                      <a:r>
                        <a:rPr lang="en" sz="1800">
                          <a:latin typeface="Century Gothic"/>
                          <a:ea typeface="Century Gothic"/>
                          <a:cs typeface="Century Gothic"/>
                          <a:sym typeface="Century Gothic"/>
                        </a:rPr>
                        <a:t>campus </a:t>
                      </a:r>
                      <a:endParaRPr sz="1800">
                        <a:latin typeface="Century Gothic"/>
                        <a:ea typeface="Century Gothic"/>
                        <a:cs typeface="Century Gothic"/>
                        <a:sym typeface="Century Gothic"/>
                      </a:endParaRPr>
                    </a:p>
                    <a:p>
                      <a:pPr marL="0" lvl="0" indent="0" algn="l" rtl="0">
                        <a:spcBef>
                          <a:spcPts val="0"/>
                        </a:spcBef>
                        <a:spcAft>
                          <a:spcPts val="0"/>
                        </a:spcAft>
                        <a:buNone/>
                      </a:pPr>
                      <a:r>
                        <a:rPr lang="en" sz="1800">
                          <a:latin typeface="Century Gothic"/>
                          <a:ea typeface="Century Gothic"/>
                          <a:cs typeface="Century Gothic"/>
                          <a:sym typeface="Century Gothic"/>
                        </a:rPr>
                        <a:t>circus </a:t>
                      </a:r>
                      <a:endParaRPr sz="1800">
                        <a:latin typeface="Century Gothic"/>
                        <a:ea typeface="Century Gothic"/>
                        <a:cs typeface="Century Gothic"/>
                        <a:sym typeface="Century Gothic"/>
                      </a:endParaRPr>
                    </a:p>
                    <a:p>
                      <a:pPr marL="0" lvl="0" indent="0" algn="l" rtl="0">
                        <a:spcBef>
                          <a:spcPts val="0"/>
                        </a:spcBef>
                        <a:spcAft>
                          <a:spcPts val="0"/>
                        </a:spcAft>
                        <a:buNone/>
                      </a:pPr>
                      <a:r>
                        <a:rPr lang="en" sz="1800">
                          <a:latin typeface="Century Gothic"/>
                          <a:ea typeface="Century Gothic"/>
                          <a:cs typeface="Century Gothic"/>
                          <a:sym typeface="Century Gothic"/>
                        </a:rPr>
                        <a:t>surplus </a:t>
                      </a:r>
                      <a:endParaRPr sz="1800">
                        <a:latin typeface="Century Gothic"/>
                        <a:ea typeface="Century Gothic"/>
                        <a:cs typeface="Century Gothic"/>
                        <a:sym typeface="Century Gothic"/>
                      </a:endParaRPr>
                    </a:p>
                    <a:p>
                      <a:pPr marL="0" lvl="0" indent="0" algn="l" rtl="0">
                        <a:spcBef>
                          <a:spcPts val="0"/>
                        </a:spcBef>
                        <a:spcAft>
                          <a:spcPts val="0"/>
                        </a:spcAft>
                        <a:buNone/>
                      </a:pPr>
                      <a:r>
                        <a:rPr lang="en" sz="1800">
                          <a:latin typeface="Century Gothic"/>
                          <a:ea typeface="Century Gothic"/>
                          <a:cs typeface="Century Gothic"/>
                          <a:sym typeface="Century Gothic"/>
                        </a:rPr>
                        <a:t>Venus </a:t>
                      </a:r>
                      <a:endParaRPr sz="1800">
                        <a:latin typeface="Century Gothic"/>
                        <a:ea typeface="Century Gothic"/>
                        <a:cs typeface="Century Gothic"/>
                        <a:sym typeface="Century Gothic"/>
                      </a:endParaRPr>
                    </a:p>
                    <a:p>
                      <a:pPr marL="0" lvl="0" indent="0" algn="l" rtl="0">
                        <a:spcBef>
                          <a:spcPts val="0"/>
                        </a:spcBef>
                        <a:spcAft>
                          <a:spcPts val="0"/>
                        </a:spcAft>
                        <a:buNone/>
                      </a:pPr>
                      <a:r>
                        <a:rPr lang="en" sz="1800">
                          <a:latin typeface="Century Gothic"/>
                          <a:ea typeface="Century Gothic"/>
                          <a:cs typeface="Century Gothic"/>
                          <a:sym typeface="Century Gothic"/>
                        </a:rPr>
                        <a:t>status </a:t>
                      </a:r>
                      <a:endParaRPr sz="1800">
                        <a:latin typeface="Century Gothic"/>
                        <a:ea typeface="Century Gothic"/>
                        <a:cs typeface="Century Gothic"/>
                        <a:sym typeface="Century Gothic"/>
                      </a:endParaRPr>
                    </a:p>
                    <a:p>
                      <a:pPr marL="0" lvl="0" indent="0" algn="l" rtl="0">
                        <a:spcBef>
                          <a:spcPts val="0"/>
                        </a:spcBef>
                        <a:spcAft>
                          <a:spcPts val="0"/>
                        </a:spcAft>
                        <a:buNone/>
                      </a:pPr>
                      <a:r>
                        <a:rPr lang="en" sz="1800">
                          <a:latin typeface="Century Gothic"/>
                          <a:ea typeface="Century Gothic"/>
                          <a:cs typeface="Century Gothic"/>
                          <a:sym typeface="Century Gothic"/>
                        </a:rPr>
                        <a:t>fungus </a:t>
                      </a:r>
                      <a:endParaRPr sz="1800">
                        <a:latin typeface="Century Gothic"/>
                        <a:ea typeface="Century Gothic"/>
                        <a:cs typeface="Century Gothic"/>
                        <a:sym typeface="Century Gothic"/>
                      </a:endParaRPr>
                    </a:p>
                    <a:p>
                      <a:pPr marL="0" lvl="0" indent="0" algn="l" rtl="0">
                        <a:spcBef>
                          <a:spcPts val="0"/>
                        </a:spcBef>
                        <a:spcAft>
                          <a:spcPts val="0"/>
                        </a:spcAft>
                        <a:buNone/>
                      </a:pPr>
                      <a:r>
                        <a:rPr lang="en" sz="1800">
                          <a:latin typeface="Century Gothic"/>
                          <a:ea typeface="Century Gothic"/>
                          <a:cs typeface="Century Gothic"/>
                          <a:sym typeface="Century Gothic"/>
                        </a:rPr>
                        <a:t>mucus </a:t>
                      </a:r>
                      <a:endParaRPr sz="18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800">
                          <a:latin typeface="Century Gothic"/>
                          <a:ea typeface="Century Gothic"/>
                          <a:cs typeface="Century Gothic"/>
                          <a:sym typeface="Century Gothic"/>
                        </a:rPr>
                        <a:t>famous</a:t>
                      </a:r>
                      <a:endParaRPr sz="1800">
                        <a:latin typeface="Century Gothic"/>
                        <a:ea typeface="Century Gothic"/>
                        <a:cs typeface="Century Gothic"/>
                        <a:sym typeface="Century Gothic"/>
                      </a:endParaRPr>
                    </a:p>
                    <a:p>
                      <a:pPr marL="0" lvl="0" indent="0" algn="l" rtl="0">
                        <a:spcBef>
                          <a:spcPts val="0"/>
                        </a:spcBef>
                        <a:spcAft>
                          <a:spcPts val="0"/>
                        </a:spcAft>
                        <a:buNone/>
                      </a:pPr>
                      <a:r>
                        <a:rPr lang="en" sz="1800">
                          <a:latin typeface="Century Gothic"/>
                          <a:ea typeface="Century Gothic"/>
                          <a:cs typeface="Century Gothic"/>
                          <a:sym typeface="Century Gothic"/>
                        </a:rPr>
                        <a:t>jealous </a:t>
                      </a:r>
                      <a:endParaRPr sz="1800">
                        <a:latin typeface="Century Gothic"/>
                        <a:ea typeface="Century Gothic"/>
                        <a:cs typeface="Century Gothic"/>
                        <a:sym typeface="Century Gothic"/>
                      </a:endParaRPr>
                    </a:p>
                    <a:p>
                      <a:pPr marL="0" lvl="0" indent="0" algn="l" rtl="0">
                        <a:spcBef>
                          <a:spcPts val="0"/>
                        </a:spcBef>
                        <a:spcAft>
                          <a:spcPts val="0"/>
                        </a:spcAft>
                        <a:buNone/>
                      </a:pPr>
                      <a:r>
                        <a:rPr lang="en" sz="1800">
                          <a:latin typeface="Century Gothic"/>
                          <a:ea typeface="Century Gothic"/>
                          <a:cs typeface="Century Gothic"/>
                          <a:sym typeface="Century Gothic"/>
                        </a:rPr>
                        <a:t>nervous </a:t>
                      </a:r>
                      <a:endParaRPr sz="1800">
                        <a:latin typeface="Century Gothic"/>
                        <a:ea typeface="Century Gothic"/>
                        <a:cs typeface="Century Gothic"/>
                        <a:sym typeface="Century Gothic"/>
                      </a:endParaRPr>
                    </a:p>
                    <a:p>
                      <a:pPr marL="0" lvl="0" indent="0" algn="l" rtl="0">
                        <a:spcBef>
                          <a:spcPts val="0"/>
                        </a:spcBef>
                        <a:spcAft>
                          <a:spcPts val="0"/>
                        </a:spcAft>
                        <a:buNone/>
                      </a:pPr>
                      <a:r>
                        <a:rPr lang="en" sz="1800">
                          <a:latin typeface="Century Gothic"/>
                          <a:ea typeface="Century Gothic"/>
                          <a:cs typeface="Century Gothic"/>
                          <a:sym typeface="Century Gothic"/>
                        </a:rPr>
                        <a:t>wondrous </a:t>
                      </a:r>
                      <a:endParaRPr sz="1800">
                        <a:latin typeface="Century Gothic"/>
                        <a:ea typeface="Century Gothic"/>
                        <a:cs typeface="Century Gothic"/>
                        <a:sym typeface="Century Gothic"/>
                      </a:endParaRPr>
                    </a:p>
                    <a:p>
                      <a:pPr marL="0" lvl="0" indent="0" algn="l" rtl="0">
                        <a:spcBef>
                          <a:spcPts val="0"/>
                        </a:spcBef>
                        <a:spcAft>
                          <a:spcPts val="0"/>
                        </a:spcAft>
                        <a:buNone/>
                      </a:pPr>
                      <a:r>
                        <a:rPr lang="en" sz="1800">
                          <a:latin typeface="Century Gothic"/>
                          <a:ea typeface="Century Gothic"/>
                          <a:cs typeface="Century Gothic"/>
                          <a:sym typeface="Century Gothic"/>
                        </a:rPr>
                        <a:t>enormous </a:t>
                      </a:r>
                      <a:endParaRPr sz="1800">
                        <a:latin typeface="Century Gothic"/>
                        <a:ea typeface="Century Gothic"/>
                        <a:cs typeface="Century Gothic"/>
                        <a:sym typeface="Century Gothic"/>
                      </a:endParaRPr>
                    </a:p>
                    <a:p>
                      <a:pPr marL="0" lvl="0" indent="0" algn="l" rtl="0">
                        <a:spcBef>
                          <a:spcPts val="0"/>
                        </a:spcBef>
                        <a:spcAft>
                          <a:spcPts val="0"/>
                        </a:spcAft>
                        <a:buNone/>
                      </a:pPr>
                      <a:r>
                        <a:rPr lang="en" sz="1800">
                          <a:latin typeface="Century Gothic"/>
                          <a:ea typeface="Century Gothic"/>
                          <a:cs typeface="Century Gothic"/>
                          <a:sym typeface="Century Gothic"/>
                        </a:rPr>
                        <a:t>generous </a:t>
                      </a:r>
                      <a:endParaRPr sz="1800">
                        <a:latin typeface="Century Gothic"/>
                        <a:ea typeface="Century Gothic"/>
                        <a:cs typeface="Century Gothic"/>
                        <a:sym typeface="Century Gothic"/>
                      </a:endParaRPr>
                    </a:p>
                    <a:p>
                      <a:pPr marL="0" lvl="0" indent="0" algn="l" rtl="0">
                        <a:spcBef>
                          <a:spcPts val="0"/>
                        </a:spcBef>
                        <a:spcAft>
                          <a:spcPts val="0"/>
                        </a:spcAft>
                        <a:buNone/>
                      </a:pPr>
                      <a:r>
                        <a:rPr lang="en" sz="1800">
                          <a:latin typeface="Century Gothic"/>
                          <a:ea typeface="Century Gothic"/>
                          <a:cs typeface="Century Gothic"/>
                          <a:sym typeface="Century Gothic"/>
                        </a:rPr>
                        <a:t>glamorous </a:t>
                      </a:r>
                      <a:endParaRPr sz="1800">
                        <a:latin typeface="Century Gothic"/>
                        <a:ea typeface="Century Gothic"/>
                        <a:cs typeface="Century Gothic"/>
                        <a:sym typeface="Century Gothic"/>
                      </a:endParaRPr>
                    </a:p>
                    <a:p>
                      <a:pPr marL="0" lvl="0" indent="0" algn="l" rtl="0">
                        <a:spcBef>
                          <a:spcPts val="0"/>
                        </a:spcBef>
                        <a:spcAft>
                          <a:spcPts val="0"/>
                        </a:spcAft>
                        <a:buNone/>
                      </a:pPr>
                      <a:r>
                        <a:rPr lang="en" sz="1800">
                          <a:latin typeface="Century Gothic"/>
                          <a:ea typeface="Century Gothic"/>
                          <a:cs typeface="Century Gothic"/>
                          <a:sym typeface="Century Gothic"/>
                        </a:rPr>
                        <a:t>ridiculous </a:t>
                      </a:r>
                      <a:endParaRPr sz="1800">
                        <a:latin typeface="Century Gothic"/>
                        <a:ea typeface="Century Gothic"/>
                        <a:cs typeface="Century Gothic"/>
                        <a:sym typeface="Century Gothic"/>
                      </a:endParaRPr>
                    </a:p>
                    <a:p>
                      <a:pPr marL="0" lvl="0" indent="0" algn="l" rtl="0">
                        <a:spcBef>
                          <a:spcPts val="0"/>
                        </a:spcBef>
                        <a:spcAft>
                          <a:spcPts val="0"/>
                        </a:spcAft>
                        <a:buNone/>
                      </a:pPr>
                      <a:r>
                        <a:rPr lang="en" sz="1800">
                          <a:latin typeface="Century Gothic"/>
                          <a:ea typeface="Century Gothic"/>
                          <a:cs typeface="Century Gothic"/>
                          <a:sym typeface="Century Gothic"/>
                        </a:rPr>
                        <a:t>numerous </a:t>
                      </a:r>
                      <a:endParaRPr sz="1800">
                        <a:latin typeface="Century Gothic"/>
                        <a:ea typeface="Century Gothic"/>
                        <a:cs typeface="Century Gothic"/>
                        <a:sym typeface="Century Gothic"/>
                      </a:endParaRPr>
                    </a:p>
                    <a:p>
                      <a:pPr marL="0" lvl="0" indent="0" algn="l" rtl="0">
                        <a:spcBef>
                          <a:spcPts val="0"/>
                        </a:spcBef>
                        <a:spcAft>
                          <a:spcPts val="0"/>
                        </a:spcAft>
                        <a:buNone/>
                      </a:pPr>
                      <a:r>
                        <a:rPr lang="en" sz="1800">
                          <a:latin typeface="Century Gothic"/>
                          <a:ea typeface="Century Gothic"/>
                          <a:cs typeface="Century Gothic"/>
                          <a:sym typeface="Century Gothic"/>
                        </a:rPr>
                        <a:t>tremendous</a:t>
                      </a:r>
                      <a:endParaRPr sz="1800">
                        <a:latin typeface="Century Gothic"/>
                        <a:ea typeface="Century Gothic"/>
                        <a:cs typeface="Century Gothic"/>
                        <a:sym typeface="Century Gothic"/>
                      </a:endParaRPr>
                    </a:p>
                    <a:p>
                      <a:pPr marL="0" lvl="0" indent="0" algn="l" rtl="0">
                        <a:spcBef>
                          <a:spcPts val="0"/>
                        </a:spcBef>
                        <a:spcAft>
                          <a:spcPts val="0"/>
                        </a:spcAft>
                        <a:buNone/>
                      </a:pPr>
                      <a:r>
                        <a:rPr lang="en" sz="1800">
                          <a:latin typeface="Century Gothic"/>
                          <a:ea typeface="Century Gothic"/>
                          <a:cs typeface="Century Gothic"/>
                          <a:sym typeface="Century Gothic"/>
                        </a:rPr>
                        <a:t>vigorous  </a:t>
                      </a:r>
                      <a:endParaRPr sz="1800">
                        <a:latin typeface="Century Gothic"/>
                        <a:ea typeface="Century Gothic"/>
                        <a:cs typeface="Century Gothic"/>
                        <a:sym typeface="Century Gothic"/>
                      </a:endParaRPr>
                    </a:p>
                  </a:txBody>
                  <a:tcPr marL="91425" marR="91425" marT="91425" marB="91425"/>
                </a:tc>
              </a:tr>
            </a:tbl>
          </a:graphicData>
        </a:graphic>
      </p:graphicFrame>
      <p:sp>
        <p:nvSpPr>
          <p:cNvPr id="293" name="Google Shape;293;p49"/>
          <p:cNvSpPr txBox="1">
            <a:spLocks noGrp="1"/>
          </p:cNvSpPr>
          <p:nvPr>
            <p:ph type="title"/>
          </p:nvPr>
        </p:nvSpPr>
        <p:spPr>
          <a:xfrm>
            <a:off x="755325" y="210525"/>
            <a:ext cx="57309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Check Your Work</a:t>
            </a:r>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99"/>
        <p:cNvGrpSpPr/>
        <p:nvPr/>
      </p:nvGrpSpPr>
      <p:grpSpPr>
        <a:xfrm>
          <a:off x="0" y="0"/>
          <a:ext cx="0" cy="0"/>
          <a:chOff x="0" y="0"/>
          <a:chExt cx="0" cy="0"/>
        </a:xfrm>
      </p:grpSpPr>
      <p:sp>
        <p:nvSpPr>
          <p:cNvPr id="300" name="Google Shape;300;p50"/>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3300"/>
              <a:buFont typeface="Century Gothic"/>
              <a:buNone/>
            </a:pPr>
            <a:r>
              <a:rPr lang="en" sz="3200"/>
              <a:t>Transition Song </a:t>
            </a:r>
            <a:endParaRPr sz="3200"/>
          </a:p>
        </p:txBody>
      </p:sp>
      <p:sp>
        <p:nvSpPr>
          <p:cNvPr id="301" name="Google Shape;301;p50"/>
          <p:cNvSpPr txBox="1">
            <a:spLocks noGrp="1"/>
          </p:cNvSpPr>
          <p:nvPr>
            <p:ph type="body" idx="2"/>
          </p:nvPr>
        </p:nvSpPr>
        <p:spPr>
          <a:xfrm>
            <a:off x="630403" y="1462360"/>
            <a:ext cx="7885500" cy="3225300"/>
          </a:xfrm>
          <a:prstGeom prst="rect">
            <a:avLst/>
          </a:prstGeom>
          <a:noFill/>
          <a:ln>
            <a:noFill/>
          </a:ln>
        </p:spPr>
        <p:txBody>
          <a:bodyPr spcFirstLastPara="1" wrap="square" lIns="68575" tIns="34275" rIns="68575" bIns="34275" anchor="t" anchorCtr="0">
            <a:noAutofit/>
          </a:bodyPr>
          <a:lstStyle/>
          <a:p>
            <a:pPr marL="177800" marR="0" lvl="0" indent="-38100" algn="ctr" rtl="0">
              <a:lnSpc>
                <a:spcPct val="150000"/>
              </a:lnSpc>
              <a:spcBef>
                <a:spcPts val="800"/>
              </a:spcBef>
              <a:spcAft>
                <a:spcPts val="0"/>
              </a:spcAft>
              <a:buClr>
                <a:schemeClr val="dk1"/>
              </a:buClr>
              <a:buSzPts val="2100"/>
              <a:buFont typeface="Arial"/>
              <a:buNone/>
            </a:pPr>
            <a:r>
              <a:rPr lang="en" sz="2700">
                <a:solidFill>
                  <a:srgbClr val="FF0000"/>
                </a:solidFill>
              </a:rPr>
              <a:t>“Do you know the words we’ll write,</a:t>
            </a:r>
            <a:endParaRPr sz="2700">
              <a:solidFill>
                <a:srgbClr val="FF0000"/>
              </a:solidFill>
            </a:endParaRPr>
          </a:p>
          <a:p>
            <a:pPr marL="177800" marR="0" lvl="0" indent="-38100" algn="ctr" rtl="0">
              <a:lnSpc>
                <a:spcPct val="150000"/>
              </a:lnSpc>
              <a:spcBef>
                <a:spcPts val="800"/>
              </a:spcBef>
              <a:spcAft>
                <a:spcPts val="0"/>
              </a:spcAft>
              <a:buClr>
                <a:schemeClr val="dk1"/>
              </a:buClr>
              <a:buSzPts val="2100"/>
              <a:buFont typeface="Arial"/>
              <a:buNone/>
            </a:pPr>
            <a:r>
              <a:rPr lang="en" sz="2700">
                <a:solidFill>
                  <a:srgbClr val="FF0000"/>
                </a:solidFill>
              </a:rPr>
              <a:t> the words we’ll write, the words we’ll write? </a:t>
            </a:r>
            <a:endParaRPr sz="2700">
              <a:solidFill>
                <a:srgbClr val="FF0000"/>
              </a:solidFill>
            </a:endParaRPr>
          </a:p>
          <a:p>
            <a:pPr marL="177800" marR="0" lvl="0" indent="-38100" algn="ctr" rtl="0">
              <a:lnSpc>
                <a:spcPct val="150000"/>
              </a:lnSpc>
              <a:spcBef>
                <a:spcPts val="800"/>
              </a:spcBef>
              <a:spcAft>
                <a:spcPts val="0"/>
              </a:spcAft>
              <a:buClr>
                <a:schemeClr val="dk1"/>
              </a:buClr>
              <a:buSzPts val="2100"/>
              <a:buFont typeface="Arial"/>
              <a:buNone/>
            </a:pPr>
            <a:r>
              <a:rPr lang="en" sz="2700">
                <a:solidFill>
                  <a:srgbClr val="FF0000"/>
                </a:solidFill>
              </a:rPr>
              <a:t>Do you know the words we’ll write on our stars today?” </a:t>
            </a:r>
            <a:endParaRPr sz="2700">
              <a:solidFill>
                <a:srgbClr val="FF0000"/>
              </a:solidFill>
            </a:endParaRPr>
          </a:p>
          <a:p>
            <a:pPr marL="177800" marR="0" lvl="0" indent="-38100" algn="l" rtl="0">
              <a:lnSpc>
                <a:spcPct val="90000"/>
              </a:lnSpc>
              <a:spcBef>
                <a:spcPts val="800"/>
              </a:spcBef>
              <a:spcAft>
                <a:spcPts val="0"/>
              </a:spcAft>
              <a:buClr>
                <a:schemeClr val="dk1"/>
              </a:buClr>
              <a:buSzPts val="2100"/>
              <a:buFont typeface="Arial"/>
              <a:buNone/>
            </a:pPr>
            <a:endParaRPr b="1">
              <a:solidFill>
                <a:srgbClr val="FF0000"/>
              </a:solidFill>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C1367A89-919F-44C7-AD1E-28FEC8BC95CF}"/>
</file>

<file path=customXml/itemProps2.xml><?xml version="1.0" encoding="utf-8"?>
<ds:datastoreItem xmlns:ds="http://schemas.openxmlformats.org/officeDocument/2006/customXml" ds:itemID="{9825B105-1794-4974-87A2-F0E022CC5BA2}"/>
</file>

<file path=customXml/itemProps3.xml><?xml version="1.0" encoding="utf-8"?>
<ds:datastoreItem xmlns:ds="http://schemas.openxmlformats.org/officeDocument/2006/customXml" ds:itemID="{9F0CBA71-6BEE-447F-828B-86F31C05EECC}"/>
</file>

<file path=docProps/app.xml><?xml version="1.0" encoding="utf-8"?>
<Properties xmlns="http://schemas.openxmlformats.org/officeDocument/2006/extended-properties" xmlns:vt="http://schemas.openxmlformats.org/officeDocument/2006/docPropsVTypes">
  <TotalTime>12</TotalTime>
  <Words>3748</Words>
  <Application>Microsoft Macintosh PowerPoint</Application>
  <PresentationFormat>On-screen Show (16:9)</PresentationFormat>
  <Paragraphs>435</Paragraphs>
  <Slides>19</Slides>
  <Notes>19</Notes>
  <HiddenSlides>0</HiddenSlides>
  <MMClips>0</MMClips>
  <ScaleCrop>false</ScaleCrop>
  <HeadingPairs>
    <vt:vector size="6" baseType="variant">
      <vt:variant>
        <vt:lpstr>Fonts Used</vt:lpstr>
      </vt:variant>
      <vt:variant>
        <vt:i4>2</vt:i4>
      </vt:variant>
      <vt:variant>
        <vt:lpstr>Theme</vt:lpstr>
      </vt:variant>
      <vt:variant>
        <vt:i4>3</vt:i4>
      </vt:variant>
      <vt:variant>
        <vt:lpstr>Slide Titles</vt:lpstr>
      </vt:variant>
      <vt:variant>
        <vt:i4>19</vt:i4>
      </vt:variant>
    </vt:vector>
  </HeadingPairs>
  <TitlesOfParts>
    <vt:vector size="24" baseType="lpstr">
      <vt:lpstr>Calibri</vt:lpstr>
      <vt:lpstr>Century Gothic</vt:lpstr>
      <vt:lpstr>Office Theme</vt:lpstr>
      <vt:lpstr>Office Theme</vt:lpstr>
      <vt:lpstr>Simple Light</vt:lpstr>
      <vt:lpstr>Grade 2: Module 4: Part 2: Cycle 26: Lesson 130 Teacher slide, before teaching.</vt:lpstr>
      <vt:lpstr>  Grade 2: Module 4: Part 2: Cycle 26: Lesson: 130 Teacher slide, before teaching. </vt:lpstr>
      <vt:lpstr>Grade 2: Module 4: Part 2: Cycle 26: Lesson 130 Teacher slide, before teaching.</vt:lpstr>
      <vt:lpstr>PowerPoint Presentation</vt:lpstr>
      <vt:lpstr>Transition Song</vt:lpstr>
      <vt:lpstr>Opening Learning Targets   </vt:lpstr>
      <vt:lpstr>Word Workout: Same Sounds</vt:lpstr>
      <vt:lpstr>Check Your Work</vt:lpstr>
      <vt:lpstr>Transition Song </vt:lpstr>
      <vt:lpstr>Work Time Learning Targets</vt:lpstr>
      <vt:lpstr>Word Workout: Same Sounds</vt:lpstr>
      <vt:lpstr>PowerPoint Presentation</vt:lpstr>
      <vt:lpstr>Reflection Time </vt:lpstr>
      <vt:lpstr>Independent Work Learning Targets</vt:lpstr>
      <vt:lpstr>PowerPoint Presentation</vt:lpstr>
      <vt:lpstr>PowerPoint Presentation</vt:lpstr>
      <vt:lpstr>Syllable Sleuth Steps</vt:lpstr>
      <vt:lpstr>Check Your Answers</vt:lpstr>
      <vt:lpstr>Reader’s Toolbox:  Use what you know!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4: Part 2: Cycle 26: Lesson 130 Teacher slide, before teaching.</dc:title>
  <dc:creator>nbravo</dc:creator>
  <cp:lastModifiedBy>Alexander Specht</cp:lastModifiedBy>
  <cp:revision>3</cp:revision>
  <dcterms:modified xsi:type="dcterms:W3CDTF">2019-01-08T20:12:44Z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