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slides/slide16.xml" ContentType="application/vnd.openxmlformats-officedocument.presentationml.slide+xml"/>
  <Override PartName="/ppt/presentation.xml" ContentType="application/vnd.openxmlformats-officedocument.presentationml.presentation.main+xml"/>
  <Override PartName="/ppt/slides/slide15.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12.xml" ContentType="application/vnd.openxmlformats-officedocument.presentationml.slideLayout+xml"/>
  <Override PartName="/ppt/slideLayouts/slideLayout45.xml" ContentType="application/vnd.openxmlformats-officedocument.presentationml.slideLayout+xml"/>
  <Override PartName="/ppt/slideLayouts/slideLayout11.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9.xml" ContentType="application/vnd.openxmlformats-officedocument.presentationml.slideLayout+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slideLayouts/slideLayout48.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0.xml" ContentType="application/vnd.openxmlformats-officedocument.presentationml.slideLayout+xml"/>
  <Override PartName="/ppt/slideLayouts/slideLayout55.xml" ContentType="application/vnd.openxmlformats-officedocument.presentationml.slideLayout+xml"/>
  <Override PartName="/ppt/slideLayouts/slideLayout54.xml" ContentType="application/vnd.openxmlformats-officedocument.presentationml.slideLayout+xml"/>
  <Override PartName="/ppt/slideLayouts/slideLayout53.xml" ContentType="application/vnd.openxmlformats-officedocument.presentationml.slideLayout+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slideLayout50.xml" ContentType="application/vnd.openxmlformats-officedocument.presentationml.slideLayout+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4.xml" ContentType="application/vnd.openxmlformats-officedocument.presentationml.notes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6.xml" ContentType="application/vnd.openxmlformats-officedocument.theme+xml"/>
  <Override PartName="/ppt/theme/theme5.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 id="2147483704" r:id="rId2"/>
    <p:sldMasterId id="2147483705" r:id="rId3"/>
    <p:sldMasterId id="2147483706" r:id="rId4"/>
    <p:sldMasterId id="2147483707"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440B2167-1BC4-447D-89C4-A3750F86CE06}">
  <a:tblStyle styleId="{440B2167-1BC4-447D-89C4-A3750F86CE06}"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043" autoAdjust="0"/>
  </p:normalViewPr>
  <p:slideViewPr>
    <p:cSldViewPr snapToGrid="0">
      <p:cViewPr varScale="1">
        <p:scale>
          <a:sx n="92" d="100"/>
          <a:sy n="92" d="100"/>
        </p:scale>
        <p:origin x="-1576"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viewProps" Target="viewProps.xml"/><Relationship Id="rId13" Type="http://schemas.openxmlformats.org/officeDocument/2006/relationships/slide" Target="slides/slide8.xml"/><Relationship Id="rId18" Type="http://schemas.openxmlformats.org/officeDocument/2006/relationships/slide" Target="slides/slide13.xml"/><Relationship Id="rId8" Type="http://schemas.openxmlformats.org/officeDocument/2006/relationships/slide" Target="slides/slide3.xml"/><Relationship Id="rId21" Type="http://schemas.openxmlformats.org/officeDocument/2006/relationships/slide" Target="slides/slide16.xml"/><Relationship Id="rId3" Type="http://schemas.openxmlformats.org/officeDocument/2006/relationships/slideMaster" Target="slideMasters/slideMaster3.xml"/><Relationship Id="rId25" Type="http://schemas.openxmlformats.org/officeDocument/2006/relationships/presProps" Target="presProps.xml"/><Relationship Id="rId12" Type="http://schemas.openxmlformats.org/officeDocument/2006/relationships/slide" Target="slides/slide7.xml"/><Relationship Id="rId17" Type="http://schemas.openxmlformats.org/officeDocument/2006/relationships/slide" Target="slides/slide12.xml"/><Relationship Id="rId7" Type="http://schemas.openxmlformats.org/officeDocument/2006/relationships/slide" Target="slides/slide2.xml"/><Relationship Id="rId20" Type="http://schemas.openxmlformats.org/officeDocument/2006/relationships/slide" Target="slides/slide15.xml"/><Relationship Id="rId16" Type="http://schemas.openxmlformats.org/officeDocument/2006/relationships/slide" Target="slides/slide11.xml"/><Relationship Id="rId2" Type="http://schemas.openxmlformats.org/officeDocument/2006/relationships/slideMaster" Target="slideMasters/slideMaster2.xml"/><Relationship Id="rId29" Type="http://schemas.openxmlformats.org/officeDocument/2006/relationships/customXml" Target="../customXml/item1.xml"/><Relationship Id="rId24" Type="http://schemas.openxmlformats.org/officeDocument/2006/relationships/commentAuthors" Target="commentAuthors.xml"/><Relationship Id="rId11"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printerSettings" Target="printerSettings/printerSettings1.bin"/><Relationship Id="rId28" Type="http://schemas.openxmlformats.org/officeDocument/2006/relationships/tableStyles" Target="tableStyles.xml"/><Relationship Id="rId15" Type="http://schemas.openxmlformats.org/officeDocument/2006/relationships/slide" Target="slides/slide10.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ustomXml" Target="../customXml/item3.xml"/><Relationship Id="rId9" Type="http://schemas.openxmlformats.org/officeDocument/2006/relationships/slide" Target="slides/slide4.xml"/><Relationship Id="rId22" Type="http://schemas.openxmlformats.org/officeDocument/2006/relationships/notesMaster" Target="notesMasters/notesMaster1.xml"/><Relationship Id="rId27" Type="http://schemas.openxmlformats.org/officeDocument/2006/relationships/theme" Target="theme/theme1.xml"/><Relationship Id="rId14" Type="http://schemas.openxmlformats.org/officeDocument/2006/relationships/slide" Target="slides/slide9.xml"/><Relationship Id="rId4" Type="http://schemas.openxmlformats.org/officeDocument/2006/relationships/slideMaster" Target="slideMasters/slideMaster4.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90572755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 Id="rId3" Type="http://schemas.openxmlformats.org/officeDocument/2006/relationships/hyperlink" Target="https://eleducation.org/resources/protocols-for-checking-for-understanding-and-ongoing-assessment-from-management-in-the-active-classroom"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 Id="rId3" Type="http://schemas.openxmlformats.org/officeDocument/2006/relationships/hyperlink" Target="https://curriculum.eleducation.org/curriculum/ela/grade-4/module-4"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3"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wW4JYzbFBnY" TargetMode="External"/><Relationship Id="rId4" Type="http://schemas.openxmlformats.org/officeDocument/2006/relationships/hyperlink" Target="https://curriculum.eleducation.org/curriculum/ela/grade-4/module-4/unit-3/www.safeshare.tv" TargetMode="External"/><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s://www.youtube.com/watch?v=wW4JYzbFBnY"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6319227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25 - 30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Mixed Expert Groups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Share that students will now move into mixed research groups, with one person from each expert group. Tell them they will share the research they gathered from the article they read in the previous lesson: who took action, the problem he or she was trying to address, how he or she took action, and how the action made a difference.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specifically </a:t>
            </a:r>
            <a:r>
              <a:rPr lang="en" sz="1200" i="1" dirty="0">
                <a:latin typeface="Calibri"/>
                <a:ea typeface="Calibri"/>
                <a:cs typeface="Calibri"/>
                <a:sym typeface="Calibri"/>
              </a:rPr>
              <a:t>initiative</a:t>
            </a:r>
            <a:r>
              <a:rPr lang="en" sz="1200" dirty="0">
                <a:latin typeface="Calibri"/>
                <a:ea typeface="Calibri"/>
                <a:cs typeface="Calibri"/>
                <a:sym typeface="Calibri"/>
              </a:rPr>
              <a:t>. Remind students that because they will be working with one another as they read, they will need to take initiative and stay on track as they work.</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Post and review the following directions.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dirty="0">
                <a:latin typeface="Calibri"/>
                <a:ea typeface="Calibri"/>
                <a:cs typeface="Calibri"/>
                <a:sym typeface="Calibri"/>
              </a:rPr>
              <a:t>Group 1 representative starts. Group 2, 3, and 4 representatives listen.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dirty="0">
                <a:latin typeface="Calibri"/>
                <a:ea typeface="Calibri"/>
                <a:cs typeface="Calibri"/>
                <a:sym typeface="Calibri"/>
              </a:rPr>
              <a:t>Group 1 representative tells partners who took action and the problem from his or her article. Group 2, 3, and 4 representatives paraphrase the information.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dirty="0">
                <a:latin typeface="Calibri"/>
                <a:ea typeface="Calibri"/>
                <a:cs typeface="Calibri"/>
                <a:sym typeface="Calibri"/>
              </a:rPr>
              <a:t>Group 2, 3, and 4 representatives write who took action and the problem in the appropriate spots on their </a:t>
            </a:r>
            <a:r>
              <a:rPr lang="en" sz="1200" b="1" dirty="0">
                <a:latin typeface="Calibri"/>
                <a:ea typeface="Calibri"/>
                <a:cs typeface="Calibri"/>
                <a:sym typeface="Calibri"/>
              </a:rPr>
              <a:t>Taking Action Research note-catchers</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dirty="0">
                <a:latin typeface="Calibri"/>
                <a:ea typeface="Calibri"/>
                <a:cs typeface="Calibri"/>
                <a:sym typeface="Calibri"/>
              </a:rPr>
              <a:t>Group 1 representative shares how he or she took action and how the action made a difference. Group 2, 3, and 4 representatives paraphrase the information orally.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dirty="0">
                <a:latin typeface="Calibri"/>
                <a:ea typeface="Calibri"/>
                <a:cs typeface="Calibri"/>
                <a:sym typeface="Calibri"/>
              </a:rPr>
              <a:t>Group 2, 3, and 4 representatives write how he or she took action and how the action made a difference in the appropriate spot on their note-catchers.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dirty="0">
                <a:latin typeface="Calibri"/>
                <a:ea typeface="Calibri"/>
                <a:cs typeface="Calibri"/>
                <a:sym typeface="Calibri"/>
              </a:rPr>
              <a:t>Repeat steps 2–5 with Group 2, 3, and 4 representatives.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begin working. Circulate and support as needed, referring to </a:t>
            </a:r>
            <a:r>
              <a:rPr lang="en" sz="1200" b="1" dirty="0">
                <a:latin typeface="Calibri"/>
                <a:ea typeface="Calibri"/>
                <a:cs typeface="Calibri"/>
                <a:sym typeface="Calibri"/>
              </a:rPr>
              <a:t>Taking Action Research note-catcher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whole group.</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Contribute to a Better World anchor chart</a:t>
            </a:r>
            <a:r>
              <a:rPr lang="en" sz="1200" dirty="0">
                <a:latin typeface="Calibri"/>
                <a:ea typeface="Calibri"/>
                <a:cs typeface="Calibri"/>
                <a:sym typeface="Calibri"/>
              </a:rPr>
              <a:t> and review each habit of character on the chart.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i="1" dirty="0">
                <a:latin typeface="Calibri"/>
                <a:ea typeface="Calibri"/>
                <a:cs typeface="Calibri"/>
                <a:sym typeface="Calibri"/>
              </a:rPr>
              <a:t>“How did Daniel Vasquez contribute to a better world?” </a:t>
            </a:r>
            <a:r>
              <a:rPr lang="en" sz="1200" b="1" dirty="0">
                <a:latin typeface="Calibri"/>
                <a:ea typeface="Calibri"/>
                <a:cs typeface="Calibri"/>
                <a:sym typeface="Calibri"/>
              </a:rPr>
              <a:t>(He applied his learning to help kids in his community get books.)</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i="1" dirty="0">
                <a:latin typeface="Calibri"/>
                <a:ea typeface="Calibri"/>
                <a:cs typeface="Calibri"/>
                <a:sym typeface="Calibri"/>
              </a:rPr>
              <a:t>“What did it look like when Daniel applied his learning to improve his community?” </a:t>
            </a:r>
            <a:r>
              <a:rPr lang="en" sz="1200" b="1" dirty="0">
                <a:latin typeface="Calibri"/>
                <a:ea typeface="Calibri"/>
                <a:cs typeface="Calibri"/>
                <a:sym typeface="Calibri"/>
              </a:rPr>
              <a:t>(Responses will vary, but may include ideas like: He started an organization that has collected more than 3,000 books for young readers in his community.)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students share out, capture their responses in the appropriate columns on the </a:t>
            </a:r>
            <a:r>
              <a:rPr lang="en" sz="1200" b="1" dirty="0">
                <a:latin typeface="Calibri"/>
                <a:ea typeface="Calibri"/>
                <a:cs typeface="Calibri"/>
                <a:sym typeface="Calibri"/>
              </a:rPr>
              <a:t>Working to Contribute to a Better World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with the other kids students have researched: Shanniel Turner, Jessica Farrar, and Jen Rubino. Discuss which habit each person demonstrated in contributing to a better world and what it looked like, adding students’ ideas to the </a:t>
            </a:r>
            <a:r>
              <a:rPr lang="en" sz="1200" b="1" dirty="0">
                <a:latin typeface="Calibri"/>
                <a:ea typeface="Calibri"/>
                <a:cs typeface="Calibri"/>
                <a:sym typeface="Calibri"/>
              </a:rPr>
              <a:t>Working to Contribute to a Better World anchor chart.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If needed, 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i="0" dirty="0">
                <a:latin typeface="Calibri"/>
                <a:ea typeface="Calibri"/>
                <a:cs typeface="Calibri"/>
                <a:sym typeface="Calibri"/>
              </a:rPr>
              <a:t>Conversation Cue: </a:t>
            </a:r>
            <a:r>
              <a:rPr lang="en" sz="1200" i="1" dirty="0">
                <a:latin typeface="Calibri"/>
                <a:ea typeface="Calibri"/>
                <a:cs typeface="Calibri"/>
                <a:sym typeface="Calibri"/>
              </a:rPr>
              <a:t>“How does our discussion add to your understanding of how kids can take action? I’ll give you time to think and discuss with a partner.”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that, like Violet in </a:t>
            </a:r>
            <a:r>
              <a:rPr lang="en" sz="1200" b="0" i="1" dirty="0">
                <a:latin typeface="Calibri"/>
                <a:ea typeface="Calibri"/>
                <a:cs typeface="Calibri"/>
                <a:sym typeface="Calibri"/>
              </a:rPr>
              <a:t>The Hope Chest</a:t>
            </a:r>
            <a:r>
              <a:rPr lang="en" sz="1200" dirty="0">
                <a:latin typeface="Calibri"/>
                <a:ea typeface="Calibri"/>
                <a:cs typeface="Calibri"/>
                <a:sym typeface="Calibri"/>
              </a:rPr>
              <a:t>, many of the kids they researched showed that kids can take action against inequality to make a difference.</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sharing, taking notes, and synthesizing their learning about how kids can make a difference in their communities.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planning: (Fishbowl: Sharing Research</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To minimize confusion about the activity, invite four confident students to model the posted steps for sharing research while the rest of the class observes. Invite students to ask questions, and clarify any confusion as needed before inviting the rest of the class to begin.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verbal expression: (Sentence Frames: Heavier Support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who need heavier support to use the sentence frames created by more proficient students (see For lighter support) when sharing their research in mixed expert groups.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(Home Language Groups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allowing students to share their research in home language groups.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fine motor skills: Provide partial dictation as students record their notes. </a:t>
            </a:r>
            <a:endParaRPr sz="1200" dirty="0">
              <a:latin typeface="Calibri"/>
              <a:ea typeface="Calibri"/>
              <a:cs typeface="Calibri"/>
              <a:sym typeface="Calibri"/>
            </a:endParaRPr>
          </a:p>
        </p:txBody>
      </p:sp>
      <p:sp>
        <p:nvSpPr>
          <p:cNvPr id="441" name="Google Shape;44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35687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0" name="Google Shape;45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paraphrase and take notes on information shared with my peers about how kids can take action to make a difference in their community.”</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this target.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5906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8" name="Google Shape;45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remind them specifically of </a:t>
            </a:r>
            <a:r>
              <a:rPr lang="en" sz="1200" i="1" dirty="0">
                <a:latin typeface="Calibri"/>
                <a:ea typeface="Calibri"/>
                <a:cs typeface="Calibri"/>
                <a:sym typeface="Calibri"/>
              </a:rPr>
              <a:t>integrity</a:t>
            </a:r>
            <a:r>
              <a:rPr lang="en" sz="1200" dirty="0">
                <a:latin typeface="Calibri"/>
                <a:ea typeface="Calibri"/>
                <a:cs typeface="Calibri"/>
                <a:sym typeface="Calibri"/>
              </a:rPr>
              <a:t>. In the context of research reading home, this means trying to do it each day, even when it is hard to do so, and if it isn’t possible, being honest when recording the dates and pages read in your journal.</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Refer to </a:t>
            </a:r>
            <a:r>
              <a:rPr lang="en" sz="1200" b="1" dirty="0">
                <a:latin typeface="Calibri"/>
                <a:ea typeface="Calibri"/>
                <a:cs typeface="Calibri"/>
                <a:sym typeface="Calibri"/>
              </a:rPr>
              <a:t>Independent Reading: Sample Plan </a:t>
            </a:r>
            <a:r>
              <a:rPr lang="en" sz="1200" dirty="0">
                <a:latin typeface="Calibri"/>
                <a:ea typeface="Calibri"/>
                <a:cs typeface="Calibri"/>
                <a:sym typeface="Calibri"/>
              </a:rPr>
              <a:t>(sample slide follows in the slide show) to guide students through a research reading share or use your own routine.</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and understanding of the content.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organizing their thinking for verbal expression: Consider meeting with them in advance to prep them for the research reading share and minimize the threat associated with sharing.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planning: (Sentence Frames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displaying sentence frames that correspond with the varying research reading shares, and inviting students to use the frames particular to this lesson’s share. </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dirty="0"/>
          </a:p>
        </p:txBody>
      </p:sp>
    </p:spTree>
    <p:extLst>
      <p:ext uri="{BB962C8B-B14F-4D97-AF65-F5344CB8AC3E}">
        <p14:creationId xmlns:p14="http://schemas.microsoft.com/office/powerpoint/2010/main" val="1620369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5" name="Google Shape;46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Research Reading Share: Book </a:t>
            </a:r>
            <a:r>
              <a:rPr lang="en" sz="1200" b="1" dirty="0" smtClean="0">
                <a:latin typeface="Calibri"/>
                <a:ea typeface="Calibri"/>
                <a:cs typeface="Calibri"/>
                <a:sym typeface="Calibri"/>
              </a:rPr>
              <a:t>Talk</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a:t>
            </a:r>
            <a:r>
              <a:rPr lang="en-US" sz="1200" b="1" dirty="0" smtClean="0">
                <a:latin typeface="Calibri"/>
                <a:ea typeface="Calibri"/>
                <a:cs typeface="Calibri"/>
                <a:sym typeface="Calibri"/>
              </a:rPr>
              <a:t>8-</a:t>
            </a:r>
            <a:r>
              <a:rPr lang="en" sz="1200" b="1" dirty="0" smtClean="0">
                <a:latin typeface="Calibri"/>
                <a:ea typeface="Calibri"/>
                <a:cs typeface="Calibri"/>
                <a:sym typeface="Calibri"/>
              </a:rPr>
              <a:t>10 </a:t>
            </a:r>
            <a:r>
              <a:rPr lang="en" sz="1200" b="1" dirty="0">
                <a:latin typeface="Calibri"/>
                <a:ea typeface="Calibri"/>
                <a:cs typeface="Calibri"/>
                <a:sym typeface="Calibri"/>
              </a:rPr>
              <a:t>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Group/Triad</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these protocols before teaching. They are all used in this lesson: Triad Talk</a:t>
            </a:r>
            <a:br>
              <a:rPr lang="en" sz="1200" dirty="0">
                <a:latin typeface="Calibri"/>
                <a:ea typeface="Calibri"/>
                <a:cs typeface="Calibri"/>
                <a:sym typeface="Calibri"/>
              </a:rPr>
            </a:br>
            <a:r>
              <a:rPr lang="en" sz="1200" u="sng" dirty="0">
                <a:solidFill>
                  <a:schemeClr val="hlink"/>
                </a:solidFill>
                <a:latin typeface="Calibri"/>
                <a:ea typeface="Calibri"/>
                <a:cs typeface="Calibri"/>
                <a:sym typeface="Calibri"/>
                <a:hlinkClick r:id="rId3"/>
              </a:rPr>
              <a:t>https://eleducation.org/resources/protocols-for-checking-for-understanding-and-ongoing-assessment-from-management-in-the-active-classroom</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Gather the following materials for this lesson: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Reading book (teacher copy only)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Research reading text (one per student)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Direct student attention to learning target.  Call on a student to read the learning target to the class.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and read aloud the following sentence frame:</a:t>
            </a:r>
            <a:br>
              <a:rPr lang="en" sz="1200" dirty="0">
                <a:latin typeface="Calibri"/>
                <a:ea typeface="Calibri"/>
                <a:cs typeface="Calibri"/>
                <a:sym typeface="Calibri"/>
              </a:rPr>
            </a:br>
            <a:r>
              <a:rPr lang="en" sz="1200" i="1" dirty="0">
                <a:latin typeface="Calibri"/>
                <a:ea typeface="Calibri"/>
                <a:cs typeface="Calibri"/>
                <a:sym typeface="Calibri"/>
              </a:rPr>
              <a:t>“I am reading ________, which is about ________. I would/would not recommend it to a friend because ________________.”</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Model an example for students using your own reading book (one appropriate to share with students). (Example: </a:t>
            </a:r>
            <a:r>
              <a:rPr lang="en" sz="1200" i="1" dirty="0">
                <a:latin typeface="Calibri"/>
                <a:ea typeface="Calibri"/>
                <a:cs typeface="Calibri"/>
                <a:sym typeface="Calibri"/>
              </a:rPr>
              <a:t>“I am reading Through the Looking Glass, which is about a girl called Alice, whom you might recognize from the story Alice in Wonderland. I would recommend it because it is funny. Alice meets a lot of strange and interesting characters when she climbs through the mirror, and many of them say and do very funny things.”</a:t>
            </a:r>
            <a:r>
              <a:rPr lang="en" sz="1200" dirty="0">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to retrieve their research reading texts and give them 2 minutes to think about how they would complete the sentence frame.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Invite students to move into pairs or triads and to label themselves A, B, and C.</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Allocate 2 minutes for each student to share with his or her partner or triad.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Give students specific, positive praise on their book talks. (Example: </a:t>
            </a:r>
            <a:r>
              <a:rPr lang="en" sz="1200" i="1" dirty="0">
                <a:latin typeface="Calibri"/>
                <a:ea typeface="Calibri"/>
                <a:cs typeface="Calibri"/>
                <a:sym typeface="Calibri"/>
              </a:rPr>
              <a:t>“I heard many of you giving your classmates thoughtful reasons about whether you recommend</a:t>
            </a:r>
            <a:br>
              <a:rPr lang="en" sz="1200" i="1" dirty="0">
                <a:latin typeface="Calibri"/>
                <a:ea typeface="Calibri"/>
                <a:cs typeface="Calibri"/>
                <a:sym typeface="Calibri"/>
              </a:rPr>
            </a:br>
            <a:r>
              <a:rPr lang="en" sz="1200" i="1" dirty="0">
                <a:latin typeface="Calibri"/>
                <a:ea typeface="Calibri"/>
                <a:cs typeface="Calibri"/>
                <a:sym typeface="Calibri"/>
              </a:rPr>
              <a:t>your book or not.</a:t>
            </a:r>
            <a:r>
              <a:rPr lang="en" sz="1200" dirty="0">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students are sharing their “book talk” with partners/triads.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giving specific reasons why they would or wouldn’t recommend their text.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organizing their thinking for verbal expression: Consider meeting with them in advance to prep them for the research reading share and minimize the threat associated with sharing.</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207718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476" name="Google Shape;47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02881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3" name="Google Shape;483;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Suggested slide pacing: 2-3 minutes </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60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60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60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60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60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2452827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0" name="Google Shape;490;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document </a:t>
            </a:r>
            <a:r>
              <a:rPr lang="en" sz="1200" dirty="0">
                <a:solidFill>
                  <a:schemeClr val="dk1"/>
                </a:solidFill>
                <a:latin typeface="Calibri"/>
                <a:ea typeface="Calibri"/>
                <a:cs typeface="Calibri"/>
                <a:sym typeface="Calibri"/>
              </a:rPr>
              <a:t>found here: </a:t>
            </a:r>
            <a:endParaRPr sz="1200" dirty="0">
              <a:solidFill>
                <a:schemeClr val="dk1"/>
              </a:solidFill>
              <a:highlight>
                <a:srgbClr val="FFFF00"/>
              </a:highlight>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M4 U3: </a:t>
            </a:r>
            <a:r>
              <a:rPr lang="en" sz="1200" u="sng" dirty="0">
                <a:solidFill>
                  <a:schemeClr val="hlink"/>
                </a:solidFill>
                <a:latin typeface="Calibri"/>
                <a:ea typeface="Calibri"/>
                <a:cs typeface="Calibri"/>
                <a:sym typeface="Calibri"/>
                <a:hlinkClick r:id="rId3"/>
              </a:rPr>
              <a:t>https://curriculum.eleducation.org/curriculum/ela/grade-4/module-4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491" name="Google Shape;491;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4789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6" name="Google Shape;37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b="1" dirty="0" smtClean="0">
                <a:solidFill>
                  <a:schemeClr val="dk1"/>
                </a:solidFill>
                <a:latin typeface="Calibri"/>
                <a:ea typeface="Calibri"/>
                <a:cs typeface="Calibri"/>
                <a:sym typeface="Calibri"/>
              </a:rPr>
              <a:t>Teacher </a:t>
            </a:r>
            <a:r>
              <a:rPr lang="en" sz="1200" b="1" dirty="0">
                <a:solidFill>
                  <a:schemeClr val="dk1"/>
                </a:solidFill>
                <a:latin typeface="Calibri"/>
                <a:ea typeface="Calibri"/>
                <a:cs typeface="Calibri"/>
                <a:sym typeface="Calibri"/>
              </a:rPr>
              <a:t>Supporting Materials Document </a:t>
            </a:r>
            <a:r>
              <a:rPr lang="en" sz="1200" dirty="0">
                <a:solidFill>
                  <a:schemeClr val="dk1"/>
                </a:solidFill>
                <a:latin typeface="Calibri"/>
                <a:ea typeface="Calibri"/>
                <a:cs typeface="Calibri"/>
                <a:sym typeface="Calibri"/>
              </a:rPr>
              <a:t>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://curriculum.eleducation.org/curriculum/ela/grade-4/module-4/unit-3/lesson-3</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 </a:t>
            </a:r>
            <a:endParaRPr sz="120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 Work Time A, students move into mixed research groups, with one representative from each expert group in each group of four. In groups, they share who took action, the problem he or she was trying to address, how he or she took action, and how the action made a difference from the articles they read in Lesson 2, while their partners listen, paraphrase, and take notes on their </a:t>
            </a:r>
            <a:r>
              <a:rPr lang="en" sz="1200" b="1" dirty="0">
                <a:latin typeface="Calibri"/>
                <a:ea typeface="Calibri"/>
                <a:cs typeface="Calibri"/>
                <a:sym typeface="Calibri"/>
              </a:rPr>
              <a:t>Taking Action Research note-catchers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the Closing, students are guided through a research reading share to hold them accountable for their research reading homework. Consider using the </a:t>
            </a:r>
            <a:r>
              <a:rPr lang="en" sz="1200" b="1" dirty="0">
                <a:latin typeface="Calibri"/>
                <a:ea typeface="Calibri"/>
                <a:cs typeface="Calibri"/>
                <a:sym typeface="Calibri"/>
              </a:rPr>
              <a:t>Independent Reading: Sample Plan</a:t>
            </a:r>
            <a:r>
              <a:rPr lang="en" sz="1200" dirty="0">
                <a:latin typeface="Calibri"/>
                <a:ea typeface="Calibri"/>
                <a:cs typeface="Calibri"/>
                <a:sym typeface="Calibri"/>
              </a:rPr>
              <a:t> if you do not have your own independent reading review routines.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this lesson, students focus on working to contribute to a better world by discussing how the kids from their research texts contributed to a better world. They also focus on working to become ethical people, showing </a:t>
            </a:r>
            <a:r>
              <a:rPr lang="en" sz="1200" i="1" dirty="0">
                <a:latin typeface="Calibri"/>
                <a:ea typeface="Calibri"/>
                <a:cs typeface="Calibri"/>
                <a:sym typeface="Calibri"/>
              </a:rPr>
              <a:t>integrity</a:t>
            </a:r>
            <a:r>
              <a:rPr lang="en" sz="1200" dirty="0">
                <a:latin typeface="Calibri"/>
                <a:ea typeface="Calibri"/>
                <a:cs typeface="Calibri"/>
                <a:sym typeface="Calibri"/>
              </a:rPr>
              <a:t> during a research reading share</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latin typeface="Calibri"/>
                <a:ea typeface="Calibri"/>
                <a:cs typeface="Calibri"/>
                <a:sym typeface="Calibri"/>
              </a:rPr>
              <a:t>Additional Teacher Resources:</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Throughout </a:t>
            </a:r>
            <a:r>
              <a:rPr lang="en" sz="1200" dirty="0">
                <a:solidFill>
                  <a:schemeClr val="dk1"/>
                </a:solidFill>
                <a:latin typeface="Calibri"/>
                <a:ea typeface="Calibri"/>
                <a:cs typeface="Calibri"/>
                <a:sym typeface="Calibri"/>
              </a:rPr>
              <a:t>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137455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2" name="Google Shape;38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 Boy, a Brown Bag, and a Tidal Wave of Change” </a:t>
            </a:r>
            <a:r>
              <a:rPr lang="en" sz="1200" dirty="0">
                <a:solidFill>
                  <a:schemeClr val="dk1"/>
                </a:solidFill>
                <a:latin typeface="Calibri"/>
                <a:ea typeface="Calibri"/>
                <a:cs typeface="Calibri"/>
                <a:sym typeface="Calibri"/>
              </a:rPr>
              <a:t>(</a:t>
            </a:r>
            <a:r>
              <a:rPr lang="en" sz="1200" u="sng" dirty="0">
                <a:solidFill>
                  <a:schemeClr val="hlink"/>
                </a:solidFill>
                <a:latin typeface="Calibri"/>
                <a:ea typeface="Calibri"/>
                <a:cs typeface="Calibri"/>
                <a:sym typeface="Calibri"/>
                <a:hlinkClick r:id="rId3"/>
              </a:rPr>
              <a:t>https://www.youtube.com/watch?v=wW4JYzbFBnY</a:t>
            </a:r>
            <a:r>
              <a:rPr lang="en" sz="1200" dirty="0">
                <a:solidFill>
                  <a:schemeClr val="dk1"/>
                </a:solidFill>
                <a:latin typeface="Calibri"/>
                <a:ea typeface="Calibri"/>
                <a:cs typeface="Calibri"/>
                <a:sym typeface="Calibri"/>
              </a:rPr>
              <a:t>) (video; play in entirety; see Technology and Multimedia)</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Listening Closely: “A Boy, a Brown Bag, and a Tidal Wave of Change” note-catcher</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Listening Closely: “A Boy, a Brown Bag, and a Tidal Wave of Change” note-catcher (example, for teacher reference</a:t>
            </a:r>
            <a:r>
              <a:rPr lang="en" sz="1200" b="1" dirty="0" smtClean="0">
                <a:solidFill>
                  <a:schemeClr val="dk1"/>
                </a:solidFill>
                <a:latin typeface="Calibri"/>
                <a:ea typeface="Calibri"/>
                <a:cs typeface="Calibri"/>
                <a:sym typeface="Calibri"/>
              </a:rPr>
              <a:t>)</a:t>
            </a:r>
            <a:endParaRPr lang="en-US" sz="1200" b="1" dirty="0" smtClean="0">
              <a:solidFill>
                <a:schemeClr val="dk1"/>
              </a:solidFill>
              <a:latin typeface="Calibri"/>
              <a:ea typeface="Calibri"/>
              <a:cs typeface="Calibri"/>
              <a:sym typeface="Calibri"/>
            </a:endParaRPr>
          </a:p>
          <a:p>
            <a:pPr marL="152400" lvl="0" indent="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Do These Things anchor chart</a:t>
            </a:r>
            <a:r>
              <a:rPr lang="en" sz="1200" dirty="0">
                <a:solidFill>
                  <a:schemeClr val="dk1"/>
                </a:solidFill>
                <a:latin typeface="Calibri"/>
                <a:ea typeface="Calibri"/>
                <a:cs typeface="Calibri"/>
                <a:sym typeface="Calibri"/>
              </a:rPr>
              <a:t> (begun in Module 2)</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(begun in Module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Action Research note-catcher</a:t>
            </a:r>
            <a:r>
              <a:rPr lang="en" sz="1200" dirty="0">
                <a:solidFill>
                  <a:schemeClr val="dk1"/>
                </a:solidFill>
                <a:latin typeface="Calibri"/>
                <a:ea typeface="Calibri"/>
                <a:cs typeface="Calibri"/>
                <a:sym typeface="Calibri"/>
              </a:rPr>
              <a:t> (begun in Lesson 2; added to during Work Time A;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Action Research note-catcher</a:t>
            </a:r>
            <a:r>
              <a:rPr lang="en" sz="1200" dirty="0">
                <a:solidFill>
                  <a:schemeClr val="dk1"/>
                </a:solidFill>
                <a:latin typeface="Calibri"/>
                <a:ea typeface="Calibri"/>
                <a:cs typeface="Calibri"/>
                <a:sym typeface="Calibri"/>
              </a:rPr>
              <a:t> (from Lesson 2; </a:t>
            </a:r>
            <a:r>
              <a:rPr lang="en" sz="1200" b="1" dirty="0">
                <a:solidFill>
                  <a:schemeClr val="dk1"/>
                </a:solidFill>
                <a:latin typeface="Calibri"/>
                <a:ea typeface="Calibri"/>
                <a:cs typeface="Calibri"/>
                <a:sym typeface="Calibri"/>
              </a:rPr>
              <a:t>example,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(begun in Module 1; added to during Work Time A)</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Independent Reading: Sample Plan</a:t>
            </a:r>
            <a:r>
              <a:rPr lang="en" sz="1200" dirty="0">
                <a:solidFill>
                  <a:schemeClr val="dk1"/>
                </a:solidFill>
                <a:latin typeface="Calibri"/>
                <a:ea typeface="Calibri"/>
                <a:cs typeface="Calibri"/>
                <a:sym typeface="Calibri"/>
              </a:rPr>
              <a:t> (for teacher reference; see Module 1 Appendix</a:t>
            </a:r>
            <a:r>
              <a:rPr lang="en" sz="1200" dirty="0" smtClean="0">
                <a:solidFill>
                  <a:schemeClr val="dk1"/>
                </a:solidFill>
                <a:latin typeface="Calibri"/>
                <a:ea typeface="Calibri"/>
                <a:cs typeface="Calibri"/>
                <a:sym typeface="Calibri"/>
              </a:rPr>
              <a:t>)</a:t>
            </a:r>
            <a:endParaRPr lang="en-US" sz="1200" dirty="0" smtClean="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endParaRPr sz="1200" b="1"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Opening A: Prepare technology to play “A Boy, a Brown Bag, and a Tidal Wave of Change” (</a:t>
            </a:r>
            <a:r>
              <a:rPr lang="en" sz="1200" u="sng" dirty="0">
                <a:solidFill>
                  <a:schemeClr val="hlink"/>
                </a:solidFill>
                <a:latin typeface="Calibri"/>
                <a:ea typeface="Calibri"/>
                <a:cs typeface="Calibri"/>
                <a:sym typeface="Calibri"/>
                <a:hlinkClick r:id="rId3"/>
              </a:rPr>
              <a:t>https://www.youtube.com/watch?v=wW4JYzbFBnY</a:t>
            </a:r>
            <a:r>
              <a:rPr lang="en" sz="1200" dirty="0">
                <a:latin typeface="Calibri"/>
                <a:ea typeface="Calibri"/>
                <a:cs typeface="Calibri"/>
                <a:sym typeface="Calibri"/>
              </a:rPr>
              <a:t>):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“A Boy, a Brown Bag, and a Tidal Wave of Change | Braeden Mannering | TEDxWilmington”. TEDxTalks. YouTube. Web. Accessed on 8 March, 2017.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that YouTube, social media video sites, and other website links may incorporate inappropriate content via comment banks and ads. Although some lessons include these links as the most efficient means to view content in preparation for the lesson, teachers should preview them and/or use a filter service (</a:t>
            </a:r>
            <a:r>
              <a:rPr lang="en" sz="1200" u="sng" dirty="0">
                <a:solidFill>
                  <a:schemeClr val="hlink"/>
                </a:solidFill>
                <a:latin typeface="Calibri"/>
                <a:ea typeface="Calibri"/>
                <a:cs typeface="Calibri"/>
                <a:sym typeface="Calibri"/>
                <a:hlinkClick r:id="rId4"/>
              </a:rPr>
              <a:t>https://curriculum.eleducation.org/curriculum/ela/grade-4/module-4/unit-3/www.safeshare.tv</a:t>
            </a:r>
            <a:r>
              <a:rPr lang="en" sz="1200" dirty="0">
                <a:latin typeface="Calibri"/>
                <a:ea typeface="Calibri"/>
                <a:cs typeface="Calibri"/>
                <a:sym typeface="Calibri"/>
              </a:rPr>
              <a:t>) to view the links in the classroom.</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p:txBody>
      </p:sp>
    </p:spTree>
    <p:extLst>
      <p:ext uri="{BB962C8B-B14F-4D97-AF65-F5344CB8AC3E}">
        <p14:creationId xmlns:p14="http://schemas.microsoft.com/office/powerpoint/2010/main" val="1009854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Mixed Expert Groups</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Triad Talk.</a:t>
            </a:r>
            <a:endParaRPr sz="120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a:solidFill>
                  <a:schemeClr val="hlink"/>
                </a:solidFill>
                <a:latin typeface="Calibri"/>
                <a:ea typeface="Calibri"/>
                <a:cs typeface="Calibri"/>
                <a:sym typeface="Calibri"/>
                <a:hlinkClick r:id="rId3"/>
              </a:rPr>
              <a:t>https://eleducation.org/resources/el-education-classroom-protocols</a:t>
            </a:r>
            <a:endParaRPr sz="1200">
              <a:latin typeface="Calibri"/>
              <a:ea typeface="Calibri"/>
              <a:cs typeface="Calibri"/>
              <a:sym typeface="Calibri"/>
            </a:endParaRPr>
          </a:p>
        </p:txBody>
      </p:sp>
      <p:sp>
        <p:nvSpPr>
          <p:cNvPr id="388" name="Google Shape;38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538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9" name="Google Shape;39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Support Considerations:</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For lighter suppo</a:t>
            </a:r>
            <a:r>
              <a:rPr lang="en" sz="1200" i="1" dirty="0">
                <a:latin typeface="Calibri"/>
                <a:ea typeface="Calibri"/>
                <a:cs typeface="Calibri"/>
                <a:sym typeface="Calibri"/>
              </a:rPr>
              <a:t>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Challenge students to create sentence frames for students who need heavier support to use when sharing their research in mixed expert groups during Work Time A. (</a:t>
            </a:r>
            <a:r>
              <a:rPr lang="en" sz="1200" i="0" dirty="0">
                <a:latin typeface="Calibri"/>
                <a:ea typeface="Calibri"/>
                <a:cs typeface="Calibri"/>
                <a:sym typeface="Calibri"/>
              </a:rPr>
              <a:t>Examples: “I read about a kid named ____. The problem that [he/she] focused on was _______.” “One way [he/she] helped solve the problem was to ______________. This action made a difference because </a:t>
            </a:r>
            <a:r>
              <a:rPr lang="en" sz="1200" i="0" dirty="0" smtClean="0">
                <a:latin typeface="Calibri"/>
                <a:ea typeface="Calibri"/>
                <a:cs typeface="Calibri"/>
                <a:sym typeface="Calibri"/>
              </a:rPr>
              <a:t>___________.”)</a:t>
            </a:r>
            <a:endParaRPr lang="en-US" sz="1200" i="0" dirty="0" smtClean="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showing </a:t>
            </a:r>
            <a:r>
              <a:rPr lang="en" sz="1200" u="sng" dirty="0">
                <a:solidFill>
                  <a:schemeClr val="hlink"/>
                </a:solidFill>
                <a:latin typeface="Calibri"/>
                <a:ea typeface="Calibri"/>
                <a:cs typeface="Calibri"/>
                <a:sym typeface="Calibri"/>
                <a:hlinkClick r:id="rId3"/>
              </a:rPr>
              <a:t>“A Boy, a Brown Bag, and a Tidal Wave of Change”</a:t>
            </a:r>
            <a:r>
              <a:rPr lang="en" sz="1200" dirty="0">
                <a:latin typeface="Calibri"/>
                <a:ea typeface="Calibri"/>
                <a:cs typeface="Calibri"/>
                <a:sym typeface="Calibri"/>
              </a:rPr>
              <a:t> </a:t>
            </a:r>
            <a:r>
              <a:rPr lang="en" sz="1200" dirty="0" smtClean="0">
                <a:latin typeface="Calibri"/>
                <a:ea typeface="Calibri"/>
                <a:cs typeface="Calibri"/>
                <a:sym typeface="Calibri"/>
              </a:rPr>
              <a:t>(</a:t>
            </a:r>
            <a:r>
              <a:rPr lang="en" sz="1200" u="sng" dirty="0" smtClean="0">
                <a:solidFill>
                  <a:schemeClr val="hlink"/>
                </a:solidFill>
                <a:latin typeface="Calibri"/>
                <a:ea typeface="Calibri"/>
                <a:cs typeface="Calibri"/>
                <a:sym typeface="Calibri"/>
                <a:hlinkClick r:id="rId3"/>
              </a:rPr>
              <a:t>https://www.youtube.com/watch?v=wW4JYzbFBnY</a:t>
            </a:r>
            <a:r>
              <a:rPr lang="en" sz="1200" u="sng" dirty="0" smtClean="0">
                <a:solidFill>
                  <a:schemeClr val="hlink"/>
                </a:solidFill>
                <a:latin typeface="Calibri"/>
                <a:ea typeface="Calibri"/>
                <a:cs typeface="Calibri"/>
                <a:sym typeface="Calibri"/>
              </a:rPr>
              <a:t>) </a:t>
            </a:r>
            <a:r>
              <a:rPr lang="en" sz="1200" dirty="0" smtClean="0">
                <a:latin typeface="Calibri"/>
                <a:ea typeface="Calibri"/>
                <a:cs typeface="Calibri"/>
                <a:sym typeface="Calibri"/>
              </a:rPr>
              <a:t>to </a:t>
            </a:r>
            <a:r>
              <a:rPr lang="en" sz="1200" dirty="0">
                <a:latin typeface="Calibri"/>
                <a:ea typeface="Calibri"/>
                <a:cs typeface="Calibri"/>
                <a:sym typeface="Calibri"/>
              </a:rPr>
              <a:t>students before Opening A. Giving them an opportunity to process the language in the video before watching it as a whole class will increase their comprehension, lower their anxiety level, and likely increase their participation during Work Time A.</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preparing students for the sharing they will do in mixed expert groups by giving them the opportunity to refer to their </a:t>
            </a:r>
            <a:r>
              <a:rPr lang="en" sz="1200" b="1" dirty="0">
                <a:latin typeface="Calibri"/>
                <a:ea typeface="Calibri"/>
                <a:cs typeface="Calibri"/>
                <a:sym typeface="Calibri"/>
              </a:rPr>
              <a:t>Taking Action Research note-catcher </a:t>
            </a:r>
            <a:r>
              <a:rPr lang="en" sz="1200" dirty="0">
                <a:latin typeface="Calibri"/>
                <a:ea typeface="Calibri"/>
                <a:cs typeface="Calibri"/>
                <a:sym typeface="Calibri"/>
              </a:rPr>
              <a:t>and orally share what they learned with you or a partner before the lesson. Allowing them to review what they learned and practice the language they will use will increase their confidence about speaking to a group.</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703284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1" name="Google Shape;41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37642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0" name="Google Shape;42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Review slide and build excitement for the module, unit and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5981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6" name="Google Shape;42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they are going to watch a video featuring a boy named Braeden to learn more about how kids can make a difference.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Follow the </a:t>
            </a:r>
            <a:r>
              <a:rPr lang="en" sz="1200" b="0" dirty="0">
                <a:latin typeface="Calibri"/>
                <a:ea typeface="Calibri"/>
                <a:cs typeface="Calibri"/>
                <a:sym typeface="Calibri"/>
              </a:rPr>
              <a:t>same routine from Work Time A of Lesson 1 to guide students through viewing the video and taking notes (steps follow in more detail below):</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b="0" dirty="0">
                <a:latin typeface="Calibri"/>
                <a:ea typeface="Calibri"/>
                <a:cs typeface="Calibri"/>
                <a:sym typeface="Calibri"/>
              </a:rPr>
              <a:t>Play “A Boy, a Brown Bag, and a Tidal Wave of Change”and discuss the</a:t>
            </a:r>
            <a:r>
              <a:rPr lang="en" sz="1200" dirty="0">
                <a:latin typeface="Calibri"/>
                <a:ea typeface="Calibri"/>
                <a:cs typeface="Calibri"/>
                <a:sym typeface="Calibri"/>
              </a:rPr>
              <a:t> gist. </a:t>
            </a:r>
            <a:r>
              <a:rPr lang="en" sz="1200" b="1" dirty="0">
                <a:latin typeface="Calibri"/>
                <a:ea typeface="Calibri"/>
                <a:cs typeface="Calibri"/>
                <a:sym typeface="Calibri"/>
              </a:rPr>
              <a:t>(Braeden describes what he does to help people in his community.)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dirty="0">
                <a:latin typeface="Calibri"/>
                <a:ea typeface="Calibri"/>
                <a:cs typeface="Calibri"/>
                <a:sym typeface="Calibri"/>
              </a:rPr>
              <a:t>Review how to take notes while listening to or watching a video.</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dirty="0">
                <a:latin typeface="Calibri"/>
                <a:ea typeface="Calibri"/>
                <a:cs typeface="Calibri"/>
                <a:sym typeface="Calibri"/>
              </a:rPr>
              <a:t>Distribute the </a:t>
            </a:r>
            <a:r>
              <a:rPr lang="en" sz="1200" b="1" dirty="0">
                <a:latin typeface="Calibri"/>
                <a:ea typeface="Calibri"/>
                <a:cs typeface="Calibri"/>
                <a:sym typeface="Calibri"/>
              </a:rPr>
              <a:t>Listening Closely: “A Boy, a Brown Bag, and a Tidal Wave of Change” note-catcher</a:t>
            </a:r>
            <a:r>
              <a:rPr lang="en" sz="1200" dirty="0">
                <a:latin typeface="Calibri"/>
                <a:ea typeface="Calibri"/>
                <a:cs typeface="Calibri"/>
                <a:sym typeface="Calibri"/>
              </a:rPr>
              <a:t>, reviewing the headings and modeling how to use it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dirty="0">
                <a:latin typeface="Calibri"/>
                <a:ea typeface="Calibri"/>
                <a:cs typeface="Calibri"/>
                <a:sym typeface="Calibri"/>
              </a:rPr>
              <a:t>Play the video again, inviting students to take notes as they watch.</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dirty="0">
                <a:latin typeface="Calibri"/>
                <a:ea typeface="Calibri"/>
                <a:cs typeface="Calibri"/>
                <a:sym typeface="Calibri"/>
              </a:rPr>
              <a:t>Invite students to discuss with a partner the reasons and evidence Braeden gives to support the point that kids can make a difference.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dirty="0">
                <a:latin typeface="Calibri"/>
                <a:ea typeface="Calibri"/>
                <a:cs typeface="Calibri"/>
                <a:sym typeface="Calibri"/>
              </a:rPr>
              <a:t>Invite students to record the reasons and evidence in the appropriate spot on </a:t>
            </a:r>
            <a:r>
              <a:rPr lang="en" sz="1200" b="0" dirty="0">
                <a:latin typeface="Calibri"/>
                <a:ea typeface="Calibri"/>
                <a:cs typeface="Calibri"/>
                <a:sym typeface="Calibri"/>
              </a:rPr>
              <a:t>their note-catchers. </a:t>
            </a:r>
            <a:r>
              <a:rPr lang="en" sz="1200" dirty="0">
                <a:latin typeface="Calibri"/>
                <a:ea typeface="Calibri"/>
                <a:cs typeface="Calibri"/>
                <a:sym typeface="Calibri"/>
              </a:rPr>
              <a:t>Refer to </a:t>
            </a:r>
            <a:r>
              <a:rPr lang="en" sz="1200" b="1" dirty="0">
                <a:latin typeface="Calibri"/>
                <a:ea typeface="Calibri"/>
                <a:cs typeface="Calibri"/>
                <a:sym typeface="Calibri"/>
              </a:rPr>
              <a:t>Listening Closely: “A Boy, a Brown Bag, and a Tidal Wave of Change” note-catcher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dirty="0">
                <a:latin typeface="Calibri"/>
                <a:ea typeface="Calibri"/>
                <a:cs typeface="Calibri"/>
                <a:sym typeface="Calibri"/>
              </a:rPr>
              <a:t>Select volunteers to share a reason and evidence they recorded with the class</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914400" lvl="1" indent="-304800" algn="l" rtl="0">
              <a:lnSpc>
                <a:spcPct val="100000"/>
              </a:lnSpc>
              <a:spcBef>
                <a:spcPts val="0"/>
              </a:spcBef>
              <a:spcAft>
                <a:spcPts val="0"/>
              </a:spcAft>
              <a:buSzPts val="1200"/>
            </a:pPr>
            <a:endParaRPr sz="1200" dirty="0">
              <a:latin typeface="Calibri"/>
              <a:ea typeface="Calibri"/>
              <a:cs typeface="Calibri"/>
              <a:sym typeface="Calibri"/>
            </a:endParaRPr>
          </a:p>
          <a:p>
            <a:pPr marL="0" lvl="0" indent="0" algn="l" rtl="0">
              <a:lnSpc>
                <a:spcPct val="100000"/>
              </a:lnSpc>
              <a:spcBef>
                <a:spcPts val="180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viewing of the video, taking notes, and filling </a:t>
            </a:r>
            <a:r>
              <a:rPr lang="en" sz="1200" b="0" dirty="0">
                <a:solidFill>
                  <a:schemeClr val="dk1"/>
                </a:solidFill>
                <a:latin typeface="Calibri"/>
                <a:ea typeface="Calibri"/>
                <a:cs typeface="Calibri"/>
                <a:sym typeface="Calibri"/>
              </a:rPr>
              <a:t>in the note-catcher.</a:t>
            </a:r>
            <a:endParaRPr sz="1200" b="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organizing ideas for written expression: (Stopping to Take Notes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During the second viewing, consider stopping the video several times to give students time to take notes about the section they just watched. This allows students to focus on one task at a time and listen carefully to each section. Remind students that it is not necessary to write in complete sentences when taking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help with strategy development: (Modeling and Thinking Aloud: Identifying a Reason</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first modeling and thinking aloud the process of identifying one reason Braeden gives for why he thinks kids can make a difference, then inviting students to cite evidence from the video that supports that reason.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organizing ideas for verbal expression: (Sentence Starters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displaying sentence starters for students to use when discussing the reasons and evidence that Braeden gives for why he thinks kids can make a difference. (Examples</a:t>
            </a:r>
            <a:r>
              <a:rPr lang="en" sz="1200" i="0" dirty="0">
                <a:latin typeface="Calibri"/>
                <a:ea typeface="Calibri"/>
                <a:cs typeface="Calibri"/>
                <a:sym typeface="Calibri"/>
              </a:rPr>
              <a:t>: “Braeden thinks kids can make a difference because ___________. Some evidence he gives to support this reason is _____________.”) </a:t>
            </a:r>
            <a:endParaRPr sz="1200" i="0" dirty="0">
              <a:latin typeface="Calibri"/>
              <a:ea typeface="Calibri"/>
              <a:cs typeface="Calibri"/>
              <a:sym typeface="Calibri"/>
            </a:endParaRPr>
          </a:p>
        </p:txBody>
      </p:sp>
    </p:spTree>
    <p:extLst>
      <p:ext uri="{BB962C8B-B14F-4D97-AF65-F5344CB8AC3E}">
        <p14:creationId xmlns:p14="http://schemas.microsoft.com/office/powerpoint/2010/main" val="1085443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learning targets and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i="1" dirty="0">
                <a:latin typeface="Calibri"/>
                <a:ea typeface="Calibri"/>
                <a:cs typeface="Calibri"/>
                <a:sym typeface="Calibri"/>
              </a:rPr>
              <a:t>“I can identify the reasons and evidence Braeden gives to support the point that kids can make a difference.”</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i="1" dirty="0">
                <a:latin typeface="Calibri"/>
                <a:ea typeface="Calibri"/>
                <a:cs typeface="Calibri"/>
                <a:sym typeface="Calibri"/>
              </a:rPr>
              <a:t>“I can paraphrase and take notes on information shared with my peers about how kids can take action to make a difference in their community.”</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first learning target and point out that they just did this. Use a checking for understanding technique (e.g., Red Light, Green Light or Thumb-O-Meter) for students to self-assess against this target.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second learning target and on the </a:t>
            </a:r>
            <a:r>
              <a:rPr lang="en" sz="1200" b="1" dirty="0">
                <a:latin typeface="Calibri"/>
                <a:ea typeface="Calibri"/>
                <a:cs typeface="Calibri"/>
                <a:sym typeface="Calibri"/>
              </a:rPr>
              <a:t>Researchers Do These Things anchor chart</a:t>
            </a:r>
            <a:r>
              <a:rPr lang="en" sz="1200" dirty="0">
                <a:latin typeface="Calibri"/>
                <a:ea typeface="Calibri"/>
                <a:cs typeface="Calibri"/>
                <a:sym typeface="Calibri"/>
              </a:rPr>
              <a:t>. Tell students that today they will meet in mixed groups to share their research about how kids can take action.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and use the vocabulary strategies on the </a:t>
            </a:r>
            <a:r>
              <a:rPr lang="en" sz="1200" b="1" dirty="0">
                <a:latin typeface="Calibri"/>
                <a:ea typeface="Calibri"/>
                <a:cs typeface="Calibri"/>
                <a:sym typeface="Calibri"/>
              </a:rPr>
              <a:t>Close Readers Do These Things anchor chart </a:t>
            </a:r>
            <a:r>
              <a:rPr lang="en" sz="1200" dirty="0">
                <a:latin typeface="Calibri"/>
                <a:ea typeface="Calibri"/>
                <a:cs typeface="Calibri"/>
                <a:sym typeface="Calibri"/>
              </a:rPr>
              <a:t>to review and/or determine the meaning of the following words. Add any new words to the </a:t>
            </a:r>
            <a:r>
              <a:rPr lang="en" sz="1200" b="1" dirty="0">
                <a:latin typeface="Calibri"/>
                <a:ea typeface="Calibri"/>
                <a:cs typeface="Calibri"/>
                <a:sym typeface="Calibri"/>
              </a:rPr>
              <a:t>Academic Word Wall</a:t>
            </a:r>
            <a:r>
              <a:rPr lang="en" sz="1200" dirty="0">
                <a:latin typeface="Calibri"/>
                <a:ea typeface="Calibri"/>
                <a:cs typeface="Calibri"/>
                <a:sym typeface="Calibri"/>
              </a:rPr>
              <a:t>and invite students to add them to their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i="1" dirty="0">
                <a:latin typeface="Calibri"/>
                <a:ea typeface="Calibri"/>
                <a:cs typeface="Calibri"/>
                <a:sym typeface="Calibri"/>
              </a:rPr>
              <a:t>Paraphrase </a:t>
            </a:r>
            <a:r>
              <a:rPr lang="en" sz="1200" b="1" dirty="0">
                <a:latin typeface="Calibri"/>
                <a:ea typeface="Calibri"/>
                <a:cs typeface="Calibri"/>
                <a:sym typeface="Calibri"/>
              </a:rPr>
              <a:t>(to explain something in your own words)</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i="1" dirty="0">
                <a:latin typeface="Calibri"/>
                <a:ea typeface="Calibri"/>
                <a:cs typeface="Calibri"/>
                <a:sym typeface="Calibri"/>
              </a:rPr>
              <a:t>Community </a:t>
            </a:r>
            <a:r>
              <a:rPr lang="en" sz="1200" b="1" dirty="0">
                <a:latin typeface="Calibri"/>
                <a:ea typeface="Calibri"/>
                <a:cs typeface="Calibri"/>
                <a:sym typeface="Calibri"/>
              </a:rPr>
              <a:t>(a particular area where a group of people live</a:t>
            </a:r>
            <a:r>
              <a:rPr lang="en" sz="1200" b="1" dirty="0" smtClean="0">
                <a:latin typeface="Calibri"/>
                <a:ea typeface="Calibri"/>
                <a:cs typeface="Calibri"/>
                <a:sym typeface="Calibri"/>
              </a:rPr>
              <a:t>)</a:t>
            </a:r>
            <a:endParaRPr lang="en-US" sz="1200" b="1" dirty="0" smtClean="0">
              <a:latin typeface="Calibri"/>
              <a:ea typeface="Calibri"/>
              <a:cs typeface="Calibri"/>
              <a:sym typeface="Calibri"/>
            </a:endParaRPr>
          </a:p>
          <a:p>
            <a:pPr marL="609600" lvl="1" indent="0" algn="l" rtl="0">
              <a:lnSpc>
                <a:spcPct val="100000"/>
              </a:lnSpc>
              <a:spcBef>
                <a:spcPts val="0"/>
              </a:spcBef>
              <a:spcAft>
                <a:spcPts val="0"/>
              </a:spcAft>
              <a:buSzPts val="1200"/>
              <a:buNone/>
            </a:pP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the learning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motivation: (Transparency</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To ensure that the purpose of sharing information with peers and taking notes is transparent, cue students to problem-solve: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“Can you figure out why you are sharing information with peers and taking notes on that information?”</a:t>
            </a:r>
            <a:r>
              <a:rPr lang="en" sz="1200" dirty="0">
                <a:latin typeface="Calibri"/>
                <a:ea typeface="Calibri"/>
                <a:cs typeface="Calibri"/>
                <a:sym typeface="Calibri"/>
              </a:rPr>
              <a:t> </a:t>
            </a:r>
            <a:r>
              <a:rPr lang="en" sz="1200" b="1" dirty="0">
                <a:latin typeface="Calibri"/>
                <a:ea typeface="Calibri"/>
                <a:cs typeface="Calibri"/>
                <a:sym typeface="Calibri"/>
              </a:rPr>
              <a:t>(Responses will vary, but may include: to gather more research about how kids take action; to reinforce what we learned from our expert group texts; to learn from one another.)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comprehension: Invite students to rephrase or restate the learning targets using more familiar language or synonyms.</a:t>
            </a:r>
            <a:endParaRPr sz="1200" dirty="0">
              <a:latin typeface="Calibri"/>
              <a:ea typeface="Calibri"/>
              <a:cs typeface="Calibri"/>
              <a:sym typeface="Calibri"/>
            </a:endParaRPr>
          </a:p>
        </p:txBody>
      </p:sp>
      <p:sp>
        <p:nvSpPr>
          <p:cNvPr id="432" name="Google Shape;43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909169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6"/>
        <p:cNvGrpSpPr/>
        <p:nvPr/>
      </p:nvGrpSpPr>
      <p:grpSpPr>
        <a:xfrm>
          <a:off x="0" y="0"/>
          <a:ext cx="0" cy="0"/>
          <a:chOff x="0" y="0"/>
          <a:chExt cx="0" cy="0"/>
        </a:xfrm>
      </p:grpSpPr>
      <p:sp>
        <p:nvSpPr>
          <p:cNvPr id="177" name="Google Shape;177;p2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78" name="Google Shape;178;p2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Century Gothic"/>
              <a:buNone/>
              <a:defRPr sz="1800" i="0" u="none" strike="noStrike" cap="none">
                <a:solidFill>
                  <a:schemeClr val="dk1"/>
                </a:solidFill>
                <a:latin typeface="Century Gothic"/>
                <a:ea typeface="Century Gothic"/>
                <a:cs typeface="Century Gothic"/>
                <a:sym typeface="Century Gothic"/>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2" name="Google Shape;182;p2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3" name="Google Shape;183;p2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84" name="Google Shape;184;p2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5"/>
        <p:cNvGrpSpPr/>
        <p:nvPr/>
      </p:nvGrpSpPr>
      <p:grpSpPr>
        <a:xfrm>
          <a:off x="0" y="0"/>
          <a:ext cx="0" cy="0"/>
          <a:chOff x="0" y="0"/>
          <a:chExt cx="0" cy="0"/>
        </a:xfrm>
      </p:grpSpPr>
      <p:sp>
        <p:nvSpPr>
          <p:cNvPr id="186" name="Google Shape;186;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87" name="Google Shape;187;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88" name="Google Shape;188;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1"/>
        <p:cNvGrpSpPr/>
        <p:nvPr/>
      </p:nvGrpSpPr>
      <p:grpSpPr>
        <a:xfrm>
          <a:off x="0" y="0"/>
          <a:ext cx="0" cy="0"/>
          <a:chOff x="0" y="0"/>
          <a:chExt cx="0" cy="0"/>
        </a:xfrm>
      </p:grpSpPr>
      <p:sp>
        <p:nvSpPr>
          <p:cNvPr id="192" name="Google Shape;192;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3" name="Google Shape;193;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4" name="Google Shape;194;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7"/>
        <p:cNvGrpSpPr/>
        <p:nvPr/>
      </p:nvGrpSpPr>
      <p:grpSpPr>
        <a:xfrm>
          <a:off x="0" y="0"/>
          <a:ext cx="0" cy="0"/>
          <a:chOff x="0" y="0"/>
          <a:chExt cx="0" cy="0"/>
        </a:xfrm>
      </p:grpSpPr>
      <p:sp>
        <p:nvSpPr>
          <p:cNvPr id="198" name="Google Shape;19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9" name="Google Shape;199;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00" name="Google Shape;200;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01" name="Google Shape;20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4"/>
        <p:cNvGrpSpPr/>
        <p:nvPr/>
      </p:nvGrpSpPr>
      <p:grpSpPr>
        <a:xfrm>
          <a:off x="0" y="0"/>
          <a:ext cx="0" cy="0"/>
          <a:chOff x="0" y="0"/>
          <a:chExt cx="0" cy="0"/>
        </a:xfrm>
      </p:grpSpPr>
      <p:sp>
        <p:nvSpPr>
          <p:cNvPr id="205" name="Google Shape;205;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06" name="Google Shape;206;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9" name="Google Shape;209;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3"/>
        <p:cNvGrpSpPr/>
        <p:nvPr/>
      </p:nvGrpSpPr>
      <p:grpSpPr>
        <a:xfrm>
          <a:off x="0" y="0"/>
          <a:ext cx="0" cy="0"/>
          <a:chOff x="0" y="0"/>
          <a:chExt cx="0" cy="0"/>
        </a:xfrm>
      </p:grpSpPr>
      <p:sp>
        <p:nvSpPr>
          <p:cNvPr id="214" name="Google Shape;214;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4" name="Google Shape;224;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8" name="Google Shape;228;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9"/>
        <p:cNvGrpSpPr/>
        <p:nvPr/>
      </p:nvGrpSpPr>
      <p:grpSpPr>
        <a:xfrm>
          <a:off x="0" y="0"/>
          <a:ext cx="0" cy="0"/>
          <a:chOff x="0" y="0"/>
          <a:chExt cx="0" cy="0"/>
        </a:xfrm>
      </p:grpSpPr>
      <p:sp>
        <p:nvSpPr>
          <p:cNvPr id="230" name="Google Shape;230;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1" name="Google Shape;231;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5" name="Google Shape;235;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8" name="Google Shape;238;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44" name="Google Shape;244;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2"/>
        <p:cNvGrpSpPr/>
        <p:nvPr/>
      </p:nvGrpSpPr>
      <p:grpSpPr>
        <a:xfrm>
          <a:off x="0" y="0"/>
          <a:ext cx="0" cy="0"/>
          <a:chOff x="0" y="0"/>
          <a:chExt cx="0" cy="0"/>
        </a:xfrm>
      </p:grpSpPr>
      <p:sp>
        <p:nvSpPr>
          <p:cNvPr id="253" name="Google Shape;253;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54" name="Google Shape;254;p3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5" name="Google Shape;255;p3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6" name="Google Shape;256;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7"/>
        <p:cNvGrpSpPr/>
        <p:nvPr/>
      </p:nvGrpSpPr>
      <p:grpSpPr>
        <a:xfrm>
          <a:off x="0" y="0"/>
          <a:ext cx="0" cy="0"/>
          <a:chOff x="0" y="0"/>
          <a:chExt cx="0" cy="0"/>
        </a:xfrm>
      </p:grpSpPr>
      <p:sp>
        <p:nvSpPr>
          <p:cNvPr id="258" name="Google Shape;258;p39"/>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59" name="Google Shape;259;p39"/>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60" name="Google Shape;260;p3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63" name="Google Shape;263;p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4"/>
        <p:cNvGrpSpPr/>
        <p:nvPr/>
      </p:nvGrpSpPr>
      <p:grpSpPr>
        <a:xfrm>
          <a:off x="0" y="0"/>
          <a:ext cx="0" cy="0"/>
          <a:chOff x="0" y="0"/>
          <a:chExt cx="0" cy="0"/>
        </a:xfrm>
      </p:grpSpPr>
      <p:sp>
        <p:nvSpPr>
          <p:cNvPr id="265" name="Google Shape;265;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400"/>
              <a:buNone/>
              <a:defRPr sz="3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66" name="Google Shape;266;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sp>
        <p:nvSpPr>
          <p:cNvPr id="267" name="Google Shape;267;p4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8"/>
        <p:cNvGrpSpPr/>
        <p:nvPr/>
      </p:nvGrpSpPr>
      <p:grpSpPr>
        <a:xfrm>
          <a:off x="0" y="0"/>
          <a:ext cx="0" cy="0"/>
          <a:chOff x="0" y="0"/>
          <a:chExt cx="0" cy="0"/>
        </a:xfrm>
      </p:grpSpPr>
      <p:sp>
        <p:nvSpPr>
          <p:cNvPr id="269" name="Google Shape;269;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0" name="Google Shape;270;p4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1"/>
        <p:cNvGrpSpPr/>
        <p:nvPr/>
      </p:nvGrpSpPr>
      <p:grpSpPr>
        <a:xfrm>
          <a:off x="0" y="0"/>
          <a:ext cx="0" cy="0"/>
          <a:chOff x="0" y="0"/>
          <a:chExt cx="0" cy="0"/>
        </a:xfrm>
      </p:grpSpPr>
      <p:sp>
        <p:nvSpPr>
          <p:cNvPr id="272" name="Google Shape;272;p43"/>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73" name="Google Shape;273;p43"/>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74" name="Google Shape;274;p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5"/>
        <p:cNvGrpSpPr/>
        <p:nvPr/>
      </p:nvGrpSpPr>
      <p:grpSpPr>
        <a:xfrm>
          <a:off x="0" y="0"/>
          <a:ext cx="0" cy="0"/>
          <a:chOff x="0" y="0"/>
          <a:chExt cx="0" cy="0"/>
        </a:xfrm>
      </p:grpSpPr>
      <p:sp>
        <p:nvSpPr>
          <p:cNvPr id="276" name="Google Shape;276;p44"/>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277" name="Google Shape;277;p4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8"/>
        <p:cNvGrpSpPr/>
        <p:nvPr/>
      </p:nvGrpSpPr>
      <p:grpSpPr>
        <a:xfrm>
          <a:off x="0" y="0"/>
          <a:ext cx="0" cy="0"/>
          <a:chOff x="0" y="0"/>
          <a:chExt cx="0" cy="0"/>
        </a:xfrm>
      </p:grpSpPr>
      <p:sp>
        <p:nvSpPr>
          <p:cNvPr id="279" name="Google Shape;279;p4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45"/>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281" name="Google Shape;281;p45"/>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282" name="Google Shape;282;p45"/>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83" name="Google Shape;283;p4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84"/>
        <p:cNvGrpSpPr/>
        <p:nvPr/>
      </p:nvGrpSpPr>
      <p:grpSpPr>
        <a:xfrm>
          <a:off x="0" y="0"/>
          <a:ext cx="0" cy="0"/>
          <a:chOff x="0" y="0"/>
          <a:chExt cx="0" cy="0"/>
        </a:xfrm>
      </p:grpSpPr>
      <p:sp>
        <p:nvSpPr>
          <p:cNvPr id="285" name="Google Shape;285;p46"/>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lvl="0" indent="-228600" algn="l">
              <a:lnSpc>
                <a:spcPct val="100000"/>
              </a:lnSpc>
              <a:spcBef>
                <a:spcPts val="0"/>
              </a:spcBef>
              <a:spcAft>
                <a:spcPts val="0"/>
              </a:spcAft>
              <a:buSzPts val="1800"/>
              <a:buNone/>
              <a:defRPr/>
            </a:lvl1pPr>
          </a:lstStyle>
          <a:p>
            <a:endParaRPr/>
          </a:p>
        </p:txBody>
      </p:sp>
      <p:sp>
        <p:nvSpPr>
          <p:cNvPr id="286" name="Google Shape;286;p4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87"/>
        <p:cNvGrpSpPr/>
        <p:nvPr/>
      </p:nvGrpSpPr>
      <p:grpSpPr>
        <a:xfrm>
          <a:off x="0" y="0"/>
          <a:ext cx="0" cy="0"/>
          <a:chOff x="0" y="0"/>
          <a:chExt cx="0" cy="0"/>
        </a:xfrm>
      </p:grpSpPr>
      <p:sp>
        <p:nvSpPr>
          <p:cNvPr id="288" name="Google Shape;288;p47"/>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89" name="Google Shape;289;p47"/>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290" name="Google Shape;290;p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1"/>
        <p:cNvGrpSpPr/>
        <p:nvPr/>
      </p:nvGrpSpPr>
      <p:grpSpPr>
        <a:xfrm>
          <a:off x="0" y="0"/>
          <a:ext cx="0" cy="0"/>
          <a:chOff x="0" y="0"/>
          <a:chExt cx="0" cy="0"/>
        </a:xfrm>
      </p:grpSpPr>
      <p:sp>
        <p:nvSpPr>
          <p:cNvPr id="292" name="Google Shape;292;p4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9"/>
        <p:cNvGrpSpPr/>
        <p:nvPr/>
      </p:nvGrpSpPr>
      <p:grpSpPr>
        <a:xfrm>
          <a:off x="0" y="0"/>
          <a:ext cx="0" cy="0"/>
          <a:chOff x="0" y="0"/>
          <a:chExt cx="0" cy="0"/>
        </a:xfrm>
      </p:grpSpPr>
      <p:sp>
        <p:nvSpPr>
          <p:cNvPr id="300" name="Google Shape;300;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1" name="Google Shape;301;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4" name="Google Shape;304;p5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05"/>
        <p:cNvGrpSpPr/>
        <p:nvPr/>
      </p:nvGrpSpPr>
      <p:grpSpPr>
        <a:xfrm>
          <a:off x="0" y="0"/>
          <a:ext cx="0" cy="0"/>
          <a:chOff x="0" y="0"/>
          <a:chExt cx="0" cy="0"/>
        </a:xfrm>
      </p:grpSpPr>
      <p:sp>
        <p:nvSpPr>
          <p:cNvPr id="306" name="Google Shape;306;p51"/>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7" name="Google Shape;307;p51"/>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3" name="Google Shape;313;p52"/>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14" name="Google Shape;314;p5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17"/>
        <p:cNvGrpSpPr/>
        <p:nvPr/>
      </p:nvGrpSpPr>
      <p:grpSpPr>
        <a:xfrm>
          <a:off x="0" y="0"/>
          <a:ext cx="0" cy="0"/>
          <a:chOff x="0" y="0"/>
          <a:chExt cx="0" cy="0"/>
        </a:xfrm>
      </p:grpSpPr>
      <p:sp>
        <p:nvSpPr>
          <p:cNvPr id="318" name="Google Shape;318;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9" name="Google Shape;319;p53"/>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0" name="Google Shape;320;p53"/>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26" name="Google Shape;326;p54"/>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0" name="Google Shape;330;p5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1" name="Google Shape;331;p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2" name="Google Shape;332;p5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3"/>
        <p:cNvGrpSpPr/>
        <p:nvPr/>
      </p:nvGrpSpPr>
      <p:grpSpPr>
        <a:xfrm>
          <a:off x="0" y="0"/>
          <a:ext cx="0" cy="0"/>
          <a:chOff x="0" y="0"/>
          <a:chExt cx="0" cy="0"/>
        </a:xfrm>
      </p:grpSpPr>
      <p:sp>
        <p:nvSpPr>
          <p:cNvPr id="334" name="Google Shape;334;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35" name="Google Shape;335;p5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6" name="Google Shape;336;p5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7" name="Google Shape;337;p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8"/>
        <p:cNvGrpSpPr/>
        <p:nvPr/>
      </p:nvGrpSpPr>
      <p:grpSpPr>
        <a:xfrm>
          <a:off x="0" y="0"/>
          <a:ext cx="0" cy="0"/>
          <a:chOff x="0" y="0"/>
          <a:chExt cx="0" cy="0"/>
        </a:xfrm>
      </p:grpSpPr>
      <p:sp>
        <p:nvSpPr>
          <p:cNvPr id="339" name="Google Shape;339;p5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0" name="Google Shape;340;p5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1" name="Google Shape;341;p5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42"/>
        <p:cNvGrpSpPr/>
        <p:nvPr/>
      </p:nvGrpSpPr>
      <p:grpSpPr>
        <a:xfrm>
          <a:off x="0" y="0"/>
          <a:ext cx="0" cy="0"/>
          <a:chOff x="0" y="0"/>
          <a:chExt cx="0" cy="0"/>
        </a:xfrm>
      </p:grpSpPr>
      <p:sp>
        <p:nvSpPr>
          <p:cNvPr id="343" name="Google Shape;343;p5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44" name="Google Shape;344;p5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45" name="Google Shape;345;p57"/>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46" name="Google Shape;346;p5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7" name="Google Shape;347;p5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8" name="Google Shape;348;p5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49"/>
        <p:cNvGrpSpPr/>
        <p:nvPr/>
      </p:nvGrpSpPr>
      <p:grpSpPr>
        <a:xfrm>
          <a:off x="0" y="0"/>
          <a:ext cx="0" cy="0"/>
          <a:chOff x="0" y="0"/>
          <a:chExt cx="0" cy="0"/>
        </a:xfrm>
      </p:grpSpPr>
      <p:sp>
        <p:nvSpPr>
          <p:cNvPr id="350" name="Google Shape;350;p5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1" name="Google Shape;351;p58"/>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52" name="Google Shape;352;p58"/>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53" name="Google Shape;353;p5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4" name="Google Shape;354;p5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5" name="Google Shape;355;p5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56"/>
        <p:cNvGrpSpPr/>
        <p:nvPr/>
      </p:nvGrpSpPr>
      <p:grpSpPr>
        <a:xfrm>
          <a:off x="0" y="0"/>
          <a:ext cx="0" cy="0"/>
          <a:chOff x="0" y="0"/>
          <a:chExt cx="0" cy="0"/>
        </a:xfrm>
      </p:grpSpPr>
      <p:sp>
        <p:nvSpPr>
          <p:cNvPr id="357" name="Google Shape;357;p5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8" name="Google Shape;358;p59"/>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59" name="Google Shape;359;p5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0" name="Google Shape;360;p5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1" name="Google Shape;361;p5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62"/>
        <p:cNvGrpSpPr/>
        <p:nvPr/>
      </p:nvGrpSpPr>
      <p:grpSpPr>
        <a:xfrm>
          <a:off x="0" y="0"/>
          <a:ext cx="0" cy="0"/>
          <a:chOff x="0" y="0"/>
          <a:chExt cx="0" cy="0"/>
        </a:xfrm>
      </p:grpSpPr>
      <p:sp>
        <p:nvSpPr>
          <p:cNvPr id="363" name="Google Shape;363;p60"/>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64" name="Google Shape;364;p60"/>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65" name="Google Shape;365;p6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6" name="Google Shape;366;p6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7" name="Google Shape;367;p6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3" name="Google Shape;173;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74" name="Google Shape;174;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75" name="Google Shape;175;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8"/>
        <p:cNvGrpSpPr/>
        <p:nvPr/>
      </p:nvGrpSpPr>
      <p:grpSpPr>
        <a:xfrm>
          <a:off x="0" y="0"/>
          <a:ext cx="0" cy="0"/>
          <a:chOff x="0" y="0"/>
          <a:chExt cx="0" cy="0"/>
        </a:xfrm>
      </p:grpSpPr>
      <p:sp>
        <p:nvSpPr>
          <p:cNvPr id="249" name="Google Shape;249;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50" name="Google Shape;250;p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251" name="Google Shape;251;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95" name="Google Shape;295;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96" name="Google Shape;296;p4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7" name="Google Shape;297;p4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7.png"/><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3/lesson-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9.pn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61"/>
          <p:cNvSpPr txBox="1">
            <a:spLocks noGrp="1"/>
          </p:cNvSpPr>
          <p:nvPr>
            <p:ph type="title"/>
          </p:nvPr>
        </p:nvSpPr>
        <p:spPr>
          <a:xfrm>
            <a:off x="628650" y="82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3</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3" name="Google Shape;373;p61"/>
          <p:cNvSpPr txBox="1">
            <a:spLocks noGrp="1"/>
          </p:cNvSpPr>
          <p:nvPr>
            <p:ph type="body" idx="1"/>
          </p:nvPr>
        </p:nvSpPr>
        <p:spPr>
          <a:xfrm>
            <a:off x="628650" y="940051"/>
            <a:ext cx="7886700" cy="35541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a:t>
            </a:r>
            <a:r>
              <a:rPr lang="en" sz="1800" dirty="0" smtClean="0">
                <a:latin typeface="Century Gothic"/>
                <a:ea typeface="Century Gothic"/>
                <a:cs typeface="Century Gothic"/>
                <a:sym typeface="Century Gothic"/>
              </a:rPr>
              <a:t>60-90 </a:t>
            </a:r>
            <a:r>
              <a:rPr lang="en" sz="1800" dirty="0">
                <a:latin typeface="Century Gothic"/>
                <a:ea typeface="Century Gothic"/>
                <a:cs typeface="Century Gothic"/>
                <a:sym typeface="Century Gothic"/>
              </a:rPr>
              <a:t>minutes to complete. </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purpose of today’s lesson is to:</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400" dirty="0">
                <a:solidFill>
                  <a:srgbClr val="000000"/>
                </a:solidFill>
                <a:latin typeface="Century Gothic"/>
                <a:ea typeface="Century Gothic"/>
                <a:cs typeface="Century Gothic"/>
                <a:sym typeface="Century Gothic"/>
              </a:rPr>
              <a:t>This lesson continues students’ research of how kids can take action to make a difference. In Opening A, students watch a new video about Braeden, a boy who started his own foundation to collect and distribute food to the hungry in his community. As they watch the video, they practice taking notes, and then use their notes to discuss reasons and evidence Braeden gives to support the point that kids can make a difference.</a:t>
            </a:r>
            <a:endParaRPr sz="1400" b="1" dirty="0">
              <a:solidFill>
                <a:srgbClr val="000000"/>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r>
              <a:rPr lang="en" sz="18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lnSpc>
                <a:spcPct val="100000"/>
              </a:lnSpc>
              <a:spcBef>
                <a:spcPts val="1800"/>
              </a:spcBef>
              <a:spcAft>
                <a:spcPts val="0"/>
              </a:spcAft>
              <a:buSzPts val="1400"/>
              <a:buFont typeface="Century Gothic"/>
              <a:buAutoNum type="arabicPeriod"/>
            </a:pPr>
            <a:r>
              <a:rPr lang="en" sz="1400" dirty="0">
                <a:latin typeface="Century Gothic"/>
                <a:ea typeface="Century Gothic"/>
                <a:cs typeface="Century Gothic"/>
                <a:sym typeface="Century Gothic"/>
              </a:rPr>
              <a:t>I can identify the reasons and evidence Braeden gives to support the point that kids can make a difference.</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paraphrase and take notes on information shared with my peers about how kids can take action to make a difference in their community.</a:t>
            </a:r>
            <a:endParaRPr sz="1400" dirty="0">
              <a:latin typeface="Century Gothic"/>
              <a:ea typeface="Century Gothic"/>
              <a:cs typeface="Century Gothic"/>
              <a:sym typeface="Century Gothic"/>
            </a:endParaRPr>
          </a:p>
          <a:p>
            <a:pPr marL="0" lvl="0" indent="0" algn="l" rtl="0">
              <a:lnSpc>
                <a:spcPct val="100000"/>
              </a:lnSpc>
              <a:spcBef>
                <a:spcPts val="800"/>
              </a:spcBef>
              <a:spcAft>
                <a:spcPts val="0"/>
              </a:spcAft>
              <a:buSzPts val="2100"/>
              <a:buNone/>
            </a:pPr>
            <a:endParaRPr sz="1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70"/>
          <p:cNvSpPr txBox="1">
            <a:spLocks noGrp="1"/>
          </p:cNvSpPr>
          <p:nvPr>
            <p:ph type="title"/>
          </p:nvPr>
        </p:nvSpPr>
        <p:spPr>
          <a:xfrm>
            <a:off x="628650" y="-6"/>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000">
                <a:latin typeface="Century Gothic"/>
                <a:ea typeface="Century Gothic"/>
                <a:cs typeface="Century Gothic"/>
                <a:sym typeface="Century Gothic"/>
              </a:rPr>
              <a:t>Small Group Share:  Researching How Kids Can Take Action</a:t>
            </a:r>
            <a:endParaRPr sz="2000" u="none" strike="noStrike" cap="none">
              <a:solidFill>
                <a:schemeClr val="dk1"/>
              </a:solidFill>
              <a:latin typeface="Century Gothic"/>
              <a:ea typeface="Century Gothic"/>
              <a:cs typeface="Century Gothic"/>
              <a:sym typeface="Century Gothic"/>
            </a:endParaRPr>
          </a:p>
        </p:txBody>
      </p:sp>
      <p:pic>
        <p:nvPicPr>
          <p:cNvPr id="444" name="Google Shape;444;p70"/>
          <p:cNvPicPr preferRelativeResize="0"/>
          <p:nvPr/>
        </p:nvPicPr>
        <p:blipFill rotWithShape="1">
          <a:blip r:embed="rId3">
            <a:alphaModFix/>
          </a:blip>
          <a:srcRect/>
          <a:stretch/>
        </p:blipFill>
        <p:spPr>
          <a:xfrm>
            <a:off x="7903018" y="4323698"/>
            <a:ext cx="590560" cy="535707"/>
          </a:xfrm>
          <a:prstGeom prst="rect">
            <a:avLst/>
          </a:prstGeom>
          <a:noFill/>
          <a:ln>
            <a:noFill/>
          </a:ln>
        </p:spPr>
      </p:pic>
      <p:sp>
        <p:nvSpPr>
          <p:cNvPr id="445" name="Google Shape;445;p70"/>
          <p:cNvSpPr txBox="1"/>
          <p:nvPr/>
        </p:nvSpPr>
        <p:spPr>
          <a:xfrm>
            <a:off x="446600" y="682800"/>
            <a:ext cx="3999000" cy="3980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dirty="0">
                <a:solidFill>
                  <a:srgbClr val="000000"/>
                </a:solidFill>
                <a:latin typeface="Century Gothic"/>
                <a:ea typeface="Century Gothic"/>
                <a:cs typeface="Century Gothic"/>
                <a:sym typeface="Century Gothic"/>
              </a:rPr>
              <a:t>Sharing Your Research</a:t>
            </a:r>
            <a:endParaRPr sz="1400" b="1" i="0" u="none" strike="noStrike" cap="none" dirty="0">
              <a:solidFill>
                <a:srgbClr val="000000"/>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Group 1 representative starts. Group 2, 3, and 4 representatives listen.</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Group 1 representative tells partners who took action and the problem from his or her article. Group 2, 3, and 4 representatives paraphrase the information.</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Georgia"/>
              <a:buAutoNum type="arabicPeriod"/>
            </a:pPr>
            <a:r>
              <a:rPr lang="en" sz="1200" b="0" i="0" u="none" strike="noStrike" cap="none" dirty="0">
                <a:solidFill>
                  <a:schemeClr val="dk1"/>
                </a:solidFill>
                <a:latin typeface="Century Gothic"/>
                <a:ea typeface="Century Gothic"/>
                <a:cs typeface="Century Gothic"/>
                <a:sym typeface="Century Gothic"/>
              </a:rPr>
              <a:t>Group 2, 3, and 4 representatives write who took action and the problem in the appropriate spots on their </a:t>
            </a:r>
            <a:r>
              <a:rPr lang="en" sz="1200" b="1" i="0" u="none" strike="noStrike" cap="none" dirty="0">
                <a:solidFill>
                  <a:schemeClr val="dk1"/>
                </a:solidFill>
                <a:latin typeface="Century Gothic"/>
                <a:ea typeface="Century Gothic"/>
                <a:cs typeface="Century Gothic"/>
                <a:sym typeface="Century Gothic"/>
              </a:rPr>
              <a:t>Taking Action Research note-catchers.</a:t>
            </a:r>
            <a:endParaRPr sz="1200" b="1"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Group 1 representative shares how he or she took action and how the action made a difference. Group 2, 3, and 4 representatives paraphrase the information orally.</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Group 2, 3, and 4 representatives write how he or she took action and how the action made a difference in the appropriate spot on their note-catchers.</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dirty="0">
                <a:solidFill>
                  <a:schemeClr val="dk1"/>
                </a:solidFill>
                <a:latin typeface="Century Gothic"/>
                <a:ea typeface="Century Gothic"/>
                <a:cs typeface="Century Gothic"/>
                <a:sym typeface="Century Gothic"/>
              </a:rPr>
              <a:t>Repeat steps 2–5 with Group 2, 3, and 4 representatives.</a:t>
            </a:r>
            <a:endParaRPr sz="1400" b="0" i="0" u="none" strike="noStrike" cap="none" dirty="0">
              <a:solidFill>
                <a:srgbClr val="000000"/>
              </a:solidFill>
              <a:latin typeface="Century Gothic"/>
              <a:ea typeface="Century Gothic"/>
              <a:cs typeface="Century Gothic"/>
              <a:sym typeface="Century Gothic"/>
            </a:endParaRPr>
          </a:p>
        </p:txBody>
      </p:sp>
      <p:pic>
        <p:nvPicPr>
          <p:cNvPr id="446" name="Google Shape;446;p70"/>
          <p:cNvPicPr preferRelativeResize="0"/>
          <p:nvPr/>
        </p:nvPicPr>
        <p:blipFill rotWithShape="1">
          <a:blip r:embed="rId4">
            <a:alphaModFix/>
          </a:blip>
          <a:srcRect/>
          <a:stretch/>
        </p:blipFill>
        <p:spPr>
          <a:xfrm>
            <a:off x="8477930" y="4323698"/>
            <a:ext cx="585014" cy="571500"/>
          </a:xfrm>
          <a:prstGeom prst="rect">
            <a:avLst/>
          </a:prstGeom>
          <a:noFill/>
          <a:ln>
            <a:noFill/>
          </a:ln>
        </p:spPr>
      </p:pic>
      <p:sp>
        <p:nvSpPr>
          <p:cNvPr id="447" name="Google Shape;447;p70"/>
          <p:cNvSpPr txBox="1"/>
          <p:nvPr/>
        </p:nvSpPr>
        <p:spPr>
          <a:xfrm>
            <a:off x="4789300" y="908575"/>
            <a:ext cx="3634200" cy="3110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Think-Pair- Share:</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How did Daniel Vasquez contribute to a better world?</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What did it look like when Daniel applied his learning to improve his community?</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Repeat these questions with the other kids that you have researched:  </a:t>
            </a:r>
            <a:endParaRPr sz="1400" b="0" i="0" u="none" strike="noStrike" cap="none">
              <a:solidFill>
                <a:srgbClr val="000000"/>
              </a:solidFill>
              <a:latin typeface="Century Gothic"/>
              <a:ea typeface="Century Gothic"/>
              <a:cs typeface="Century Gothic"/>
              <a:sym typeface="Century Gothic"/>
            </a:endParaRPr>
          </a:p>
          <a:p>
            <a:pPr marL="914400" marR="0" lvl="1" indent="-317500" algn="l" rtl="0">
              <a:lnSpc>
                <a:spcPct val="100000"/>
              </a:lnSpc>
              <a:spcBef>
                <a:spcPts val="0"/>
              </a:spcBef>
              <a:spcAft>
                <a:spcPts val="0"/>
              </a:spcAft>
              <a:buClr>
                <a:srgbClr val="000000"/>
              </a:buClr>
              <a:buSzPts val="1400"/>
              <a:buFont typeface="Century Gothic"/>
              <a:buAutoNum type="alphaLcPeriod"/>
            </a:pPr>
            <a:r>
              <a:rPr lang="en" sz="1400" b="0" i="0" u="none" strike="noStrike" cap="none">
                <a:solidFill>
                  <a:srgbClr val="000000"/>
                </a:solidFill>
                <a:latin typeface="Century Gothic"/>
                <a:ea typeface="Century Gothic"/>
                <a:cs typeface="Century Gothic"/>
                <a:sym typeface="Century Gothic"/>
              </a:rPr>
              <a:t>Shanniel Turner</a:t>
            </a:r>
            <a:endParaRPr sz="1400" b="0" i="0" u="none" strike="noStrike" cap="none">
              <a:solidFill>
                <a:srgbClr val="000000"/>
              </a:solidFill>
              <a:latin typeface="Century Gothic"/>
              <a:ea typeface="Century Gothic"/>
              <a:cs typeface="Century Gothic"/>
              <a:sym typeface="Century Gothic"/>
            </a:endParaRPr>
          </a:p>
          <a:p>
            <a:pPr marL="914400" marR="0" lvl="1" indent="-317500" algn="l" rtl="0">
              <a:lnSpc>
                <a:spcPct val="100000"/>
              </a:lnSpc>
              <a:spcBef>
                <a:spcPts val="0"/>
              </a:spcBef>
              <a:spcAft>
                <a:spcPts val="0"/>
              </a:spcAft>
              <a:buClr>
                <a:srgbClr val="000000"/>
              </a:buClr>
              <a:buSzPts val="1400"/>
              <a:buFont typeface="Century Gothic"/>
              <a:buAutoNum type="alphaLcPeriod"/>
            </a:pPr>
            <a:r>
              <a:rPr lang="en" sz="1400" b="0" i="0" u="none" strike="noStrike" cap="none">
                <a:solidFill>
                  <a:srgbClr val="000000"/>
                </a:solidFill>
                <a:latin typeface="Century Gothic"/>
                <a:ea typeface="Century Gothic"/>
                <a:cs typeface="Century Gothic"/>
                <a:sym typeface="Century Gothic"/>
              </a:rPr>
              <a:t>Jessica Farrar</a:t>
            </a:r>
            <a:endParaRPr sz="1400" b="0" i="0" u="none" strike="noStrike" cap="none">
              <a:solidFill>
                <a:srgbClr val="000000"/>
              </a:solidFill>
              <a:latin typeface="Century Gothic"/>
              <a:ea typeface="Century Gothic"/>
              <a:cs typeface="Century Gothic"/>
              <a:sym typeface="Century Gothic"/>
            </a:endParaRPr>
          </a:p>
          <a:p>
            <a:pPr marL="914400" marR="0" lvl="1" indent="-317500" algn="l" rtl="0">
              <a:lnSpc>
                <a:spcPct val="100000"/>
              </a:lnSpc>
              <a:spcBef>
                <a:spcPts val="0"/>
              </a:spcBef>
              <a:spcAft>
                <a:spcPts val="0"/>
              </a:spcAft>
              <a:buClr>
                <a:srgbClr val="000000"/>
              </a:buClr>
              <a:buSzPts val="1400"/>
              <a:buFont typeface="Century Gothic"/>
              <a:buAutoNum type="alphaLcPeriod"/>
            </a:pPr>
            <a:r>
              <a:rPr lang="en" sz="1400" b="0" i="0" u="none" strike="noStrike" cap="none">
                <a:solidFill>
                  <a:srgbClr val="000000"/>
                </a:solidFill>
                <a:latin typeface="Century Gothic"/>
                <a:ea typeface="Century Gothic"/>
                <a:cs typeface="Century Gothic"/>
                <a:sym typeface="Century Gothic"/>
              </a:rPr>
              <a:t>Jen Rubino</a:t>
            </a: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7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453" name="Google Shape;453;p7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SzPts val="2100"/>
              <a:buNone/>
            </a:pPr>
            <a:r>
              <a:rPr lang="en" sz="2400"/>
              <a:t>2.  I can paraphrase and take notes on information shared with my peers about how kids can take action to make a difference in their community.</a:t>
            </a:r>
            <a:endParaRPr sz="2400"/>
          </a:p>
          <a:p>
            <a:pPr marL="0" lvl="0" indent="0" algn="l" rtl="0">
              <a:lnSpc>
                <a:spcPct val="90000"/>
              </a:lnSpc>
              <a:spcBef>
                <a:spcPts val="800"/>
              </a:spcBef>
              <a:spcAft>
                <a:spcPts val="0"/>
              </a:spcAft>
              <a:buSzPts val="2100"/>
              <a:buNone/>
            </a:pPr>
            <a:endParaRPr/>
          </a:p>
        </p:txBody>
      </p:sp>
      <p:pic>
        <p:nvPicPr>
          <p:cNvPr id="454" name="Google Shape;454;p71"/>
          <p:cNvPicPr preferRelativeResize="0"/>
          <p:nvPr/>
        </p:nvPicPr>
        <p:blipFill rotWithShape="1">
          <a:blip r:embed="rId3">
            <a:alphaModFix/>
          </a:blip>
          <a:srcRect/>
          <a:stretch/>
        </p:blipFill>
        <p:spPr>
          <a:xfrm>
            <a:off x="8447315" y="4354284"/>
            <a:ext cx="577307" cy="567175"/>
          </a:xfrm>
          <a:prstGeom prst="rect">
            <a:avLst/>
          </a:prstGeom>
          <a:noFill/>
          <a:ln>
            <a:noFill/>
          </a:ln>
        </p:spPr>
      </p:pic>
      <p:pic>
        <p:nvPicPr>
          <p:cNvPr id="455" name="Google Shape;455;p71"/>
          <p:cNvPicPr preferRelativeResize="0"/>
          <p:nvPr/>
        </p:nvPicPr>
        <p:blipFill rotWithShape="1">
          <a:blip r:embed="rId4">
            <a:alphaModFix/>
          </a:blip>
          <a:srcRect/>
          <a:stretch/>
        </p:blipFill>
        <p:spPr>
          <a:xfrm>
            <a:off x="7838255" y="4389835"/>
            <a:ext cx="621154" cy="55728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72"/>
          <p:cNvSpPr txBox="1">
            <a:spLocks noGrp="1"/>
          </p:cNvSpPr>
          <p:nvPr>
            <p:ph type="title"/>
          </p:nvPr>
        </p:nvSpPr>
        <p:spPr>
          <a:xfrm>
            <a:off x="628650" y="102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dirty="0"/>
              <a:t>Research Reading Share</a:t>
            </a:r>
            <a:endParaRPr dirty="0"/>
          </a:p>
        </p:txBody>
      </p:sp>
      <p:pic>
        <p:nvPicPr>
          <p:cNvPr id="461" name="Google Shape;461;p72"/>
          <p:cNvPicPr preferRelativeResize="0"/>
          <p:nvPr/>
        </p:nvPicPr>
        <p:blipFill rotWithShape="1">
          <a:blip r:embed="rId3">
            <a:alphaModFix/>
          </a:blip>
          <a:srcRect/>
          <a:stretch/>
        </p:blipFill>
        <p:spPr>
          <a:xfrm>
            <a:off x="922375" y="1097044"/>
            <a:ext cx="3529424" cy="3570655"/>
          </a:xfrm>
          <a:prstGeom prst="rect">
            <a:avLst/>
          </a:prstGeom>
          <a:noFill/>
          <a:ln w="9525" cap="flat" cmpd="sng">
            <a:solidFill>
              <a:schemeClr val="dk2"/>
            </a:solidFill>
            <a:prstDash val="solid"/>
            <a:round/>
            <a:headEnd type="none" w="sm" len="sm"/>
            <a:tailEnd type="none" w="sm" len="sm"/>
          </a:ln>
        </p:spPr>
      </p:pic>
      <p:sp>
        <p:nvSpPr>
          <p:cNvPr id="462" name="Google Shape;462;p72"/>
          <p:cNvSpPr txBox="1"/>
          <p:nvPr/>
        </p:nvSpPr>
        <p:spPr>
          <a:xfrm>
            <a:off x="5081900" y="1447575"/>
            <a:ext cx="3264600" cy="2032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Integrity means that I am honest and do the right thing, even when it’s difficult, because it is the right thing to do.</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73"/>
          <p:cNvSpPr txBox="1">
            <a:spLocks noGrp="1"/>
          </p:cNvSpPr>
          <p:nvPr>
            <p:ph type="subTitle" idx="1"/>
          </p:nvPr>
        </p:nvSpPr>
        <p:spPr>
          <a:xfrm>
            <a:off x="311700" y="304175"/>
            <a:ext cx="8520600" cy="792600"/>
          </a:xfrm>
          <a:prstGeom prst="rect">
            <a:avLst/>
          </a:prstGeom>
          <a:noFill/>
          <a:ln>
            <a:noFill/>
          </a:ln>
        </p:spPr>
        <p:txBody>
          <a:bodyPr spcFirstLastPara="1" wrap="square" lIns="68575" tIns="34275" rIns="68575" bIns="34275" anchor="t" anchorCtr="0">
            <a:noAutofit/>
          </a:bodyPr>
          <a:lstStyle/>
          <a:p>
            <a:pPr marL="0" lvl="0" indent="0" algn="ctr" rtl="0">
              <a:lnSpc>
                <a:spcPct val="90000"/>
              </a:lnSpc>
              <a:spcBef>
                <a:spcPts val="800"/>
              </a:spcBef>
              <a:spcAft>
                <a:spcPts val="0"/>
              </a:spcAft>
              <a:buSzPts val="1800"/>
              <a:buNone/>
            </a:pPr>
            <a:r>
              <a:rPr lang="en" sz="2400" b="1">
                <a:solidFill>
                  <a:srgbClr val="000000"/>
                </a:solidFill>
              </a:rPr>
              <a:t>Research Reading Share: Book Talk</a:t>
            </a:r>
            <a:endParaRPr sz="2400" b="1">
              <a:solidFill>
                <a:srgbClr val="000000"/>
              </a:solidFill>
            </a:endParaRPr>
          </a:p>
        </p:txBody>
      </p:sp>
      <p:sp>
        <p:nvSpPr>
          <p:cNvPr id="468" name="Google Shape;468;p73"/>
          <p:cNvSpPr txBox="1"/>
          <p:nvPr/>
        </p:nvSpPr>
        <p:spPr>
          <a:xfrm>
            <a:off x="947475" y="3105225"/>
            <a:ext cx="7553400" cy="8568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Complete the sentence frame using your ideas about your independent reading book. (2 minutes)</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Get in a triad and label each partner A, B or C.</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Share your sentence with the group.</a:t>
            </a:r>
            <a:endParaRPr sz="1800" b="0" i="0" u="none" strike="noStrike" cap="none">
              <a:solidFill>
                <a:srgbClr val="000000"/>
              </a:solidFill>
              <a:latin typeface="Century Gothic"/>
              <a:ea typeface="Century Gothic"/>
              <a:cs typeface="Century Gothic"/>
              <a:sym typeface="Century Gothic"/>
            </a:endParaRPr>
          </a:p>
        </p:txBody>
      </p:sp>
      <p:sp>
        <p:nvSpPr>
          <p:cNvPr id="469" name="Google Shape;469;p73"/>
          <p:cNvSpPr txBox="1"/>
          <p:nvPr/>
        </p:nvSpPr>
        <p:spPr>
          <a:xfrm>
            <a:off x="1723150" y="873213"/>
            <a:ext cx="6777600" cy="9981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chemeClr val="dk1"/>
                </a:solidFill>
                <a:latin typeface="Century Gothic"/>
                <a:ea typeface="Century Gothic"/>
                <a:cs typeface="Century Gothic"/>
                <a:sym typeface="Century Gothic"/>
              </a:rPr>
              <a:t>Learning Target: </a:t>
            </a:r>
            <a:r>
              <a:rPr lang="en" sz="1800" b="0" i="0" u="none" strike="noStrike" cap="none">
                <a:solidFill>
                  <a:schemeClr val="dk1"/>
                </a:solidFill>
                <a:latin typeface="Century Gothic"/>
                <a:ea typeface="Century Gothic"/>
                <a:cs typeface="Century Gothic"/>
                <a:sym typeface="Century Gothic"/>
              </a:rPr>
              <a:t> I can evaluate my independent reading book and share a one sentence summary of my opinion of the book with my peers.</a:t>
            </a:r>
            <a:endParaRPr sz="1400" b="0" i="0" u="none" strike="noStrike" cap="none">
              <a:solidFill>
                <a:srgbClr val="000000"/>
              </a:solidFill>
              <a:latin typeface="Arial"/>
              <a:ea typeface="Arial"/>
              <a:cs typeface="Arial"/>
              <a:sym typeface="Arial"/>
            </a:endParaRPr>
          </a:p>
        </p:txBody>
      </p:sp>
      <p:pic>
        <p:nvPicPr>
          <p:cNvPr id="470" name="Google Shape;470;p73"/>
          <p:cNvPicPr preferRelativeResize="0"/>
          <p:nvPr/>
        </p:nvPicPr>
        <p:blipFill rotWithShape="1">
          <a:blip r:embed="rId3">
            <a:alphaModFix/>
          </a:blip>
          <a:srcRect/>
          <a:stretch/>
        </p:blipFill>
        <p:spPr>
          <a:xfrm flipH="1">
            <a:off x="743208" y="975963"/>
            <a:ext cx="979942" cy="792600"/>
          </a:xfrm>
          <a:prstGeom prst="rect">
            <a:avLst/>
          </a:prstGeom>
          <a:noFill/>
          <a:ln>
            <a:noFill/>
          </a:ln>
        </p:spPr>
      </p:pic>
      <p:sp>
        <p:nvSpPr>
          <p:cNvPr id="471" name="Google Shape;471;p73"/>
          <p:cNvSpPr txBox="1"/>
          <p:nvPr/>
        </p:nvSpPr>
        <p:spPr>
          <a:xfrm>
            <a:off x="947475" y="2571750"/>
            <a:ext cx="7553400" cy="79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2" name="Google Shape;472;p73"/>
          <p:cNvSpPr txBox="1"/>
          <p:nvPr/>
        </p:nvSpPr>
        <p:spPr>
          <a:xfrm>
            <a:off x="688500" y="1871325"/>
            <a:ext cx="7767000" cy="859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chemeClr val="dk1"/>
                </a:solidFill>
                <a:latin typeface="Century Gothic"/>
                <a:ea typeface="Century Gothic"/>
                <a:cs typeface="Century Gothic"/>
                <a:sym typeface="Century Gothic"/>
              </a:rPr>
              <a:t>“I am reading ________, which is about ________. </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chemeClr val="dk1"/>
                </a:solidFill>
                <a:latin typeface="Century Gothic"/>
                <a:ea typeface="Century Gothic"/>
                <a:cs typeface="Century Gothic"/>
                <a:sym typeface="Century Gothic"/>
              </a:rPr>
              <a:t>I would/would not recommend it to a friend because ________________.”</a:t>
            </a:r>
            <a:endParaRPr sz="2400" b="0" i="0" u="none" strike="noStrike" cap="none">
              <a:solidFill>
                <a:srgbClr val="000000"/>
              </a:solidFill>
              <a:latin typeface="Century Gothic"/>
              <a:ea typeface="Century Gothic"/>
              <a:cs typeface="Century Gothic"/>
              <a:sym typeface="Century Gothic"/>
            </a:endParaRPr>
          </a:p>
        </p:txBody>
      </p:sp>
      <p:pic>
        <p:nvPicPr>
          <p:cNvPr id="473" name="Google Shape;473;p73"/>
          <p:cNvPicPr preferRelativeResize="0"/>
          <p:nvPr/>
        </p:nvPicPr>
        <p:blipFill rotWithShape="1">
          <a:blip r:embed="rId4">
            <a:alphaModFix/>
          </a:blip>
          <a:srcRect/>
          <a:stretch/>
        </p:blipFill>
        <p:spPr>
          <a:xfrm>
            <a:off x="8490858" y="4412927"/>
            <a:ext cx="515614" cy="484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74"/>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479" name="Google Shape;479;p74"/>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rgbClr val="444444"/>
                </a:solidFill>
                <a:latin typeface="Century Gothic"/>
                <a:ea typeface="Century Gothic"/>
                <a:cs typeface="Century Gothic"/>
                <a:sym typeface="Century Gothic"/>
              </a:rPr>
              <a:t>Accountable Research </a:t>
            </a:r>
            <a:r>
              <a:rPr lang="en" sz="1800" b="0" i="0" u="none" strike="noStrike" cap="none" dirty="0" smtClean="0">
                <a:solidFill>
                  <a:srgbClr val="444444"/>
                </a:solidFill>
                <a:latin typeface="Century Gothic"/>
                <a:ea typeface="Century Gothic"/>
                <a:cs typeface="Century Gothic"/>
                <a:sym typeface="Century Gothic"/>
              </a:rPr>
              <a:t>Reading</a:t>
            </a:r>
            <a:r>
              <a:rPr lang="en-US" sz="1800" b="0" i="0" u="none" strike="noStrike" cap="none" dirty="0" smtClean="0">
                <a:solidFill>
                  <a:srgbClr val="444444"/>
                </a:solidFill>
                <a:latin typeface="Century Gothic"/>
                <a:ea typeface="Century Gothic"/>
                <a:cs typeface="Century Gothic"/>
                <a:sym typeface="Century Gothic"/>
              </a:rPr>
              <a:t>:</a:t>
            </a:r>
            <a:r>
              <a:rPr lang="en" sz="1800" b="0" i="0" u="none" strike="noStrike" cap="none" dirty="0" smtClean="0">
                <a:solidFill>
                  <a:srgbClr val="444444"/>
                </a:solidFill>
                <a:latin typeface="Century Gothic"/>
                <a:ea typeface="Century Gothic"/>
                <a:cs typeface="Century Gothic"/>
                <a:sym typeface="Century Gothic"/>
              </a:rPr>
              <a:t> </a:t>
            </a:r>
            <a:r>
              <a:rPr lang="en" sz="1800" b="0" i="0" u="none" strike="noStrike" cap="none" dirty="0">
                <a:solidFill>
                  <a:srgbClr val="444444"/>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480" name="Google Shape;480;p74"/>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Module 4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7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600"/>
              <a:buNone/>
            </a:pPr>
            <a:r>
              <a:rPr lang="en" sz="3000"/>
              <a:t>Homework: Accountable Research Reading</a:t>
            </a:r>
            <a:endParaRPr sz="3000"/>
          </a:p>
        </p:txBody>
      </p:sp>
      <p:sp>
        <p:nvSpPr>
          <p:cNvPr id="486" name="Google Shape;486;p75"/>
          <p:cNvSpPr txBox="1">
            <a:spLocks noGrp="1"/>
          </p:cNvSpPr>
          <p:nvPr>
            <p:ph type="body" idx="1"/>
          </p:nvPr>
        </p:nvSpPr>
        <p:spPr>
          <a:xfrm>
            <a:off x="466675" y="935188"/>
            <a:ext cx="6255900" cy="8952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SzPts val="1400"/>
              <a:buNone/>
            </a:pPr>
            <a:endParaRPr sz="1100"/>
          </a:p>
          <a:p>
            <a:pPr marL="0" lvl="0" indent="0" algn="l" rtl="0">
              <a:lnSpc>
                <a:spcPct val="100000"/>
              </a:lnSpc>
              <a:spcBef>
                <a:spcPts val="0"/>
              </a:spcBef>
              <a:spcAft>
                <a:spcPts val="0"/>
              </a:spcAft>
              <a:buSzPts val="1400"/>
              <a:buNone/>
            </a:pPr>
            <a:endParaRPr sz="1100">
              <a:solidFill>
                <a:srgbClr val="444444"/>
              </a:solidFill>
            </a:endParaRPr>
          </a:p>
        </p:txBody>
      </p:sp>
      <p:sp>
        <p:nvSpPr>
          <p:cNvPr id="487" name="Google Shape;487;p75"/>
          <p:cNvSpPr txBox="1">
            <a:spLocks noGrp="1"/>
          </p:cNvSpPr>
          <p:nvPr>
            <p:ph type="body" idx="2"/>
          </p:nvPr>
        </p:nvSpPr>
        <p:spPr>
          <a:xfrm>
            <a:off x="466675" y="1697300"/>
            <a:ext cx="8620500" cy="2606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400"/>
              <a:buFont typeface="Arial"/>
              <a:buNone/>
            </a:pPr>
            <a:r>
              <a:rPr lang="en" sz="1300" b="1" dirty="0"/>
              <a:t>Module 4: Journal Prompts</a:t>
            </a:r>
            <a:endParaRPr sz="1300" b="1" dirty="0"/>
          </a:p>
          <a:p>
            <a:pPr marL="457200" lvl="0" indent="-311150" algn="l" rtl="0">
              <a:lnSpc>
                <a:spcPct val="115000"/>
              </a:lnSpc>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lnSpc>
                <a:spcPct val="115000"/>
              </a:lnSpc>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lnSpc>
                <a:spcPct val="115000"/>
              </a:lnSpc>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lnSpc>
                <a:spcPct val="115000"/>
              </a:lnSpc>
              <a:spcBef>
                <a:spcPts val="0"/>
              </a:spcBef>
              <a:spcAft>
                <a:spcPts val="0"/>
              </a:spcAft>
              <a:buSzPts val="1300"/>
              <a:buChar char="●"/>
            </a:pPr>
            <a:r>
              <a:rPr lang="en" sz="1300" dirty="0"/>
              <a:t>What are the most important facts you learned from reading?</a:t>
            </a:r>
            <a:endParaRPr sz="1300" dirty="0"/>
          </a:p>
          <a:p>
            <a:pPr marL="457200" lvl="0" indent="-311150" algn="l" rtl="0">
              <a:lnSpc>
                <a:spcPct val="115000"/>
              </a:lnSpc>
              <a:spcBef>
                <a:spcPts val="0"/>
              </a:spcBef>
              <a:spcAft>
                <a:spcPts val="0"/>
              </a:spcAft>
              <a:buSzPts val="1300"/>
              <a:buChar char="●"/>
            </a:pPr>
            <a:r>
              <a:rPr lang="en" sz="1300" dirty="0"/>
              <a:t>What is the most interesting fact you learned today? Why?</a:t>
            </a:r>
            <a:endParaRPr sz="1300" dirty="0"/>
          </a:p>
          <a:p>
            <a:pPr marL="457200" lvl="0" indent="-311150" algn="l" rtl="0">
              <a:lnSpc>
                <a:spcPct val="115000"/>
              </a:lnSpc>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lnSpc>
                <a:spcPct val="115000"/>
              </a:lnSpc>
              <a:spcBef>
                <a:spcPts val="0"/>
              </a:spcBef>
              <a:spcAft>
                <a:spcPts val="0"/>
              </a:spcAft>
              <a:buSzPts val="1300"/>
              <a:buChar char="●"/>
            </a:pPr>
            <a:r>
              <a:rPr lang="en" sz="1300" dirty="0"/>
              <a:t>Describe in depth a character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 setting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an event in the text using details from the text.</a:t>
            </a:r>
            <a:endParaRPr sz="1300" dirty="0"/>
          </a:p>
          <a:p>
            <a:pPr marL="457200" lvl="0" indent="-311150" algn="l" rtl="0">
              <a:lnSpc>
                <a:spcPct val="115000"/>
              </a:lnSpc>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smtClean="0"/>
              <a:t>.</a:t>
            </a:r>
            <a:r>
              <a:rPr lang="en" sz="1300" dirty="0"/>
              <a:t/>
            </a:r>
            <a:br>
              <a:rPr lang="en" sz="1300" dirty="0"/>
            </a:br>
            <a:endParaRPr sz="13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7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494" name="Google Shape;494;p76"/>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495" name="Google Shape;495;p76"/>
          <p:cNvGraphicFramePr/>
          <p:nvPr/>
        </p:nvGraphicFramePr>
        <p:xfrm>
          <a:off x="952500" y="3122350"/>
          <a:ext cx="7239000" cy="1859219"/>
        </p:xfrm>
        <a:graphic>
          <a:graphicData uri="http://schemas.openxmlformats.org/drawingml/2006/table">
            <a:tbl>
              <a:tblPr>
                <a:noFill/>
                <a:tableStyleId>{440B2167-1BC4-447D-89C4-A3750F86CE06}</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3</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9" name="Google Shape;379;p62"/>
          <p:cNvSpPr txBox="1">
            <a:spLocks noGrp="1"/>
          </p:cNvSpPr>
          <p:nvPr>
            <p:ph type="body" idx="1"/>
          </p:nvPr>
        </p:nvSpPr>
        <p:spPr>
          <a:xfrm>
            <a:off x="628650" y="120056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a:latin typeface="Century Gothic"/>
                <a:ea typeface="Century Gothic"/>
                <a:cs typeface="Century Gothic"/>
                <a:sym typeface="Century Gothic"/>
              </a:rPr>
              <a:t>Preparing for Lesson 3: </a:t>
            </a:r>
            <a:r>
              <a:rPr lang="en" sz="1700">
                <a:latin typeface="Century Gothic"/>
                <a:ea typeface="Century Gothic"/>
                <a:cs typeface="Century Gothic"/>
                <a:sym typeface="Century Gothic"/>
              </a:rPr>
              <a:t>Pre-reading and Preparing:</a:t>
            </a:r>
            <a:endParaRPr sz="17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Before teaching this lesson, please prepare by doing these things:</a:t>
            </a:r>
            <a:endParaRPr sz="17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2500"/>
              <a:buFont typeface="Arial"/>
              <a:buNone/>
            </a:pPr>
            <a:endParaRPr sz="170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a:latin typeface="Century Gothic"/>
                <a:ea typeface="Century Gothic"/>
                <a:cs typeface="Century Gothic"/>
                <a:sym typeface="Century Gothic"/>
              </a:rPr>
              <a:t>Read through Lesson 3 </a:t>
            </a:r>
            <a:r>
              <a:rPr lang="en" sz="1700" u="sng">
                <a:solidFill>
                  <a:schemeClr val="hlink"/>
                </a:solidFill>
                <a:latin typeface="Century Gothic"/>
                <a:ea typeface="Century Gothic"/>
                <a:cs typeface="Century Gothic"/>
                <a:sym typeface="Century Gothic"/>
                <a:hlinkClick r:id="rId3"/>
              </a:rPr>
              <a:t>Here</a:t>
            </a:r>
            <a:r>
              <a:rPr lang="en" sz="1700">
                <a:latin typeface="Century Gothic"/>
                <a:ea typeface="Century Gothic"/>
                <a:cs typeface="Century Gothic"/>
                <a:sym typeface="Century Gothic"/>
              </a:rPr>
              <a:t>. </a:t>
            </a:r>
            <a:endParaRPr/>
          </a:p>
          <a:p>
            <a:pPr marL="120650" lvl="0" indent="0" algn="l" rtl="0">
              <a:lnSpc>
                <a:spcPct val="200000"/>
              </a:lnSpc>
              <a:spcBef>
                <a:spcPts val="0"/>
              </a:spcBef>
              <a:spcAft>
                <a:spcPts val="0"/>
              </a:spcAft>
              <a:buSzPts val="1700"/>
              <a:buNone/>
            </a:pPr>
            <a:r>
              <a:rPr lang="en" sz="1700">
                <a:latin typeface="Century Gothic"/>
                <a:ea typeface="Century Gothic"/>
                <a:cs typeface="Century Gothic"/>
                <a:sym typeface="Century Gothic"/>
              </a:rPr>
              <a:t>In this lesson, students will be: </a:t>
            </a:r>
            <a:endParaRPr/>
          </a:p>
          <a:p>
            <a:pPr marL="406400" lvl="0" indent="-285750" algn="l" rtl="0">
              <a:lnSpc>
                <a:spcPct val="100000"/>
              </a:lnSpc>
              <a:spcBef>
                <a:spcPts val="0"/>
              </a:spcBef>
              <a:spcAft>
                <a:spcPts val="0"/>
              </a:spcAft>
              <a:buSzPts val="1700"/>
              <a:buChar char="●"/>
            </a:pPr>
            <a:r>
              <a:rPr lang="en" sz="1700">
                <a:latin typeface="Century Gothic"/>
                <a:ea typeface="Century Gothic"/>
                <a:cs typeface="Century Gothic"/>
                <a:sym typeface="Century Gothic"/>
              </a:rPr>
              <a:t>Listening Closely:  “A Boy, a Brown Bag, and a Tidal Wave of Change”</a:t>
            </a:r>
            <a:endParaRPr sz="170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Char char="●"/>
            </a:pPr>
            <a:r>
              <a:rPr lang="en" sz="1700">
                <a:latin typeface="Century Gothic"/>
                <a:ea typeface="Century Gothic"/>
                <a:cs typeface="Century Gothic"/>
                <a:sym typeface="Century Gothic"/>
              </a:rPr>
              <a:t>Reviewing Learning Targets</a:t>
            </a:r>
            <a:endParaRPr sz="170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Small Group Share:  Researching How Kids Can Take Action</a:t>
            </a:r>
            <a:endParaRPr sz="170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Research Reading Share</a:t>
            </a:r>
            <a:endParaRPr sz="170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Reviewing Homework.</a:t>
            </a:r>
            <a:endParaRPr sz="170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700"/>
              <a:buFont typeface="Century Gothic"/>
              <a:buNone/>
            </a:pPr>
            <a:endParaRPr sz="17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6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3</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85" name="Google Shape;385;p6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3: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6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3</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91" name="Google Shape;391;p6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3: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5 protocols:  Turn and Talk, Mixed Expert Groups, Think-Pair-Share, Thumb-O-Meter, and Triad Talk.</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392" name="Google Shape;392;p64"/>
          <p:cNvPicPr preferRelativeResize="0"/>
          <p:nvPr/>
        </p:nvPicPr>
        <p:blipFill rotWithShape="1">
          <a:blip r:embed="rId3">
            <a:alphaModFix/>
          </a:blip>
          <a:srcRect/>
          <a:stretch/>
        </p:blipFill>
        <p:spPr>
          <a:xfrm>
            <a:off x="7881225" y="3897940"/>
            <a:ext cx="572700" cy="572700"/>
          </a:xfrm>
          <a:prstGeom prst="rect">
            <a:avLst/>
          </a:prstGeom>
          <a:noFill/>
          <a:ln>
            <a:noFill/>
          </a:ln>
        </p:spPr>
      </p:pic>
      <p:pic>
        <p:nvPicPr>
          <p:cNvPr id="393" name="Google Shape;393;p64"/>
          <p:cNvPicPr preferRelativeResize="0"/>
          <p:nvPr/>
        </p:nvPicPr>
        <p:blipFill rotWithShape="1">
          <a:blip r:embed="rId4">
            <a:alphaModFix/>
          </a:blip>
          <a:srcRect/>
          <a:stretch/>
        </p:blipFill>
        <p:spPr>
          <a:xfrm>
            <a:off x="5874765" y="4004100"/>
            <a:ext cx="571500" cy="571500"/>
          </a:xfrm>
          <a:prstGeom prst="rect">
            <a:avLst/>
          </a:prstGeom>
          <a:noFill/>
          <a:ln>
            <a:noFill/>
          </a:ln>
        </p:spPr>
      </p:pic>
      <p:pic>
        <p:nvPicPr>
          <p:cNvPr id="394" name="Google Shape;394;p64"/>
          <p:cNvPicPr preferRelativeResize="0"/>
          <p:nvPr/>
        </p:nvPicPr>
        <p:blipFill rotWithShape="1">
          <a:blip r:embed="rId5">
            <a:alphaModFix/>
          </a:blip>
          <a:srcRect/>
          <a:stretch/>
        </p:blipFill>
        <p:spPr>
          <a:xfrm>
            <a:off x="7391307" y="4075585"/>
            <a:ext cx="428500" cy="428552"/>
          </a:xfrm>
          <a:prstGeom prst="rect">
            <a:avLst/>
          </a:prstGeom>
          <a:noFill/>
          <a:ln>
            <a:noFill/>
          </a:ln>
        </p:spPr>
      </p:pic>
      <p:pic>
        <p:nvPicPr>
          <p:cNvPr id="395" name="Google Shape;395;p64"/>
          <p:cNvPicPr preferRelativeResize="0"/>
          <p:nvPr/>
        </p:nvPicPr>
        <p:blipFill rotWithShape="1">
          <a:blip r:embed="rId6">
            <a:alphaModFix/>
          </a:blip>
          <a:srcRect/>
          <a:stretch/>
        </p:blipFill>
        <p:spPr>
          <a:xfrm>
            <a:off x="8515350" y="3864475"/>
            <a:ext cx="639650" cy="639650"/>
          </a:xfrm>
          <a:prstGeom prst="rect">
            <a:avLst/>
          </a:prstGeom>
          <a:noFill/>
          <a:ln>
            <a:noFill/>
          </a:ln>
        </p:spPr>
      </p:pic>
      <p:pic>
        <p:nvPicPr>
          <p:cNvPr id="396" name="Google Shape;396;p64"/>
          <p:cNvPicPr preferRelativeResize="0"/>
          <p:nvPr/>
        </p:nvPicPr>
        <p:blipFill rotWithShape="1">
          <a:blip r:embed="rId7">
            <a:alphaModFix/>
          </a:blip>
          <a:srcRect/>
          <a:stretch/>
        </p:blipFill>
        <p:spPr>
          <a:xfrm>
            <a:off x="6573125" y="3898550"/>
            <a:ext cx="695325" cy="571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65"/>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Module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a:latin typeface="Century Gothic"/>
                <a:ea typeface="Century Gothic"/>
                <a:cs typeface="Century Gothic"/>
                <a:sym typeface="Century Gothic"/>
              </a:rPr>
              <a:t>: Lesson </a:t>
            </a:r>
            <a:r>
              <a:rPr lang="en" sz="3600">
                <a:latin typeface="Century Gothic"/>
                <a:ea typeface="Century Gothic"/>
                <a:cs typeface="Century Gothic"/>
                <a:sym typeface="Century Gothic"/>
              </a:rPr>
              <a:t>3</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endParaRPr/>
          </a:p>
        </p:txBody>
      </p:sp>
      <p:sp>
        <p:nvSpPr>
          <p:cNvPr id="402" name="Google Shape;402;p65"/>
          <p:cNvSpPr txBox="1">
            <a:spLocks noGrp="1"/>
          </p:cNvSpPr>
          <p:nvPr>
            <p:ph type="body" idx="1"/>
          </p:nvPr>
        </p:nvSpPr>
        <p:spPr>
          <a:xfrm>
            <a:off x="628650" y="1040626"/>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a:latin typeface="Century Gothic"/>
                <a:ea typeface="Century Gothic"/>
                <a:cs typeface="Century Gothic"/>
                <a:sym typeface="Century Gothic"/>
              </a:rPr>
              <a:t>Preparing for Lesson 3: </a:t>
            </a:r>
            <a:r>
              <a:rPr lang="en" sz="1800">
                <a:latin typeface="Century Gothic"/>
                <a:ea typeface="Century Gothic"/>
                <a:cs typeface="Century Gothic"/>
                <a:sym typeface="Century Gothic"/>
              </a:rPr>
              <a:t>Supports for Students Who Need It</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a:solidFill>
                  <a:srgbClr val="444444"/>
                </a:solidFill>
                <a:latin typeface="Century Gothic"/>
                <a:ea typeface="Century Gothic"/>
                <a:cs typeface="Century Gothic"/>
                <a:sym typeface="Century Gothic"/>
              </a:rPr>
              <a:t>The basic design of this lesson supports students with the opportunity to add to their body of research by viewing and discussing as a class a video of another kid who is making a difference in the world. Students also have the opportunity to learn from others as students share their research on the topic. </a:t>
            </a: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a:solidFill>
                  <a:srgbClr val="444444"/>
                </a:solidFill>
                <a:latin typeface="Century Gothic"/>
                <a:ea typeface="Century Gothic"/>
                <a:cs typeface="Century Gothic"/>
                <a:sym typeface="Century Gothic"/>
              </a:rPr>
              <a:t>Students may find it challenging to process the language in the video and identify reasons and supporting evidence for why kids can make a difference. Students may also find it challenging to share their expert group research if they have any anxiety about speaking in front of a group.</a:t>
            </a: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p:txBody>
      </p:sp>
      <p:sp>
        <p:nvSpPr>
          <p:cNvPr id="403" name="Google Shape;403;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4" name="Google Shape;404;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5" name="Google Shape;405;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6" name="Google Shape;406;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7" name="Google Shape;407;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8" name="Google Shape;408;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12"/>
        <p:cNvGrpSpPr/>
        <p:nvPr/>
      </p:nvGrpSpPr>
      <p:grpSpPr>
        <a:xfrm>
          <a:off x="0" y="0"/>
          <a:ext cx="0" cy="0"/>
          <a:chOff x="0" y="0"/>
          <a:chExt cx="0" cy="0"/>
        </a:xfrm>
      </p:grpSpPr>
      <p:pic>
        <p:nvPicPr>
          <p:cNvPr id="413" name="Google Shape;413;p6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414" name="Google Shape;414;p6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15" name="Google Shape;415;p66"/>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416" name="Google Shape;416;p6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417" name="Google Shape;417;p6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67"/>
          <p:cNvSpPr txBox="1">
            <a:spLocks noGrp="1"/>
          </p:cNvSpPr>
          <p:nvPr>
            <p:ph type="title"/>
          </p:nvPr>
        </p:nvSpPr>
        <p:spPr>
          <a:xfrm>
            <a:off x="628650" y="110558"/>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423" name="Google Shape;423;p67"/>
          <p:cNvSpPr txBox="1">
            <a:spLocks noGrp="1"/>
          </p:cNvSpPr>
          <p:nvPr>
            <p:ph type="body" idx="1"/>
          </p:nvPr>
        </p:nvSpPr>
        <p:spPr>
          <a:xfrm>
            <a:off x="465363" y="1266109"/>
            <a:ext cx="8395607" cy="3634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Char char="●"/>
            </a:pPr>
            <a:r>
              <a:rPr lang="en" sz="2400" dirty="0">
                <a:latin typeface="Century Gothic"/>
                <a:ea typeface="Century Gothic"/>
                <a:cs typeface="Century Gothic"/>
                <a:sym typeface="Century Gothic"/>
              </a:rPr>
              <a:t>Listening Closely:  “A Boy, a Brown Bag, and a Tidal Wave of Change”;</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Learning Targets;</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Small Group Share:  Researching How Kids Can Take Action</a:t>
            </a:r>
            <a:r>
              <a:rPr lang="en" sz="2400" i="1"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Participating in Research Reading Share</a:t>
            </a:r>
            <a:r>
              <a:rPr lang="en" sz="2400" i="1" dirty="0">
                <a:latin typeface="Century Gothic"/>
                <a:ea typeface="Century Gothic"/>
                <a:cs typeface="Century Gothic"/>
                <a:sym typeface="Century Gothic"/>
              </a:rPr>
              <a:t>; </a:t>
            </a:r>
            <a:r>
              <a:rPr lang="en" sz="2400" dirty="0">
                <a:latin typeface="Century Gothic"/>
                <a:ea typeface="Century Gothic"/>
                <a:cs typeface="Century Gothic"/>
                <a:sym typeface="Century Gothic"/>
              </a:rPr>
              <a:t>and</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Homework.</a:t>
            </a: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6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sz="3000">
                <a:latin typeface="Century Gothic"/>
                <a:ea typeface="Century Gothic"/>
                <a:cs typeface="Century Gothic"/>
                <a:sym typeface="Century Gothic"/>
              </a:rPr>
              <a:t>Listening Closely:  “A Boy, A Brown Bag, and a Tidal Wave of Change”</a:t>
            </a:r>
            <a:endParaRPr sz="3000">
              <a:latin typeface="Century Gothic"/>
              <a:ea typeface="Century Gothic"/>
              <a:cs typeface="Century Gothic"/>
              <a:sym typeface="Century Gothic"/>
            </a:endParaRPr>
          </a:p>
        </p:txBody>
      </p:sp>
      <p:sp>
        <p:nvSpPr>
          <p:cNvPr id="429" name="Google Shape;429;p68"/>
          <p:cNvSpPr txBox="1"/>
          <p:nvPr/>
        </p:nvSpPr>
        <p:spPr>
          <a:xfrm>
            <a:off x="723775" y="1601575"/>
            <a:ext cx="6914400" cy="23406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Braeden states that kids can make a difference.  What evidence, or facts and details, does he give to support or prove this reason?</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is another reason Braeden gives to support the point that kids can make a difference?  What explanation does he give for why he thinks this is true?</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evidence, or facts and details, does he give to support or prove this reason?</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6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Targets</a:t>
            </a:r>
            <a:endParaRPr sz="3300" i="0" u="none" strike="noStrike" cap="none">
              <a:solidFill>
                <a:schemeClr val="dk1"/>
              </a:solidFill>
              <a:latin typeface="Century Gothic"/>
              <a:ea typeface="Century Gothic"/>
              <a:cs typeface="Century Gothic"/>
              <a:sym typeface="Century Gothic"/>
            </a:endParaRPr>
          </a:p>
        </p:txBody>
      </p:sp>
      <p:sp>
        <p:nvSpPr>
          <p:cNvPr id="435" name="Google Shape;435;p6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identify the reasons and evidence Braeden gives to support the point that kids can make a difference.</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paraphrase and take notes on information shared with my peers about how kids can take action to make a difference in their community.</a:t>
            </a:r>
            <a:endParaRPr sz="2400">
              <a:latin typeface="Century Gothic"/>
              <a:ea typeface="Century Gothic"/>
              <a:cs typeface="Century Gothic"/>
              <a:sym typeface="Century Gothic"/>
            </a:endParaRPr>
          </a:p>
        </p:txBody>
      </p:sp>
      <p:pic>
        <p:nvPicPr>
          <p:cNvPr id="436" name="Google Shape;436;p69"/>
          <p:cNvPicPr preferRelativeResize="0"/>
          <p:nvPr/>
        </p:nvPicPr>
        <p:blipFill rotWithShape="1">
          <a:blip r:embed="rId3">
            <a:alphaModFix/>
          </a:blip>
          <a:srcRect/>
          <a:stretch/>
        </p:blipFill>
        <p:spPr>
          <a:xfrm>
            <a:off x="7871797" y="4386335"/>
            <a:ext cx="571500" cy="571500"/>
          </a:xfrm>
          <a:prstGeom prst="rect">
            <a:avLst/>
          </a:prstGeom>
          <a:noFill/>
          <a:ln>
            <a:noFill/>
          </a:ln>
        </p:spPr>
      </p:pic>
      <p:pic>
        <p:nvPicPr>
          <p:cNvPr id="437" name="Google Shape;437;p69"/>
          <p:cNvPicPr preferRelativeResize="0"/>
          <p:nvPr/>
        </p:nvPicPr>
        <p:blipFill rotWithShape="1">
          <a:blip r:embed="rId4">
            <a:alphaModFix/>
          </a:blip>
          <a:srcRect/>
          <a:stretch/>
        </p:blipFill>
        <p:spPr>
          <a:xfrm>
            <a:off x="7237104" y="4403567"/>
            <a:ext cx="634693" cy="579057"/>
          </a:xfrm>
          <a:prstGeom prst="rect">
            <a:avLst/>
          </a:prstGeom>
          <a:noFill/>
          <a:ln>
            <a:noFill/>
          </a:ln>
        </p:spPr>
      </p:pic>
      <p:pic>
        <p:nvPicPr>
          <p:cNvPr id="438" name="Google Shape;438;p69"/>
          <p:cNvPicPr preferRelativeResize="0"/>
          <p:nvPr/>
        </p:nvPicPr>
        <p:blipFill rotWithShape="1">
          <a:blip r:embed="rId5">
            <a:alphaModFix/>
          </a:blip>
          <a:srcRect/>
          <a:stretch/>
        </p:blipFill>
        <p:spPr>
          <a:xfrm>
            <a:off x="8482692" y="4346269"/>
            <a:ext cx="572700" cy="5727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8722345-2008-459B-8283-A0ADAD2015E4}"/>
</file>

<file path=customXml/itemProps2.xml><?xml version="1.0" encoding="utf-8"?>
<ds:datastoreItem xmlns:ds="http://schemas.openxmlformats.org/officeDocument/2006/customXml" ds:itemID="{ACD95CD0-35D5-42DF-95E8-58444079F36B}"/>
</file>

<file path=customXml/itemProps3.xml><?xml version="1.0" encoding="utf-8"?>
<ds:datastoreItem xmlns:ds="http://schemas.openxmlformats.org/officeDocument/2006/customXml" ds:itemID="{0EE682EA-7912-48F7-9BF9-61E9BD9F5BFF}"/>
</file>

<file path=docProps/app.xml><?xml version="1.0" encoding="utf-8"?>
<Properties xmlns="http://schemas.openxmlformats.org/officeDocument/2006/extended-properties" xmlns:vt="http://schemas.openxmlformats.org/officeDocument/2006/docPropsVTypes">
  <TotalTime>18</TotalTime>
  <Words>4892</Words>
  <Application>Microsoft Macintosh PowerPoint</Application>
  <PresentationFormat>On-screen Show (16:9)</PresentationFormat>
  <Paragraphs>365</Paragraphs>
  <Slides>16</Slides>
  <Notes>16</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16</vt:i4>
      </vt:variant>
    </vt:vector>
  </HeadingPairs>
  <TitlesOfParts>
    <vt:vector size="25" baseType="lpstr">
      <vt:lpstr>Century Gothic</vt:lpstr>
      <vt:lpstr>Overlock</vt:lpstr>
      <vt:lpstr>Georgia</vt:lpstr>
      <vt:lpstr>Calibri</vt:lpstr>
      <vt:lpstr>Office Theme</vt:lpstr>
      <vt:lpstr>Office Theme</vt:lpstr>
      <vt:lpstr>Office Theme</vt:lpstr>
      <vt:lpstr>Simple Light</vt:lpstr>
      <vt:lpstr>Office Theme</vt:lpstr>
      <vt:lpstr>Grade 4: Module 4: Unit 3: Lesson 3 Teacher slide, before teaching.</vt:lpstr>
      <vt:lpstr>Grade 4: Module 4: Unit 3: Lesson 3 Teacher slide, before teaching.</vt:lpstr>
      <vt:lpstr>Grade 4: Module 4: Unit 3: Lesson 3 Teacher slide, before teaching.</vt:lpstr>
      <vt:lpstr>Grade 4: Module 4: Unit 3: Lesson 3 Teacher slide, before teaching.</vt:lpstr>
      <vt:lpstr>Grade 4: Module 4: Unit 3: Lesson 3 Teacher slide, before teaching. </vt:lpstr>
      <vt:lpstr>Grade 4: Module 4:  Unit 3: Lesson 3</vt:lpstr>
      <vt:lpstr>Hello, Students!</vt:lpstr>
      <vt:lpstr>Listening Closely:  “A Boy, A Brown Bag, and a Tidal Wave of Change”</vt:lpstr>
      <vt:lpstr>Reviewing Learning Targets</vt:lpstr>
      <vt:lpstr>Small Group Share:  Researching How Kids Can Take Action</vt:lpstr>
      <vt:lpstr>Reviewing the Learning Target</vt:lpstr>
      <vt:lpstr>Research Reading Share</vt:lpstr>
      <vt:lpstr>PowerPoint Presentation</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3 Teacher slide, before teaching.</dc:title>
  <dc:creator>nbravo</dc:creator>
  <cp:lastModifiedBy>Alexander Specht</cp:lastModifiedBy>
  <cp:revision>9</cp:revision>
  <dcterms:modified xsi:type="dcterms:W3CDTF">2019-01-02T18:55:11Z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