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D8DA41-B651-A746-892D-F879917C48CB}" v="6" dt="2018-10-08T02:09:55.796"/>
  </p1510:revLst>
</p1510:revInfo>
</file>

<file path=ppt/tableStyles.xml><?xml version="1.0" encoding="utf-8"?>
<a:tblStyleLst xmlns:a="http://schemas.openxmlformats.org/drawingml/2006/main" def="{3C4A1C9C-9342-4BB9-AA21-C5F5A9E76C88}">
  <a:tblStyle styleId="{3C4A1C9C-9342-4BB9-AA21-C5F5A9E76C8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59077A2-96D5-466D-9484-D2B4420139F6}"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7CD8DA41-B651-A746-892D-F879917C48CB}"/>
    <pc:docChg chg="modMainMaster">
      <pc:chgData name="Jennifer Snapp" userId="42622253-5fe4-47d2-9c8f-1ef2d995c939" providerId="ADAL" clId="{7CD8DA41-B651-A746-892D-F879917C48CB}" dt="2018-10-08T02:09:55.796" v="5" actId="14100"/>
      <pc:docMkLst>
        <pc:docMk/>
      </pc:docMkLst>
      <pc:sldMasterChg chg="addSp modSp">
        <pc:chgData name="Jennifer Snapp" userId="42622253-5fe4-47d2-9c8f-1ef2d995c939" providerId="ADAL" clId="{7CD8DA41-B651-A746-892D-F879917C48CB}" dt="2018-10-08T02:09:55.796" v="5" actId="14100"/>
        <pc:sldMasterMkLst>
          <pc:docMk/>
          <pc:sldMasterMk cId="0" sldId="2147483659"/>
        </pc:sldMasterMkLst>
        <pc:picChg chg="add mod">
          <ac:chgData name="Jennifer Snapp" userId="42622253-5fe4-47d2-9c8f-1ef2d995c939" providerId="ADAL" clId="{7CD8DA41-B651-A746-892D-F879917C48CB}" dt="2018-10-08T02:09:55.796" v="5" actId="14100"/>
          <ac:picMkLst>
            <pc:docMk/>
            <pc:sldMasterMk cId="0" sldId="2147483659"/>
            <ac:picMk id="3" creationId="{01E43000-2C2B-434E-BD6C-84BA76EF370D}"/>
          </ac:picMkLst>
        </pc:picChg>
      </pc:sldMasterChg>
    </pc:docChg>
  </pc:docChgLst>
  <pc:docChgLst>
    <pc:chgData name="Jennifer Snapp" userId="S::jennifer.snapp@detroitk12.org::42622253-5fe4-47d2-9c8f-1ef2d995c939" providerId="AD" clId="Web-{94AA3129-0D5F-7F29-9B2B-0B3EBF2DFA9D}"/>
    <pc:docChg chg="modSld">
      <pc:chgData name="Jennifer Snapp" userId="S::jennifer.snapp@detroitk12.org::42622253-5fe4-47d2-9c8f-1ef2d995c939" providerId="AD" clId="Web-{94AA3129-0D5F-7F29-9B2B-0B3EBF2DFA9D}" dt="2018-10-08T02:11:39.909" v="2" actId="1076"/>
      <pc:docMkLst>
        <pc:docMk/>
      </pc:docMkLst>
      <pc:sldChg chg="addSp modSp">
        <pc:chgData name="Jennifer Snapp" userId="S::jennifer.snapp@detroitk12.org::42622253-5fe4-47d2-9c8f-1ef2d995c939" providerId="AD" clId="Web-{94AA3129-0D5F-7F29-9B2B-0B3EBF2DFA9D}" dt="2018-10-08T02:11:39.909" v="2" actId="1076"/>
        <pc:sldMkLst>
          <pc:docMk/>
          <pc:sldMk cId="0" sldId="260"/>
        </pc:sldMkLst>
        <pc:picChg chg="add mod">
          <ac:chgData name="Jennifer Snapp" userId="S::jennifer.snapp@detroitk12.org::42622253-5fe4-47d2-9c8f-1ef2d995c939" providerId="AD" clId="Web-{94AA3129-0D5F-7F29-9B2B-0B3EBF2DFA9D}" dt="2018-10-08T02:11:39.909" v="2" actId="1076"/>
          <ac:picMkLst>
            <pc:docMk/>
            <pc:sldMk cId="0" sldId="260"/>
            <ac:picMk id="2" creationId="{965BEE67-641F-4498-A22D-2A85489E71A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51689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youtube.com/watch?v=e7GCCBIgFaQ"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www.youtube.com/watch?v=rj4ya_Gyq80"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4045639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b="1" i="0" u="none" strike="noStrike" cap="none">
                <a:solidFill>
                  <a:schemeClr val="dk1"/>
                </a:solidFill>
                <a:latin typeface="Calibri"/>
                <a:ea typeface="Calibri"/>
                <a:cs typeface="Calibri"/>
                <a:sym typeface="Calibri"/>
              </a:rPr>
              <a:t>: 13-1</a:t>
            </a:r>
            <a:r>
              <a:rPr lang="en-US" b="1"/>
              <a:t>5 </a:t>
            </a:r>
            <a:r>
              <a:rPr lang="en-US" b="1" i="0" u="none" strike="noStrike" cap="none">
                <a:solidFill>
                  <a:schemeClr val="dk1"/>
                </a:solidFill>
                <a:latin typeface="Calibri"/>
                <a:ea typeface="Calibri"/>
                <a:cs typeface="Calibri"/>
                <a:sym typeface="Calibri"/>
              </a:rPr>
              <a:t>minutes (this s</a:t>
            </a:r>
            <a:r>
              <a:rPr lang="en-US" b="1"/>
              <a:t>lide, </a:t>
            </a:r>
            <a:r>
              <a:rPr lang="en-US" b="1" i="0" u="none" strike="noStrike" cap="none">
                <a:solidFill>
                  <a:schemeClr val="dk1"/>
                </a:solidFill>
                <a:latin typeface="Calibri"/>
                <a:ea typeface="Calibri"/>
                <a:cs typeface="Calibri"/>
                <a:sym typeface="Calibri"/>
              </a:rPr>
              <a:t>3-4 minutes)</a:t>
            </a:r>
            <a:endParaRPr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a:solidFill>
                  <a:schemeClr val="dk1"/>
                </a:solidFill>
                <a:latin typeface="Calibri"/>
                <a:ea typeface="Calibri"/>
                <a:cs typeface="Calibri"/>
                <a:sym typeface="Calibri"/>
              </a:rPr>
              <a:t>Student Grouping:  Whole Group</a:t>
            </a:r>
          </a:p>
          <a:p>
            <a:pPr marL="0" marR="0" lvl="0" indent="0" algn="l" rtl="0">
              <a:lnSpc>
                <a:spcPct val="100000"/>
              </a:lnSpc>
              <a:spcBef>
                <a:spcPts val="0"/>
              </a:spcBef>
              <a:spcAft>
                <a:spcPts val="0"/>
              </a:spcAft>
              <a:buClr>
                <a:srgbClr val="000000"/>
              </a:buClr>
              <a:buSzPts val="1400"/>
              <a:buFont typeface="Arial"/>
              <a:buNone/>
            </a:pPr>
            <a:endParaRPr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b="1"/>
              <a:t>1 of 2</a:t>
            </a:r>
            <a:endParaRPr b="1"/>
          </a:p>
          <a:p>
            <a:pPr marL="0" lvl="0" indent="0" rtl="0">
              <a:lnSpc>
                <a:spcPct val="100000"/>
              </a:lnSpc>
              <a:spcBef>
                <a:spcPts val="0"/>
              </a:spcBef>
              <a:spcAft>
                <a:spcPts val="0"/>
              </a:spcAft>
              <a:buClr>
                <a:srgbClr val="000000"/>
              </a:buClr>
              <a:buSzPts val="1100"/>
              <a:buFont typeface="Arial"/>
              <a:buNone/>
            </a:pPr>
            <a:endParaRPr b="1"/>
          </a:p>
          <a:p>
            <a:pPr marL="0" lvl="0" indent="0" rtl="0">
              <a:lnSpc>
                <a:spcPct val="100000"/>
              </a:lnSpc>
              <a:spcBef>
                <a:spcPts val="0"/>
              </a:spcBef>
              <a:spcAft>
                <a:spcPts val="0"/>
              </a:spcAft>
              <a:buClr>
                <a:srgbClr val="000000"/>
              </a:buClr>
              <a:buSzPts val="1100"/>
              <a:buFont typeface="Arial"/>
              <a:buNone/>
            </a:pPr>
            <a:r>
              <a:rPr lang="en-US" b="1">
                <a:solidFill>
                  <a:srgbClr val="000000"/>
                </a:solidFill>
              </a:rPr>
              <a:t>Work Time A. Building Background Knowledge on César Chávez </a:t>
            </a:r>
            <a:endParaRPr b="1">
              <a:solidFill>
                <a:srgbClr val="000000"/>
              </a:solidFill>
            </a:endParaRPr>
          </a:p>
          <a:p>
            <a:pPr marL="0" marR="0" lvl="0" indent="0" algn="l" rtl="0">
              <a:lnSpc>
                <a:spcPct val="100000"/>
              </a:lnSpc>
              <a:spcBef>
                <a:spcPts val="0"/>
              </a:spcBef>
              <a:spcAft>
                <a:spcPts val="0"/>
              </a:spcAft>
              <a:buClr>
                <a:srgbClr val="000000"/>
              </a:buClr>
              <a:buSzPts val="1400"/>
              <a:buFont typeface="Arial"/>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  </a:t>
            </a:r>
            <a:endParaRPr/>
          </a:p>
          <a:p>
            <a:pPr marL="457200" marR="0" lvl="0" indent="-304800" algn="l" rtl="0">
              <a:lnSpc>
                <a:spcPct val="100000"/>
              </a:lnSpc>
              <a:spcBef>
                <a:spcPts val="0"/>
              </a:spcBef>
              <a:spcAft>
                <a:spcPts val="0"/>
              </a:spcAft>
              <a:buSzPts val="1200"/>
              <a:buChar char="●"/>
            </a:pPr>
            <a:r>
              <a:rPr lang="en-US"/>
              <a:t>Students will only be looking at this worksheet, while you review it. The next slide is for the read aloud of the text.</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lvl="0" indent="-304800" rtl="0">
              <a:lnSpc>
                <a:spcPct val="100000"/>
              </a:lnSpc>
              <a:spcBef>
                <a:spcPts val="0"/>
              </a:spcBef>
              <a:spcAft>
                <a:spcPts val="0"/>
              </a:spcAft>
              <a:buSzPts val="1200"/>
              <a:buFont typeface="Calibri"/>
              <a:buAutoNum type="arabicPeriod"/>
            </a:pPr>
            <a:r>
              <a:rPr lang="en-US"/>
              <a:t>Tell students that one major agent of change was César Chávez.</a:t>
            </a:r>
            <a:endParaRPr/>
          </a:p>
          <a:p>
            <a:pPr marL="457200" lvl="0" indent="-304800" rtl="0">
              <a:lnSpc>
                <a:spcPct val="100000"/>
              </a:lnSpc>
              <a:spcBef>
                <a:spcPts val="0"/>
              </a:spcBef>
              <a:spcAft>
                <a:spcPts val="0"/>
              </a:spcAft>
              <a:buSzPts val="1200"/>
              <a:buFont typeface="Calibri"/>
              <a:buAutoNum type="arabicPeriod"/>
            </a:pPr>
            <a:r>
              <a:rPr lang="en-US"/>
              <a:t>Direct their attention to the learning target about him: “I can explain significant facts about the life and work of Cesar Chavez.”</a:t>
            </a:r>
            <a:endParaRPr/>
          </a:p>
          <a:p>
            <a:pPr marL="457200" lvl="0" indent="-304800" rtl="0">
              <a:lnSpc>
                <a:spcPct val="100000"/>
              </a:lnSpc>
              <a:spcBef>
                <a:spcPts val="0"/>
              </a:spcBef>
              <a:spcAft>
                <a:spcPts val="0"/>
              </a:spcAft>
              <a:buSzPts val="1200"/>
              <a:buFont typeface="Calibri"/>
              <a:buAutoNum type="arabicPeriod"/>
            </a:pPr>
            <a:r>
              <a:rPr lang="en-US"/>
              <a:t>Distribute the </a:t>
            </a:r>
            <a:r>
              <a:rPr lang="en-US" b="1"/>
              <a:t>Building Background Knowledge Worksheet</a:t>
            </a:r>
            <a:r>
              <a:rPr lang="en-US"/>
              <a:t>. Use whichever source you have selected to help students understand the life and work of César Chávez.</a:t>
            </a:r>
            <a:endParaRPr/>
          </a:p>
          <a:p>
            <a:pPr marL="457200" lvl="0" indent="0"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Arial"/>
              <a:buNone/>
            </a:pPr>
            <a:r>
              <a:rPr lang="en-US" i="0" u="none" strike="noStrike" cap="none">
                <a:solidFill>
                  <a:schemeClr val="dk1"/>
                </a:solidFill>
              </a:rPr>
              <a:t>Student Look </a:t>
            </a:r>
            <a:r>
              <a:rPr lang="en-US" i="0" u="none" strike="noStrike" cap="none" err="1">
                <a:solidFill>
                  <a:schemeClr val="dk1"/>
                </a:solidFill>
              </a:rPr>
              <a:t>Fors</a:t>
            </a:r>
            <a:r>
              <a:rPr lang="en-US" i="0" u="none" strike="noStrike" cap="none">
                <a:solidFill>
                  <a:schemeClr val="dk1"/>
                </a:solidFill>
              </a:rPr>
              <a:t>/Listen </a:t>
            </a:r>
            <a:r>
              <a:rPr lang="en-US" i="0" u="none" strike="noStrike" cap="none" err="1">
                <a:solidFill>
                  <a:schemeClr val="dk1"/>
                </a:solidFill>
              </a:rPr>
              <a:t>Fors</a:t>
            </a:r>
            <a:r>
              <a:rPr lang="en-US" i="0" u="none" strike="noStrike" cap="none">
                <a:solidFill>
                  <a:schemeClr val="dk1"/>
                </a:solidFill>
              </a:rPr>
              <a:t>:</a:t>
            </a:r>
            <a:endParaRPr i="0" u="none" strike="noStrike" cap="none">
              <a:solidFill>
                <a:schemeClr val="dk1"/>
              </a:solidFill>
            </a:endParaRPr>
          </a:p>
          <a:p>
            <a:pPr marL="457200" marR="0" lvl="0" indent="-304800" algn="l" rtl="0">
              <a:lnSpc>
                <a:spcPct val="100000"/>
              </a:lnSpc>
              <a:spcBef>
                <a:spcPts val="0"/>
              </a:spcBef>
              <a:spcAft>
                <a:spcPts val="0"/>
              </a:spcAft>
              <a:buSzPts val="1200"/>
              <a:buChar char="●"/>
            </a:pPr>
            <a:r>
              <a:rPr lang="en-US"/>
              <a:t>Be sure students are listening as you review the slide.</a:t>
            </a:r>
            <a:endParaRPr/>
          </a:p>
          <a:p>
            <a:pPr marL="457200" marR="0" lvl="0" indent="0" algn="l" rtl="0">
              <a:lnSpc>
                <a:spcPct val="100000"/>
              </a:lnSpc>
              <a:spcBef>
                <a:spcPts val="0"/>
              </a:spcBef>
              <a:spcAft>
                <a:spcPts val="0"/>
              </a:spcAft>
              <a:buNone/>
            </a:pPr>
            <a:endParaRPr/>
          </a:p>
          <a:p>
            <a:pPr marL="0" lvl="0" indent="0" rtl="0">
              <a:lnSpc>
                <a:spcPct val="100000"/>
              </a:lnSpc>
              <a:spcBef>
                <a:spcPts val="0"/>
              </a:spcBef>
              <a:spcAft>
                <a:spcPts val="0"/>
              </a:spcAft>
              <a:buClr>
                <a:schemeClr val="dk1"/>
              </a:buClr>
              <a:buSzPts val="1100"/>
              <a:buFont typeface="Arial"/>
              <a:buNone/>
            </a:pPr>
            <a:r>
              <a:rPr lang="en-US"/>
              <a:t>Support for Any Students Who Need It: None</a:t>
            </a:r>
            <a:endParaRPr/>
          </a:p>
          <a:p>
            <a:pPr marL="0" lvl="0" indent="0" rtl="0">
              <a:lnSpc>
                <a:spcPct val="100000"/>
              </a:lnSpc>
              <a:spcBef>
                <a:spcPts val="0"/>
              </a:spcBef>
              <a:spcAft>
                <a:spcPts val="0"/>
              </a:spcAft>
              <a:buClr>
                <a:schemeClr val="dk1"/>
              </a:buClr>
              <a:buSzPts val="1100"/>
              <a:buFont typeface="Arial"/>
              <a:buNone/>
            </a:pPr>
            <a:endParaRPr/>
          </a:p>
          <a:p>
            <a:pPr marL="0" marR="0" lvl="0" indent="0" algn="l" rtl="0">
              <a:lnSpc>
                <a:spcPct val="100000"/>
              </a:lnSpc>
              <a:spcBef>
                <a:spcPts val="0"/>
              </a:spcBef>
              <a:spcAft>
                <a:spcPts val="0"/>
              </a:spcAft>
              <a:buNone/>
            </a:pPr>
            <a:endParaRPr/>
          </a:p>
        </p:txBody>
      </p:sp>
      <p:sp>
        <p:nvSpPr>
          <p:cNvPr id="155" name="Google Shape;15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3243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b="1" i="0" u="none" strike="noStrike" cap="none">
                <a:solidFill>
                  <a:schemeClr val="dk1"/>
                </a:solidFill>
                <a:latin typeface="Calibri"/>
                <a:ea typeface="Calibri"/>
                <a:cs typeface="Calibri"/>
                <a:sym typeface="Calibri"/>
              </a:rPr>
              <a:t>: 13-</a:t>
            </a:r>
            <a:r>
              <a:rPr lang="en-US" b="1"/>
              <a:t>15</a:t>
            </a:r>
            <a:r>
              <a:rPr lang="en-US" b="1" i="0" u="none" strike="noStrike" cap="none">
                <a:solidFill>
                  <a:schemeClr val="dk1"/>
                </a:solidFill>
                <a:latin typeface="Calibri"/>
                <a:ea typeface="Calibri"/>
                <a:cs typeface="Calibri"/>
                <a:sym typeface="Calibri"/>
              </a:rPr>
              <a:t> minutes (this slide, 12-14 minutes</a:t>
            </a:r>
            <a:r>
              <a:rPr lang="en-US" b="1"/>
              <a:t>)</a:t>
            </a:r>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a:solidFill>
                  <a:schemeClr val="dk1"/>
                </a:solidFill>
                <a:latin typeface="Calibri"/>
                <a:ea typeface="Calibri"/>
                <a:cs typeface="Calibri"/>
                <a:sym typeface="Calibri"/>
              </a:rPr>
              <a:t>Student Grouping: Whole Group</a:t>
            </a:r>
            <a:endParaRPr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a:t>Teaching Notes</a:t>
            </a:r>
            <a:r>
              <a:rPr lang="en-US" i="0" u="none" strike="noStrike" cap="none">
                <a:solidFill>
                  <a:schemeClr val="dk1"/>
                </a:solidFill>
              </a:rPr>
              <a:t>: </a:t>
            </a:r>
            <a:endParaRPr i="0" u="none" strike="noStrike" cap="none">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a:solidFill>
                  <a:schemeClr val="dk1"/>
                </a:solidFill>
              </a:rPr>
              <a:t>Th</a:t>
            </a:r>
            <a:r>
              <a:rPr lang="en-US"/>
              <a:t>is text about Chavez is recommended, but not required. Please check the Detroit Public </a:t>
            </a:r>
            <a:r>
              <a:rPr lang="en-US" err="1"/>
              <a:t>LIbrary</a:t>
            </a:r>
            <a:r>
              <a:rPr lang="en-US"/>
              <a:t> for a link to an </a:t>
            </a:r>
            <a:r>
              <a:rPr lang="en-US" err="1"/>
              <a:t>ebook</a:t>
            </a:r>
            <a:r>
              <a:rPr lang="en-US"/>
              <a:t> of this text.</a:t>
            </a:r>
            <a:endParaRPr/>
          </a:p>
          <a:p>
            <a:pPr marL="457200" marR="0" lvl="0" indent="-304800" algn="l" rtl="0">
              <a:lnSpc>
                <a:spcPct val="100000"/>
              </a:lnSpc>
              <a:spcBef>
                <a:spcPts val="0"/>
              </a:spcBef>
              <a:spcAft>
                <a:spcPts val="0"/>
              </a:spcAft>
              <a:buSzPts val="1200"/>
              <a:buChar char="●"/>
            </a:pPr>
            <a:r>
              <a:rPr lang="en-US"/>
              <a:t>Students should capture in brief notes what they learn from this text (or one of the other sources) on the </a:t>
            </a:r>
            <a:r>
              <a:rPr lang="en-US" b="1"/>
              <a:t>Building Background Knowledge</a:t>
            </a:r>
            <a:r>
              <a:rPr lang="en-US"/>
              <a:t> </a:t>
            </a:r>
            <a:r>
              <a:rPr lang="en-US" b="1"/>
              <a:t>worksheet</a:t>
            </a:r>
            <a:r>
              <a:rPr lang="en-US"/>
              <a:t>. Decide whether you want them to work in pairs or individually.</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a:solidFill>
                  <a:schemeClr val="dk1"/>
                </a:solidFill>
              </a:rPr>
              <a:t>Teacher Actions:</a:t>
            </a:r>
            <a:endParaRPr/>
          </a:p>
          <a:p>
            <a:pPr marL="457200" lvl="0" indent="-304800" rtl="0">
              <a:lnSpc>
                <a:spcPct val="100000"/>
              </a:lnSpc>
              <a:spcBef>
                <a:spcPts val="0"/>
              </a:spcBef>
              <a:spcAft>
                <a:spcPts val="0"/>
              </a:spcAft>
              <a:buClr>
                <a:schemeClr val="dk1"/>
              </a:buClr>
              <a:buSzPts val="1200"/>
              <a:buFont typeface="Calibri"/>
              <a:buAutoNum type="arabicPeriod"/>
            </a:pPr>
            <a:r>
              <a:rPr lang="en-US"/>
              <a:t>Read sections of </a:t>
            </a:r>
            <a:r>
              <a:rPr lang="en-US" b="0" i="1"/>
              <a:t>Harvesting Hope: The Story of César Chávez </a:t>
            </a:r>
            <a:r>
              <a:rPr lang="en-US"/>
              <a:t>by Kathleen </a:t>
            </a:r>
            <a:r>
              <a:rPr lang="en-US" err="1"/>
              <a:t>Krull</a:t>
            </a:r>
            <a:r>
              <a:rPr lang="en-US"/>
              <a:t>, which is the recommended option, as it provides an opportunity for students to enjoy listening to a story and viewing some beautiful artwork.</a:t>
            </a:r>
            <a:endParaRPr/>
          </a:p>
          <a:p>
            <a:pPr marL="457200" lvl="0" indent="-304800" rtl="0">
              <a:lnSpc>
                <a:spcPct val="100000"/>
              </a:lnSpc>
              <a:spcBef>
                <a:spcPts val="0"/>
              </a:spcBef>
              <a:spcAft>
                <a:spcPts val="0"/>
              </a:spcAft>
              <a:buClr>
                <a:schemeClr val="dk1"/>
              </a:buClr>
              <a:buSzPts val="1200"/>
              <a:buFont typeface="Calibri"/>
              <a:buAutoNum type="arabicPeriod"/>
            </a:pPr>
            <a:r>
              <a:rPr lang="en-US"/>
              <a:t>Students should hold their thinking on the </a:t>
            </a:r>
            <a:r>
              <a:rPr lang="en-US" b="1"/>
              <a:t>Building Background Knowledge Worksheet</a:t>
            </a:r>
            <a:r>
              <a:rPr lang="en-US"/>
              <a:t>.</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US" i="0" u="none" strike="noStrike" cap="none">
                <a:solidFill>
                  <a:schemeClr val="dk1"/>
                </a:solidFill>
              </a:rPr>
              <a:t>Student Look </a:t>
            </a:r>
            <a:r>
              <a:rPr lang="en-US" i="0" u="none" strike="noStrike" cap="none" err="1">
                <a:solidFill>
                  <a:schemeClr val="dk1"/>
                </a:solidFill>
              </a:rPr>
              <a:t>Fors</a:t>
            </a:r>
            <a:r>
              <a:rPr lang="en-US" i="0" u="none" strike="noStrike" cap="none">
                <a:solidFill>
                  <a:schemeClr val="dk1"/>
                </a:solidFill>
              </a:rPr>
              <a:t>/Listen </a:t>
            </a:r>
            <a:r>
              <a:rPr lang="en-US" i="0" u="none" strike="noStrike" cap="none" err="1">
                <a:solidFill>
                  <a:schemeClr val="dk1"/>
                </a:solidFill>
              </a:rPr>
              <a:t>Fors</a:t>
            </a:r>
            <a:r>
              <a:rPr lang="en-US"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S</a:t>
            </a:r>
            <a:r>
              <a:rPr lang="en-US" b="0" i="0" u="none" strike="noStrike" cap="none">
                <a:solidFill>
                  <a:schemeClr val="dk1"/>
                </a:solidFill>
                <a:latin typeface="Calibri"/>
                <a:ea typeface="Calibri"/>
                <a:cs typeface="Calibri"/>
                <a:sym typeface="Calibri"/>
              </a:rPr>
              <a:t>tu</a:t>
            </a:r>
            <a:r>
              <a:rPr lang="en-US"/>
              <a:t>dents should be listening and following along with the picture book read aloud.</a:t>
            </a:r>
            <a:endParaRPr/>
          </a:p>
          <a:p>
            <a:pPr marL="457200" marR="0" lvl="0" indent="-304800" algn="l" rtl="0">
              <a:lnSpc>
                <a:spcPct val="100000"/>
              </a:lnSpc>
              <a:spcBef>
                <a:spcPts val="0"/>
              </a:spcBef>
              <a:spcAft>
                <a:spcPts val="0"/>
              </a:spcAft>
              <a:buSzPts val="1200"/>
              <a:buFont typeface="Calibri"/>
              <a:buChar char="●"/>
            </a:pPr>
            <a:r>
              <a:rPr lang="en-US"/>
              <a:t>They should be adding to the </a:t>
            </a:r>
            <a:r>
              <a:rPr lang="en-US" b="1"/>
              <a:t>Building Background Knowledge</a:t>
            </a:r>
            <a:r>
              <a:rPr lang="en-US"/>
              <a:t> </a:t>
            </a:r>
            <a:r>
              <a:rPr lang="en-US" b="1"/>
              <a:t>worksheet</a:t>
            </a:r>
            <a:r>
              <a:rPr lang="en-US"/>
              <a:t>.</a:t>
            </a:r>
            <a:endParaRPr/>
          </a:p>
          <a:p>
            <a:pPr marL="457200" marR="0" lvl="0" indent="0" algn="l" rtl="0">
              <a:lnSpc>
                <a:spcPct val="100000"/>
              </a:lnSpc>
              <a:spcBef>
                <a:spcPts val="0"/>
              </a:spcBef>
              <a:spcAft>
                <a:spcPts val="0"/>
              </a:spcAft>
              <a:buNone/>
            </a:pPr>
            <a:endParaRPr b="0" i="0" u="none" strike="noStrike" cap="none">
              <a:solidFill>
                <a:schemeClr val="dk1"/>
              </a:solidFill>
              <a:latin typeface="Calibri"/>
              <a:ea typeface="Calibri"/>
              <a:cs typeface="Calibri"/>
              <a:sym typeface="Calibri"/>
            </a:endParaRPr>
          </a:p>
          <a:p>
            <a:pPr marL="0" lvl="0" indent="0">
              <a:lnSpc>
                <a:spcPct val="100000"/>
              </a:lnSpc>
              <a:spcBef>
                <a:spcPts val="0"/>
              </a:spcBef>
              <a:spcAft>
                <a:spcPts val="0"/>
              </a:spcAft>
              <a:buNone/>
            </a:pPr>
            <a:r>
              <a:rPr lang="en-US"/>
              <a:t>Support for Any Students Who Need It: </a:t>
            </a:r>
            <a:endParaRPr/>
          </a:p>
          <a:p>
            <a:pPr marL="457200" lvl="0" indent="-304800" rtl="0">
              <a:lnSpc>
                <a:spcPct val="100000"/>
              </a:lnSpc>
              <a:spcBef>
                <a:spcPts val="0"/>
              </a:spcBef>
              <a:spcAft>
                <a:spcPts val="0"/>
              </a:spcAft>
              <a:buSzPts val="1200"/>
              <a:buChar char="●"/>
            </a:pPr>
            <a:r>
              <a:rPr lang="en-US"/>
              <a:t>Consider briefly reviewing the vocabulary that Chávez uses in the Commonwealth Club speech that students will read, as the terms we use to discuss ethnicity have changed over the years. </a:t>
            </a:r>
            <a:endParaRPr/>
          </a:p>
          <a:p>
            <a:pPr marL="0" marR="0" lvl="0" indent="0" algn="l" rtl="0">
              <a:lnSpc>
                <a:spcPct val="100000"/>
              </a:lnSpc>
              <a:spcBef>
                <a:spcPts val="0"/>
              </a:spcBef>
              <a:spcAft>
                <a:spcPts val="0"/>
              </a:spcAft>
              <a:buNone/>
            </a:pPr>
            <a:endParaRPr/>
          </a:p>
        </p:txBody>
      </p:sp>
      <p:sp>
        <p:nvSpPr>
          <p:cNvPr id="163" name="Google Shape;16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9984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sz="1200" b="1" i="0" u="none" strike="noStrike" cap="none">
                <a:solidFill>
                  <a:schemeClr val="dk1"/>
                </a:solidFill>
                <a:latin typeface="Calibri"/>
                <a:ea typeface="Calibri"/>
                <a:cs typeface="Calibri"/>
                <a:sym typeface="Calibri"/>
              </a:rPr>
              <a:t>: 13-</a:t>
            </a:r>
            <a:r>
              <a:rPr lang="en-US" b="1"/>
              <a:t>15 </a:t>
            </a:r>
            <a:r>
              <a:rPr lang="en-US" sz="1200" b="1" i="0" u="none" strike="noStrike" cap="none">
                <a:solidFill>
                  <a:schemeClr val="dk1"/>
                </a:solidFill>
                <a:latin typeface="Calibri"/>
                <a:ea typeface="Calibri"/>
                <a:cs typeface="Calibri"/>
                <a:sym typeface="Calibri"/>
              </a:rPr>
              <a:t> minutes (this slide, 4-5 minutes)</a:t>
            </a:r>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Student Grouping: </a:t>
            </a:r>
            <a:r>
              <a:rPr lang="en-US" b="1"/>
              <a:t>Tea Party Protocol (groups of 4)</a:t>
            </a: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b="1"/>
              <a:t>Slide 1 of 2</a:t>
            </a:r>
            <a:endParaRPr b="1"/>
          </a:p>
          <a:p>
            <a:pPr marL="0" marR="0" lvl="0" indent="0" algn="l" rtl="0">
              <a:lnSpc>
                <a:spcPct val="100000"/>
              </a:lnSpc>
              <a:spcBef>
                <a:spcPts val="0"/>
              </a:spcBef>
              <a:spcAft>
                <a:spcPts val="0"/>
              </a:spcAft>
              <a:buClr>
                <a:schemeClr val="dk1"/>
              </a:buClr>
              <a:buSzPts val="1200"/>
              <a:buFont typeface="Arial"/>
              <a:buNone/>
            </a:pPr>
            <a:endParaRPr b="1"/>
          </a:p>
          <a:p>
            <a:pPr marL="0" marR="0" lvl="0" indent="0" algn="l" rtl="0">
              <a:lnSpc>
                <a:spcPct val="100000"/>
              </a:lnSpc>
              <a:spcBef>
                <a:spcPts val="0"/>
              </a:spcBef>
              <a:spcAft>
                <a:spcPts val="0"/>
              </a:spcAft>
              <a:buClr>
                <a:schemeClr val="dk1"/>
              </a:buClr>
              <a:buSzPts val="1200"/>
              <a:buFont typeface="Arial"/>
              <a:buNone/>
            </a:pPr>
            <a:r>
              <a:rPr lang="en-US" sz="1200" b="1" i="0" u="none" strike="noStrike" cap="none">
                <a:solidFill>
                  <a:schemeClr val="dk1"/>
                </a:solidFill>
              </a:rPr>
              <a:t>Work</a:t>
            </a:r>
            <a:r>
              <a:rPr lang="en-US" b="1"/>
              <a:t> Time B. Introducing the Text—Modified Tea Party </a:t>
            </a:r>
            <a:endParaRPr sz="1200" i="0" u="none" strike="noStrike" cap="none">
              <a:solidFill>
                <a:schemeClr val="dk1"/>
              </a:solidFill>
            </a:endParaRPr>
          </a:p>
          <a:p>
            <a:pPr marL="457200" marR="0" lvl="1" indent="0" algn="l" rtl="0">
              <a:lnSpc>
                <a:spcPct val="100000"/>
              </a:lnSpc>
              <a:spcBef>
                <a:spcPts val="0"/>
              </a:spcBef>
              <a:spcAft>
                <a:spcPts val="0"/>
              </a:spcAft>
              <a:buClr>
                <a:schemeClr val="dk1"/>
              </a:buClr>
              <a:buSzPts val="1200"/>
              <a:buFont typeface="Arial"/>
              <a:buNone/>
            </a:pPr>
            <a:r>
              <a:rPr lang="en-US"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a:t>Teaching Notes</a:t>
            </a:r>
            <a:r>
              <a:rPr lang="en-US" sz="1200"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Char char="●"/>
            </a:pPr>
            <a:r>
              <a:rPr lang="en-US"/>
              <a:t>The purpose of this Tea Party is to get students right into the text in an engaging, discussion-centered way.</a:t>
            </a:r>
            <a:r>
              <a:rPr lang="en-US" sz="1200" i="0" u="none" strike="noStrike" cap="none">
                <a:solidFill>
                  <a:schemeClr val="dk1"/>
                </a:solidFill>
              </a:rPr>
              <a:t> </a:t>
            </a:r>
            <a:endParaRPr sz="1200"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Char char="●"/>
            </a:pPr>
            <a:r>
              <a:rPr lang="en-US" sz="1200" i="0" u="none" strike="noStrike" cap="none">
                <a:solidFill>
                  <a:schemeClr val="dk1"/>
                </a:solidFill>
              </a:rPr>
              <a:t>Many students will benefit from having the time available for this activity displayed via a timer or stopwatch.</a:t>
            </a:r>
            <a:endParaRPr sz="1200" i="0" u="none" strike="noStrike" cap="none">
              <a:solidFill>
                <a:schemeClr val="dk1"/>
              </a:solidFill>
            </a:endParaRPr>
          </a:p>
          <a:p>
            <a:pPr marL="457200" marR="0" lvl="0" indent="-304800" algn="l" rtl="0">
              <a:lnSpc>
                <a:spcPct val="100000"/>
              </a:lnSpc>
              <a:spcBef>
                <a:spcPts val="0"/>
              </a:spcBef>
              <a:spcAft>
                <a:spcPts val="0"/>
              </a:spcAft>
              <a:buSzPts val="1200"/>
              <a:buChar char="●"/>
            </a:pPr>
            <a:r>
              <a:rPr lang="en-US"/>
              <a:t>Ensuring that students have opportunities to incorporate physical movement in the classroom supports their academic success.</a:t>
            </a:r>
            <a:endParaRPr/>
          </a:p>
          <a:p>
            <a:pPr marL="457200" lvl="0" indent="-304800" rtl="0">
              <a:spcBef>
                <a:spcPts val="0"/>
              </a:spcBef>
              <a:spcAft>
                <a:spcPts val="0"/>
              </a:spcAft>
              <a:buClr>
                <a:schemeClr val="dk1"/>
              </a:buClr>
              <a:buSzPts val="1200"/>
              <a:buFont typeface="Calibri"/>
              <a:buChar char="●"/>
            </a:pPr>
            <a:r>
              <a:rPr lang="en-US"/>
              <a:t>Note: For this activity to work, you must distribute the cards in sets of four, so you may need to give some cards to pairs of students. For example, if you have 29 students in your class, you would create seven sets of four cards each, and then you would give the last card to a pair of students instead of to an individual student.</a:t>
            </a:r>
            <a:endParaRPr/>
          </a:p>
          <a:p>
            <a:pPr marL="457200" marR="0" lvl="0" indent="-304800" algn="l" rtl="0">
              <a:lnSpc>
                <a:spcPct val="100000"/>
              </a:lnSpc>
              <a:spcBef>
                <a:spcPts val="0"/>
              </a:spcBef>
              <a:spcAft>
                <a:spcPts val="0"/>
              </a:spcAft>
              <a:buSzPts val="1200"/>
              <a:buChar char="●"/>
            </a:pPr>
            <a:r>
              <a:rPr lang="en-US"/>
              <a:t>If “mix and mingle” is challenging because of numbers, consider assigning groups.</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Distribute a </a:t>
            </a:r>
            <a:r>
              <a:rPr lang="en-US" b="1"/>
              <a:t>quote card</a:t>
            </a:r>
            <a:r>
              <a:rPr lang="en-US"/>
              <a:t> to each student. </a:t>
            </a:r>
            <a:endParaRPr/>
          </a:p>
          <a:p>
            <a:pPr marL="457200" marR="0" lvl="0" indent="-304800" algn="l" rtl="0">
              <a:lnSpc>
                <a:spcPct val="100000"/>
              </a:lnSpc>
              <a:spcBef>
                <a:spcPts val="0"/>
              </a:spcBef>
              <a:spcAft>
                <a:spcPts val="0"/>
              </a:spcAft>
              <a:buSzPts val="1200"/>
              <a:buFont typeface="Calibri"/>
              <a:buAutoNum type="arabicPeriod"/>
            </a:pPr>
            <a:r>
              <a:rPr lang="en-US"/>
              <a:t>Explain that each student has a quote from the “Commonwealth Club Address” by César Chávez, and that there are four quotes in all. Ask the students to read their quotes silently.</a:t>
            </a:r>
            <a:endParaRPr/>
          </a:p>
          <a:p>
            <a:pPr marL="457200" marR="0" lvl="0" indent="-304800" algn="l" rtl="0">
              <a:lnSpc>
                <a:spcPct val="100000"/>
              </a:lnSpc>
              <a:spcBef>
                <a:spcPts val="0"/>
              </a:spcBef>
              <a:spcAft>
                <a:spcPts val="0"/>
              </a:spcAft>
              <a:buSzPts val="1200"/>
              <a:buFont typeface="Calibri"/>
              <a:buAutoNum type="arabicPeriod"/>
            </a:pPr>
            <a:r>
              <a:rPr lang="en-US"/>
              <a:t>Clarify any unknown vocabulary. </a:t>
            </a:r>
            <a:endParaRPr/>
          </a:p>
          <a:p>
            <a:pPr marL="457200" marR="0" lvl="0" indent="-304800" algn="l" rtl="0">
              <a:lnSpc>
                <a:spcPct val="100000"/>
              </a:lnSpc>
              <a:spcBef>
                <a:spcPts val="0"/>
              </a:spcBef>
              <a:spcAft>
                <a:spcPts val="0"/>
              </a:spcAft>
              <a:buSzPts val="1200"/>
              <a:buFont typeface="Calibri"/>
              <a:buAutoNum type="arabicPeriod"/>
            </a:pPr>
            <a:r>
              <a:rPr lang="en-US"/>
              <a:t>Give students a chance to think about the words they don’t know first—but even if no one asks, make sure you define </a:t>
            </a:r>
            <a:r>
              <a:rPr lang="en-US" i="1"/>
              <a:t>boycott</a:t>
            </a:r>
            <a:r>
              <a:rPr lang="en-US"/>
              <a:t> and </a:t>
            </a:r>
            <a:r>
              <a:rPr lang="en-US" i="1"/>
              <a:t>union</a:t>
            </a:r>
            <a:r>
              <a:rPr lang="en-US"/>
              <a:t>, as these are terms that are central to Chávez’s speech.</a:t>
            </a:r>
            <a:endParaRPr/>
          </a:p>
          <a:p>
            <a:pPr marL="457200" marR="0" lvl="0" indent="-304800" algn="l" rtl="0">
              <a:lnSpc>
                <a:spcPct val="100000"/>
              </a:lnSpc>
              <a:spcBef>
                <a:spcPts val="0"/>
              </a:spcBef>
              <a:spcAft>
                <a:spcPts val="0"/>
              </a:spcAft>
              <a:buSzPts val="1200"/>
              <a:buFont typeface="Calibri"/>
              <a:buAutoNum type="arabicPeriod"/>
            </a:pPr>
            <a:r>
              <a:rPr lang="en-US"/>
              <a:t>Preview the Tea Party protocol. (Use above slide to help)</a:t>
            </a:r>
            <a:endParaRPr/>
          </a:p>
          <a:p>
            <a:pPr marL="457200" marR="0" lvl="0" indent="-304800" algn="l" rtl="0">
              <a:lnSpc>
                <a:spcPct val="100000"/>
              </a:lnSpc>
              <a:spcBef>
                <a:spcPts val="0"/>
              </a:spcBef>
              <a:spcAft>
                <a:spcPts val="0"/>
              </a:spcAft>
              <a:buSzPts val="1200"/>
              <a:buFont typeface="Calibri"/>
              <a:buAutoNum type="arabicPeriod"/>
            </a:pPr>
            <a:r>
              <a:rPr lang="en-US"/>
              <a:t>Tell students that in a tea party, it’s best to have a variety of people to make the conversation interesting. They need to mix and mingle in order to form groups of four in which each person has a different quote. </a:t>
            </a:r>
            <a:endParaRPr/>
          </a:p>
          <a:p>
            <a:pPr marL="457200" marR="0" lvl="0" indent="-304800" algn="l" rtl="0">
              <a:lnSpc>
                <a:spcPct val="100000"/>
              </a:lnSpc>
              <a:spcBef>
                <a:spcPts val="0"/>
              </a:spcBef>
              <a:spcAft>
                <a:spcPts val="0"/>
              </a:spcAft>
              <a:buSzPts val="1200"/>
              <a:buFont typeface="Calibri"/>
              <a:buAutoNum type="arabicPeriod"/>
            </a:pPr>
            <a:r>
              <a:rPr lang="en-US"/>
              <a:t>When they have done so, they should sit together. You may wish to make this a silent exercise or play music to provide an auditory clue that they are to move around, and you may also wish to give them a specific time limit.</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sz="1200" i="0" u="none" strike="noStrike" cap="none">
                <a:solidFill>
                  <a:schemeClr val="dk1"/>
                </a:solidFill>
              </a:rPr>
              <a:t>Student Look </a:t>
            </a:r>
            <a:r>
              <a:rPr lang="en-US" sz="1200" i="0" u="none" strike="noStrike" cap="none" err="1">
                <a:solidFill>
                  <a:schemeClr val="dk1"/>
                </a:solidFill>
              </a:rPr>
              <a:t>Fors</a:t>
            </a:r>
            <a:r>
              <a:rPr lang="en-US" sz="1200" i="0" u="none" strike="noStrike" cap="none">
                <a:solidFill>
                  <a:schemeClr val="dk1"/>
                </a:solidFill>
              </a:rPr>
              <a:t>/Listen </a:t>
            </a:r>
            <a:r>
              <a:rPr lang="en-US" sz="1200" i="0" u="none" strike="noStrike" cap="none" err="1">
                <a:solidFill>
                  <a:schemeClr val="dk1"/>
                </a:solidFill>
              </a:rPr>
              <a:t>Fors</a:t>
            </a:r>
            <a:r>
              <a:rPr lang="en-US" sz="1200"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S</a:t>
            </a:r>
            <a:r>
              <a:rPr lang="en-US" sz="1200" b="0" i="0" u="none" strike="noStrike" cap="none">
                <a:solidFill>
                  <a:schemeClr val="dk1"/>
                </a:solidFill>
                <a:latin typeface="Calibri"/>
                <a:ea typeface="Calibri"/>
                <a:cs typeface="Calibri"/>
                <a:sym typeface="Calibri"/>
              </a:rPr>
              <a:t>tudents should be </a:t>
            </a:r>
            <a:r>
              <a:rPr lang="en-US"/>
              <a:t>finding their partners.</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 None</a:t>
            </a:r>
            <a:endParaRPr/>
          </a:p>
          <a:p>
            <a:pPr marL="457200" lvl="0" indent="0" rtl="0">
              <a:lnSpc>
                <a:spcPct val="100000"/>
              </a:lnSpc>
              <a:spcBef>
                <a:spcPts val="0"/>
              </a:spcBef>
              <a:spcAft>
                <a:spcPts val="0"/>
              </a:spcAft>
              <a:buNone/>
            </a:pPr>
            <a:endParaRPr/>
          </a:p>
          <a:p>
            <a:pPr marL="457200" lvl="0" indent="0" rtl="0">
              <a:lnSpc>
                <a:spcPct val="100000"/>
              </a:lnSpc>
              <a:spcBef>
                <a:spcPts val="0"/>
              </a:spcBef>
              <a:spcAft>
                <a:spcPts val="0"/>
              </a:spcAft>
              <a:buNone/>
            </a:pPr>
            <a:endParaRPr/>
          </a:p>
        </p:txBody>
      </p:sp>
      <p:sp>
        <p:nvSpPr>
          <p:cNvPr id="171" name="Google Shape;17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1215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0a068ce66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g40a068ce66_0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sz="1200" b="1" i="0" u="none" strike="noStrike" cap="none">
                <a:solidFill>
                  <a:schemeClr val="dk1"/>
                </a:solidFill>
                <a:latin typeface="Calibri"/>
                <a:ea typeface="Calibri"/>
                <a:cs typeface="Calibri"/>
                <a:sym typeface="Calibri"/>
              </a:rPr>
              <a:t>: 13-</a:t>
            </a:r>
            <a:r>
              <a:rPr lang="en-US" b="1"/>
              <a:t>15 </a:t>
            </a:r>
            <a:r>
              <a:rPr lang="en-US" sz="1200" b="1" i="0" u="none" strike="noStrike" cap="none">
                <a:solidFill>
                  <a:schemeClr val="dk1"/>
                </a:solidFill>
                <a:latin typeface="Calibri"/>
                <a:ea typeface="Calibri"/>
                <a:cs typeface="Calibri"/>
                <a:sym typeface="Calibri"/>
              </a:rPr>
              <a:t> minutes (this slide, 8-10 minutes)</a:t>
            </a:r>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Student Grouping: </a:t>
            </a:r>
            <a:r>
              <a:rPr lang="en-US" b="1"/>
              <a:t>Tea Party Protocol (groups of 4)</a:t>
            </a: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b="1"/>
              <a:t>Slide 2 of 2</a:t>
            </a:r>
            <a:endParaRPr b="1"/>
          </a:p>
          <a:p>
            <a:pPr marL="0" marR="0" lvl="0" indent="0" algn="l" rtl="0">
              <a:lnSpc>
                <a:spcPct val="100000"/>
              </a:lnSpc>
              <a:spcBef>
                <a:spcPts val="0"/>
              </a:spcBef>
              <a:spcAft>
                <a:spcPts val="0"/>
              </a:spcAft>
              <a:buClr>
                <a:schemeClr val="dk1"/>
              </a:buClr>
              <a:buSzPts val="1200"/>
              <a:buFont typeface="Arial"/>
              <a:buNone/>
            </a:pPr>
            <a:endParaRPr b="1"/>
          </a:p>
          <a:p>
            <a:pPr marL="0" marR="0" lvl="0" indent="0" algn="l" rtl="0">
              <a:lnSpc>
                <a:spcPct val="100000"/>
              </a:lnSpc>
              <a:spcBef>
                <a:spcPts val="0"/>
              </a:spcBef>
              <a:spcAft>
                <a:spcPts val="0"/>
              </a:spcAft>
              <a:buClr>
                <a:schemeClr val="dk1"/>
              </a:buClr>
              <a:buSzPts val="1200"/>
              <a:buFont typeface="Arial"/>
              <a:buNone/>
            </a:pPr>
            <a:r>
              <a:rPr lang="en-US" sz="1200" b="1" i="0" u="none" strike="noStrike" cap="none">
                <a:solidFill>
                  <a:schemeClr val="dk1"/>
                </a:solidFill>
              </a:rPr>
              <a:t>Work</a:t>
            </a:r>
            <a:r>
              <a:rPr lang="en-US" b="1"/>
              <a:t> Time B. Introducing the Text—Modified Tea Party </a:t>
            </a:r>
            <a:endParaRPr sz="1200" i="0" u="none" strike="noStrike" cap="none">
              <a:solidFill>
                <a:schemeClr val="dk1"/>
              </a:solidFill>
            </a:endParaRPr>
          </a:p>
          <a:p>
            <a:pPr marL="457200" marR="0" lvl="1" indent="0" algn="l" rtl="0">
              <a:lnSpc>
                <a:spcPct val="100000"/>
              </a:lnSpc>
              <a:spcBef>
                <a:spcPts val="0"/>
              </a:spcBef>
              <a:spcAft>
                <a:spcPts val="0"/>
              </a:spcAft>
              <a:buClr>
                <a:schemeClr val="dk1"/>
              </a:buClr>
              <a:buSzPts val="1200"/>
              <a:buFont typeface="Arial"/>
              <a:buNone/>
            </a:pPr>
            <a:r>
              <a:rPr lang="en-US"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a:t>Teaching Notes</a:t>
            </a:r>
            <a:r>
              <a:rPr lang="en-US" sz="1200" i="0" u="none" strike="noStrike" cap="none">
                <a:solidFill>
                  <a:schemeClr val="dk1"/>
                </a:solidFill>
              </a:rPr>
              <a:t>:</a:t>
            </a:r>
            <a:r>
              <a:rPr lang="en-US"/>
              <a:t> None</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After students have formed groups, refocus whole class for the next set of instructions. Group members need to help one another match their quotes to the agent of change on the </a:t>
            </a:r>
            <a:r>
              <a:rPr lang="en-US" b="1"/>
              <a:t>Agent of Change anchor chart</a:t>
            </a:r>
            <a:r>
              <a:rPr lang="en-US"/>
              <a:t> </a:t>
            </a:r>
            <a:endParaRPr/>
          </a:p>
          <a:p>
            <a:pPr marL="457200" marR="0" lvl="0" indent="-304800" algn="l" rtl="0">
              <a:lnSpc>
                <a:spcPct val="100000"/>
              </a:lnSpc>
              <a:spcBef>
                <a:spcPts val="0"/>
              </a:spcBef>
              <a:spcAft>
                <a:spcPts val="0"/>
              </a:spcAft>
              <a:buSzPts val="1200"/>
              <a:buFont typeface="Calibri"/>
              <a:buAutoNum type="arabicPeriod"/>
            </a:pPr>
            <a:r>
              <a:rPr lang="en-US"/>
              <a:t>Model this process by saying something like: </a:t>
            </a:r>
            <a:r>
              <a:rPr lang="en-US" i="1"/>
              <a:t>“For example, my quote from the speech is, ‘Instead of enforcing the law as it was written against those who break it, Deukmejian invites growers who break the law to seek relief from the governor’s appointees.’ So, this quote is about laws, and more specifically about laws being broken and the</a:t>
            </a:r>
            <a:r>
              <a:rPr lang="en-US"/>
              <a:t> </a:t>
            </a:r>
            <a:r>
              <a:rPr lang="en-US" i="1"/>
              <a:t>governor not enforcing the law. I think that if we are talking about laws, we are talking about governments as agents of change. When governments outlaw certain working conditions, they will change. Of course, if they don’t enforce those laws, the working conditions will not change. So I will write, ‘Government passes and enforces laws’ and put my card on this section of the anchor chart.”</a:t>
            </a:r>
            <a:endParaRPr i="1"/>
          </a:p>
          <a:p>
            <a:pPr marL="457200" marR="0" lvl="0" indent="-304800" algn="l" rtl="0">
              <a:lnSpc>
                <a:spcPct val="100000"/>
              </a:lnSpc>
              <a:spcBef>
                <a:spcPts val="0"/>
              </a:spcBef>
              <a:spcAft>
                <a:spcPts val="0"/>
              </a:spcAft>
              <a:buSzPts val="1200"/>
              <a:buFont typeface="Calibri"/>
              <a:buAutoNum type="arabicPeriod"/>
            </a:pPr>
            <a:r>
              <a:rPr lang="en-US"/>
              <a:t>Direct students to begin to match their quotes to the appropriate square on the anchor chart.</a:t>
            </a:r>
            <a:endParaRPr/>
          </a:p>
          <a:p>
            <a:pPr marL="457200" marR="0" lvl="0" indent="-304800" algn="l" rtl="0">
              <a:lnSpc>
                <a:spcPct val="100000"/>
              </a:lnSpc>
              <a:spcBef>
                <a:spcPts val="0"/>
              </a:spcBef>
              <a:spcAft>
                <a:spcPts val="0"/>
              </a:spcAft>
              <a:buSzPts val="1200"/>
              <a:buFont typeface="Calibri"/>
              <a:buAutoNum type="arabicPeriod"/>
            </a:pPr>
            <a:r>
              <a:rPr lang="en-US"/>
              <a:t>When they think they have completed the task and everyone in their group can explain their reasoning, ask them to raise their hands. </a:t>
            </a:r>
            <a:endParaRPr/>
          </a:p>
          <a:p>
            <a:pPr marL="457200" marR="0" lvl="0" indent="-304800" algn="l" rtl="0">
              <a:lnSpc>
                <a:spcPct val="100000"/>
              </a:lnSpc>
              <a:spcBef>
                <a:spcPts val="0"/>
              </a:spcBef>
              <a:spcAft>
                <a:spcPts val="0"/>
              </a:spcAft>
              <a:buSzPts val="1200"/>
              <a:buFont typeface="Calibri"/>
              <a:buAutoNum type="arabicPeriod"/>
            </a:pPr>
            <a:r>
              <a:rPr lang="en-US"/>
              <a:t>As groups finish, consider handing out the</a:t>
            </a:r>
            <a:r>
              <a:rPr lang="en-US" b="1"/>
              <a:t> Additional Quotes worksheet</a:t>
            </a:r>
            <a:r>
              <a:rPr lang="en-US"/>
              <a:t>, which they can discuss as they wait for everyone to finish.</a:t>
            </a:r>
            <a:endParaRPr/>
          </a:p>
          <a:p>
            <a:pPr marL="457200" marR="0" lvl="0" indent="-304800" algn="l" rtl="0">
              <a:lnSpc>
                <a:spcPct val="100000"/>
              </a:lnSpc>
              <a:spcBef>
                <a:spcPts val="0"/>
              </a:spcBef>
              <a:spcAft>
                <a:spcPts val="0"/>
              </a:spcAft>
              <a:buSzPts val="1200"/>
              <a:buFont typeface="Calibri"/>
              <a:buAutoNum type="arabicPeriod"/>
            </a:pPr>
            <a:r>
              <a:rPr lang="en-US"/>
              <a:t>After a few minutes or when everyone is done, cold call on several students to share where their group placed the cards and what they added to their </a:t>
            </a:r>
            <a:r>
              <a:rPr lang="en-US" b="1"/>
              <a:t>Agents of Change anchor chart</a:t>
            </a:r>
            <a:r>
              <a:rPr lang="en-US"/>
              <a:t>. </a:t>
            </a:r>
            <a:endParaRPr/>
          </a:p>
          <a:p>
            <a:pPr marL="457200" marR="0" lvl="0" indent="-304800" algn="l" rtl="0">
              <a:lnSpc>
                <a:spcPct val="100000"/>
              </a:lnSpc>
              <a:spcBef>
                <a:spcPts val="0"/>
              </a:spcBef>
              <a:spcAft>
                <a:spcPts val="0"/>
              </a:spcAft>
              <a:buSzPts val="1200"/>
              <a:buFont typeface="Calibri"/>
              <a:buAutoNum type="arabicPeriod"/>
            </a:pPr>
            <a:r>
              <a:rPr lang="en-US"/>
              <a:t>Add those ideas to the displayed </a:t>
            </a:r>
            <a:r>
              <a:rPr lang="en-US" b="1"/>
              <a:t>Agent of Change anchor chart. </a:t>
            </a:r>
            <a:endParaRPr b="1"/>
          </a:p>
          <a:p>
            <a:pPr marL="457200" marR="0" lvl="0" indent="0" algn="l" rtl="0">
              <a:lnSpc>
                <a:spcPct val="100000"/>
              </a:lnSpc>
              <a:spcBef>
                <a:spcPts val="0"/>
              </a:spcBef>
              <a:spcAft>
                <a:spcPts val="0"/>
              </a:spcAft>
              <a:buNone/>
            </a:pPr>
            <a:endParaRPr b="1"/>
          </a:p>
          <a:p>
            <a:pPr marL="0" marR="0" lvl="0" indent="0" algn="l" rtl="0">
              <a:lnSpc>
                <a:spcPct val="100000"/>
              </a:lnSpc>
              <a:spcBef>
                <a:spcPts val="0"/>
              </a:spcBef>
              <a:spcAft>
                <a:spcPts val="0"/>
              </a:spcAft>
              <a:buNone/>
            </a:pPr>
            <a:r>
              <a:rPr lang="en-US" sz="1200" i="0" u="none" strike="noStrike" cap="none">
                <a:solidFill>
                  <a:schemeClr val="dk1"/>
                </a:solidFill>
              </a:rPr>
              <a:t>Student Look </a:t>
            </a:r>
            <a:r>
              <a:rPr lang="en-US" sz="1200" i="0" u="none" strike="noStrike" cap="none" err="1">
                <a:solidFill>
                  <a:schemeClr val="dk1"/>
                </a:solidFill>
              </a:rPr>
              <a:t>Fors</a:t>
            </a:r>
            <a:r>
              <a:rPr lang="en-US" sz="1200" i="0" u="none" strike="noStrike" cap="none">
                <a:solidFill>
                  <a:schemeClr val="dk1"/>
                </a:solidFill>
              </a:rPr>
              <a:t>/Listen </a:t>
            </a:r>
            <a:r>
              <a:rPr lang="en-US" sz="1200" i="0" u="none" strike="noStrike" cap="none" err="1">
                <a:solidFill>
                  <a:schemeClr val="dk1"/>
                </a:solidFill>
              </a:rPr>
              <a:t>Fors</a:t>
            </a:r>
            <a:r>
              <a:rPr lang="en-US" sz="1200"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S</a:t>
            </a:r>
            <a:r>
              <a:rPr lang="en-US" sz="1200" b="0" i="0" u="none" strike="noStrike" cap="none">
                <a:solidFill>
                  <a:schemeClr val="dk1"/>
                </a:solidFill>
                <a:latin typeface="Calibri"/>
                <a:ea typeface="Calibri"/>
                <a:cs typeface="Calibri"/>
                <a:sym typeface="Calibri"/>
              </a:rPr>
              <a:t>tudents should be talking to their partners and focused on the</a:t>
            </a:r>
            <a:r>
              <a:rPr lang="en-US"/>
              <a:t> quotes</a:t>
            </a:r>
            <a:r>
              <a:rPr lang="en-US" sz="1200" b="0" i="0" u="none" strike="noStrike" cap="none">
                <a:solidFill>
                  <a:schemeClr val="dk1"/>
                </a:solidFill>
                <a:latin typeface="Calibri"/>
                <a:ea typeface="Calibri"/>
                <a:cs typeface="Calibri"/>
                <a:sym typeface="Calibri"/>
              </a:rPr>
              <a:t>. If they seem unsure about participating, prompt as needed as you circulate. If most seem unsure, or this is not going well, consider beginning this work as a teacher modeled activity, choosing a student to be your partner for the class to watch. Then let the students try again to work together.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a:p>
          <a:p>
            <a:pPr marL="0" lvl="0" indent="0" rtl="0">
              <a:spcBef>
                <a:spcPts val="0"/>
              </a:spcBef>
              <a:spcAft>
                <a:spcPts val="0"/>
              </a:spcAft>
              <a:buNone/>
            </a:pPr>
            <a:r>
              <a:rPr lang="en-US"/>
              <a:t>Support for Any Students Who Need It:</a:t>
            </a:r>
            <a:endParaRPr/>
          </a:p>
          <a:p>
            <a:pPr marL="457200" lvl="0" indent="-304800" rtl="0">
              <a:lnSpc>
                <a:spcPct val="100000"/>
              </a:lnSpc>
              <a:spcBef>
                <a:spcPts val="0"/>
              </a:spcBef>
              <a:spcAft>
                <a:spcPts val="0"/>
              </a:spcAft>
              <a:buSzPts val="1200"/>
              <a:buFont typeface="Calibri"/>
              <a:buChar char="●"/>
            </a:pPr>
            <a:r>
              <a:rPr lang="en-US"/>
              <a:t>ELLs may be unfamiliar with more vocabulary words than are mentioned in this lesson. Check for comprehension of general words that most students would know.</a:t>
            </a:r>
            <a:endParaRPr/>
          </a:p>
          <a:p>
            <a:pPr marL="457200" lvl="0" indent="-304800" rtl="0">
              <a:lnSpc>
                <a:spcPct val="100000"/>
              </a:lnSpc>
              <a:spcBef>
                <a:spcPts val="0"/>
              </a:spcBef>
              <a:spcAft>
                <a:spcPts val="0"/>
              </a:spcAft>
              <a:buSzPts val="1200"/>
              <a:buFont typeface="Calibri"/>
              <a:buChar char="●"/>
            </a:pPr>
            <a:r>
              <a:rPr lang="en-US"/>
              <a:t>If students are struggling with this activity, you may want to model more than one quote as you did above.</a:t>
            </a:r>
            <a:endParaRPr/>
          </a:p>
          <a:p>
            <a:pPr marL="457200" lvl="0" indent="0" rtl="0">
              <a:lnSpc>
                <a:spcPct val="100000"/>
              </a:lnSpc>
              <a:spcBef>
                <a:spcPts val="0"/>
              </a:spcBef>
              <a:spcAft>
                <a:spcPts val="0"/>
              </a:spcAft>
              <a:buNone/>
            </a:pPr>
            <a:endParaRPr/>
          </a:p>
        </p:txBody>
      </p:sp>
      <p:sp>
        <p:nvSpPr>
          <p:cNvPr id="180" name="Google Shape;180;g40a068ce66_0_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7583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sz="1200" b="1" i="0" u="none" strike="noStrike" cap="none">
                <a:solidFill>
                  <a:schemeClr val="dk1"/>
                </a:solidFill>
                <a:latin typeface="Calibri"/>
                <a:ea typeface="Calibri"/>
                <a:cs typeface="Calibri"/>
                <a:sym typeface="Calibri"/>
              </a:rPr>
              <a:t>: </a:t>
            </a:r>
            <a:r>
              <a:rPr lang="en-US" b="1"/>
              <a:t>5-7 minutes </a:t>
            </a:r>
            <a:endParaRPr b="1"/>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Student Grouping: Student </a:t>
            </a:r>
            <a:r>
              <a:rPr lang="en-US" b="1"/>
              <a:t>turn and talk pairs</a:t>
            </a:r>
            <a:endParaRPr b="1"/>
          </a:p>
          <a:p>
            <a:pPr marL="0" marR="0" lvl="0" indent="0" algn="l" rtl="0">
              <a:lnSpc>
                <a:spcPct val="100000"/>
              </a:lnSpc>
              <a:spcBef>
                <a:spcPts val="0"/>
              </a:spcBef>
              <a:spcAft>
                <a:spcPts val="0"/>
              </a:spcAft>
              <a:buClr>
                <a:srgbClr val="000000"/>
              </a:buClr>
              <a:buSzPts val="1400"/>
              <a:buFont typeface="Arial"/>
              <a:buNone/>
            </a:pPr>
            <a:endParaRPr b="1"/>
          </a:p>
          <a:p>
            <a:pPr marL="0" marR="0" lvl="0" indent="0" algn="l" rtl="0">
              <a:lnSpc>
                <a:spcPct val="100000"/>
              </a:lnSpc>
              <a:spcBef>
                <a:spcPts val="0"/>
              </a:spcBef>
              <a:spcAft>
                <a:spcPts val="0"/>
              </a:spcAft>
              <a:buClr>
                <a:srgbClr val="000000"/>
              </a:buClr>
              <a:buSzPts val="1400"/>
              <a:buFont typeface="Arial"/>
              <a:buNone/>
            </a:pPr>
            <a:r>
              <a:rPr lang="en-US" b="1"/>
              <a:t>Closing and Assessment</a:t>
            </a:r>
            <a:endParaRPr b="1"/>
          </a:p>
          <a:p>
            <a:pPr marL="0" marR="0" lvl="0" indent="0" algn="l" rtl="0">
              <a:lnSpc>
                <a:spcPct val="100000"/>
              </a:lnSpc>
              <a:spcBef>
                <a:spcPts val="0"/>
              </a:spcBef>
              <a:spcAft>
                <a:spcPts val="0"/>
              </a:spcAft>
              <a:buClr>
                <a:srgbClr val="000000"/>
              </a:buClr>
              <a:buSzPts val="1400"/>
              <a:buFont typeface="Arial"/>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sz="1200" i="0" u="none" strike="noStrike" cap="none">
                <a:solidFill>
                  <a:schemeClr val="dk1"/>
                </a:solidFill>
              </a:rPr>
              <a:t>:</a:t>
            </a:r>
            <a:r>
              <a:rPr lang="en-US"/>
              <a:t> None</a:t>
            </a:r>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Teacher Actions:</a:t>
            </a:r>
            <a:endParaRPr sz="1100">
              <a:solidFill>
                <a:srgbClr val="000000"/>
              </a:solidFill>
            </a:endParaRPr>
          </a:p>
          <a:p>
            <a:pPr marL="457200" lvl="0" indent="-304800" rtl="0">
              <a:lnSpc>
                <a:spcPct val="100000"/>
              </a:lnSpc>
              <a:spcBef>
                <a:spcPts val="0"/>
              </a:spcBef>
              <a:spcAft>
                <a:spcPts val="0"/>
              </a:spcAft>
              <a:buClr>
                <a:srgbClr val="000000"/>
              </a:buClr>
              <a:buSzPts val="1200"/>
              <a:buFont typeface="Calibri"/>
              <a:buAutoNum type="arabicPeriod"/>
            </a:pPr>
            <a:r>
              <a:rPr lang="en-US">
                <a:solidFill>
                  <a:srgbClr val="000000"/>
                </a:solidFill>
              </a:rPr>
              <a:t>Ask students to turn and talk:</a:t>
            </a:r>
            <a:endParaRPr>
              <a:solidFill>
                <a:srgbClr val="000000"/>
              </a:solidFill>
            </a:endParaRPr>
          </a:p>
          <a:p>
            <a:pPr marL="457200" lvl="0" indent="-304800" rtl="0">
              <a:lnSpc>
                <a:spcPct val="100000"/>
              </a:lnSpc>
              <a:spcBef>
                <a:spcPts val="0"/>
              </a:spcBef>
              <a:spcAft>
                <a:spcPts val="0"/>
              </a:spcAft>
              <a:buClr>
                <a:srgbClr val="000000"/>
              </a:buClr>
              <a:buSzPts val="1200"/>
              <a:buFont typeface="Calibri"/>
              <a:buAutoNum type="arabicPeriod"/>
            </a:pPr>
            <a:r>
              <a:rPr lang="en-US">
                <a:solidFill>
                  <a:srgbClr val="000000"/>
                </a:solidFill>
              </a:rPr>
              <a:t>Read the slide:</a:t>
            </a:r>
            <a:r>
              <a:rPr lang="en-US" i="1">
                <a:solidFill>
                  <a:srgbClr val="000000"/>
                </a:solidFill>
              </a:rPr>
              <a:t> “Given what you learned about Chávez today and after previewing the quotes from his speech, who do you think Chávez sees as an agent of change?”</a:t>
            </a:r>
            <a:endParaRPr i="1">
              <a:solidFill>
                <a:srgbClr val="000000"/>
              </a:solidFill>
            </a:endParaRPr>
          </a:p>
          <a:p>
            <a:pPr marL="0" marR="0" lvl="0" indent="0" algn="l" rtl="0">
              <a:lnSpc>
                <a:spcPct val="100000"/>
              </a:lnSpc>
              <a:spcBef>
                <a:spcPts val="0"/>
              </a:spcBef>
              <a:spcAft>
                <a:spcPts val="0"/>
              </a:spcAft>
              <a:buNone/>
            </a:pPr>
            <a:endParaRPr>
              <a:solidFill>
                <a:srgbClr val="000000"/>
              </a:solidFill>
            </a:endParaRPr>
          </a:p>
          <a:p>
            <a:pPr marL="0" marR="0" lvl="0" indent="0" algn="l" rtl="0">
              <a:lnSpc>
                <a:spcPct val="100000"/>
              </a:lnSpc>
              <a:spcBef>
                <a:spcPts val="0"/>
              </a:spcBef>
              <a:spcAft>
                <a:spcPts val="0"/>
              </a:spcAft>
              <a:buNone/>
            </a:pPr>
            <a:r>
              <a:rPr lang="en-US" sz="1200" i="0" u="none" strike="noStrike" cap="none">
                <a:solidFill>
                  <a:schemeClr val="dk1"/>
                </a:solidFill>
              </a:rPr>
              <a:t>Student Look </a:t>
            </a:r>
            <a:r>
              <a:rPr lang="en-US" sz="1200" i="0" u="none" strike="noStrike" cap="none" err="1">
                <a:solidFill>
                  <a:schemeClr val="dk1"/>
                </a:solidFill>
              </a:rPr>
              <a:t>Fors</a:t>
            </a:r>
            <a:r>
              <a:rPr lang="en-US" sz="1200" i="0" u="none" strike="noStrike" cap="none">
                <a:solidFill>
                  <a:schemeClr val="dk1"/>
                </a:solidFill>
              </a:rPr>
              <a:t>/Listen </a:t>
            </a:r>
            <a:r>
              <a:rPr lang="en-US" sz="1200" i="0" u="none" strike="noStrike" cap="none" err="1">
                <a:solidFill>
                  <a:schemeClr val="dk1"/>
                </a:solidFill>
              </a:rPr>
              <a:t>Fors</a:t>
            </a:r>
            <a:r>
              <a:rPr lang="en-US" sz="1200"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Arial"/>
              <a:buChar char="●"/>
            </a:pPr>
            <a:r>
              <a:rPr lang="en-US"/>
              <a:t>Listen for students to discuss that farm workers and governments have the ability to make change.</a:t>
            </a:r>
            <a:endParaRPr/>
          </a:p>
          <a:p>
            <a:pPr marL="457200" marR="0" lvl="0" indent="0" algn="l" rtl="0">
              <a:lnSpc>
                <a:spcPct val="100000"/>
              </a:lnSpc>
              <a:spcBef>
                <a:spcPts val="0"/>
              </a:spcBef>
              <a:spcAft>
                <a:spcPts val="0"/>
              </a:spcAft>
              <a:buNone/>
            </a:pPr>
            <a:endParaRPr/>
          </a:p>
          <a:p>
            <a:pPr marL="0" lvl="0" indent="0" rtl="0">
              <a:lnSpc>
                <a:spcPct val="100000"/>
              </a:lnSpc>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a:p>
        </p:txBody>
      </p:sp>
      <p:sp>
        <p:nvSpPr>
          <p:cNvPr id="189" name="Google Shape;18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5314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a:t>Student Grouping: Whole class</a:t>
            </a:r>
            <a:endParaRPr b="1"/>
          </a:p>
          <a:p>
            <a:pPr marL="0" lvl="0" indent="0">
              <a:spcBef>
                <a:spcPts val="0"/>
              </a:spcBef>
              <a:spcAft>
                <a:spcPts val="0"/>
              </a:spcAft>
              <a:buClr>
                <a:schemeClr val="dk1"/>
              </a:buClr>
              <a:buSzPts val="1400"/>
              <a:buFont typeface="Arial"/>
              <a:buNone/>
            </a:pPr>
            <a:endParaRPr b="1"/>
          </a:p>
          <a:p>
            <a:pPr marL="0" lvl="0" indent="0" rtl="0">
              <a:spcBef>
                <a:spcPts val="0"/>
              </a:spcBef>
              <a:spcAft>
                <a:spcPts val="0"/>
              </a:spcAft>
              <a:buNone/>
            </a:pPr>
            <a:r>
              <a:rPr lang="en-US"/>
              <a:t>Teaching Notes: None</a:t>
            </a:r>
            <a:endParaRPr/>
          </a:p>
          <a:p>
            <a:pPr marL="0" lvl="0" indent="0">
              <a:spcBef>
                <a:spcPts val="0"/>
              </a:spcBef>
              <a:spcAft>
                <a:spcPts val="0"/>
              </a:spcAft>
              <a:buClr>
                <a:schemeClr val="dk1"/>
              </a:buClr>
              <a:buSzPts val="1200"/>
              <a:buFont typeface="Calibri"/>
              <a:buNone/>
            </a:pPr>
            <a:endParaRPr b="1"/>
          </a:p>
          <a:p>
            <a:pPr marL="0" lvl="0" indent="0">
              <a:spcBef>
                <a:spcPts val="0"/>
              </a:spcBef>
              <a:spcAft>
                <a:spcPts val="0"/>
              </a:spcAft>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and clarify homework.</a:t>
            </a:r>
            <a:endParaRPr/>
          </a:p>
          <a:p>
            <a:pPr marL="0" lvl="0" indent="0">
              <a:spcBef>
                <a:spcPts val="0"/>
              </a:spcBef>
              <a:spcAft>
                <a:spcPts val="0"/>
              </a:spcAft>
              <a:buClr>
                <a:schemeClr val="dk1"/>
              </a:buClr>
              <a:buSzPts val="1200"/>
              <a:buFont typeface="Calibri"/>
              <a:buNone/>
            </a:pPr>
            <a:endParaRPr/>
          </a:p>
          <a:p>
            <a:pPr marL="0" lvl="0" indent="0">
              <a:spcBef>
                <a:spcPts val="0"/>
              </a:spcBef>
              <a:spcAft>
                <a:spcPts val="0"/>
              </a:spcAft>
              <a:buNone/>
            </a:pPr>
            <a:r>
              <a:rPr lang="en-US"/>
              <a:t>Student Look </a:t>
            </a:r>
            <a:r>
              <a:rPr lang="en-US" err="1"/>
              <a:t>Fors</a:t>
            </a:r>
            <a:r>
              <a:rPr lang="en-US"/>
              <a:t>/Listen </a:t>
            </a:r>
            <a:r>
              <a:rPr lang="en-US" err="1"/>
              <a:t>Fors</a:t>
            </a:r>
            <a:r>
              <a:rPr lang="en-US"/>
              <a:t>:</a:t>
            </a:r>
            <a:endParaRPr/>
          </a:p>
          <a:p>
            <a:pPr marL="457200" lvl="0" indent="-304800" rtl="0">
              <a:spcBef>
                <a:spcPts val="0"/>
              </a:spcBef>
              <a:spcAft>
                <a:spcPts val="0"/>
              </a:spcAft>
              <a:buSzPts val="1200"/>
              <a:buChar char="●"/>
            </a:pPr>
            <a:r>
              <a:rPr lang="en-US"/>
              <a:t>Listen that students are paying attention and understand homework.</a:t>
            </a:r>
            <a:endParaRPr/>
          </a:p>
          <a:p>
            <a:pPr marL="457200" lvl="0" indent="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197" name="Google Shape;19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1864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None/>
            </a:pPr>
            <a:endParaRPr/>
          </a:p>
        </p:txBody>
      </p:sp>
      <p:sp>
        <p:nvSpPr>
          <p:cNvPr id="204" name="Google Shape;204;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3544814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ff6bf887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g3ff6bf8876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lnSpc>
                <a:spcPct val="100000"/>
              </a:lnSpc>
              <a:spcBef>
                <a:spcPts val="0"/>
              </a:spcBef>
              <a:spcAft>
                <a:spcPts val="0"/>
              </a:spcAft>
              <a:buSzPts val="1200"/>
              <a:buChar char="●"/>
            </a:pPr>
            <a:r>
              <a:rPr lang="en-US"/>
              <a:t>The purpose of today’s lesson is to introduce students to the guiding question of Unit 2: Who changes working conditions? The students will think about this individually, in groups, and as a class. Students will capture their thinking on a class anchor chart.</a:t>
            </a:r>
            <a:endParaRPr/>
          </a:p>
          <a:p>
            <a:pPr marL="457200" lvl="0" indent="-304800" rtl="0">
              <a:lnSpc>
                <a:spcPct val="100000"/>
              </a:lnSpc>
              <a:spcBef>
                <a:spcPts val="0"/>
              </a:spcBef>
              <a:spcAft>
                <a:spcPts val="0"/>
              </a:spcAft>
              <a:buSzPts val="1200"/>
              <a:buChar char="●"/>
            </a:pPr>
            <a:r>
              <a:rPr lang="en-US"/>
              <a:t>Students are also introduced to César Chávez. Consider adapting the </a:t>
            </a:r>
            <a:r>
              <a:rPr lang="en-US" b="1"/>
              <a:t>Building Background Knowledge Worksheet </a:t>
            </a:r>
            <a:r>
              <a:rPr lang="en-US"/>
              <a:t>(see supporting materials) to suit the source you choose. Building students’ understanding of the context in which Chávez gives his speech will help their comprehension of the speech, and allow them to move on to the structural analysis of a complex text that is the core cognitive work of this unit. This lesson recommends using the picture book </a:t>
            </a:r>
            <a:r>
              <a:rPr lang="en-US" i="1"/>
              <a:t>Harvesting Hope: The Story of César Chávez</a:t>
            </a:r>
            <a:r>
              <a:rPr lang="en-US"/>
              <a:t> by Kathleen </a:t>
            </a:r>
            <a:r>
              <a:rPr lang="en-US" err="1"/>
              <a:t>Krull</a:t>
            </a:r>
            <a:r>
              <a:rPr lang="en-US"/>
              <a:t>, which will be available from the Detroit Public Library; alternatives are listed on the next slide. Consider what will be best for your situation. </a:t>
            </a:r>
            <a:endParaRPr/>
          </a:p>
          <a:p>
            <a:pPr marL="457200" lvl="0" indent="-304800" rtl="0">
              <a:lnSpc>
                <a:spcPct val="100000"/>
              </a:lnSpc>
              <a:spcBef>
                <a:spcPts val="0"/>
              </a:spcBef>
              <a:spcAft>
                <a:spcPts val="0"/>
              </a:spcAft>
              <a:buSzPts val="1200"/>
              <a:buChar char="●"/>
            </a:pPr>
            <a:r>
              <a:rPr lang="en-US"/>
              <a:t>This lesson also includes time to discuss the issues of language and ethnicity with students, as the words we use to refer to groups have changed over the years. If you are new to this type of conversation with students, consider talking in advance with a colleague about how to facilitate this part of the lesson. </a:t>
            </a:r>
            <a:endParaRPr/>
          </a:p>
          <a:p>
            <a:pPr marL="457200" lvl="0" indent="-304800" rtl="0">
              <a:lnSpc>
                <a:spcPct val="100000"/>
              </a:lnSpc>
              <a:spcBef>
                <a:spcPts val="0"/>
              </a:spcBef>
              <a:spcAft>
                <a:spcPts val="0"/>
              </a:spcAft>
              <a:buSzPts val="1200"/>
              <a:buChar char="●"/>
            </a:pPr>
            <a:r>
              <a:rPr lang="en-US"/>
              <a:t>Because this unit requires a lot of in-class reading, many lessons—including this one—include an activity that involves movement to give students a physical break. When you implement lessons with these types of activities, make sure to review your expectations for how and when students move around the classroom just before starting the activity. Descriptions of what you should and should not hear and see will help students be successful. You will also see some alternate suggestions if full class movement is a problem.</a:t>
            </a:r>
            <a:endParaRPr/>
          </a:p>
          <a:p>
            <a:pPr marL="457200" lvl="0" indent="-304800" rtl="0">
              <a:lnSpc>
                <a:spcPct val="100000"/>
              </a:lnSpc>
              <a:spcBef>
                <a:spcPts val="0"/>
              </a:spcBef>
              <a:spcAft>
                <a:spcPts val="0"/>
              </a:spcAft>
              <a:buSzPts val="1200"/>
              <a:buChar char="●"/>
            </a:pPr>
            <a:r>
              <a:rPr lang="en-US"/>
              <a:t>For homework in this unit, students are usually reading in their independent reading book. The plans assume that you have launched the independent reading program with your students, and that all students have books to read and understand the routines of reading and logging their reading</a:t>
            </a:r>
            <a:endParaRPr/>
          </a:p>
          <a:p>
            <a:pPr marL="76200" lvl="0" indent="0"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58776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a:solidFill>
                  <a:schemeClr val="dk1"/>
                </a:solidFill>
              </a:rPr>
              <a:t>Module </a:t>
            </a:r>
            <a:r>
              <a:rPr lang="en-US"/>
              <a:t>Two Unit 2</a:t>
            </a:r>
            <a:r>
              <a:rPr lang="en-US" i="0" u="none" strike="noStrike" cap="none">
                <a:solidFill>
                  <a:schemeClr val="dk1"/>
                </a:solidFill>
              </a:rPr>
              <a:t> is built aroun</a:t>
            </a:r>
            <a:r>
              <a:rPr lang="en-US"/>
              <a:t>d Cesar Chavez’s “Commonwealth Club Address.” </a:t>
            </a:r>
            <a:r>
              <a:rPr lang="en-US" i="0" u="none" strike="noStrike" cap="none">
                <a:solidFill>
                  <a:schemeClr val="dk1"/>
                </a:solidFill>
              </a:rPr>
              <a:t>You will need to be familiar with this before you work with your students. </a:t>
            </a:r>
            <a:endParaRPr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a:solidFill>
                  <a:schemeClr val="dk1"/>
                </a:solidFill>
              </a:rPr>
              <a:t>You will also need to read the Module </a:t>
            </a:r>
            <a:r>
              <a:rPr lang="en-US"/>
              <a:t>Two Unit 2</a:t>
            </a:r>
            <a:r>
              <a:rPr lang="en-US" i="0" u="none" strike="noStrike" cap="none">
                <a:solidFill>
                  <a:schemeClr val="dk1"/>
                </a:solidFill>
              </a:rPr>
              <a:t> overview carefully so you understand the expected learning and how the whole unit is designed. </a:t>
            </a:r>
            <a:endParaRPr/>
          </a:p>
          <a:p>
            <a:pPr marL="457200" lvl="0" indent="-304800" rtl="0">
              <a:lnSpc>
                <a:spcPct val="100000"/>
              </a:lnSpc>
              <a:spcBef>
                <a:spcPts val="0"/>
              </a:spcBef>
              <a:spcAft>
                <a:spcPts val="0"/>
              </a:spcAft>
              <a:buSzPts val="1200"/>
              <a:buFont typeface="Calibri"/>
              <a:buChar char="●"/>
            </a:pPr>
            <a:r>
              <a:rPr lang="en-US"/>
              <a:t>In this unit, students work closely with the structure of the Cesar Chavez speech, and how that structure is connected to the overall claim about the value of the United Farm Workers union that Chavez is making and developing. As they construct a solid understanding of the argument that Chavez is making, students will come to recognize the relationship between the text structure he uses and the overall claim he is making. They will see that Chavez makes a “central claim” in the speech, his overall “big idea”; they will also identify supporting claims, called “main claims” in various other sections of the speech. Students will recognize that all of these “main claims” tie back to Chavez’s “central claim.”</a:t>
            </a:r>
            <a:r>
              <a:rPr lang="en-US" baseline="0"/>
              <a:t> </a:t>
            </a:r>
            <a:r>
              <a:rPr lang="en-US"/>
              <a:t>This may be new language to students, so it will be helpful for you to read over the lessons ahead of time to familiarize yourself with them.</a:t>
            </a:r>
            <a:endParaRPr/>
          </a:p>
          <a:p>
            <a:pPr marL="457200" lvl="0" indent="0" rtl="0">
              <a:lnSpc>
                <a:spcPct val="100000"/>
              </a:lnSpc>
              <a:spcBef>
                <a:spcPts val="0"/>
              </a:spcBef>
              <a:spcAft>
                <a:spcPts val="0"/>
              </a:spcAft>
              <a:buNone/>
            </a:pP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rgbClr val="000000"/>
              </a:buClr>
              <a:buSzPts val="1400"/>
              <a:buFont typeface="Arial"/>
              <a:buNone/>
            </a:pP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i="0" u="none" strike="noStrike" cap="none">
              <a:solidFill>
                <a:schemeClr val="dk1"/>
              </a:solidFill>
            </a:endParaRPr>
          </a:p>
        </p:txBody>
      </p:sp>
      <p:sp>
        <p:nvSpPr>
          <p:cNvPr id="99" name="Google Shape;9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4927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nSpc>
                <a:spcPct val="100000"/>
              </a:lnSpc>
              <a:spcBef>
                <a:spcPts val="0"/>
              </a:spcBef>
              <a:spcAft>
                <a:spcPts val="0"/>
              </a:spcAft>
              <a:buNone/>
            </a:pPr>
            <a:r>
              <a:rPr lang="en-US"/>
              <a:t>New Materials to Prepare in Advance: </a:t>
            </a:r>
            <a:endParaRPr/>
          </a:p>
          <a:p>
            <a:pPr marL="457200" lvl="0" indent="-304800" rtl="0">
              <a:lnSpc>
                <a:spcPct val="100000"/>
              </a:lnSpc>
              <a:spcBef>
                <a:spcPts val="1000"/>
              </a:spcBef>
              <a:spcAft>
                <a:spcPts val="0"/>
              </a:spcAft>
              <a:buClr>
                <a:schemeClr val="dk1"/>
              </a:buClr>
              <a:buSzPts val="1200"/>
              <a:buFont typeface="Calibri"/>
              <a:buChar char="●"/>
            </a:pPr>
            <a:r>
              <a:rPr lang="en-US"/>
              <a:t>Two images of working conditions, one modern and one historic; found in advance by teacher  (Note: these are already included for you on slides in the lesson)</a:t>
            </a:r>
            <a:endParaRPr/>
          </a:p>
          <a:p>
            <a:pPr marL="457200" lvl="0" indent="-304800" rtl="0">
              <a:lnSpc>
                <a:spcPct val="100000"/>
              </a:lnSpc>
              <a:spcBef>
                <a:spcPts val="0"/>
              </a:spcBef>
              <a:spcAft>
                <a:spcPts val="0"/>
              </a:spcAft>
              <a:buClr>
                <a:schemeClr val="dk1"/>
              </a:buClr>
              <a:buSzPts val="1200"/>
              <a:buFont typeface="Calibri"/>
              <a:buChar char="●"/>
            </a:pPr>
            <a:r>
              <a:rPr lang="en-US" b="1"/>
              <a:t>Entry task: Working Conditions Then and Now </a:t>
            </a:r>
            <a:r>
              <a:rPr lang="en-US"/>
              <a:t>(one per student)</a:t>
            </a:r>
            <a:endParaRPr/>
          </a:p>
          <a:p>
            <a:pPr marL="457200" lvl="0" indent="-304800" rtl="0">
              <a:lnSpc>
                <a:spcPct val="100000"/>
              </a:lnSpc>
              <a:spcBef>
                <a:spcPts val="0"/>
              </a:spcBef>
              <a:spcAft>
                <a:spcPts val="0"/>
              </a:spcAft>
              <a:buClr>
                <a:schemeClr val="dk1"/>
              </a:buClr>
              <a:buSzPts val="1200"/>
              <a:buFont typeface="Calibri"/>
              <a:buChar char="●"/>
            </a:pPr>
            <a:r>
              <a:rPr lang="en-US" b="1"/>
              <a:t>Agents of Change anchor chart </a:t>
            </a:r>
            <a:r>
              <a:rPr lang="en-US"/>
              <a:t>(one per student and one to display)</a:t>
            </a:r>
            <a:endParaRPr/>
          </a:p>
          <a:p>
            <a:pPr marL="457200" lvl="0" indent="-304800" rtl="0">
              <a:lnSpc>
                <a:spcPct val="100000"/>
              </a:lnSpc>
              <a:spcBef>
                <a:spcPts val="0"/>
              </a:spcBef>
              <a:spcAft>
                <a:spcPts val="0"/>
              </a:spcAft>
              <a:buClr>
                <a:schemeClr val="dk1"/>
              </a:buClr>
              <a:buSzPts val="1200"/>
              <a:buFont typeface="Calibri"/>
              <a:buChar char="●"/>
            </a:pPr>
            <a:r>
              <a:rPr lang="en-US" b="1"/>
              <a:t>Building Background Knowledge worksheet </a:t>
            </a:r>
            <a:r>
              <a:rPr lang="en-US"/>
              <a:t>(one per student)</a:t>
            </a:r>
            <a:endParaRPr/>
          </a:p>
          <a:p>
            <a:pPr marL="457200" lvl="0" indent="-304800" rtl="0">
              <a:lnSpc>
                <a:spcPct val="100000"/>
              </a:lnSpc>
              <a:spcBef>
                <a:spcPts val="0"/>
              </a:spcBef>
              <a:spcAft>
                <a:spcPts val="0"/>
              </a:spcAft>
              <a:buClr>
                <a:schemeClr val="dk1"/>
              </a:buClr>
              <a:buSzPts val="1200"/>
              <a:buFont typeface="Calibri"/>
              <a:buChar char="●"/>
            </a:pPr>
            <a:r>
              <a:rPr lang="en-US" i="1"/>
              <a:t>Harvesting Hope: The Story of César Chávez</a:t>
            </a:r>
            <a:r>
              <a:rPr lang="en-US"/>
              <a:t> (or an alternative background source) list includes:     </a:t>
            </a:r>
            <a:endParaRPr/>
          </a:p>
          <a:p>
            <a:pPr marL="914400" lvl="1" indent="-304800" rtl="0">
              <a:lnSpc>
                <a:spcPct val="100000"/>
              </a:lnSpc>
              <a:spcBef>
                <a:spcPts val="0"/>
              </a:spcBef>
              <a:spcAft>
                <a:spcPts val="0"/>
              </a:spcAft>
              <a:buClr>
                <a:schemeClr val="dk1"/>
              </a:buClr>
              <a:buSzPts val="1200"/>
              <a:buFont typeface="Calibri"/>
              <a:buChar char="○"/>
            </a:pPr>
            <a:r>
              <a:rPr lang="en-US"/>
              <a:t>PBS publishes a documentary called </a:t>
            </a:r>
            <a:r>
              <a:rPr lang="en-US" i="1"/>
              <a:t>Fight in the Fields</a:t>
            </a:r>
            <a:r>
              <a:rPr lang="en-US"/>
              <a:t>. Consider showing appropriate clips that will help the students understand basic facts about Chávez’s life, the United Farm Workers cause, and the role of unions historically.</a:t>
            </a:r>
            <a:endParaRPr/>
          </a:p>
          <a:p>
            <a:pPr marL="914400" lvl="1" indent="-304800" rtl="0">
              <a:lnSpc>
                <a:spcPct val="100000"/>
              </a:lnSpc>
              <a:spcBef>
                <a:spcPts val="0"/>
              </a:spcBef>
              <a:spcAft>
                <a:spcPts val="0"/>
              </a:spcAft>
              <a:buClr>
                <a:schemeClr val="dk1"/>
              </a:buClr>
              <a:buSzPts val="1200"/>
              <a:buFont typeface="Calibri"/>
              <a:buChar char="○"/>
            </a:pPr>
            <a:r>
              <a:rPr lang="en-US"/>
              <a:t>Other options: </a:t>
            </a:r>
            <a:r>
              <a:rPr lang="en-US" u="sng">
                <a:solidFill>
                  <a:schemeClr val="hlink"/>
                </a:solidFill>
                <a:hlinkClick r:id="rId3"/>
              </a:rPr>
              <a:t>http://www.youtube.com/watch?v=e7GCCBIgFaQ</a:t>
            </a:r>
            <a:r>
              <a:rPr lang="en-US"/>
              <a:t>. The information on Chávez’s background begins at 1:33 and runs until 4:30; </a:t>
            </a:r>
            <a:endParaRPr/>
          </a:p>
          <a:p>
            <a:pPr marL="914400" lvl="1" indent="-304800" rtl="0">
              <a:lnSpc>
                <a:spcPct val="100000"/>
              </a:lnSpc>
              <a:spcBef>
                <a:spcPts val="0"/>
              </a:spcBef>
              <a:spcAft>
                <a:spcPts val="0"/>
              </a:spcAft>
              <a:buClr>
                <a:schemeClr val="dk1"/>
              </a:buClr>
              <a:buSzPts val="1200"/>
              <a:buFont typeface="Calibri"/>
              <a:buChar char="○"/>
            </a:pPr>
            <a:r>
              <a:rPr lang="en-US" u="sng">
                <a:solidFill>
                  <a:schemeClr val="hlink"/>
                </a:solidFill>
                <a:hlinkClick r:id="rId4"/>
              </a:rPr>
              <a:t>http://www.youtube.com/watch?v=rj4ya_Gyq80</a:t>
            </a:r>
            <a:r>
              <a:rPr lang="en-US"/>
              <a:t>. This video has good images and runs 1:50 long</a:t>
            </a:r>
            <a:endParaRPr/>
          </a:p>
          <a:p>
            <a:pPr marL="914400" lvl="1" indent="-304800" rtl="0">
              <a:lnSpc>
                <a:spcPct val="100000"/>
              </a:lnSpc>
              <a:spcBef>
                <a:spcPts val="0"/>
              </a:spcBef>
              <a:spcAft>
                <a:spcPts val="0"/>
              </a:spcAft>
              <a:buClr>
                <a:schemeClr val="dk1"/>
              </a:buClr>
              <a:buSzPts val="1200"/>
              <a:buFont typeface="Calibri"/>
              <a:buChar char="○"/>
            </a:pPr>
            <a:r>
              <a:rPr lang="en-US"/>
              <a:t> http://</a:t>
            </a:r>
            <a:r>
              <a:rPr lang="en-US" err="1"/>
              <a:t>www.cesareChávezfoundation.org</a:t>
            </a:r>
            <a:r>
              <a:rPr lang="en-US"/>
              <a:t>. If you look at the “About Cesar” section, there is a photo gallery of images. Select some to share with your students.</a:t>
            </a:r>
            <a:endParaRPr/>
          </a:p>
          <a:p>
            <a:pPr marL="457200" lvl="0" indent="-304800" rtl="0">
              <a:lnSpc>
                <a:spcPct val="100000"/>
              </a:lnSpc>
              <a:spcBef>
                <a:spcPts val="0"/>
              </a:spcBef>
              <a:spcAft>
                <a:spcPts val="0"/>
              </a:spcAft>
              <a:buClr>
                <a:schemeClr val="dk1"/>
              </a:buClr>
              <a:buSzPts val="1200"/>
              <a:buFont typeface="Calibri"/>
              <a:buChar char="●"/>
            </a:pPr>
            <a:r>
              <a:rPr lang="en-US"/>
              <a:t> </a:t>
            </a:r>
            <a:r>
              <a:rPr lang="en-US" b="1"/>
              <a:t>Quote Cards </a:t>
            </a:r>
            <a:r>
              <a:rPr lang="en-US"/>
              <a:t>(one copy for every four students)</a:t>
            </a:r>
            <a:endParaRPr/>
          </a:p>
          <a:p>
            <a:pPr marL="457200" lvl="0" indent="-304800" rtl="0">
              <a:lnSpc>
                <a:spcPct val="100000"/>
              </a:lnSpc>
              <a:spcBef>
                <a:spcPts val="0"/>
              </a:spcBef>
              <a:spcAft>
                <a:spcPts val="0"/>
              </a:spcAft>
              <a:buClr>
                <a:schemeClr val="dk1"/>
              </a:buClr>
              <a:buSzPts val="1200"/>
              <a:buFont typeface="Calibri"/>
              <a:buChar char="●"/>
            </a:pPr>
            <a:r>
              <a:rPr lang="en-US"/>
              <a:t> </a:t>
            </a:r>
            <a:r>
              <a:rPr lang="en-US" b="1"/>
              <a:t>Quote Cards (for teacher reference)</a:t>
            </a:r>
            <a:endParaRPr b="1"/>
          </a:p>
          <a:p>
            <a:pPr marL="457200" lvl="0" indent="-304800" rtl="0">
              <a:lnSpc>
                <a:spcPct val="100000"/>
              </a:lnSpc>
              <a:spcBef>
                <a:spcPts val="0"/>
              </a:spcBef>
              <a:spcAft>
                <a:spcPts val="0"/>
              </a:spcAft>
              <a:buClr>
                <a:schemeClr val="dk1"/>
              </a:buClr>
              <a:buSzPts val="1200"/>
              <a:buFont typeface="Calibri"/>
              <a:buChar char="●"/>
            </a:pPr>
            <a:r>
              <a:rPr lang="en-US"/>
              <a:t> Additional Quotes (one per student; used during group work)</a:t>
            </a:r>
            <a:endParaRPr/>
          </a:p>
          <a:p>
            <a:pPr marL="457200" lvl="0" indent="0" rtl="0">
              <a:lnSpc>
                <a:spcPct val="100000"/>
              </a:lnSpc>
              <a:spcBef>
                <a:spcPts val="1000"/>
              </a:spcBef>
              <a:spcAft>
                <a:spcPts val="0"/>
              </a:spcAft>
              <a:buNone/>
            </a:pPr>
            <a:endParaRPr/>
          </a:p>
          <a:p>
            <a:pPr marL="0" lvl="0" indent="0" rtl="0">
              <a:lnSpc>
                <a:spcPct val="100000"/>
              </a:lnSpc>
              <a:spcBef>
                <a:spcPts val="0"/>
              </a:spcBef>
              <a:spcAft>
                <a:spcPts val="0"/>
              </a:spcAft>
              <a:buNone/>
            </a:pPr>
            <a:r>
              <a:rPr lang="en-US"/>
              <a:t>Materials to Gather from Previous Lessons:</a:t>
            </a:r>
            <a:r>
              <a:rPr lang="en-US" baseline="0"/>
              <a:t> </a:t>
            </a:r>
            <a:r>
              <a:rPr lang="en-US"/>
              <a:t>None</a:t>
            </a:r>
            <a:endParaRPr/>
          </a:p>
          <a:p>
            <a:pPr marL="0" marR="0" lvl="0" indent="0" algn="l" rtl="0">
              <a:lnSpc>
                <a:spcPct val="100000"/>
              </a:lnSpc>
              <a:spcBef>
                <a:spcPts val="0"/>
              </a:spcBef>
              <a:spcAft>
                <a:spcPts val="0"/>
              </a:spcAft>
              <a:buNone/>
            </a:pP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a:solidFill>
                  <a:schemeClr val="dk1"/>
                </a:solidFill>
              </a:rPr>
              <a:t>Review these protocols before teaching. They are all </a:t>
            </a:r>
            <a:r>
              <a:rPr lang="en-US"/>
              <a:t>used</a:t>
            </a:r>
            <a:r>
              <a:rPr lang="en-US" i="0" u="none" strike="noStrike" cap="none">
                <a:solidFill>
                  <a:schemeClr val="dk1"/>
                </a:solidFill>
              </a:rPr>
              <a:t> in this first lesson</a:t>
            </a:r>
            <a:endParaRPr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a:t>Tea Party Protocol</a:t>
            </a:r>
            <a:endParaRPr/>
          </a:p>
          <a:p>
            <a:pPr marL="457200" marR="0" lvl="0" indent="-304800" algn="l" rtl="0">
              <a:lnSpc>
                <a:spcPct val="100000"/>
              </a:lnSpc>
              <a:spcBef>
                <a:spcPts val="0"/>
              </a:spcBef>
              <a:spcAft>
                <a:spcPts val="0"/>
              </a:spcAft>
              <a:buSzPts val="1200"/>
              <a:buFont typeface="Calibri"/>
              <a:buChar char="●"/>
            </a:pPr>
            <a:r>
              <a:rPr lang="en-US"/>
              <a:t>Turn and Talk</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i="0" u="none" strike="noStrike" cap="none">
                <a:solidFill>
                  <a:schemeClr val="dk1"/>
                </a:solidFill>
              </a:rPr>
              <a:t>Prepare classroom systems for active learning:</a:t>
            </a:r>
            <a:endParaRPr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a:t> For the Tea party activity to work, you must distribute the cards in sets of four, so you may need to give some cards to pairs of students. For example, if you have 29 students in your class, you would create seven sets of four cards each, and then you would give the last card to a pair of students instead of to an individual student.</a:t>
            </a:r>
            <a:endParaRPr/>
          </a:p>
        </p:txBody>
      </p:sp>
      <p:sp>
        <p:nvSpPr>
          <p:cNvPr id="106" name="Google Shape;1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4237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113" name="Google Shape;113;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3579195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Student Grouping: Whole Group</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US"/>
              <a:t>Teaching Notes: None</a:t>
            </a:r>
            <a:endParaRPr/>
          </a:p>
          <a:p>
            <a:pPr marL="0" lvl="0" indent="0" rtl="0">
              <a:spcBef>
                <a:spcPts val="0"/>
              </a:spcBef>
              <a:spcAft>
                <a:spcPts val="0"/>
              </a:spcAft>
              <a:buClr>
                <a:schemeClr val="dk1"/>
              </a:buClr>
              <a:buSzPts val="1200"/>
              <a:buFont typeface="Arial"/>
              <a:buNone/>
            </a:pPr>
            <a:endParaRPr/>
          </a:p>
          <a:p>
            <a:pPr marL="0" lvl="0" indent="0" rtl="0">
              <a:spcBef>
                <a:spcPts val="0"/>
              </a:spcBef>
              <a:spcAft>
                <a:spcPts val="0"/>
              </a:spcAft>
              <a:buClr>
                <a:schemeClr val="dk1"/>
              </a:buClr>
              <a:buSzPts val="12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Review the slide with students.</a:t>
            </a:r>
            <a:endParaRPr/>
          </a:p>
          <a:p>
            <a:pPr marL="0" lvl="0" indent="0" rtl="0">
              <a:spcBef>
                <a:spcPts val="0"/>
              </a:spcBef>
              <a:spcAft>
                <a:spcPts val="0"/>
              </a:spcAft>
              <a:buNone/>
            </a:pPr>
            <a:endParaRPr/>
          </a:p>
          <a:p>
            <a:pPr marL="0" lvl="0" indent="0" rtl="0">
              <a:spcBef>
                <a:spcPts val="0"/>
              </a:spcBef>
              <a:spcAft>
                <a:spcPts val="0"/>
              </a:spcAft>
              <a:buNone/>
            </a:pPr>
            <a:r>
              <a:rPr lang="en-US"/>
              <a:t>Student Look </a:t>
            </a:r>
            <a:r>
              <a:rPr lang="en-US" err="1"/>
              <a:t>Fors</a:t>
            </a:r>
            <a:r>
              <a:rPr lang="en-US"/>
              <a:t>/Listen </a:t>
            </a:r>
            <a:r>
              <a:rPr lang="en-US" err="1"/>
              <a:t>Fors</a:t>
            </a:r>
            <a:r>
              <a:rPr lang="en-US"/>
              <a:t>: None</a:t>
            </a:r>
            <a:endParaRPr/>
          </a:p>
          <a:p>
            <a:pPr marL="45720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400"/>
              <a:buFont typeface="Arial"/>
              <a:buNone/>
            </a:pPr>
            <a:r>
              <a:rPr lang="en-US"/>
              <a:t>Support for Any Students Who Need It: None</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endParaRPr/>
          </a:p>
        </p:txBody>
      </p:sp>
      <p:sp>
        <p:nvSpPr>
          <p:cNvPr id="119" name="Google Shape;11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9904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sz="1200" b="1" i="0" u="none" strike="noStrike" cap="none">
                <a:solidFill>
                  <a:schemeClr val="dk1"/>
                </a:solidFill>
                <a:latin typeface="Calibri"/>
                <a:ea typeface="Calibri"/>
                <a:cs typeface="Calibri"/>
                <a:sym typeface="Calibri"/>
              </a:rPr>
              <a:t>: 5-7</a:t>
            </a:r>
            <a:r>
              <a:rPr lang="en-US" b="1"/>
              <a:t> </a:t>
            </a:r>
            <a:r>
              <a:rPr lang="en-US" sz="1200" b="1" i="0" u="none" strike="noStrike" cap="none">
                <a:solidFill>
                  <a:schemeClr val="dk1"/>
                </a:solidFill>
                <a:latin typeface="Calibri"/>
                <a:ea typeface="Calibri"/>
                <a:cs typeface="Calibri"/>
                <a:sym typeface="Calibri"/>
              </a:rPr>
              <a:t>minutes</a:t>
            </a:r>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Student Grouping: </a:t>
            </a:r>
            <a:r>
              <a:rPr lang="en-US" b="1"/>
              <a:t>whole class to complete individually</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b="1"/>
              <a:t>Entry Task: Working conditions then and now</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sz="1200"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This slide has both the pictures and entry task questions so students can see photos and questions together.</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Teacher Actions:</a:t>
            </a:r>
            <a:endParaRPr sz="1200"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Display the two images of working conditions.</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Distribute or display the </a:t>
            </a:r>
            <a:r>
              <a:rPr lang="en-US" b="1"/>
              <a:t>Entry task: Working Conditions: Then and Now</a:t>
            </a:r>
            <a:r>
              <a:rPr lang="en-US"/>
              <a:t>. </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Direct students to complete it individually and silently</a:t>
            </a:r>
            <a:r>
              <a:rPr lang="en-US" sz="1100"/>
              <a:t>. </a:t>
            </a:r>
            <a:endParaRPr sz="1100"/>
          </a:p>
          <a:p>
            <a:pPr marL="457200" marR="0" lvl="0" indent="0" algn="l" rtl="0">
              <a:lnSpc>
                <a:spcPct val="100000"/>
              </a:lnSpc>
              <a:spcBef>
                <a:spcPts val="0"/>
              </a:spcBef>
              <a:spcAft>
                <a:spcPts val="0"/>
              </a:spcAft>
              <a:buNone/>
            </a:pPr>
            <a:endParaRPr sz="110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Student Look </a:t>
            </a:r>
            <a:r>
              <a:rPr lang="en-US" sz="1200" i="0" u="none" strike="noStrike" cap="none" err="1">
                <a:solidFill>
                  <a:schemeClr val="dk1"/>
                </a:solidFill>
              </a:rPr>
              <a:t>Fors</a:t>
            </a:r>
            <a:r>
              <a:rPr lang="en-US" sz="1200" i="0" u="none" strike="noStrike" cap="none">
                <a:solidFill>
                  <a:schemeClr val="dk1"/>
                </a:solidFill>
              </a:rPr>
              <a:t>/Listen </a:t>
            </a:r>
            <a:r>
              <a:rPr lang="en-US" sz="1200" i="0" u="none" strike="noStrike" cap="none" err="1">
                <a:solidFill>
                  <a:schemeClr val="dk1"/>
                </a:solidFill>
              </a:rPr>
              <a:t>Fors</a:t>
            </a:r>
            <a:r>
              <a:rPr lang="en-US" sz="1200"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Listen for students to understand that the technology has changed, the protective clothing has changed, the number of workers needed has changed, but the workers are still young women.</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400"/>
              <a:buFont typeface="Arial"/>
              <a:buNone/>
            </a:pPr>
            <a:r>
              <a:rPr lang="en-US"/>
              <a:t>Support for Any Students Who Need It: None</a:t>
            </a:r>
            <a:endParaRPr/>
          </a:p>
        </p:txBody>
      </p:sp>
      <p:sp>
        <p:nvSpPr>
          <p:cNvPr id="127" name="Google Shape;12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7614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sz="1200" b="1" i="0" u="none" strike="noStrike" cap="none">
                <a:solidFill>
                  <a:schemeClr val="dk1"/>
                </a:solidFill>
                <a:latin typeface="Calibri"/>
                <a:ea typeface="Calibri"/>
                <a:cs typeface="Calibri"/>
                <a:sym typeface="Calibri"/>
              </a:rPr>
              <a:t>: </a:t>
            </a:r>
            <a:r>
              <a:rPr lang="en-US" b="1"/>
              <a:t>5-7</a:t>
            </a:r>
            <a:r>
              <a:rPr lang="en-US" sz="1200" b="1" i="0" u="none" strike="noStrike" cap="none">
                <a:solidFill>
                  <a:schemeClr val="dk1"/>
                </a:solidFill>
                <a:latin typeface="Calibri"/>
                <a:ea typeface="Calibri"/>
                <a:cs typeface="Calibri"/>
                <a:sym typeface="Calibri"/>
              </a:rPr>
              <a:t> minutes (this slide, </a:t>
            </a:r>
            <a:r>
              <a:rPr lang="en-US" b="1"/>
              <a:t>2-3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Student Grouping: Whole Group</a:t>
            </a: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b="1"/>
              <a:t>slide 1 of 2</a:t>
            </a:r>
            <a:endParaRPr b="1"/>
          </a:p>
          <a:p>
            <a:pPr marL="0" marR="0" lvl="0" indent="0" algn="l" rtl="0">
              <a:lnSpc>
                <a:spcPct val="100000"/>
              </a:lnSpc>
              <a:spcBef>
                <a:spcPts val="0"/>
              </a:spcBef>
              <a:spcAft>
                <a:spcPts val="0"/>
              </a:spcAft>
              <a:buClr>
                <a:srgbClr val="000000"/>
              </a:buClr>
              <a:buSzPts val="1400"/>
              <a:buFont typeface="Arial"/>
              <a:buNone/>
            </a:pPr>
            <a:endParaRPr b="1"/>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Opening</a:t>
            </a:r>
            <a:r>
              <a:rPr lang="en-US" b="1"/>
              <a:t> B: Reviewing Learning Targets and Introducing Agents of Change</a:t>
            </a:r>
            <a:endParaRPr sz="1200" i="0" u="none" strike="noStrike" cap="none">
              <a:solidFill>
                <a:schemeClr val="dk1"/>
              </a:solidFill>
            </a:endParaRPr>
          </a:p>
          <a:p>
            <a:pPr marL="171450" marR="0" lvl="0" indent="-95250" algn="l" rtl="0">
              <a:lnSpc>
                <a:spcPct val="100000"/>
              </a:lnSpc>
              <a:spcBef>
                <a:spcPts val="0"/>
              </a:spcBef>
              <a:spcAft>
                <a:spcPts val="0"/>
              </a:spcAft>
              <a:buClr>
                <a:schemeClr val="dk1"/>
              </a:buClr>
              <a:buSzPts val="1200"/>
              <a:buFont typeface="Arial"/>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a:t> </a:t>
            </a:r>
            <a:r>
              <a:rPr lang="en-US" sz="700">
                <a:latin typeface="Arial"/>
                <a:ea typeface="Arial"/>
                <a:cs typeface="Arial"/>
                <a:sym typeface="Arial"/>
              </a:rPr>
              <a:t> </a:t>
            </a:r>
            <a:endParaRPr sz="700">
              <a:latin typeface="Arial"/>
              <a:ea typeface="Arial"/>
              <a:cs typeface="Arial"/>
              <a:sym typeface="Arial"/>
            </a:endParaRPr>
          </a:p>
          <a:p>
            <a:pPr marL="457200" marR="0" lvl="0" indent="-304800" algn="l" rtl="0">
              <a:lnSpc>
                <a:spcPct val="100000"/>
              </a:lnSpc>
              <a:spcBef>
                <a:spcPts val="0"/>
              </a:spcBef>
              <a:spcAft>
                <a:spcPts val="0"/>
              </a:spcAft>
              <a:buSzPts val="1200"/>
              <a:buChar char="●"/>
            </a:pPr>
            <a:r>
              <a:rPr lang="en-US"/>
              <a:t>ELLs may be unfamiliar with more vocabulary words than are mentioned in this lesson. Check for comprehension of general words that most students would know. Guiding questions provide motivation for student engagement in the topic and give a purpose to reading a text closely.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Direct students’ attention to the learning targets for the day.</a:t>
            </a:r>
            <a:endParaRPr/>
          </a:p>
          <a:p>
            <a:pPr marL="457200" marR="0" lvl="0" indent="-304800" algn="l" rtl="0">
              <a:lnSpc>
                <a:spcPct val="100000"/>
              </a:lnSpc>
              <a:spcBef>
                <a:spcPts val="0"/>
              </a:spcBef>
              <a:spcAft>
                <a:spcPts val="0"/>
              </a:spcAft>
              <a:buSzPts val="1200"/>
              <a:buFont typeface="Calibri"/>
              <a:buAutoNum type="arabicPeriod"/>
            </a:pPr>
            <a:r>
              <a:rPr lang="en-US"/>
              <a:t>Tell them that first they will learn about agents of change. </a:t>
            </a:r>
            <a:endParaRPr/>
          </a:p>
          <a:p>
            <a:pPr marL="457200" marR="0" lvl="0" indent="-304800" algn="l" rtl="0">
              <a:lnSpc>
                <a:spcPct val="100000"/>
              </a:lnSpc>
              <a:spcBef>
                <a:spcPts val="0"/>
              </a:spcBef>
              <a:spcAft>
                <a:spcPts val="0"/>
              </a:spcAft>
              <a:buSzPts val="1200"/>
              <a:buFont typeface="Calibri"/>
              <a:buAutoNum type="arabicPeriod"/>
            </a:pPr>
            <a:r>
              <a:rPr lang="en-US"/>
              <a:t>Ask a student to define </a:t>
            </a:r>
            <a:r>
              <a:rPr lang="en-US" i="1"/>
              <a:t>agent</a:t>
            </a:r>
            <a:r>
              <a:rPr lang="en-US"/>
              <a:t> (someone who works for someone else). </a:t>
            </a:r>
            <a:endParaRPr/>
          </a:p>
          <a:p>
            <a:pPr marL="457200" marR="0" lvl="0" indent="-304800" algn="l" rtl="0">
              <a:lnSpc>
                <a:spcPct val="100000"/>
              </a:lnSpc>
              <a:spcBef>
                <a:spcPts val="0"/>
              </a:spcBef>
              <a:spcAft>
                <a:spcPts val="0"/>
              </a:spcAft>
              <a:buSzPts val="1200"/>
              <a:buFont typeface="Calibri"/>
              <a:buAutoNum type="arabicPeriod"/>
            </a:pPr>
            <a:r>
              <a:rPr lang="en-US"/>
              <a:t>Discuss examples of agents, such as Hollywood agents, FBI agents, and real estate agents.</a:t>
            </a:r>
            <a:endParaRPr/>
          </a:p>
          <a:p>
            <a:pPr marL="457200" marR="0" lvl="0" indent="-304800" algn="l" rtl="0">
              <a:lnSpc>
                <a:spcPct val="100000"/>
              </a:lnSpc>
              <a:spcBef>
                <a:spcPts val="0"/>
              </a:spcBef>
              <a:spcAft>
                <a:spcPts val="0"/>
              </a:spcAft>
              <a:buSzPts val="1200"/>
              <a:buFont typeface="Calibri"/>
              <a:buAutoNum type="arabicPeriod"/>
            </a:pPr>
            <a:r>
              <a:rPr lang="en-US"/>
              <a:t>Introduce the phrase </a:t>
            </a:r>
            <a:r>
              <a:rPr lang="en-US" i="1"/>
              <a:t>agent of change</a:t>
            </a:r>
            <a:r>
              <a:rPr lang="en-US"/>
              <a:t>—someone or something that works to change a situation. One major agent of change in the textile industry has been technology, as students saw in the photos. But they are going to be thinking about the people or groups of people that are agents of change.</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Student Look </a:t>
            </a:r>
            <a:r>
              <a:rPr lang="en-US" sz="1200" i="0" u="none" strike="noStrike" cap="none" err="1">
                <a:solidFill>
                  <a:schemeClr val="dk1"/>
                </a:solidFill>
              </a:rPr>
              <a:t>Fors</a:t>
            </a:r>
            <a:r>
              <a:rPr lang="en-US" sz="1200" i="0" u="none" strike="noStrike" cap="none">
                <a:solidFill>
                  <a:schemeClr val="dk1"/>
                </a:solidFill>
              </a:rPr>
              <a:t>/Listen </a:t>
            </a:r>
            <a:r>
              <a:rPr lang="en-US" sz="1200" i="0" u="none" strike="noStrike" cap="none" err="1">
                <a:solidFill>
                  <a:schemeClr val="dk1"/>
                </a:solidFill>
              </a:rPr>
              <a:t>Fors</a:t>
            </a:r>
            <a:r>
              <a:rPr lang="en-US" sz="1200" i="0" u="none" strike="noStrike" cap="none">
                <a:solidFill>
                  <a:schemeClr val="dk1"/>
                </a:solidFill>
              </a:rPr>
              <a:t>:</a:t>
            </a:r>
            <a:r>
              <a:rPr lang="en-US"/>
              <a:t> None</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None/>
            </a:pPr>
            <a:r>
              <a:rPr lang="en-US"/>
              <a:t>Support for Any Students Who Need It:</a:t>
            </a:r>
            <a:endParaRPr/>
          </a:p>
          <a:p>
            <a:pPr marL="457200" lvl="0" indent="-304800" rtl="0">
              <a:lnSpc>
                <a:spcPct val="100000"/>
              </a:lnSpc>
              <a:spcBef>
                <a:spcPts val="0"/>
              </a:spcBef>
              <a:spcAft>
                <a:spcPts val="0"/>
              </a:spcAft>
              <a:buSzPts val="1200"/>
              <a:buFont typeface="Calibri"/>
              <a:buChar char="●"/>
            </a:pPr>
            <a:r>
              <a:rPr lang="en-US"/>
              <a:t>Consider posting the guiding question “Who changes working conditions?”</a:t>
            </a:r>
            <a:endParaRPr/>
          </a:p>
        </p:txBody>
      </p:sp>
      <p:sp>
        <p:nvSpPr>
          <p:cNvPr id="138" name="Google Shape;13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4388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sz="1200" b="1" i="0" u="none" strike="noStrike" cap="none">
                <a:solidFill>
                  <a:schemeClr val="dk1"/>
                </a:solidFill>
                <a:latin typeface="Calibri"/>
                <a:ea typeface="Calibri"/>
                <a:cs typeface="Calibri"/>
                <a:sym typeface="Calibri"/>
              </a:rPr>
              <a:t>: 5-7</a:t>
            </a:r>
            <a:r>
              <a:rPr lang="en-US" b="1"/>
              <a:t> </a:t>
            </a:r>
            <a:r>
              <a:rPr lang="en-US" sz="1200" b="1" i="0" u="none" strike="noStrike" cap="none">
                <a:solidFill>
                  <a:schemeClr val="dk1"/>
                </a:solidFill>
                <a:latin typeface="Calibri"/>
                <a:ea typeface="Calibri"/>
                <a:cs typeface="Calibri"/>
                <a:sym typeface="Calibri"/>
              </a:rPr>
              <a:t>minutes (this slide,2-3 minutes</a:t>
            </a:r>
            <a:r>
              <a:rPr lang="en-US" b="1"/>
              <a:t>)</a:t>
            </a:r>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Student Grouping: w</a:t>
            </a:r>
            <a:r>
              <a:rPr lang="en-US" b="1"/>
              <a:t>hole class</a:t>
            </a: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b="1"/>
              <a:t>slide 2 of 2</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Opening  </a:t>
            </a:r>
            <a:r>
              <a:rPr lang="en-US" b="1"/>
              <a:t>B</a:t>
            </a:r>
            <a:r>
              <a:rPr lang="en-US" sz="1200" b="1" i="0" u="none" strike="noStrike" cap="none">
                <a:solidFill>
                  <a:schemeClr val="dk1"/>
                </a:solidFill>
                <a:latin typeface="Calibri"/>
                <a:ea typeface="Calibri"/>
                <a:cs typeface="Calibri"/>
                <a:sym typeface="Calibri"/>
              </a:rPr>
              <a:t>. </a:t>
            </a:r>
            <a:r>
              <a:rPr lang="en-US" b="1"/>
              <a:t>Reviewing Learning Targets and Introducing Agents of Change</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sz="1200" i="0" u="none" strike="noStrike" cap="none">
                <a:solidFill>
                  <a:schemeClr val="dk1"/>
                </a:solidFill>
              </a:rPr>
              <a:t>:</a:t>
            </a:r>
            <a:endParaRPr sz="1200" i="0" u="none" strike="noStrike" cap="none">
              <a:solidFill>
                <a:schemeClr val="dk1"/>
              </a:solidFill>
            </a:endParaRPr>
          </a:p>
          <a:p>
            <a:pPr marL="457200" marR="0" lvl="0" indent="-304800" algn="l" rtl="0">
              <a:lnSpc>
                <a:spcPct val="100000"/>
              </a:lnSpc>
              <a:spcBef>
                <a:spcPts val="0"/>
              </a:spcBef>
              <a:spcAft>
                <a:spcPts val="0"/>
              </a:spcAft>
              <a:buSzPts val="1200"/>
              <a:buChar char="●"/>
            </a:pPr>
            <a:r>
              <a:rPr lang="en-US"/>
              <a:t>Students will use this anchor chart in the Tea Party activity coming up.</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Teacher Actions:</a:t>
            </a:r>
            <a:endParaRPr/>
          </a:p>
          <a:p>
            <a:pPr marL="457200" marR="0" lvl="0" indent="-304800" algn="l" rtl="0">
              <a:lnSpc>
                <a:spcPct val="100000"/>
              </a:lnSpc>
              <a:spcBef>
                <a:spcPts val="0"/>
              </a:spcBef>
              <a:spcAft>
                <a:spcPts val="0"/>
              </a:spcAft>
              <a:buSzPts val="1200"/>
              <a:buFont typeface="Calibri"/>
              <a:buAutoNum type="arabicPeriod"/>
            </a:pPr>
            <a:r>
              <a:rPr lang="en-US"/>
              <a:t>Display the </a:t>
            </a:r>
            <a:r>
              <a:rPr lang="en-US" b="1"/>
              <a:t>Agents of Change anchor chart</a:t>
            </a:r>
            <a:r>
              <a:rPr lang="en-US"/>
              <a:t>.</a:t>
            </a:r>
            <a:endParaRPr/>
          </a:p>
          <a:p>
            <a:pPr marL="457200" marR="0" lvl="0" indent="-304800" algn="l" rtl="0">
              <a:lnSpc>
                <a:spcPct val="100000"/>
              </a:lnSpc>
              <a:spcBef>
                <a:spcPts val="0"/>
              </a:spcBef>
              <a:spcAft>
                <a:spcPts val="0"/>
              </a:spcAft>
              <a:buSzPts val="1200"/>
              <a:buFont typeface="Calibri"/>
              <a:buAutoNum type="arabicPeriod"/>
            </a:pPr>
            <a:r>
              <a:rPr lang="en-US"/>
              <a:t>Distribute a copy to each student. </a:t>
            </a:r>
            <a:endParaRPr/>
          </a:p>
          <a:p>
            <a:pPr marL="457200" marR="0" lvl="0" indent="-304800" algn="l" rtl="0">
              <a:lnSpc>
                <a:spcPct val="100000"/>
              </a:lnSpc>
              <a:spcBef>
                <a:spcPts val="0"/>
              </a:spcBef>
              <a:spcAft>
                <a:spcPts val="0"/>
              </a:spcAft>
              <a:buSzPts val="1200"/>
              <a:buFont typeface="Calibri"/>
              <a:buAutoNum type="arabicPeriod"/>
            </a:pPr>
            <a:r>
              <a:rPr lang="en-US"/>
              <a:t>Define the word </a:t>
            </a:r>
            <a:r>
              <a:rPr lang="en-US" i="1"/>
              <a:t>consumer</a:t>
            </a:r>
            <a:r>
              <a:rPr lang="en-US"/>
              <a:t>, and make sure students also understand the other words.</a:t>
            </a:r>
            <a:endParaRPr/>
          </a:p>
          <a:p>
            <a:pPr marL="457200" marR="0" lvl="0" indent="-304800" algn="l" rtl="0">
              <a:lnSpc>
                <a:spcPct val="100000"/>
              </a:lnSpc>
              <a:spcBef>
                <a:spcPts val="0"/>
              </a:spcBef>
              <a:spcAft>
                <a:spcPts val="0"/>
              </a:spcAft>
              <a:buSzPts val="1200"/>
              <a:buFont typeface="Calibri"/>
              <a:buAutoNum type="arabicPeriod"/>
            </a:pPr>
            <a:r>
              <a:rPr lang="en-US"/>
              <a:t>Instruct students to turn and talk to the person next to them about how workers or business owners can be agents of change for working conditions:</a:t>
            </a:r>
            <a:endParaRPr/>
          </a:p>
          <a:p>
            <a:pPr marL="914400" marR="0" lvl="1" indent="-304800" algn="l" rtl="0">
              <a:lnSpc>
                <a:spcPct val="100000"/>
              </a:lnSpc>
              <a:spcBef>
                <a:spcPts val="0"/>
              </a:spcBef>
              <a:spcAft>
                <a:spcPts val="0"/>
              </a:spcAft>
              <a:buSzPts val="1200"/>
              <a:buChar char="○"/>
            </a:pPr>
            <a:r>
              <a:rPr lang="en-US" i="1"/>
              <a:t>“What were the mill girls in </a:t>
            </a:r>
            <a:r>
              <a:rPr lang="en-US" i="1" err="1"/>
              <a:t>Lyddie</a:t>
            </a:r>
            <a:r>
              <a:rPr lang="en-US" i="1"/>
              <a:t> trying to do?</a:t>
            </a:r>
            <a:endParaRPr i="1"/>
          </a:p>
          <a:p>
            <a:pPr marL="914400" marR="0" lvl="1" indent="-304800" algn="l" rtl="0">
              <a:lnSpc>
                <a:spcPct val="100000"/>
              </a:lnSpc>
              <a:spcBef>
                <a:spcPts val="0"/>
              </a:spcBef>
              <a:spcAft>
                <a:spcPts val="0"/>
              </a:spcAft>
              <a:buSzPts val="1200"/>
              <a:buChar char="○"/>
            </a:pPr>
            <a:r>
              <a:rPr lang="en-US" i="1"/>
              <a:t>“How did the response of the owners to their petitions affect working conditions?”</a:t>
            </a:r>
            <a:endParaRPr i="1"/>
          </a:p>
          <a:p>
            <a:pPr marL="457200" marR="0" lvl="0" indent="-304800" algn="l" rtl="0">
              <a:lnSpc>
                <a:spcPct val="100000"/>
              </a:lnSpc>
              <a:spcBef>
                <a:spcPts val="0"/>
              </a:spcBef>
              <a:spcAft>
                <a:spcPts val="0"/>
              </a:spcAft>
              <a:buSzPts val="1200"/>
              <a:buFont typeface="Calibri"/>
              <a:buAutoNum type="arabicPeriod"/>
            </a:pPr>
            <a:r>
              <a:rPr lang="en-US"/>
              <a:t>Tell students they will start reading a speech today that will explore this very important question: Who changes working conditions? They will learn about how the government, business, workers, and consumers all affected working conditions in one particular industry: agriculture. </a:t>
            </a:r>
            <a:endParaRPr/>
          </a:p>
          <a:p>
            <a:pPr marL="457200" marR="0" lvl="0" indent="-304800" algn="l" rtl="0">
              <a:lnSpc>
                <a:spcPct val="100000"/>
              </a:lnSpc>
              <a:spcBef>
                <a:spcPts val="0"/>
              </a:spcBef>
              <a:spcAft>
                <a:spcPts val="0"/>
              </a:spcAft>
              <a:buSzPts val="1200"/>
              <a:buFont typeface="Calibri"/>
              <a:buAutoNum type="arabicPeriod"/>
            </a:pPr>
            <a:r>
              <a:rPr lang="en-US"/>
              <a:t>Express your excitement to hear their thoughtful ideas and analysis of this topic.</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None/>
            </a:pPr>
            <a:r>
              <a:rPr lang="en-US"/>
              <a:t>Student Look-</a:t>
            </a:r>
            <a:r>
              <a:rPr lang="en-US" err="1"/>
              <a:t>Fors</a:t>
            </a:r>
            <a:r>
              <a:rPr lang="en-US"/>
              <a:t>/Listen-</a:t>
            </a:r>
            <a:r>
              <a:rPr lang="en-US" err="1"/>
              <a:t>Fors</a:t>
            </a:r>
            <a:r>
              <a:rPr lang="en-US"/>
              <a:t>:</a:t>
            </a:r>
            <a:endParaRPr/>
          </a:p>
          <a:p>
            <a:pPr marL="457200" lvl="0" indent="-304800" rtl="0">
              <a:spcBef>
                <a:spcPts val="0"/>
              </a:spcBef>
              <a:spcAft>
                <a:spcPts val="0"/>
              </a:spcAft>
              <a:buSzPts val="1200"/>
              <a:buChar char="●"/>
            </a:pPr>
            <a:r>
              <a:rPr lang="en-US"/>
              <a:t>Listen for students to notice that workers can organize to demand better conditions, and that businesses can make conditions better or worse depending on how they respond to those demands.</a:t>
            </a:r>
            <a:endParaRPr/>
          </a:p>
          <a:p>
            <a:pPr marL="457200" lvl="0" indent="0" rtl="0">
              <a:spcBef>
                <a:spcPts val="0"/>
              </a:spcBef>
              <a:spcAft>
                <a:spcPts val="0"/>
              </a:spcAft>
              <a:buNone/>
            </a:pPr>
            <a:endParaRPr/>
          </a:p>
          <a:p>
            <a:pPr marL="0" lvl="0" indent="0" rtl="0">
              <a:spcBef>
                <a:spcPts val="0"/>
              </a:spcBef>
              <a:spcAft>
                <a:spcPts val="0"/>
              </a:spcAft>
              <a:buNone/>
            </a:pPr>
            <a:r>
              <a:rPr lang="en-US"/>
              <a:t>Support for Any Students Who Need It: None</a:t>
            </a:r>
            <a:endParaRPr/>
          </a:p>
          <a:p>
            <a:pPr marL="457200" lvl="0" indent="0" rtl="0">
              <a:lnSpc>
                <a:spcPct val="100000"/>
              </a:lnSpc>
              <a:spcBef>
                <a:spcPts val="0"/>
              </a:spcBef>
              <a:spcAft>
                <a:spcPts val="0"/>
              </a:spcAft>
              <a:buNone/>
            </a:pPr>
            <a:endParaRPr/>
          </a:p>
        </p:txBody>
      </p:sp>
      <p:sp>
        <p:nvSpPr>
          <p:cNvPr id="147" name="Google Shape;14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0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01E43000-2C2B-434E-BD6C-84BA76EF370D}"/>
              </a:ext>
            </a:extLst>
          </p:cNvPr>
          <p:cNvPicPr>
            <a:picLocks noChangeAspect="1"/>
          </p:cNvPicPr>
          <p:nvPr userDrawn="1"/>
        </p:nvPicPr>
        <p:blipFill>
          <a:blip r:embed="rId13"/>
          <a:stretch>
            <a:fillRect/>
          </a:stretch>
        </p:blipFill>
        <p:spPr>
          <a:xfrm>
            <a:off x="0" y="2895600"/>
            <a:ext cx="12101689"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engageny.org/resource/grade-7-ela-module-2a-unit-2"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5.gif"/></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457200" y="234175"/>
            <a:ext cx="107652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Unit Overview</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457200" y="1680200"/>
            <a:ext cx="11215250" cy="4440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400">
                <a:latin typeface="Century Gothic"/>
                <a:ea typeface="Century Gothic"/>
                <a:cs typeface="Century Gothic"/>
                <a:sym typeface="Century Gothic"/>
              </a:rPr>
              <a:t>In this unit, students continue to explore the topic  of working conditions and how they affect people’s lives.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In Unit One, this study used the historical fiction novel </a:t>
            </a:r>
            <a:r>
              <a:rPr lang="en-US" sz="2400" i="1" err="1">
                <a:latin typeface="Century Gothic"/>
                <a:ea typeface="Century Gothic"/>
                <a:cs typeface="Century Gothic"/>
                <a:sym typeface="Century Gothic"/>
              </a:rPr>
              <a:t>Lyddie</a:t>
            </a:r>
            <a:r>
              <a:rPr lang="en-US" sz="2400" i="1">
                <a:latin typeface="Century Gothic"/>
                <a:ea typeface="Century Gothic"/>
                <a:cs typeface="Century Gothic"/>
                <a:sym typeface="Century Gothic"/>
              </a:rPr>
              <a:t>. </a:t>
            </a:r>
            <a:r>
              <a:rPr lang="en-US" sz="2400">
                <a:latin typeface="Century Gothic"/>
                <a:ea typeface="Century Gothic"/>
                <a:cs typeface="Century Gothic"/>
                <a:sym typeface="Century Gothic"/>
              </a:rPr>
              <a:t>Here, the central text is a speech given by Cesar Chavez in the 1960’s about the United Farm Workers (UFW). He argues that the UFW has been and will continue to be a powerful institution that improves the lives of farmworkers and empowers the Latino community.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This is primarily a reading unit that focuses on key reading standards about finding a central idea of a text, and how the author develops his claim.</a:t>
            </a:r>
            <a:endParaRPr sz="240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4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427650" y="181025"/>
            <a:ext cx="115194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3400">
                <a:latin typeface="Century Gothic"/>
                <a:ea typeface="Century Gothic"/>
                <a:cs typeface="Century Gothic"/>
                <a:sym typeface="Century Gothic"/>
              </a:rPr>
              <a:t>Let’s look at our Building Background </a:t>
            </a:r>
            <a:endParaRPr sz="3400">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4400"/>
              <a:buFont typeface="Overlock"/>
              <a:buNone/>
            </a:pPr>
            <a:r>
              <a:rPr lang="en-US" sz="3400">
                <a:latin typeface="Century Gothic"/>
                <a:ea typeface="Century Gothic"/>
                <a:cs typeface="Century Gothic"/>
                <a:sym typeface="Century Gothic"/>
              </a:rPr>
              <a:t>Knowledge Worksheet </a:t>
            </a:r>
            <a:endParaRPr sz="3400" i="0" u="none" strike="noStrike" cap="none">
              <a:solidFill>
                <a:schemeClr val="dk1"/>
              </a:solidFill>
              <a:latin typeface="Century Gothic"/>
              <a:ea typeface="Century Gothic"/>
              <a:cs typeface="Century Gothic"/>
              <a:sym typeface="Century Gothic"/>
            </a:endParaRPr>
          </a:p>
        </p:txBody>
      </p:sp>
      <p:graphicFrame>
        <p:nvGraphicFramePr>
          <p:cNvPr id="158" name="Google Shape;158;p22"/>
          <p:cNvGraphicFramePr/>
          <p:nvPr/>
        </p:nvGraphicFramePr>
        <p:xfrm>
          <a:off x="427650" y="1684488"/>
          <a:ext cx="11519400" cy="4988375"/>
        </p:xfrm>
        <a:graphic>
          <a:graphicData uri="http://schemas.openxmlformats.org/drawingml/2006/table">
            <a:tbl>
              <a:tblPr>
                <a:noFill/>
                <a:tableStyleId>{3C4A1C9C-9342-4BB9-AA21-C5F5A9E76C88}</a:tableStyleId>
              </a:tblPr>
              <a:tblGrid>
                <a:gridCol w="3722250">
                  <a:extLst>
                    <a:ext uri="{9D8B030D-6E8A-4147-A177-3AD203B41FA5}">
                      <a16:colId xmlns:a16="http://schemas.microsoft.com/office/drawing/2014/main" val="20000"/>
                    </a:ext>
                  </a:extLst>
                </a:gridCol>
                <a:gridCol w="7797150">
                  <a:extLst>
                    <a:ext uri="{9D8B030D-6E8A-4147-A177-3AD203B41FA5}">
                      <a16:colId xmlns:a16="http://schemas.microsoft.com/office/drawing/2014/main" val="20001"/>
                    </a:ext>
                  </a:extLst>
                </a:gridCol>
              </a:tblGrid>
              <a:tr h="436700">
                <a:tc>
                  <a:txBody>
                    <a:bodyPr/>
                    <a:lstStyle/>
                    <a:p>
                      <a:pPr marL="0" marR="88900" lvl="0" indent="0" rtl="0">
                        <a:lnSpc>
                          <a:spcPct val="115000"/>
                        </a:lnSpc>
                        <a:spcBef>
                          <a:spcPts val="0"/>
                        </a:spcBef>
                        <a:spcAft>
                          <a:spcPts val="0"/>
                        </a:spcAft>
                        <a:buNone/>
                      </a:pPr>
                      <a:r>
                        <a:rPr lang="en-US" sz="1800" b="1">
                          <a:latin typeface="Century Gothic"/>
                          <a:ea typeface="Century Gothic"/>
                          <a:cs typeface="Century Gothic"/>
                          <a:sym typeface="Century Gothic"/>
                        </a:rPr>
                        <a:t>A. Early Life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12700" cap="flat" cmpd="sng">
                      <a:solidFill>
                        <a:srgbClr val="C0C0C0"/>
                      </a:solidFill>
                      <a:prstDash val="solid"/>
                      <a:round/>
                      <a:headEnd type="none" w="sm" len="sm"/>
                      <a:tailEnd type="none" w="sm" len="sm"/>
                    </a:lnL>
                  </a:tcPr>
                </a:tc>
                <a:extLst>
                  <a:ext uri="{0D108BD9-81ED-4DB2-BD59-A6C34878D82A}">
                    <a16:rowId xmlns:a16="http://schemas.microsoft.com/office/drawing/2014/main" val="10000"/>
                  </a:ext>
                </a:extLst>
              </a:tr>
              <a:tr h="758175">
                <a:tc>
                  <a:txBody>
                    <a:bodyPr/>
                    <a:lstStyle/>
                    <a:p>
                      <a:pPr marL="0" lvl="0" indent="0">
                        <a:spcBef>
                          <a:spcPts val="0"/>
                        </a:spcBef>
                        <a:spcAft>
                          <a:spcPts val="0"/>
                        </a:spcAft>
                        <a:buNone/>
                      </a:pPr>
                      <a:r>
                        <a:rPr lang="en-US" sz="1800">
                          <a:latin typeface="Century Gothic"/>
                          <a:ea typeface="Century Gothic"/>
                          <a:cs typeface="Century Gothic"/>
                          <a:sym typeface="Century Gothic"/>
                        </a:rPr>
                        <a:t>Childhood</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58175">
                <a:tc>
                  <a:txBody>
                    <a:bodyPr/>
                    <a:lstStyle/>
                    <a:p>
                      <a:pPr marL="0" lvl="0" indent="0">
                        <a:spcBef>
                          <a:spcPts val="0"/>
                        </a:spcBef>
                        <a:spcAft>
                          <a:spcPts val="0"/>
                        </a:spcAft>
                        <a:buNone/>
                      </a:pPr>
                      <a:r>
                        <a:rPr lang="en-US" sz="1800">
                          <a:latin typeface="Century Gothic"/>
                          <a:ea typeface="Century Gothic"/>
                          <a:cs typeface="Century Gothic"/>
                          <a:sym typeface="Century Gothic"/>
                        </a:rPr>
                        <a:t>Adulthood</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758175">
                <a:tc>
                  <a:txBody>
                    <a:bodyPr/>
                    <a:lstStyle/>
                    <a:p>
                      <a:pPr marL="0" lvl="0" indent="0">
                        <a:spcBef>
                          <a:spcPts val="0"/>
                        </a:spcBef>
                        <a:spcAft>
                          <a:spcPts val="0"/>
                        </a:spcAft>
                        <a:buNone/>
                      </a:pPr>
                      <a:r>
                        <a:rPr lang="en-US" sz="1800" b="1">
                          <a:latin typeface="Century Gothic"/>
                          <a:ea typeface="Century Gothic"/>
                          <a:cs typeface="Century Gothic"/>
                          <a:sym typeface="Century Gothic"/>
                        </a:rPr>
                        <a:t>B. Organizing United Farm  </a:t>
                      </a:r>
                      <a:endParaRPr sz="1800" b="1">
                        <a:latin typeface="Century Gothic"/>
                        <a:ea typeface="Century Gothic"/>
                        <a:cs typeface="Century Gothic"/>
                        <a:sym typeface="Century Gothic"/>
                      </a:endParaRPr>
                    </a:p>
                    <a:p>
                      <a:pPr marL="0" lvl="0" indent="0">
                        <a:spcBef>
                          <a:spcPts val="0"/>
                        </a:spcBef>
                        <a:spcAft>
                          <a:spcPts val="0"/>
                        </a:spcAft>
                        <a:buNone/>
                      </a:pPr>
                      <a:r>
                        <a:rPr lang="en-US" sz="1800" b="1">
                          <a:latin typeface="Century Gothic"/>
                          <a:ea typeface="Century Gothic"/>
                          <a:cs typeface="Century Gothic"/>
                          <a:sym typeface="Century Gothic"/>
                        </a:rPr>
                        <a:t>    Workers</a:t>
                      </a:r>
                      <a:endParaRPr sz="1800" b="1">
                        <a:latin typeface="Century Gothic"/>
                        <a:ea typeface="Century Gothic"/>
                        <a:cs typeface="Century Gothic"/>
                        <a:sym typeface="Century Gothic"/>
                      </a:endParaRPr>
                    </a:p>
                  </a:txBody>
                  <a:tcPr marL="91425" marR="91425" marT="91425" marB="91425">
                    <a:lnB w="12700" cap="flat" cmpd="sng">
                      <a:solidFill>
                        <a:srgbClr val="C0C0C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60800">
                <a:tc>
                  <a:txBody>
                    <a:bodyPr/>
                    <a:lstStyle/>
                    <a:p>
                      <a:pPr marL="0" marR="88900" lvl="0" indent="0" rtl="0">
                        <a:lnSpc>
                          <a:spcPct val="115000"/>
                        </a:lnSpc>
                        <a:spcBef>
                          <a:spcPts val="0"/>
                        </a:spcBef>
                        <a:spcAft>
                          <a:spcPts val="0"/>
                        </a:spcAft>
                        <a:buNone/>
                      </a:pPr>
                      <a:r>
                        <a:rPr lang="en-US" sz="1800">
                          <a:latin typeface="Century Gothic"/>
                          <a:ea typeface="Century Gothic"/>
                          <a:cs typeface="Century Gothic"/>
                          <a:sym typeface="Century Gothic"/>
                        </a:rPr>
                        <a:t>Why he formed it</a:t>
                      </a:r>
                      <a:endParaRPr sz="1800">
                        <a:latin typeface="Century Gothic"/>
                        <a:ea typeface="Century Gothic"/>
                        <a:cs typeface="Century Gothic"/>
                        <a:sym typeface="Century Gothic"/>
                      </a:endParaRPr>
                    </a:p>
                    <a:p>
                      <a:pPr marL="88900" marR="88900" lvl="0" indent="0" rtl="0">
                        <a:lnSpc>
                          <a:spcPct val="115000"/>
                        </a:lnSpc>
                        <a:spcBef>
                          <a:spcPts val="0"/>
                        </a:spcBef>
                        <a:spcAft>
                          <a:spcPts val="0"/>
                        </a:spcAft>
                        <a:buNone/>
                      </a:pP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12700" cap="flat" cmpd="sng">
                      <a:solidFill>
                        <a:srgbClr val="C0C0C0"/>
                      </a:solidFill>
                      <a:prstDash val="solid"/>
                      <a:round/>
                      <a:headEnd type="none" w="sm" len="sm"/>
                      <a:tailEnd type="none" w="sm" len="sm"/>
                    </a:lnL>
                  </a:tcPr>
                </a:tc>
                <a:extLst>
                  <a:ext uri="{0D108BD9-81ED-4DB2-BD59-A6C34878D82A}">
                    <a16:rowId xmlns:a16="http://schemas.microsoft.com/office/drawing/2014/main" val="10004"/>
                  </a:ext>
                </a:extLst>
              </a:tr>
              <a:tr h="758175">
                <a:tc>
                  <a:txBody>
                    <a:bodyPr/>
                    <a:lstStyle/>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What success the UFW Had</a:t>
                      </a: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a:solidFill>
                          <a:schemeClr val="dk1"/>
                        </a:solidFill>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58175">
                <a:tc>
                  <a:txBody>
                    <a:bodyPr/>
                    <a:lstStyle/>
                    <a:p>
                      <a:pPr marL="0" lvl="0" indent="0">
                        <a:spcBef>
                          <a:spcPts val="0"/>
                        </a:spcBef>
                        <a:spcAft>
                          <a:spcPts val="0"/>
                        </a:spcAft>
                        <a:buNone/>
                      </a:pPr>
                      <a:r>
                        <a:rPr lang="en-US" sz="1800" b="1">
                          <a:latin typeface="Century Gothic"/>
                          <a:ea typeface="Century Gothic"/>
                          <a:cs typeface="Century Gothic"/>
                          <a:sym typeface="Century Gothic"/>
                        </a:rPr>
                        <a:t>C. Lasting Legacy</a:t>
                      </a:r>
                      <a:endParaRPr sz="1800" b="1">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pic>
        <p:nvPicPr>
          <p:cNvPr id="5" name="Google Shape;123;p18"/>
          <p:cNvPicPr preferRelativeResize="0"/>
          <p:nvPr/>
        </p:nvPicPr>
        <p:blipFill>
          <a:blip r:embed="rId3">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628650" y="415961"/>
            <a:ext cx="10934700" cy="1642800"/>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4400"/>
              <a:buFont typeface="Overlock"/>
              <a:buNone/>
            </a:pPr>
            <a:r>
              <a:rPr lang="en-US" sz="3600" b="1">
                <a:latin typeface="Century Gothic"/>
                <a:ea typeface="Century Gothic"/>
                <a:cs typeface="Century Gothic"/>
                <a:sym typeface="Century Gothic"/>
              </a:rPr>
              <a:t>Let’s read aloud </a:t>
            </a:r>
            <a:r>
              <a:rPr lang="en-US" sz="3600" b="1" i="1">
                <a:latin typeface="Century Gothic"/>
                <a:ea typeface="Century Gothic"/>
                <a:cs typeface="Century Gothic"/>
                <a:sym typeface="Century Gothic"/>
              </a:rPr>
              <a:t>Harvesting Hope</a:t>
            </a:r>
            <a:endParaRPr sz="3600" b="1" i="1">
              <a:latin typeface="Century Gothic"/>
              <a:ea typeface="Century Gothic"/>
              <a:cs typeface="Century Gothic"/>
              <a:sym typeface="Century Gothic"/>
            </a:endParaRPr>
          </a:p>
        </p:txBody>
      </p:sp>
      <p:pic>
        <p:nvPicPr>
          <p:cNvPr id="5" name="Google Shape;123;p18"/>
          <p:cNvPicPr preferRelativeResize="0"/>
          <p:nvPr/>
        </p:nvPicPr>
        <p:blipFill>
          <a:blip r:embed="rId3">
            <a:alphaModFix/>
          </a:blip>
          <a:stretch>
            <a:fillRect/>
          </a:stretch>
        </p:blipFill>
        <p:spPr>
          <a:xfrm>
            <a:off x="10698085" y="126378"/>
            <a:ext cx="1324649" cy="1325699"/>
          </a:xfrm>
          <a:prstGeom prst="rect">
            <a:avLst/>
          </a:prstGeom>
          <a:noFill/>
          <a:ln>
            <a:noFill/>
          </a:ln>
        </p:spPr>
      </p:pic>
      <p:pic>
        <p:nvPicPr>
          <p:cNvPr id="1026" name="Picture 2" descr="Image result for harvesting hope the story of cesar chave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1625" y="1452077"/>
            <a:ext cx="6173788" cy="49760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4"/>
          <p:cNvSpPr txBox="1">
            <a:spLocks noGrp="1"/>
          </p:cNvSpPr>
          <p:nvPr>
            <p:ph type="title"/>
          </p:nvPr>
        </p:nvSpPr>
        <p:spPr>
          <a:xfrm>
            <a:off x="442900" y="185800"/>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400">
                <a:latin typeface="Century Gothic"/>
                <a:ea typeface="Century Gothic"/>
                <a:cs typeface="Century Gothic"/>
                <a:sym typeface="Century Gothic"/>
              </a:rPr>
              <a:t>Let’s start the text with a Tea Party</a:t>
            </a:r>
            <a:r>
              <a:rPr lang="en-US" sz="3400" i="0" u="none" strike="noStrike" cap="none">
                <a:solidFill>
                  <a:schemeClr val="dk1"/>
                </a:solidFill>
                <a:latin typeface="Century Gothic"/>
                <a:ea typeface="Century Gothic"/>
                <a:cs typeface="Century Gothic"/>
                <a:sym typeface="Century Gothic"/>
              </a:rPr>
              <a:t>       </a:t>
            </a:r>
            <a:endParaRPr sz="3400" i="0" u="none" strike="noStrike" cap="none">
              <a:solidFill>
                <a:schemeClr val="dk1"/>
              </a:solidFill>
              <a:latin typeface="Century Gothic"/>
              <a:ea typeface="Century Gothic"/>
              <a:cs typeface="Century Gothic"/>
              <a:sym typeface="Century Gothic"/>
            </a:endParaRPr>
          </a:p>
        </p:txBody>
      </p:sp>
      <p:sp>
        <p:nvSpPr>
          <p:cNvPr id="174" name="Google Shape;174;p24"/>
          <p:cNvSpPr txBox="1"/>
          <p:nvPr/>
        </p:nvSpPr>
        <p:spPr>
          <a:xfrm>
            <a:off x="442900" y="1589375"/>
            <a:ext cx="10973100" cy="50865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Look at your quote card.</a:t>
            </a:r>
          </a:p>
          <a:p>
            <a:pPr marL="457200" lvl="0" indent="-381000" rtl="0">
              <a:spcBef>
                <a:spcPts val="0"/>
              </a:spcBef>
              <a:spcAft>
                <a:spcPts val="0"/>
              </a:spcAft>
              <a:buSzPts val="2400"/>
              <a:buFont typeface="Century Gothic"/>
              <a:buAutoNum type="arabicPeriod"/>
            </a:pPr>
            <a:endParaRPr lang="en-US" sz="240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Read it and think about words you don’t know. </a:t>
            </a:r>
          </a:p>
          <a:p>
            <a:pPr marL="457200" lvl="0" indent="-381000" rtl="0">
              <a:spcBef>
                <a:spcPts val="0"/>
              </a:spcBef>
              <a:spcAft>
                <a:spcPts val="0"/>
              </a:spcAft>
              <a:buSzPts val="2400"/>
              <a:buFont typeface="Century Gothic"/>
              <a:buAutoNum type="arabicPeriod"/>
            </a:pPr>
            <a:endParaRPr lang="en-US" sz="240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Get clarification on words you don’t know.</a:t>
            </a:r>
          </a:p>
          <a:p>
            <a:pPr marL="457200" lvl="0" indent="-381000" rtl="0">
              <a:spcBef>
                <a:spcPts val="0"/>
              </a:spcBef>
              <a:spcAft>
                <a:spcPts val="0"/>
              </a:spcAft>
              <a:buSzPts val="2400"/>
              <a:buFont typeface="Century Gothic"/>
              <a:buAutoNum type="arabicPeriod"/>
            </a:pPr>
            <a:endParaRPr lang="en-US" sz="2400">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In a tea party, it’s best to have a variety of people to make the conversation interesting, so…..</a:t>
            </a:r>
          </a:p>
          <a:p>
            <a:pPr marL="457200" lvl="0" indent="-381000" rtl="0">
              <a:spcBef>
                <a:spcPts val="0"/>
              </a:spcBef>
              <a:spcAft>
                <a:spcPts val="0"/>
              </a:spcAft>
              <a:buSzPts val="2400"/>
              <a:buFont typeface="Century Gothic"/>
              <a:buAutoNum type="arabicPeriod"/>
            </a:pPr>
            <a:endParaRPr lang="en-US" sz="2400">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...you need to mix and mingle in order to form groups of</a:t>
            </a:r>
            <a:r>
              <a:rPr lang="en-US" sz="2400" b="1">
                <a:solidFill>
                  <a:schemeClr val="dk1"/>
                </a:solidFill>
                <a:latin typeface="Century Gothic"/>
                <a:ea typeface="Century Gothic"/>
                <a:cs typeface="Century Gothic"/>
                <a:sym typeface="Century Gothic"/>
              </a:rPr>
              <a:t> four </a:t>
            </a:r>
            <a:r>
              <a:rPr lang="en-US" sz="2400">
                <a:solidFill>
                  <a:schemeClr val="dk1"/>
                </a:solidFill>
                <a:latin typeface="Century Gothic"/>
                <a:ea typeface="Century Gothic"/>
                <a:cs typeface="Century Gothic"/>
                <a:sym typeface="Century Gothic"/>
              </a:rPr>
              <a:t>in which each person has a different quote.</a:t>
            </a:r>
          </a:p>
          <a:p>
            <a:pPr marL="457200" lvl="0" indent="-381000" rtl="0">
              <a:spcBef>
                <a:spcPts val="0"/>
              </a:spcBef>
              <a:spcAft>
                <a:spcPts val="0"/>
              </a:spcAft>
              <a:buSzPts val="2400"/>
              <a:buFont typeface="Century Gothic"/>
              <a:buAutoNum type="arabicPeriod"/>
            </a:pPr>
            <a:endParaRPr lang="en-US" sz="2400">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When you have done so, you should sit together.</a:t>
            </a:r>
            <a:endParaRPr sz="2400">
              <a:solidFill>
                <a:schemeClr val="dk1"/>
              </a:solidFill>
              <a:latin typeface="Century Gothic"/>
              <a:ea typeface="Century Gothic"/>
              <a:cs typeface="Century Gothic"/>
              <a:sym typeface="Century Gothic"/>
            </a:endParaRPr>
          </a:p>
          <a:p>
            <a:pPr marL="457200" lvl="0" indent="0">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175" name="Google Shape;175;p24"/>
          <p:cNvPicPr preferRelativeResize="0"/>
          <p:nvPr/>
        </p:nvPicPr>
        <p:blipFill rotWithShape="1">
          <a:blip r:embed="rId3">
            <a:alphaModFix/>
          </a:blip>
          <a:srcRect l="19742"/>
          <a:stretch/>
        </p:blipFill>
        <p:spPr>
          <a:xfrm flipH="1">
            <a:off x="11208634" y="5972176"/>
            <a:ext cx="800100" cy="703699"/>
          </a:xfrm>
          <a:prstGeom prst="rect">
            <a:avLst/>
          </a:prstGeom>
          <a:noFill/>
          <a:ln>
            <a:noFill/>
          </a:ln>
        </p:spPr>
      </p:pic>
      <p:pic>
        <p:nvPicPr>
          <p:cNvPr id="6" name="Google Shape;123;p18"/>
          <p:cNvPicPr preferRelativeResize="0"/>
          <p:nvPr/>
        </p:nvPicPr>
        <p:blipFill>
          <a:blip r:embed="rId4">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txBox="1">
            <a:spLocks noGrp="1"/>
          </p:cNvSpPr>
          <p:nvPr>
            <p:ph type="title"/>
          </p:nvPr>
        </p:nvSpPr>
        <p:spPr>
          <a:xfrm>
            <a:off x="442900" y="1520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400">
                <a:latin typeface="Century Gothic"/>
                <a:ea typeface="Century Gothic"/>
                <a:cs typeface="Century Gothic"/>
                <a:sym typeface="Century Gothic"/>
              </a:rPr>
              <a:t>Let’s continue working with quotes</a:t>
            </a:r>
            <a:r>
              <a:rPr lang="en-US" sz="3400" i="0" u="none" strike="noStrike" cap="none">
                <a:solidFill>
                  <a:schemeClr val="dk1"/>
                </a:solidFill>
                <a:latin typeface="Century Gothic"/>
                <a:ea typeface="Century Gothic"/>
                <a:cs typeface="Century Gothic"/>
                <a:sym typeface="Century Gothic"/>
              </a:rPr>
              <a:t>      </a:t>
            </a:r>
            <a:endParaRPr sz="3400" i="0" u="none" strike="noStrike" cap="none">
              <a:solidFill>
                <a:schemeClr val="dk1"/>
              </a:solidFill>
              <a:latin typeface="Century Gothic"/>
              <a:ea typeface="Century Gothic"/>
              <a:cs typeface="Century Gothic"/>
              <a:sym typeface="Century Gothic"/>
            </a:endParaRPr>
          </a:p>
        </p:txBody>
      </p:sp>
      <p:sp>
        <p:nvSpPr>
          <p:cNvPr id="183" name="Google Shape;183;p25"/>
          <p:cNvSpPr txBox="1"/>
          <p:nvPr/>
        </p:nvSpPr>
        <p:spPr>
          <a:xfrm>
            <a:off x="442900" y="1636325"/>
            <a:ext cx="10973100" cy="46059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Now, you need to help one another match your quotes to the agent of change on your </a:t>
            </a:r>
            <a:r>
              <a:rPr lang="en-US" sz="2400" b="1">
                <a:solidFill>
                  <a:schemeClr val="dk1"/>
                </a:solidFill>
                <a:latin typeface="Century Gothic"/>
                <a:ea typeface="Century Gothic"/>
                <a:cs typeface="Century Gothic"/>
                <a:sym typeface="Century Gothic"/>
              </a:rPr>
              <a:t>Agent of Change anchor chart. </a:t>
            </a:r>
          </a:p>
          <a:p>
            <a:pPr marL="457200" lvl="0" indent="-381000" rtl="0">
              <a:spcBef>
                <a:spcPts val="0"/>
              </a:spcBef>
              <a:spcAft>
                <a:spcPts val="0"/>
              </a:spcAft>
              <a:buSzPts val="2400"/>
              <a:buFont typeface="Century Gothic"/>
              <a:buAutoNum type="arabicPeriod"/>
            </a:pPr>
            <a:endParaRPr lang="en-US" sz="2400" b="1">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Begin to match your quotes to the appropriate square on the anchor chart. </a:t>
            </a:r>
          </a:p>
          <a:p>
            <a:pPr marL="457200" lvl="0" indent="-381000" rtl="0">
              <a:spcBef>
                <a:spcPts val="0"/>
              </a:spcBef>
              <a:spcAft>
                <a:spcPts val="0"/>
              </a:spcAft>
              <a:buSzPts val="2400"/>
              <a:buFont typeface="Century Gothic"/>
              <a:buAutoNum type="arabicPeriod"/>
            </a:pPr>
            <a:endParaRPr lang="en-US" sz="2400">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When you think you have completed the task and everyone in your group can explain their reasoning, raise your hands.</a:t>
            </a:r>
          </a:p>
          <a:p>
            <a:pPr marL="457200" lvl="0" indent="-381000" rtl="0">
              <a:spcBef>
                <a:spcPts val="0"/>
              </a:spcBef>
              <a:spcAft>
                <a:spcPts val="0"/>
              </a:spcAft>
              <a:buSzPts val="2400"/>
              <a:buFont typeface="Century Gothic"/>
              <a:buAutoNum type="arabicPeriod"/>
            </a:pPr>
            <a:endParaRPr lang="en-US" sz="2400">
              <a:solidFill>
                <a:schemeClr val="dk1"/>
              </a:solidFill>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solidFill>
                  <a:schemeClr val="dk1"/>
                </a:solidFill>
                <a:latin typeface="Century Gothic"/>
                <a:ea typeface="Century Gothic"/>
                <a:cs typeface="Century Gothic"/>
                <a:sym typeface="Century Gothic"/>
              </a:rPr>
              <a:t>You will have 15 minutes- GO!</a:t>
            </a:r>
            <a:endParaRPr sz="2400">
              <a:solidFill>
                <a:schemeClr val="dk1"/>
              </a:solidFill>
              <a:latin typeface="Century Gothic"/>
              <a:ea typeface="Century Gothic"/>
              <a:cs typeface="Century Gothic"/>
              <a:sym typeface="Century Gothic"/>
            </a:endParaRPr>
          </a:p>
        </p:txBody>
      </p:sp>
      <p:pic>
        <p:nvPicPr>
          <p:cNvPr id="6" name="Google Shape;175;p24"/>
          <p:cNvPicPr preferRelativeResize="0"/>
          <p:nvPr/>
        </p:nvPicPr>
        <p:blipFill rotWithShape="1">
          <a:blip r:embed="rId3">
            <a:alphaModFix/>
          </a:blip>
          <a:srcRect l="19742"/>
          <a:stretch/>
        </p:blipFill>
        <p:spPr>
          <a:xfrm flipH="1">
            <a:off x="11208634" y="5972176"/>
            <a:ext cx="800100" cy="703699"/>
          </a:xfrm>
          <a:prstGeom prst="rect">
            <a:avLst/>
          </a:prstGeom>
          <a:noFill/>
          <a:ln>
            <a:noFill/>
          </a:ln>
        </p:spPr>
      </p:pic>
      <p:pic>
        <p:nvPicPr>
          <p:cNvPr id="7" name="Google Shape;123;p18"/>
          <p:cNvPicPr preferRelativeResize="0"/>
          <p:nvPr/>
        </p:nvPicPr>
        <p:blipFill>
          <a:blip r:embed="rId4">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3400">
                <a:latin typeface="Century Gothic"/>
                <a:ea typeface="Century Gothic"/>
                <a:cs typeface="Century Gothic"/>
                <a:sym typeface="Century Gothic"/>
              </a:rPr>
              <a:t>Let’s Turn and Talk</a:t>
            </a:r>
            <a:endParaRPr sz="3400" i="0" u="none" strike="noStrike" cap="none">
              <a:solidFill>
                <a:schemeClr val="dk1"/>
              </a:solidFill>
              <a:latin typeface="Century Gothic"/>
              <a:ea typeface="Century Gothic"/>
              <a:cs typeface="Century Gothic"/>
              <a:sym typeface="Century Gothic"/>
            </a:endParaRPr>
          </a:p>
        </p:txBody>
      </p:sp>
      <p:sp>
        <p:nvSpPr>
          <p:cNvPr id="192" name="Google Shape;192;p26"/>
          <p:cNvSpPr txBox="1">
            <a:spLocks noGrp="1"/>
          </p:cNvSpPr>
          <p:nvPr>
            <p:ph type="body" idx="1"/>
          </p:nvPr>
        </p:nvSpPr>
        <p:spPr>
          <a:xfrm>
            <a:off x="838200" y="1743600"/>
            <a:ext cx="11035800" cy="33708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0"/>
              </a:spcBef>
              <a:spcAft>
                <a:spcPts val="0"/>
              </a:spcAft>
              <a:buNone/>
            </a:pPr>
            <a:endParaRPr sz="3600">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US" sz="3400">
                <a:latin typeface="Century Gothic"/>
                <a:ea typeface="Century Gothic"/>
                <a:cs typeface="Century Gothic"/>
                <a:sym typeface="Century Gothic"/>
              </a:rPr>
              <a:t>Given what you learned about Chávez today and after previewing the quotes from his speech, who do you think Chávez sees as an “agent of change?”</a:t>
            </a:r>
            <a:endParaRPr sz="3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3600" i="1">
              <a:latin typeface="Century Gothic"/>
              <a:ea typeface="Century Gothic"/>
              <a:cs typeface="Century Gothic"/>
              <a:sym typeface="Century Gothic"/>
            </a:endParaRPr>
          </a:p>
        </p:txBody>
      </p:sp>
      <p:pic>
        <p:nvPicPr>
          <p:cNvPr id="193" name="Google Shape;193;p26"/>
          <p:cNvPicPr preferRelativeResize="0"/>
          <p:nvPr/>
        </p:nvPicPr>
        <p:blipFill>
          <a:blip r:embed="rId3">
            <a:alphaModFix/>
          </a:blip>
          <a:stretch>
            <a:fillRect/>
          </a:stretch>
        </p:blipFill>
        <p:spPr>
          <a:xfrm>
            <a:off x="11158547" y="6057903"/>
            <a:ext cx="801181" cy="760703"/>
          </a:xfrm>
          <a:prstGeom prst="rect">
            <a:avLst/>
          </a:prstGeom>
          <a:noFill/>
          <a:ln>
            <a:noFill/>
          </a:ln>
        </p:spPr>
      </p:pic>
      <p:pic>
        <p:nvPicPr>
          <p:cNvPr id="6" name="Google Shape;123;p18"/>
          <p:cNvPicPr preferRelativeResize="0"/>
          <p:nvPr/>
        </p:nvPicPr>
        <p:blipFill>
          <a:blip r:embed="rId4">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50800" marR="0" lvl="0" indent="0" algn="ctr" rtl="0">
              <a:lnSpc>
                <a:spcPct val="90000"/>
              </a:lnSpc>
              <a:spcBef>
                <a:spcPts val="1000"/>
              </a:spcBef>
              <a:spcAft>
                <a:spcPts val="0"/>
              </a:spcAft>
              <a:buClr>
                <a:schemeClr val="dk1"/>
              </a:buClr>
              <a:buSzPts val="1100"/>
              <a:buFont typeface="Arial"/>
              <a:buNone/>
            </a:pPr>
            <a:r>
              <a:rPr lang="en-US" sz="3000">
                <a:latin typeface="Century Gothic"/>
                <a:ea typeface="Century Gothic"/>
                <a:cs typeface="Century Gothic"/>
                <a:sym typeface="Century Gothic"/>
              </a:rPr>
              <a:t> Continue reading in your independent reading book for this unit at home.</a:t>
            </a:r>
            <a:endParaRPr sz="3000">
              <a:latin typeface="Century Gothic"/>
              <a:ea typeface="Century Gothic"/>
              <a:cs typeface="Century Gothic"/>
              <a:sym typeface="Century Gothic"/>
            </a:endParaRPr>
          </a:p>
          <a:p>
            <a:pPr marL="50800" marR="0" lvl="0" indent="0" algn="ctr" rtl="0">
              <a:lnSpc>
                <a:spcPct val="90000"/>
              </a:lnSpc>
              <a:spcBef>
                <a:spcPts val="1000"/>
              </a:spcBef>
              <a:spcAft>
                <a:spcPts val="0"/>
              </a:spcAft>
              <a:buClr>
                <a:schemeClr val="dk1"/>
              </a:buClr>
              <a:buSzPts val="2800"/>
              <a:buFont typeface="Arial"/>
              <a:buNone/>
            </a:pPr>
            <a:endParaRPr sz="3000">
              <a:latin typeface="Century Gothic"/>
              <a:ea typeface="Century Gothic"/>
              <a:cs typeface="Century Gothic"/>
              <a:sym typeface="Century Gothic"/>
            </a:endParaRPr>
          </a:p>
        </p:txBody>
      </p:sp>
      <p:sp>
        <p:nvSpPr>
          <p:cNvPr id="200" name="Google Shape;200;p27"/>
          <p:cNvSpPr txBox="1"/>
          <p:nvPr/>
        </p:nvSpPr>
        <p:spPr>
          <a:xfrm>
            <a:off x="838200" y="622825"/>
            <a:ext cx="11573700" cy="156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400" b="1">
                <a:latin typeface="Century Gothic"/>
                <a:ea typeface="Century Gothic"/>
                <a:cs typeface="Century Gothic"/>
                <a:sym typeface="Century Gothic"/>
              </a:rPr>
              <a:t>Homework:</a:t>
            </a:r>
            <a:endParaRPr sz="3400" b="1">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7" name="Google Shape;207;p28"/>
          <p:cNvGraphicFramePr/>
          <p:nvPr/>
        </p:nvGraphicFramePr>
        <p:xfrm>
          <a:off x="825816" y="1479012"/>
          <a:ext cx="9569025" cy="4204775"/>
        </p:xfrm>
        <a:graphic>
          <a:graphicData uri="http://schemas.openxmlformats.org/drawingml/2006/table">
            <a:tbl>
              <a:tblPr firstRow="1" bandRow="1">
                <a:noFill/>
                <a:tableStyleId>{B59077A2-96D5-466D-9484-D2B4420139F6}</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706850" y="352400"/>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95" name="Google Shape;95;p14"/>
          <p:cNvSpPr txBox="1">
            <a:spLocks noGrp="1"/>
          </p:cNvSpPr>
          <p:nvPr>
            <p:ph type="body" idx="1"/>
          </p:nvPr>
        </p:nvSpPr>
        <p:spPr>
          <a:xfrm>
            <a:off x="706850" y="1832225"/>
            <a:ext cx="10965600" cy="4440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0"/>
              </a:spcBef>
              <a:spcAft>
                <a:spcPts val="0"/>
              </a:spcAft>
              <a:buClr>
                <a:schemeClr val="dk1"/>
              </a:buClr>
              <a:buSzPts val="2000"/>
              <a:buFont typeface="Century Gothic"/>
              <a:buChar char="•"/>
            </a:pPr>
            <a:r>
              <a:rPr lang="en-US" sz="2000" i="0" u="none" strike="noStrike" cap="none">
                <a:solidFill>
                  <a:schemeClr val="dk1"/>
                </a:solidFill>
                <a:latin typeface="Century Gothic"/>
                <a:ea typeface="Century Gothic"/>
                <a:cs typeface="Century Gothic"/>
                <a:sym typeface="Century Gothic"/>
              </a:rPr>
              <a:t>This lesson will take approximately </a:t>
            </a:r>
            <a:r>
              <a:rPr lang="en-US" sz="2000">
                <a:latin typeface="Century Gothic"/>
                <a:ea typeface="Century Gothic"/>
                <a:cs typeface="Century Gothic"/>
                <a:sym typeface="Century Gothic"/>
              </a:rPr>
              <a:t>45-50</a:t>
            </a:r>
            <a:r>
              <a:rPr lang="en-US" sz="2000" i="0" u="none" strike="noStrike" cap="none">
                <a:solidFill>
                  <a:schemeClr val="dk1"/>
                </a:solidFill>
                <a:latin typeface="Century Gothic"/>
                <a:ea typeface="Century Gothic"/>
                <a:cs typeface="Century Gothic"/>
                <a:sym typeface="Century Gothic"/>
              </a:rPr>
              <a:t> minutes to complete. </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Char char="•"/>
            </a:pPr>
            <a:r>
              <a:rPr lang="en-US" sz="2000" i="0" u="none" strike="noStrike" cap="none">
                <a:solidFill>
                  <a:schemeClr val="dk1"/>
                </a:solidFill>
                <a:latin typeface="Century Gothic"/>
                <a:ea typeface="Century Gothic"/>
                <a:cs typeface="Century Gothic"/>
                <a:sym typeface="Century Gothic"/>
              </a:rPr>
              <a:t>The purpose of today’s lesson is to introduce students </a:t>
            </a:r>
            <a:r>
              <a:rPr lang="en-US" sz="2000">
                <a:latin typeface="Century Gothic"/>
                <a:ea typeface="Century Gothic"/>
                <a:cs typeface="Century Gothic"/>
                <a:sym typeface="Century Gothic"/>
              </a:rPr>
              <a:t>to the guiding question of Unit 2: “Who changes working conditions?”  They will also be introduced to Cesar Chavez through some building background knowledge activities.</a:t>
            </a:r>
            <a:endParaRPr sz="200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i="0" u="none" strike="noStrike" cap="none">
                <a:solidFill>
                  <a:schemeClr val="dk1"/>
                </a:solidFill>
                <a:latin typeface="Century Gothic"/>
                <a:ea typeface="Century Gothic"/>
                <a:cs typeface="Century Gothic"/>
                <a:sym typeface="Century Gothic"/>
              </a:rPr>
              <a:t>The Learning Targets for students today are:</a:t>
            </a:r>
            <a:endParaRPr sz="2000" b="1">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2000">
                <a:latin typeface="Century Gothic"/>
                <a:ea typeface="Century Gothic"/>
                <a:cs typeface="Century Gothic"/>
                <a:sym typeface="Century Gothic"/>
              </a:rPr>
              <a:t>  I can define “agent of change” and apply that knowledge to working conditions.</a:t>
            </a:r>
            <a:endParaRPr sz="2000">
              <a:latin typeface="Century Gothic"/>
              <a:ea typeface="Century Gothic"/>
              <a:cs typeface="Century Gothic"/>
              <a:sym typeface="Century Gothic"/>
            </a:endParaRPr>
          </a:p>
          <a:p>
            <a:pPr marL="457200" marR="0" lvl="0" indent="-342900" algn="l" rtl="0">
              <a:lnSpc>
                <a:spcPct val="90000"/>
              </a:lnSpc>
              <a:spcBef>
                <a:spcPts val="0"/>
              </a:spcBef>
              <a:spcAft>
                <a:spcPts val="1000"/>
              </a:spcAft>
              <a:buClr>
                <a:schemeClr val="dk1"/>
              </a:buClr>
              <a:buSzPts val="1800"/>
              <a:buFont typeface="Century Gothic"/>
              <a:buChar char="•"/>
            </a:pPr>
            <a:r>
              <a:rPr lang="en-US" sz="2000">
                <a:latin typeface="Century Gothic"/>
                <a:ea typeface="Century Gothic"/>
                <a:cs typeface="Century Gothic"/>
                <a:sym typeface="Century Gothic"/>
              </a:rPr>
              <a:t>  I can explain the significant facts about the life and work of César Chávez.</a:t>
            </a:r>
            <a:endParaRPr sz="20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a:solidFill>
                  <a:schemeClr val="dk1"/>
                </a:solidFill>
                <a:latin typeface="Century Gothic"/>
                <a:ea typeface="Century Gothic"/>
                <a:cs typeface="Century Gothic"/>
                <a:sym typeface="Century Gothic"/>
              </a:rPr>
              <a:t>Preparing for Unit </a:t>
            </a:r>
            <a:r>
              <a:rPr lang="en-US" b="1">
                <a:latin typeface="Century Gothic"/>
                <a:ea typeface="Century Gothic"/>
                <a:cs typeface="Century Gothic"/>
                <a:sym typeface="Century Gothic"/>
              </a:rPr>
              <a:t>Two</a:t>
            </a:r>
            <a:r>
              <a:rPr lang="en-US" b="1" i="0" u="none" strike="noStrike" cap="none">
                <a:solidFill>
                  <a:schemeClr val="dk1"/>
                </a:solidFill>
                <a:latin typeface="Century Gothic"/>
                <a:ea typeface="Century Gothic"/>
                <a:cs typeface="Century Gothic"/>
                <a:sym typeface="Century Gothic"/>
              </a:rPr>
              <a:t>: </a:t>
            </a:r>
            <a:r>
              <a:rPr lang="en-US" b="1" i="1" u="none" strike="noStrike" cap="none">
                <a:solidFill>
                  <a:schemeClr val="dk1"/>
                </a:solidFill>
                <a:latin typeface="Century Gothic"/>
                <a:ea typeface="Century Gothic"/>
                <a:cs typeface="Century Gothic"/>
                <a:sym typeface="Century Gothic"/>
              </a:rPr>
              <a:t>Pre-reading</a:t>
            </a:r>
            <a:endParaRPr b="1"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a:solidFill>
                  <a:schemeClr val="dk1"/>
                </a:solidFill>
                <a:latin typeface="Century Gothic"/>
                <a:ea typeface="Century Gothic"/>
                <a:cs typeface="Century Gothic"/>
                <a:sym typeface="Century Gothic"/>
              </a:rPr>
              <a:t>Before students come, please prepare by doing these things:</a:t>
            </a:r>
            <a:endParaRPr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b="0" i="0" u="none" strike="noStrike" cap="none">
                <a:solidFill>
                  <a:schemeClr val="dk1"/>
                </a:solidFill>
                <a:latin typeface="Century Gothic"/>
                <a:ea typeface="Century Gothic"/>
                <a:cs typeface="Century Gothic"/>
                <a:sym typeface="Century Gothic"/>
              </a:rPr>
              <a:t>Read the “Module </a:t>
            </a:r>
            <a:r>
              <a:rPr lang="en-US">
                <a:latin typeface="Century Gothic"/>
                <a:ea typeface="Century Gothic"/>
                <a:cs typeface="Century Gothic"/>
                <a:sym typeface="Century Gothic"/>
              </a:rPr>
              <a:t>Two Unit 2 </a:t>
            </a:r>
            <a:r>
              <a:rPr lang="en-US" b="0" i="0" u="none" strike="noStrike" cap="none">
                <a:solidFill>
                  <a:schemeClr val="dk1"/>
                </a:solidFill>
                <a:latin typeface="Century Gothic"/>
                <a:ea typeface="Century Gothic"/>
                <a:cs typeface="Century Gothic"/>
                <a:sym typeface="Century Gothic"/>
              </a:rPr>
              <a:t> Overview” from your print materials. A shorter version can be found  </a:t>
            </a:r>
            <a:r>
              <a:rPr lang="en-US" b="0" i="0" u="sng" strike="noStrike" cap="none">
                <a:solidFill>
                  <a:schemeClr val="hlink"/>
                </a:solidFill>
                <a:latin typeface="Century Gothic"/>
                <a:ea typeface="Century Gothic"/>
                <a:cs typeface="Century Gothic"/>
                <a:sym typeface="Century Gothic"/>
                <a:hlinkClick r:id="rId3"/>
              </a:rPr>
              <a:t>here.</a:t>
            </a:r>
            <a:endParaRPr u="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b="0" i="0" u="none" strike="noStrike" cap="none">
                <a:solidFill>
                  <a:schemeClr val="dk1"/>
                </a:solidFill>
                <a:latin typeface="Century Gothic"/>
                <a:ea typeface="Century Gothic"/>
                <a:cs typeface="Century Gothic"/>
                <a:sym typeface="Century Gothic"/>
              </a:rPr>
              <a:t>Read </a:t>
            </a:r>
            <a:r>
              <a:rPr lang="en-US">
                <a:latin typeface="Century Gothic"/>
                <a:ea typeface="Century Gothic"/>
                <a:cs typeface="Century Gothic"/>
                <a:sym typeface="Century Gothic"/>
              </a:rPr>
              <a:t>Cesar Chavez’s “Commonwealth Club Address” a</a:t>
            </a:r>
            <a:r>
              <a:rPr lang="en-US" b="0" i="0" u="none" strike="noStrike" cap="none">
                <a:solidFill>
                  <a:schemeClr val="dk1"/>
                </a:solidFill>
                <a:latin typeface="Century Gothic"/>
                <a:ea typeface="Century Gothic"/>
                <a:cs typeface="Century Gothic"/>
                <a:sym typeface="Century Gothic"/>
              </a:rPr>
              <a:t>nd annotate it for teaching.</a:t>
            </a:r>
            <a:endParaRPr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1000"/>
              </a:spcAft>
              <a:buSzPts val="2400"/>
              <a:buFont typeface="Century Gothic"/>
              <a:buAutoNum type="arabicPeriod"/>
            </a:pPr>
            <a:r>
              <a:rPr lang="en-US">
                <a:latin typeface="Century Gothic"/>
                <a:ea typeface="Century Gothic"/>
                <a:cs typeface="Century Gothic"/>
                <a:sym typeface="Century Gothic"/>
              </a:rPr>
              <a:t>Familiarize yourself with the relationship among text structure, central claim, and main claims within the lessons.</a:t>
            </a:r>
            <a:endParaRPr>
              <a:latin typeface="Century Gothic"/>
              <a:ea typeface="Century Gothic"/>
              <a:cs typeface="Century Gothic"/>
              <a:sym typeface="Century Gothic"/>
            </a:endParaRPr>
          </a:p>
        </p:txBody>
      </p:sp>
      <p:sp>
        <p:nvSpPr>
          <p:cNvPr id="102" name="Google Shape;102;p15"/>
          <p:cNvSpPr txBox="1">
            <a:spLocks noGrp="1"/>
          </p:cNvSpPr>
          <p:nvPr>
            <p:ph type="title" idx="4294967295"/>
          </p:nvPr>
        </p:nvSpPr>
        <p:spPr>
          <a:xfrm>
            <a:off x="635625" y="4030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subTitle" idx="1"/>
          </p:nvPr>
        </p:nvSpPr>
        <p:spPr>
          <a:xfrm>
            <a:off x="617750" y="1858725"/>
            <a:ext cx="10604700" cy="3816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000" b="1" i="0" u="none" strike="noStrike" cap="none">
                <a:solidFill>
                  <a:schemeClr val="dk1"/>
                </a:solidFill>
                <a:latin typeface="Century Gothic"/>
                <a:ea typeface="Century Gothic"/>
                <a:cs typeface="Century Gothic"/>
                <a:sym typeface="Century Gothic"/>
              </a:rPr>
              <a:t>Preparing for Unit </a:t>
            </a:r>
            <a:r>
              <a:rPr lang="en-US" sz="2000" b="1">
                <a:latin typeface="Century Gothic"/>
                <a:ea typeface="Century Gothic"/>
                <a:cs typeface="Century Gothic"/>
                <a:sym typeface="Century Gothic"/>
              </a:rPr>
              <a:t>Two</a:t>
            </a:r>
            <a:r>
              <a:rPr lang="en-US" sz="2000" b="1" i="0" u="none" strike="noStrike" cap="none">
                <a:solidFill>
                  <a:schemeClr val="dk1"/>
                </a:solidFill>
                <a:latin typeface="Century Gothic"/>
                <a:ea typeface="Century Gothic"/>
                <a:cs typeface="Century Gothic"/>
                <a:sym typeface="Century Gothic"/>
              </a:rPr>
              <a:t>: </a:t>
            </a:r>
            <a:r>
              <a:rPr lang="en-US" sz="2000" i="1" u="none" strike="noStrike" cap="none">
                <a:solidFill>
                  <a:schemeClr val="dk1"/>
                </a:solidFill>
                <a:latin typeface="Century Gothic"/>
                <a:ea typeface="Century Gothic"/>
                <a:cs typeface="Century Gothic"/>
                <a:sym typeface="Century Gothic"/>
              </a:rPr>
              <a:t>Materials and Student Pairings</a:t>
            </a:r>
            <a:endParaRPr sz="20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sz="2000" i="1">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2000">
                <a:latin typeface="Century Gothic"/>
                <a:ea typeface="Century Gothic"/>
                <a:cs typeface="Century Gothic"/>
                <a:sym typeface="Century Gothic"/>
              </a:rPr>
              <a:t>Two images of working conditions, one modern and one historic; found in advance by teacher (note: already included for you on slides in the lesson)</a:t>
            </a:r>
            <a:endParaRPr sz="20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Entry task: Working Conditions Then and Now </a:t>
            </a:r>
            <a:r>
              <a:rPr lang="en-US" sz="2000">
                <a:latin typeface="Century Gothic"/>
                <a:ea typeface="Century Gothic"/>
                <a:cs typeface="Century Gothic"/>
                <a:sym typeface="Century Gothic"/>
              </a:rPr>
              <a:t>(one per student)</a:t>
            </a:r>
            <a:endParaRPr sz="20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Agents of Change anchor chart </a:t>
            </a:r>
            <a:r>
              <a:rPr lang="en-US" sz="2000">
                <a:latin typeface="Century Gothic"/>
                <a:ea typeface="Century Gothic"/>
                <a:cs typeface="Century Gothic"/>
                <a:sym typeface="Century Gothic"/>
              </a:rPr>
              <a:t>(one per student and one to display)</a:t>
            </a:r>
            <a:endParaRPr sz="20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Building Background Knowledge worksheet </a:t>
            </a:r>
            <a:r>
              <a:rPr lang="en-US" sz="2000">
                <a:latin typeface="Century Gothic"/>
                <a:ea typeface="Century Gothic"/>
                <a:cs typeface="Century Gothic"/>
                <a:sym typeface="Century Gothic"/>
              </a:rPr>
              <a:t>(one per student)</a:t>
            </a:r>
          </a:p>
          <a:p>
            <a:pPr marL="457200" marR="0" lvl="0" indent="-342900" algn="l" rtl="0">
              <a:lnSpc>
                <a:spcPct val="90000"/>
              </a:lnSpc>
              <a:spcBef>
                <a:spcPts val="0"/>
              </a:spcBef>
              <a:spcAft>
                <a:spcPts val="0"/>
              </a:spcAft>
              <a:buSzPts val="1800"/>
              <a:buFont typeface="Century Gothic"/>
              <a:buChar char="●"/>
            </a:pPr>
            <a:r>
              <a:rPr lang="en-US" sz="2000" i="1">
                <a:latin typeface="Century Gothic"/>
                <a:ea typeface="Century Gothic"/>
                <a:cs typeface="Century Gothic"/>
                <a:sym typeface="Century Gothic"/>
              </a:rPr>
              <a:t>Harvesting Hope: The Story of César Chávez</a:t>
            </a:r>
            <a:r>
              <a:rPr lang="en-US" sz="2000">
                <a:latin typeface="Century Gothic"/>
                <a:ea typeface="Century Gothic"/>
                <a:cs typeface="Century Gothic"/>
                <a:sym typeface="Century Gothic"/>
              </a:rPr>
              <a:t> (or an alternative background source; see notes below for a list)</a:t>
            </a:r>
            <a:endParaRPr sz="20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Quote Cards </a:t>
            </a:r>
            <a:r>
              <a:rPr lang="en-US" sz="2000">
                <a:latin typeface="Century Gothic"/>
                <a:ea typeface="Century Gothic"/>
                <a:cs typeface="Century Gothic"/>
                <a:sym typeface="Century Gothic"/>
              </a:rPr>
              <a:t>(one copy for every four students)</a:t>
            </a:r>
            <a:endParaRPr sz="20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b="1">
                <a:latin typeface="Century Gothic"/>
                <a:ea typeface="Century Gothic"/>
                <a:cs typeface="Century Gothic"/>
                <a:sym typeface="Century Gothic"/>
              </a:rPr>
              <a:t>Quote Cards (for teacher reference)</a:t>
            </a:r>
            <a:endParaRPr sz="2000" b="1">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a:latin typeface="Century Gothic"/>
                <a:ea typeface="Century Gothic"/>
                <a:cs typeface="Century Gothic"/>
                <a:sym typeface="Century Gothic"/>
              </a:rPr>
              <a:t>Additional Quotes (one per student; used during group work)</a:t>
            </a:r>
            <a:endParaRPr sz="200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title" idx="4294967295"/>
          </p:nvPr>
        </p:nvSpPr>
        <p:spPr>
          <a:xfrm>
            <a:off x="662300" y="4199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Lesson 1</a:t>
            </a:r>
            <a:endParaRPr sz="4200">
              <a:latin typeface="Century Gothic"/>
              <a:ea typeface="Century Gothic"/>
              <a:cs typeface="Century Gothic"/>
              <a:sym typeface="Century Gothic"/>
            </a:endParaRPr>
          </a:p>
          <a:p>
            <a:pPr marL="0" lvl="0" indent="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2100" b="1">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endParaRPr sz="2100" b="1">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a:t>
            </a:r>
            <a:endParaRPr sz="5600" b="1"/>
          </a:p>
        </p:txBody>
      </p:sp>
      <p:pic>
        <p:nvPicPr>
          <p:cNvPr id="2" name="Picture 2" descr="A close up of a sign&#10;&#10;Description generated with very high confidence">
            <a:extLst>
              <a:ext uri="{FF2B5EF4-FFF2-40B4-BE49-F238E27FC236}">
                <a16:creationId xmlns:a16="http://schemas.microsoft.com/office/drawing/2014/main" id="{965BEE67-641F-4498-A22D-2A85489E71A4}"/>
              </a:ext>
            </a:extLst>
          </p:cNvPr>
          <p:cNvPicPr>
            <a:picLocks noChangeAspect="1"/>
          </p:cNvPicPr>
          <p:nvPr/>
        </p:nvPicPr>
        <p:blipFill>
          <a:blip r:embed="rId3"/>
          <a:stretch>
            <a:fillRect/>
          </a:stretch>
        </p:blipFill>
        <p:spPr>
          <a:xfrm>
            <a:off x="4724400" y="1303353"/>
            <a:ext cx="2743200" cy="111162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22" name="Google Shape;122;p18"/>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Today we’re beginning a </a:t>
            </a:r>
            <a:r>
              <a:rPr lang="en-US">
                <a:latin typeface="Century Gothic"/>
                <a:ea typeface="Century Gothic"/>
                <a:cs typeface="Century Gothic"/>
                <a:sym typeface="Century Gothic"/>
              </a:rPr>
              <a:t>short </a:t>
            </a:r>
            <a:r>
              <a:rPr lang="en-US" i="0" u="none" strike="noStrike" cap="none">
                <a:solidFill>
                  <a:schemeClr val="dk1"/>
                </a:solidFill>
                <a:latin typeface="Century Gothic"/>
                <a:ea typeface="Century Gothic"/>
                <a:cs typeface="Century Gothic"/>
                <a:sym typeface="Century Gothic"/>
              </a:rPr>
              <a:t>term study of a new topic</a:t>
            </a:r>
            <a:r>
              <a:rPr lang="en-US">
                <a:latin typeface="Century Gothic"/>
                <a:ea typeface="Century Gothic"/>
                <a:cs typeface="Century Gothic"/>
                <a:sym typeface="Century Gothic"/>
              </a:rPr>
              <a:t>, a speech by Cesar Chavez supporting the United Farm Workers Union.</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 as we begin our</a:t>
            </a:r>
            <a:r>
              <a:rPr lang="en-US">
                <a:latin typeface="Century Gothic"/>
                <a:ea typeface="Century Gothic"/>
                <a:cs typeface="Century Gothic"/>
                <a:sym typeface="Century Gothic"/>
              </a:rPr>
              <a:t> </a:t>
            </a:r>
            <a:r>
              <a:rPr lang="en-US" i="0" u="none" strike="noStrike" cap="none">
                <a:solidFill>
                  <a:schemeClr val="dk1"/>
                </a:solidFill>
                <a:latin typeface="Century Gothic"/>
                <a:ea typeface="Century Gothic"/>
                <a:cs typeface="Century Gothic"/>
                <a:sym typeface="Century Gothic"/>
              </a:rPr>
              <a:t>study: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i="0" u="none" strike="noStrike" cap="none">
                <a:solidFill>
                  <a:schemeClr val="dk1"/>
                </a:solidFill>
                <a:latin typeface="Century Gothic"/>
                <a:ea typeface="Century Gothic"/>
                <a:cs typeface="Century Gothic"/>
                <a:sym typeface="Century Gothic"/>
              </a:rPr>
              <a:t>learn </a:t>
            </a:r>
            <a:r>
              <a:rPr lang="en-US">
                <a:latin typeface="Century Gothic"/>
                <a:ea typeface="Century Gothic"/>
                <a:cs typeface="Century Gothic"/>
                <a:sym typeface="Century Gothic"/>
              </a:rPr>
              <a:t>our learning targets for the day</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gain some background knowledge of Cesar Chavez</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work with your classmates to make predictions </a:t>
            </a:r>
            <a:endParaRPr>
              <a:latin typeface="Century Gothic"/>
              <a:ea typeface="Century Gothic"/>
              <a:cs typeface="Century Gothic"/>
              <a:sym typeface="Century Gothic"/>
            </a:endParaRPr>
          </a:p>
          <a:p>
            <a:pPr marL="457200" marR="0" lvl="0" indent="0" algn="l" rtl="0">
              <a:lnSpc>
                <a:spcPct val="80000"/>
              </a:lnSpc>
              <a:spcBef>
                <a:spcPts val="1000"/>
              </a:spcBef>
              <a:spcAft>
                <a:spcPts val="1000"/>
              </a:spcAft>
              <a:buNone/>
            </a:pPr>
            <a:endParaRPr>
              <a:latin typeface="Century Gothic"/>
              <a:ea typeface="Century Gothic"/>
              <a:cs typeface="Century Gothic"/>
              <a:sym typeface="Century Gothic"/>
            </a:endParaRPr>
          </a:p>
        </p:txBody>
      </p:sp>
      <p:pic>
        <p:nvPicPr>
          <p:cNvPr id="123" name="Google Shape;123;p18"/>
          <p:cNvPicPr preferRelativeResize="0"/>
          <p:nvPr/>
        </p:nvPicPr>
        <p:blipFill>
          <a:blip r:embed="rId3">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9"/>
          <p:cNvSpPr txBox="1"/>
          <p:nvPr/>
        </p:nvSpPr>
        <p:spPr>
          <a:xfrm>
            <a:off x="1001625" y="4541700"/>
            <a:ext cx="9797100" cy="185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1800" b="1">
                <a:solidFill>
                  <a:schemeClr val="dk1"/>
                </a:solidFill>
                <a:latin typeface="Century Gothic"/>
                <a:ea typeface="Century Gothic"/>
                <a:cs typeface="Century Gothic"/>
                <a:sym typeface="Century Gothic"/>
              </a:rPr>
              <a:t>Directions: Study the two images of working conditions and answer the questions below.</a:t>
            </a:r>
            <a:endParaRPr sz="1800" b="1">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Clearly, working conditions in textile mills have changed since the 1800s. What specific changes do you see in these photos? What remains similar?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Why have working conditions changed?</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Who is responsible for changing working conditions?</a:t>
            </a:r>
            <a:endParaRPr sz="180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130" name="Google Shape;130;p19"/>
          <p:cNvSpPr txBox="1"/>
          <p:nvPr/>
        </p:nvSpPr>
        <p:spPr>
          <a:xfrm>
            <a:off x="550500" y="309076"/>
            <a:ext cx="9797100" cy="114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400">
                <a:latin typeface="Century Gothic"/>
                <a:ea typeface="Century Gothic"/>
                <a:cs typeface="Century Gothic"/>
                <a:sym typeface="Century Gothic"/>
              </a:rPr>
              <a:t>Let’s look at some pictures!</a:t>
            </a:r>
            <a:endParaRPr sz="3400">
              <a:latin typeface="Century Gothic"/>
              <a:ea typeface="Century Gothic"/>
              <a:cs typeface="Century Gothic"/>
              <a:sym typeface="Century Gothic"/>
            </a:endParaRPr>
          </a:p>
        </p:txBody>
      </p:sp>
      <p:pic>
        <p:nvPicPr>
          <p:cNvPr id="131" name="Google Shape;131;p19"/>
          <p:cNvPicPr preferRelativeResize="0"/>
          <p:nvPr/>
        </p:nvPicPr>
        <p:blipFill>
          <a:blip r:embed="rId3">
            <a:alphaModFix/>
          </a:blip>
          <a:stretch>
            <a:fillRect/>
          </a:stretch>
        </p:blipFill>
        <p:spPr>
          <a:xfrm>
            <a:off x="6743738" y="1503706"/>
            <a:ext cx="4054987" cy="2352064"/>
          </a:xfrm>
          <a:prstGeom prst="rect">
            <a:avLst/>
          </a:prstGeom>
          <a:noFill/>
          <a:ln>
            <a:noFill/>
          </a:ln>
        </p:spPr>
      </p:pic>
      <p:pic>
        <p:nvPicPr>
          <p:cNvPr id="132" name="Google Shape;132;p19"/>
          <p:cNvPicPr preferRelativeResize="0"/>
          <p:nvPr/>
        </p:nvPicPr>
        <p:blipFill>
          <a:blip r:embed="rId4">
            <a:alphaModFix/>
          </a:blip>
          <a:stretch>
            <a:fillRect/>
          </a:stretch>
        </p:blipFill>
        <p:spPr>
          <a:xfrm>
            <a:off x="1400174" y="1345925"/>
            <a:ext cx="3838201" cy="2561475"/>
          </a:xfrm>
          <a:prstGeom prst="rect">
            <a:avLst/>
          </a:prstGeom>
          <a:noFill/>
          <a:ln>
            <a:noFill/>
          </a:ln>
        </p:spPr>
      </p:pic>
      <p:sp>
        <p:nvSpPr>
          <p:cNvPr id="133" name="Google Shape;133;p19"/>
          <p:cNvSpPr txBox="1"/>
          <p:nvPr/>
        </p:nvSpPr>
        <p:spPr>
          <a:xfrm>
            <a:off x="550500" y="3907400"/>
            <a:ext cx="11161800" cy="634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                        </a:t>
            </a:r>
            <a:r>
              <a:rPr lang="en-US" sz="2400" b="1">
                <a:latin typeface="Century Gothic"/>
                <a:ea typeface="Century Gothic"/>
                <a:cs typeface="Century Gothic"/>
                <a:sym typeface="Century Gothic"/>
              </a:rPr>
              <a:t> 1800’s					   Today	</a:t>
            </a:r>
            <a:endParaRPr sz="2400" b="1">
              <a:latin typeface="Century Gothic"/>
              <a:ea typeface="Century Gothic"/>
              <a:cs typeface="Century Gothic"/>
              <a:sym typeface="Century Gothic"/>
            </a:endParaRPr>
          </a:p>
        </p:txBody>
      </p:sp>
      <p:pic>
        <p:nvPicPr>
          <p:cNvPr id="8" name="Google Shape;123;p18"/>
          <p:cNvPicPr preferRelativeResize="0"/>
          <p:nvPr/>
        </p:nvPicPr>
        <p:blipFill>
          <a:blip r:embed="rId5">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0"/>
          <p:cNvSpPr txBox="1">
            <a:spLocks noGrp="1"/>
          </p:cNvSpPr>
          <p:nvPr>
            <p:ph type="title"/>
          </p:nvPr>
        </p:nvSpPr>
        <p:spPr>
          <a:xfrm>
            <a:off x="647700" y="415638"/>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141" name="Google Shape;141;p20"/>
          <p:cNvSpPr txBox="1">
            <a:spLocks noGrp="1"/>
          </p:cNvSpPr>
          <p:nvPr>
            <p:ph type="body" idx="1"/>
          </p:nvPr>
        </p:nvSpPr>
        <p:spPr>
          <a:xfrm>
            <a:off x="663150" y="1741201"/>
            <a:ext cx="11004600" cy="4406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3200" i="0" u="none" strike="noStrike" cap="none">
                <a:solidFill>
                  <a:schemeClr val="dk1"/>
                </a:solidFill>
                <a:latin typeface="Century Gothic"/>
                <a:ea typeface="Century Gothic"/>
                <a:cs typeface="Century Gothic"/>
                <a:sym typeface="Century Gothic"/>
              </a:rPr>
              <a:t>Read in your head while </a:t>
            </a:r>
            <a:r>
              <a:rPr lang="en-US" sz="3200">
                <a:latin typeface="Century Gothic"/>
                <a:ea typeface="Century Gothic"/>
                <a:cs typeface="Century Gothic"/>
                <a:sym typeface="Century Gothic"/>
              </a:rPr>
              <a:t>your teacher </a:t>
            </a:r>
            <a:r>
              <a:rPr lang="en-US" sz="3200" i="0" u="none" strike="noStrike" cap="none">
                <a:solidFill>
                  <a:schemeClr val="dk1"/>
                </a:solidFill>
                <a:latin typeface="Century Gothic"/>
                <a:ea typeface="Century Gothic"/>
                <a:cs typeface="Century Gothic"/>
                <a:sym typeface="Century Gothic"/>
              </a:rPr>
              <a:t> reads them out loud</a:t>
            </a:r>
            <a:r>
              <a:rPr lang="en-US" sz="3200">
                <a:latin typeface="Century Gothic"/>
                <a:ea typeface="Century Gothic"/>
                <a:cs typeface="Century Gothic"/>
                <a:sym typeface="Century Gothic"/>
              </a:rPr>
              <a:t>:</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sz="3000" i="0" u="none" strike="noStrike" cap="none">
              <a:solidFill>
                <a:schemeClr val="dk1"/>
              </a:solidFill>
              <a:latin typeface="Century Gothic"/>
              <a:ea typeface="Century Gothic"/>
              <a:cs typeface="Century Gothic"/>
              <a:sym typeface="Century Gothic"/>
            </a:endParaRPr>
          </a:p>
          <a:p>
            <a:pPr marL="457200" marR="0" lvl="0" indent="-419100" rtl="0">
              <a:lnSpc>
                <a:spcPct val="90000"/>
              </a:lnSpc>
              <a:spcBef>
                <a:spcPts val="1000"/>
              </a:spcBef>
              <a:spcAft>
                <a:spcPts val="0"/>
              </a:spcAft>
              <a:buSzPts val="3000"/>
              <a:buFont typeface="Century Gothic"/>
              <a:buChar char="●"/>
            </a:pPr>
            <a:r>
              <a:rPr lang="en-US" sz="3000">
                <a:latin typeface="Century Gothic"/>
                <a:ea typeface="Century Gothic"/>
                <a:cs typeface="Century Gothic"/>
                <a:sym typeface="Century Gothic"/>
              </a:rPr>
              <a:t>I can define “agent of change” and apply that   knowledge to working conditions.</a:t>
            </a:r>
            <a:endParaRPr sz="3000">
              <a:latin typeface="Century Gothic"/>
              <a:ea typeface="Century Gothic"/>
              <a:cs typeface="Century Gothic"/>
              <a:sym typeface="Century Gothic"/>
            </a:endParaRPr>
          </a:p>
          <a:p>
            <a:pPr marL="457200" marR="0" lvl="0" indent="0" rtl="0">
              <a:lnSpc>
                <a:spcPct val="90000"/>
              </a:lnSpc>
              <a:spcBef>
                <a:spcPts val="1000"/>
              </a:spcBef>
              <a:spcAft>
                <a:spcPts val="0"/>
              </a:spcAft>
              <a:buNone/>
            </a:pPr>
            <a:endParaRPr sz="3000">
              <a:latin typeface="Century Gothic"/>
              <a:ea typeface="Century Gothic"/>
              <a:cs typeface="Century Gothic"/>
              <a:sym typeface="Century Gothic"/>
            </a:endParaRPr>
          </a:p>
          <a:p>
            <a:pPr marL="457200" marR="0" lvl="0" indent="-419100" rtl="0">
              <a:lnSpc>
                <a:spcPct val="90000"/>
              </a:lnSpc>
              <a:spcBef>
                <a:spcPts val="1000"/>
              </a:spcBef>
              <a:spcAft>
                <a:spcPts val="0"/>
              </a:spcAft>
              <a:buSzPts val="3000"/>
              <a:buFont typeface="Century Gothic"/>
              <a:buChar char="●"/>
            </a:pPr>
            <a:r>
              <a:rPr lang="en-US" sz="3000">
                <a:latin typeface="Century Gothic"/>
                <a:ea typeface="Century Gothic"/>
                <a:cs typeface="Century Gothic"/>
                <a:sym typeface="Century Gothic"/>
              </a:rPr>
              <a:t>I can explain the significant facts about the life and work of César Chávez.</a:t>
            </a:r>
            <a:endParaRPr sz="3000" b="1">
              <a:latin typeface="Century Gothic"/>
              <a:ea typeface="Century Gothic"/>
              <a:cs typeface="Century Gothic"/>
              <a:sym typeface="Century Gothic"/>
            </a:endParaRPr>
          </a:p>
        </p:txBody>
      </p:sp>
      <p:sp>
        <p:nvSpPr>
          <p:cNvPr id="142" name="Google Shape;142;p20"/>
          <p:cNvSpPr txBox="1">
            <a:spLocks noGrp="1"/>
          </p:cNvSpPr>
          <p:nvPr>
            <p:ph type="title"/>
          </p:nvPr>
        </p:nvSpPr>
        <p:spPr>
          <a:xfrm>
            <a:off x="663150" y="454925"/>
            <a:ext cx="10135500" cy="761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a:latin typeface="Century Gothic"/>
                <a:ea typeface="Century Gothic"/>
                <a:cs typeface="Century Gothic"/>
                <a:sym typeface="Century Gothic"/>
              </a:rPr>
              <a:t>Let’s read the Learning Targets for this lesson </a:t>
            </a:r>
            <a:endParaRPr sz="3400">
              <a:latin typeface="Century Gothic"/>
              <a:ea typeface="Century Gothic"/>
              <a:cs typeface="Century Gothic"/>
              <a:sym typeface="Century Gothic"/>
            </a:endParaRPr>
          </a:p>
        </p:txBody>
      </p:sp>
      <p:pic>
        <p:nvPicPr>
          <p:cNvPr id="6" name="Google Shape;123;p18"/>
          <p:cNvPicPr preferRelativeResize="0"/>
          <p:nvPr/>
        </p:nvPicPr>
        <p:blipFill>
          <a:blip r:embed="rId3">
            <a:alphaModFix/>
          </a:blip>
          <a:stretch>
            <a:fillRect/>
          </a:stretch>
        </p:blipFill>
        <p:spPr>
          <a:xfrm>
            <a:off x="10698085" y="126378"/>
            <a:ext cx="1324649" cy="13256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63150" y="244934"/>
            <a:ext cx="10961400" cy="2414286"/>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3400">
                <a:latin typeface="Century Gothic"/>
                <a:ea typeface="Century Gothic"/>
                <a:cs typeface="Century Gothic"/>
                <a:sym typeface="Century Gothic"/>
              </a:rPr>
              <a:t>Let’s look at our Agents of Change </a:t>
            </a:r>
            <a:br>
              <a:rPr lang="en-US" sz="3400">
                <a:latin typeface="Century Gothic"/>
                <a:ea typeface="Century Gothic"/>
                <a:cs typeface="Century Gothic"/>
                <a:sym typeface="Century Gothic"/>
              </a:rPr>
            </a:br>
            <a:r>
              <a:rPr lang="en-US" sz="3400">
                <a:latin typeface="Century Gothic"/>
                <a:ea typeface="Century Gothic"/>
                <a:cs typeface="Century Gothic"/>
                <a:sym typeface="Century Gothic"/>
              </a:rPr>
              <a:t>Anchor Chart</a:t>
            </a:r>
            <a:endParaRPr sz="34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b="1">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latin typeface="Century Gothic"/>
                <a:ea typeface="Century Gothic"/>
                <a:cs typeface="Century Gothic"/>
                <a:sym typeface="Century Gothic"/>
              </a:rPr>
              <a:t>Agents of Change</a:t>
            </a:r>
            <a:endParaRPr sz="2400" b="1">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latin typeface="Century Gothic"/>
                <a:ea typeface="Century Gothic"/>
                <a:cs typeface="Century Gothic"/>
                <a:sym typeface="Century Gothic"/>
              </a:rPr>
              <a:t>For Working Conditions</a:t>
            </a:r>
            <a:endParaRPr sz="2400" b="1">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Overlock"/>
              <a:buNone/>
            </a:pPr>
            <a:endParaRPr sz="3000">
              <a:latin typeface="Century Gothic"/>
              <a:ea typeface="Century Gothic"/>
              <a:cs typeface="Century Gothic"/>
              <a:sym typeface="Century Gothic"/>
            </a:endParaRPr>
          </a:p>
        </p:txBody>
      </p:sp>
      <p:graphicFrame>
        <p:nvGraphicFramePr>
          <p:cNvPr id="150" name="Google Shape;150;p21"/>
          <p:cNvGraphicFramePr/>
          <p:nvPr>
            <p:extLst>
              <p:ext uri="{D42A27DB-BD31-4B8C-83A1-F6EECF244321}">
                <p14:modId xmlns:p14="http://schemas.microsoft.com/office/powerpoint/2010/main" val="3460725325"/>
              </p:ext>
            </p:extLst>
          </p:nvPr>
        </p:nvGraphicFramePr>
        <p:xfrm>
          <a:off x="1048200" y="2785761"/>
          <a:ext cx="10576350" cy="3876000"/>
        </p:xfrm>
        <a:graphic>
          <a:graphicData uri="http://schemas.openxmlformats.org/drawingml/2006/table">
            <a:tbl>
              <a:tblPr>
                <a:noFill/>
                <a:tableStyleId>{3C4A1C9C-9342-4BB9-AA21-C5F5A9E76C88}</a:tableStyleId>
              </a:tblPr>
              <a:tblGrid>
                <a:gridCol w="543285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255725">
                <a:tc>
                  <a:txBody>
                    <a:bodyPr/>
                    <a:lstStyle/>
                    <a:p>
                      <a:pPr marL="0" lvl="0" indent="0">
                        <a:spcBef>
                          <a:spcPts val="0"/>
                        </a:spcBef>
                        <a:spcAft>
                          <a:spcPts val="0"/>
                        </a:spcAft>
                        <a:buNone/>
                      </a:pPr>
                      <a:r>
                        <a:rPr lang="en-US" sz="3000">
                          <a:latin typeface="Century Gothic"/>
                          <a:ea typeface="Century Gothic"/>
                          <a:cs typeface="Century Gothic"/>
                          <a:sym typeface="Century Gothic"/>
                        </a:rPr>
                        <a:t>Workers</a:t>
                      </a:r>
                      <a:endParaRPr sz="3000">
                        <a:latin typeface="Century Gothic"/>
                        <a:ea typeface="Century Gothic"/>
                        <a:cs typeface="Century Gothic"/>
                        <a:sym typeface="Century Gothic"/>
                      </a:endParaRPr>
                    </a:p>
                    <a:p>
                      <a:pPr marL="0" lvl="0" indent="0">
                        <a:spcBef>
                          <a:spcPts val="0"/>
                        </a:spcBef>
                        <a:spcAft>
                          <a:spcPts val="0"/>
                        </a:spcAft>
                        <a:buNone/>
                      </a:pPr>
                      <a:endParaRPr sz="3000">
                        <a:latin typeface="Century Gothic"/>
                        <a:ea typeface="Century Gothic"/>
                        <a:cs typeface="Century Gothic"/>
                        <a:sym typeface="Century Gothic"/>
                      </a:endParaRPr>
                    </a:p>
                    <a:p>
                      <a:pPr marL="0" lvl="0" indent="0">
                        <a:spcBef>
                          <a:spcPts val="0"/>
                        </a:spcBef>
                        <a:spcAft>
                          <a:spcPts val="0"/>
                        </a:spcAft>
                        <a:buNone/>
                      </a:pPr>
                      <a:endParaRPr sz="3000">
                        <a:latin typeface="Century Gothic"/>
                        <a:ea typeface="Century Gothic"/>
                        <a:cs typeface="Century Gothic"/>
                        <a:sym typeface="Century Gothic"/>
                      </a:endParaRPr>
                    </a:p>
                    <a:p>
                      <a:pPr marL="0" lvl="0" indent="0" rtl="0">
                        <a:spcBef>
                          <a:spcPts val="0"/>
                        </a:spcBef>
                        <a:spcAft>
                          <a:spcPts val="0"/>
                        </a:spcAft>
                        <a:buNone/>
                      </a:pPr>
                      <a:endParaRPr sz="30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rtl="0">
                        <a:spcBef>
                          <a:spcPts val="0"/>
                        </a:spcBef>
                        <a:spcAft>
                          <a:spcPts val="0"/>
                        </a:spcAft>
                        <a:buNone/>
                      </a:pPr>
                      <a:r>
                        <a:rPr lang="en-US" sz="3000">
                          <a:latin typeface="Century Gothic"/>
                          <a:ea typeface="Century Gothic"/>
                          <a:cs typeface="Century Gothic"/>
                          <a:sym typeface="Century Gothic"/>
                        </a:rPr>
                        <a:t>Governments</a:t>
                      </a:r>
                      <a:endParaRPr sz="30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255725">
                <a:tc>
                  <a:txBody>
                    <a:bodyPr/>
                    <a:lstStyle/>
                    <a:p>
                      <a:pPr marL="0" lvl="0" indent="0">
                        <a:spcBef>
                          <a:spcPts val="0"/>
                        </a:spcBef>
                        <a:spcAft>
                          <a:spcPts val="0"/>
                        </a:spcAft>
                        <a:buNone/>
                      </a:pPr>
                      <a:r>
                        <a:rPr lang="en-US" sz="3000">
                          <a:latin typeface="Century Gothic"/>
                          <a:ea typeface="Century Gothic"/>
                          <a:cs typeface="Century Gothic"/>
                          <a:sym typeface="Century Gothic"/>
                        </a:rPr>
                        <a:t>Consumer</a:t>
                      </a:r>
                      <a:endParaRPr sz="3000">
                        <a:latin typeface="Century Gothic"/>
                        <a:ea typeface="Century Gothic"/>
                        <a:cs typeface="Century Gothic"/>
                        <a:sym typeface="Century Gothic"/>
                      </a:endParaRPr>
                    </a:p>
                    <a:p>
                      <a:pPr marL="0" lvl="0" indent="0">
                        <a:spcBef>
                          <a:spcPts val="0"/>
                        </a:spcBef>
                        <a:spcAft>
                          <a:spcPts val="0"/>
                        </a:spcAft>
                        <a:buNone/>
                      </a:pPr>
                      <a:endParaRPr sz="3000">
                        <a:latin typeface="Century Gothic"/>
                        <a:ea typeface="Century Gothic"/>
                        <a:cs typeface="Century Gothic"/>
                        <a:sym typeface="Century Gothic"/>
                      </a:endParaRPr>
                    </a:p>
                    <a:p>
                      <a:pPr marL="0" lvl="0" indent="0">
                        <a:spcBef>
                          <a:spcPts val="0"/>
                        </a:spcBef>
                        <a:spcAft>
                          <a:spcPts val="0"/>
                        </a:spcAft>
                        <a:buNone/>
                      </a:pPr>
                      <a:endParaRPr sz="3000">
                        <a:latin typeface="Century Gothic"/>
                        <a:ea typeface="Century Gothic"/>
                        <a:cs typeface="Century Gothic"/>
                        <a:sym typeface="Century Gothic"/>
                      </a:endParaRPr>
                    </a:p>
                    <a:p>
                      <a:pPr marL="0" lvl="0" indent="0" rtl="0">
                        <a:spcBef>
                          <a:spcPts val="0"/>
                        </a:spcBef>
                        <a:spcAft>
                          <a:spcPts val="0"/>
                        </a:spcAft>
                        <a:buNone/>
                      </a:pPr>
                      <a:endParaRPr sz="30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spcBef>
                          <a:spcPts val="0"/>
                        </a:spcBef>
                        <a:spcAft>
                          <a:spcPts val="0"/>
                        </a:spcAft>
                        <a:buNone/>
                      </a:pPr>
                      <a:r>
                        <a:rPr lang="en-US" sz="3000">
                          <a:latin typeface="Century Gothic"/>
                          <a:ea typeface="Century Gothic"/>
                          <a:cs typeface="Century Gothic"/>
                          <a:sym typeface="Century Gothic"/>
                        </a:rPr>
                        <a:t>Businesses</a:t>
                      </a:r>
                      <a:endParaRPr sz="3000">
                        <a:latin typeface="Century Gothic"/>
                        <a:ea typeface="Century Gothic"/>
                        <a:cs typeface="Century Gothic"/>
                        <a:sym typeface="Century Gothic"/>
                      </a:endParaRPr>
                    </a:p>
                    <a:p>
                      <a:pPr marL="0" lvl="0" indent="0">
                        <a:spcBef>
                          <a:spcPts val="0"/>
                        </a:spcBef>
                        <a:spcAft>
                          <a:spcPts val="0"/>
                        </a:spcAft>
                        <a:buNone/>
                      </a:pPr>
                      <a:endParaRPr sz="3000">
                        <a:latin typeface="Century Gothic"/>
                        <a:ea typeface="Century Gothic"/>
                        <a:cs typeface="Century Gothic"/>
                        <a:sym typeface="Century Gothic"/>
                      </a:endParaRPr>
                    </a:p>
                    <a:p>
                      <a:pPr marL="0" lvl="0" indent="0" rtl="0">
                        <a:spcBef>
                          <a:spcPts val="0"/>
                        </a:spcBef>
                        <a:spcAft>
                          <a:spcPts val="0"/>
                        </a:spcAft>
                        <a:buNone/>
                      </a:pPr>
                      <a:endParaRPr sz="30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23;p18"/>
          <p:cNvPicPr preferRelativeResize="0"/>
          <p:nvPr/>
        </p:nvPicPr>
        <p:blipFill>
          <a:blip r:embed="rId3">
            <a:alphaModFix/>
          </a:blip>
          <a:stretch>
            <a:fillRect/>
          </a:stretch>
        </p:blipFill>
        <p:spPr>
          <a:xfrm>
            <a:off x="10698085" y="126378"/>
            <a:ext cx="1324649" cy="132569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Barbara Shaw</DisplayName>
        <AccountId>2411</AccountId>
        <AccountType/>
      </UserInfo>
      <UserInfo>
        <DisplayName>Frank Lams</DisplayName>
        <AccountId>2412</AccountId>
        <AccountType/>
      </UserInfo>
      <UserInfo>
        <DisplayName>Kjea Moore</DisplayName>
        <AccountId>491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350AB7-7787-4234-B078-4A848A50C215}">
  <ds:schemaRefs>
    <ds:schemaRef ds:uri="http://schemas.microsoft.com/sharepoint/v3/contenttype/forms"/>
  </ds:schemaRefs>
</ds:datastoreItem>
</file>

<file path=customXml/itemProps2.xml><?xml version="1.0" encoding="utf-8"?>
<ds:datastoreItem xmlns:ds="http://schemas.openxmlformats.org/officeDocument/2006/customXml" ds:itemID="{F77BFE7D-A2AE-4106-BC41-A73AD083BFF4}">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ECEE16A-D786-43A5-B16E-65100412D325}"/>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16</Slides>
  <Notes>16</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Grade 7: Module 2: Unit 2: Unit Overview Teacher slide, before teaching.</vt:lpstr>
      <vt:lpstr>Grade 7: Module 2: Unit 2: Lesson 1 Teacher slide, before teaching.</vt:lpstr>
      <vt:lpstr>Grade 7: Module 2: Unit 2: Lesson 1 Teacher slide, before teaching.</vt:lpstr>
      <vt:lpstr>Grade 7: Module 2: Unit 2: Lesson 1 Teacher slide, before teaching </vt:lpstr>
      <vt:lpstr>Grade 7: Module 2:  Unit 2: Lesson 1</vt:lpstr>
      <vt:lpstr>Hello, Students!</vt:lpstr>
      <vt:lpstr>PowerPoint Presentation</vt:lpstr>
      <vt:lpstr>       </vt:lpstr>
      <vt:lpstr>Let’s look at our Agents of Change  Anchor Chart  Agents of Change For Working Conditions </vt:lpstr>
      <vt:lpstr>Let’s look at our Building Background  Knowledge Worksheet </vt:lpstr>
      <vt:lpstr>Let’s read aloud Harvesting Hope</vt:lpstr>
      <vt:lpstr>Let’s start the text with a Tea Party       </vt:lpstr>
      <vt:lpstr>Let’s continue working with quotes      </vt:lpstr>
      <vt:lpstr>Let’s Turn and Talk</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Unit Overview Teacher slide, before teaching.</dc:title>
  <dc:creator>nbravo</dc:creator>
  <cp:revision>4</cp:revision>
  <dcterms:modified xsi:type="dcterms:W3CDTF">2018-10-08T02:11:41Z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