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Century Gothic" panose="020B060402020202020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CFD8EAE-6458-4B01-8EAA-A8D7D2BA1F20}">
  <a:tblStyle styleId="{2CFD8EAE-6458-4B01-8EAA-A8D7D2BA1F2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2CE71214-0FB6-06AA-B755-1512281639ED}"/>
    <pc:docChg chg="addSld">
      <pc:chgData name="Jennifer Snapp" userId="S::jennifer.snapp@detroitk12.org::42622253-5fe4-47d2-9c8f-1ef2d995c939" providerId="AD" clId="Web-{2CE71214-0FB6-06AA-B755-1512281639ED}" dt="2019-03-25T19:33:50.176" v="0"/>
      <pc:docMkLst>
        <pc:docMk/>
      </pc:docMkLst>
      <pc:sldChg chg="add">
        <pc:chgData name="Jennifer Snapp" userId="S::jennifer.snapp@detroitk12.org::42622253-5fe4-47d2-9c8f-1ef2d995c939" providerId="AD" clId="Web-{2CE71214-0FB6-06AA-B755-1512281639ED}" dt="2019-03-25T19:33:50.176" v="0"/>
        <pc:sldMkLst>
          <pc:docMk/>
          <pc:sldMk cId="2536658887" sldId="266"/>
        </pc:sldMkLst>
      </pc:sldChg>
      <pc:sldMasterChg chg="addSldLayout">
        <pc:chgData name="Jennifer Snapp" userId="S::jennifer.snapp@detroitk12.org::42622253-5fe4-47d2-9c8f-1ef2d995c939" providerId="AD" clId="Web-{2CE71214-0FB6-06AA-B755-1512281639ED}" dt="2019-03-25T19:33:50.176" v="0"/>
        <pc:sldMasterMkLst>
          <pc:docMk/>
          <pc:sldMasterMk cId="0" sldId="2147483671"/>
        </pc:sldMasterMkLst>
        <pc:sldLayoutChg chg="add replId">
          <pc:chgData name="Jennifer Snapp" userId="S::jennifer.snapp@detroitk12.org::42622253-5fe4-47d2-9c8f-1ef2d995c939" providerId="AD" clId="Web-{2CE71214-0FB6-06AA-B755-1512281639ED}" dt="2019-03-25T19:33:50.176" v="0"/>
          <pc:sldLayoutMkLst>
            <pc:docMk/>
            <pc:sldMasterMk cId="0" sldId="2147483671"/>
            <pc:sldLayoutMk cId="858145848"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55439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today’s lesson is for students to complete their </a:t>
            </a:r>
            <a:r>
              <a:rPr lang="en" sz="1200" b="1">
                <a:solidFill>
                  <a:schemeClr val="dk1"/>
                </a:solidFill>
                <a:latin typeface="Calibri"/>
                <a:ea typeface="Calibri"/>
                <a:cs typeface="Calibri"/>
                <a:sym typeface="Calibri"/>
              </a:rPr>
              <a:t>End of Unit 2 Assessment</a:t>
            </a:r>
            <a:r>
              <a:rPr lang="en" sz="1200">
                <a:solidFill>
                  <a:schemeClr val="dk1"/>
                </a:solidFill>
                <a:latin typeface="Calibri"/>
                <a:ea typeface="Calibri"/>
                <a:cs typeface="Calibri"/>
                <a:sym typeface="Calibri"/>
              </a:rPr>
              <a:t>, which involves writing an essay about </a:t>
            </a:r>
            <a:r>
              <a:rPr lang="en" sz="1200" i="1">
                <a:solidFill>
                  <a:schemeClr val="dk1"/>
                </a:solidFill>
                <a:latin typeface="Calibri"/>
                <a:ea typeface="Calibri"/>
                <a:cs typeface="Calibri"/>
                <a:sym typeface="Calibri"/>
              </a:rPr>
              <a:t>Narrative of the Life of Frederick Douglass. </a:t>
            </a:r>
            <a:r>
              <a:rPr lang="en" sz="1200">
                <a:solidFill>
                  <a:schemeClr val="dk1"/>
                </a:solidFill>
                <a:latin typeface="Calibri"/>
                <a:ea typeface="Calibri"/>
                <a:cs typeface="Calibri"/>
                <a:sym typeface="Calibri"/>
              </a:rPr>
              <a:t>If they finish early, encourage students to reread their essays and correct any errors they find. They should especially apply their work with sentence structure to this essay.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essay will not be revised in class, but consider how students can use your feedback. You may consider taking an extra day in Unit 3 to read and discuss particularly strong models of student work and then ask students to revise a portion of their essays. You may identify common errors and have students correct them in groups of three. You may focus your feedback on one section of the essay and then ask students to rewrite an alternative version of that section with a partner.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begin Unit 3 in the next lesson. Be sure to obtain a copy of </a:t>
            </a:r>
            <a:r>
              <a:rPr lang="en" sz="1200" i="1">
                <a:solidFill>
                  <a:schemeClr val="dk1"/>
                </a:solidFill>
                <a:latin typeface="Calibri"/>
                <a:ea typeface="Calibri"/>
                <a:cs typeface="Calibri"/>
                <a:sym typeface="Calibri"/>
              </a:rPr>
              <a:t>The Last Day of Slavery </a:t>
            </a:r>
            <a:r>
              <a:rPr lang="en" sz="1200">
                <a:solidFill>
                  <a:schemeClr val="dk1"/>
                </a:solidFill>
                <a:latin typeface="Calibri"/>
                <a:ea typeface="Calibri"/>
                <a:cs typeface="Calibri"/>
                <a:sym typeface="Calibri"/>
              </a:rPr>
              <a:t>and other children’s books (see Unit 3 Overview).</a:t>
            </a:r>
            <a:endParaRPr sz="120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3404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199" name="Google Shape;19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7689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None</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Frederick Douglass Essay Planner</a:t>
            </a:r>
            <a:r>
              <a:rPr lang="en" sz="1200">
                <a:solidFill>
                  <a:schemeClr val="dk1"/>
                </a:solidFill>
                <a:latin typeface="Calibri"/>
                <a:ea typeface="Calibri"/>
                <a:cs typeface="Calibri"/>
                <a:sym typeface="Calibri"/>
              </a:rPr>
              <a:t> (from Lesson 14;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End of Unit 2 Assessment, Part 1 </a:t>
            </a:r>
            <a:r>
              <a:rPr lang="en" sz="1200">
                <a:solidFill>
                  <a:schemeClr val="dk1"/>
                </a:solidFill>
                <a:latin typeface="Calibri"/>
                <a:ea typeface="Calibri"/>
                <a:cs typeface="Calibri"/>
                <a:sym typeface="Calibri"/>
              </a:rPr>
              <a:t>(from Lesson 15; students’ drafts)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Quote Sandwich </a:t>
            </a:r>
            <a:r>
              <a:rPr lang="en" sz="1200">
                <a:solidFill>
                  <a:schemeClr val="dk1"/>
                </a:solidFill>
                <a:latin typeface="Calibri"/>
                <a:ea typeface="Calibri"/>
                <a:cs typeface="Calibri"/>
                <a:sym typeface="Calibri"/>
              </a:rPr>
              <a:t>(from Lesson 14;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End of Unit 2 Assessment: Analyzing Douglass’s Purpose in </a:t>
            </a:r>
            <a:r>
              <a:rPr lang="en" sz="1200" b="1" i="1">
                <a:solidFill>
                  <a:schemeClr val="dk1"/>
                </a:solidFill>
                <a:latin typeface="Calibri"/>
                <a:ea typeface="Calibri"/>
                <a:cs typeface="Calibri"/>
                <a:sym typeface="Calibri"/>
              </a:rPr>
              <a:t>Narrative of the Life of Frederick Douglass </a:t>
            </a:r>
            <a:r>
              <a:rPr lang="en" sz="1200">
                <a:solidFill>
                  <a:schemeClr val="dk1"/>
                </a:solidFill>
                <a:latin typeface="Calibri"/>
                <a:ea typeface="Calibri"/>
                <a:cs typeface="Calibri"/>
                <a:sym typeface="Calibri"/>
              </a:rPr>
              <a:t>(from Lesson 15; one to display)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None</a:t>
            </a: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8013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participate in an independent reading check-in. Use whichever routine you have established with your class for these check-ins. For ideas, see the stand-alone document on EngageNY.org: </a:t>
            </a:r>
            <a:r>
              <a:rPr lang="en" sz="1200" b="1">
                <a:solidFill>
                  <a:schemeClr val="dk1"/>
                </a:solidFill>
                <a:latin typeface="Calibri"/>
                <a:ea typeface="Calibri"/>
                <a:cs typeface="Calibri"/>
                <a:sym typeface="Calibri"/>
              </a:rPr>
              <a:t>Launching</a:t>
            </a:r>
            <a:r>
              <a:rPr lang="en" sz="1200" b="1" baseline="0">
                <a:solidFill>
                  <a:schemeClr val="dk1"/>
                </a:solidFill>
                <a:latin typeface="Calibri"/>
                <a:ea typeface="Calibri"/>
                <a:cs typeface="Calibri"/>
                <a:sym typeface="Calibri"/>
              </a:rPr>
              <a:t> Independent Reading in Grades 6-8: Sample Plan </a:t>
            </a:r>
            <a:r>
              <a:rPr lang="en" sz="1200" baseline="0">
                <a:solidFill>
                  <a:schemeClr val="dk1"/>
                </a:solidFill>
                <a:latin typeface="Calibri"/>
                <a:ea typeface="Calibri"/>
                <a:cs typeface="Calibri"/>
                <a:sym typeface="Calibri"/>
              </a:rPr>
              <a:t>(</a:t>
            </a:r>
            <a:r>
              <a:rPr lang="en-US" sz="1200" u="sng">
                <a:solidFill>
                  <a:schemeClr val="hlink"/>
                </a:solidFill>
                <a:latin typeface="Calibri"/>
                <a:ea typeface="Calibri"/>
                <a:cs typeface="Calibri"/>
                <a:sym typeface="Calibri"/>
              </a:rPr>
              <a:t>https://www.engageny.org/resource/launching-independent-reading-in-grades-6-8-sample-plan/file/5731)</a:t>
            </a:r>
            <a:r>
              <a:rPr lang="en" sz="1200">
                <a:solidFill>
                  <a:schemeClr val="dk1"/>
                </a:solidFill>
                <a:latin typeface="Calibri"/>
                <a:ea typeface="Calibri"/>
                <a:cs typeface="Calibri"/>
                <a:sym typeface="Calibri"/>
              </a:rPr>
              <a:t>. The routine you have or will establish should: support students in checking to see if they met their previous goal and setting a new one, allow students to talk about their books with a peer, and give you a chance to confer with some students about their reading. This routine both motivates students and holds them accountable.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6145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2392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Whole Class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and/or ask a student to read aloud.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their attention on the slide.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3270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1-3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Entry Task: Checking Combining Sentences Homework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Encouraging students to use resources they developed throughout the unit will help them see the connection between the work they did early-on and the culminating assessment.</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focus their attention on the slide.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955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30-35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End of Unit 2 Assessment: Writing the Essay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as students work, clarifying questions as needed.</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on writing their essays.</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Consider giving students additional time during Work Time B and/or after school if needed.</a:t>
            </a:r>
            <a:endParaRPr sz="1200">
              <a:latin typeface="Calibri"/>
              <a:ea typeface="Calibri"/>
              <a:cs typeface="Calibri"/>
              <a:sym typeface="Calibri"/>
            </a:endParaRPr>
          </a:p>
        </p:txBody>
      </p:sp>
    </p:spTree>
    <p:extLst>
      <p:ext uri="{BB962C8B-B14F-4D97-AF65-F5344CB8AC3E}">
        <p14:creationId xmlns:p14="http://schemas.microsoft.com/office/powerpoint/2010/main" val="407664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10-15 minutes</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B. Independent Reading Check-in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this time for an independent reading check-in, using whichever routine you have established with your class. For ideas, see the stand-alone document on EngageNY.org: </a:t>
            </a:r>
            <a:r>
              <a:rPr lang="en" sz="1200" b="1">
                <a:solidFill>
                  <a:schemeClr val="dk1"/>
                </a:solidFill>
                <a:latin typeface="Calibri"/>
                <a:ea typeface="Calibri"/>
                <a:cs typeface="Calibri"/>
                <a:sym typeface="Calibri"/>
              </a:rPr>
              <a:t>Launching</a:t>
            </a:r>
            <a:r>
              <a:rPr lang="en" sz="1200" b="1" baseline="0">
                <a:solidFill>
                  <a:schemeClr val="dk1"/>
                </a:solidFill>
                <a:latin typeface="Calibri"/>
                <a:ea typeface="Calibri"/>
                <a:cs typeface="Calibri"/>
                <a:sym typeface="Calibri"/>
              </a:rPr>
              <a:t> Independent Reading in Grades 6-8: Sample Plan </a:t>
            </a:r>
            <a:r>
              <a:rPr lang="en" sz="1200" baseline="0">
                <a:solidFill>
                  <a:schemeClr val="dk1"/>
                </a:solidFill>
                <a:latin typeface="Calibri"/>
                <a:ea typeface="Calibri"/>
                <a:cs typeface="Calibri"/>
                <a:sym typeface="Calibri"/>
              </a:rPr>
              <a:t>(</a:t>
            </a:r>
            <a:r>
              <a:rPr lang="en-US" sz="1200" u="sng">
                <a:solidFill>
                  <a:schemeClr val="hlink"/>
                </a:solidFill>
                <a:latin typeface="Calibri"/>
                <a:ea typeface="Calibri"/>
                <a:cs typeface="Calibri"/>
                <a:sym typeface="Calibri"/>
              </a:rPr>
              <a:t>https://www.engageny.org/resource/launching-independent-reading-in-grades-6-8-sample-plan/file/5731)</a:t>
            </a:r>
            <a:r>
              <a:rPr lang="en" sz="1200">
                <a:solidFill>
                  <a:schemeClr val="dk1"/>
                </a:solidFill>
                <a:latin typeface="Calibri"/>
                <a:ea typeface="Calibri"/>
                <a:cs typeface="Calibri"/>
                <a:sym typeface="Calibri"/>
              </a:rPr>
              <a:t>. Remember that in this time:</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need time to talk with a peer about their book.</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need a chance to confer with students about their reading (you will confer with a few each time, working your way through the class over several weeks).</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need to check in and see if they met their last goal, and then set a new goal.</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using this time for a “book chat” or other oral assignment since students have been writing for the bulk of the lesson.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Conduct the independent reading check-in, structured according to your plan.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have their independent reading books out on their desks and should participate in the check-in.</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latin typeface="Calibri"/>
              <a:ea typeface="Calibri"/>
              <a:cs typeface="Calibri"/>
              <a:sym typeface="Calibri"/>
            </a:endParaRPr>
          </a:p>
        </p:txBody>
      </p:sp>
    </p:spTree>
    <p:extLst>
      <p:ext uri="{BB962C8B-B14F-4D97-AF65-F5344CB8AC3E}">
        <p14:creationId xmlns:p14="http://schemas.microsoft.com/office/powerpoint/2010/main" val="3065364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their attention on the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91" name="Google Shape;191;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573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58145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file/573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45-50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complete their </a:t>
            </a:r>
            <a:r>
              <a:rPr lang="en" sz="1600" b="1"/>
              <a:t>End of Unit 2 Assessment</a:t>
            </a:r>
            <a:r>
              <a:rPr lang="en" sz="1600"/>
              <a:t>, which involves writing an essay about </a:t>
            </a:r>
            <a:r>
              <a:rPr lang="en" sz="1600" i="1"/>
              <a:t>Narrative of the Life of Frederick Douglass.</a:t>
            </a:r>
            <a:endParaRPr sz="1600" i="1"/>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Clr>
                <a:srgbClr val="000000"/>
              </a:buClr>
              <a:buSzPts val="1600"/>
              <a:buChar char="•"/>
            </a:pPr>
            <a:r>
              <a:rPr lang="en" sz="1600"/>
              <a:t>I can write an organized essay that explains the position of Frederick Douglass with relevant and well-chosen examples. </a:t>
            </a:r>
            <a:endParaRPr sz="1600"/>
          </a:p>
          <a:p>
            <a:pPr marL="457200" lvl="0" indent="-330200" algn="l" rtl="0">
              <a:lnSpc>
                <a:spcPct val="100000"/>
              </a:lnSpc>
              <a:spcBef>
                <a:spcPts val="0"/>
              </a:spcBef>
              <a:spcAft>
                <a:spcPts val="0"/>
              </a:spcAft>
              <a:buClr>
                <a:srgbClr val="000000"/>
              </a:buClr>
              <a:buSzPts val="1600"/>
              <a:buChar char="•"/>
            </a:pPr>
            <a:r>
              <a:rPr lang="en" sz="1600"/>
              <a:t>In my essay, I can analyze how Frederick Douglass distinguished his positions from those of his audience. </a:t>
            </a:r>
            <a:endParaRPr sz="1600"/>
          </a:p>
          <a:p>
            <a:pPr marL="457200" lvl="0" indent="-330200" algn="l" rtl="0">
              <a:lnSpc>
                <a:spcPct val="100000"/>
              </a:lnSpc>
              <a:spcBef>
                <a:spcPts val="0"/>
              </a:spcBef>
              <a:spcAft>
                <a:spcPts val="0"/>
              </a:spcAft>
              <a:buClr>
                <a:srgbClr val="000000"/>
              </a:buClr>
              <a:buSzPts val="1600"/>
              <a:buChar char="•"/>
            </a:pPr>
            <a:r>
              <a:rPr lang="en" sz="1600"/>
              <a:t>In my essay, I can use evidence effectively.</a:t>
            </a:r>
            <a:endParaRPr sz="1600"/>
          </a:p>
          <a:p>
            <a:pPr marL="457200" lvl="0" indent="0" algn="l" rtl="0">
              <a:lnSpc>
                <a:spcPct val="90000"/>
              </a:lnSpc>
              <a:spcBef>
                <a:spcPts val="1000"/>
              </a:spcBef>
              <a:spcAft>
                <a:spcPts val="0"/>
              </a:spcAft>
              <a:buNone/>
            </a:pPr>
            <a:endParaRPr sz="16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2" name="Google Shape;202;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03" name="Google Shape;203;p34"/>
          <p:cNvGraphicFramePr/>
          <p:nvPr/>
        </p:nvGraphicFramePr>
        <p:xfrm>
          <a:off x="577191" y="1248212"/>
          <a:ext cx="7989600" cy="3230175"/>
        </p:xfrm>
        <a:graphic>
          <a:graphicData uri="http://schemas.openxmlformats.org/drawingml/2006/table">
            <a:tbl>
              <a:tblPr firstRow="1" bandRow="1">
                <a:noFill/>
                <a:tableStyleId>{2CFD8EAE-6458-4B01-8EAA-A8D7D2BA1F20}</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536658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33472" y="1190525"/>
            <a:ext cx="8520600" cy="2757368"/>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b="1">
                <a:solidFill>
                  <a:schemeClr val="dk1"/>
                </a:solidFill>
                <a:latin typeface="Century Gothic"/>
                <a:ea typeface="Century Gothic"/>
                <a:cs typeface="Century Gothic"/>
                <a:sym typeface="Century Gothic"/>
              </a:rPr>
              <a:t>Preparing for Lesson 16:</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Frederick Douglass Essay Planner</a:t>
            </a:r>
            <a:r>
              <a:rPr lang="en" sz="1800">
                <a:solidFill>
                  <a:schemeClr val="dk1"/>
                </a:solidFill>
                <a:latin typeface="Century Gothic"/>
                <a:ea typeface="Century Gothic"/>
                <a:cs typeface="Century Gothic"/>
                <a:sym typeface="Century Gothic"/>
              </a:rPr>
              <a:t> (from Lesson 14; one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End of Unit 2 Assessment, Part 1 </a:t>
            </a:r>
            <a:r>
              <a:rPr lang="en" sz="1800">
                <a:solidFill>
                  <a:schemeClr val="dk1"/>
                </a:solidFill>
                <a:latin typeface="Century Gothic"/>
                <a:ea typeface="Century Gothic"/>
                <a:cs typeface="Century Gothic"/>
                <a:sym typeface="Century Gothic"/>
              </a:rPr>
              <a:t>(from Lesson 15; students’ drafts)</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Quote Sandwich </a:t>
            </a:r>
            <a:r>
              <a:rPr lang="en" sz="1800">
                <a:solidFill>
                  <a:schemeClr val="dk1"/>
                </a:solidFill>
                <a:latin typeface="Century Gothic"/>
                <a:ea typeface="Century Gothic"/>
                <a:cs typeface="Century Gothic"/>
                <a:sym typeface="Century Gothic"/>
              </a:rPr>
              <a:t>(from Lesson 14; one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End of Unit 2 Assessment: Analyzing Douglass’s Purpose in </a:t>
            </a:r>
            <a:r>
              <a:rPr lang="en" sz="1800" b="1" i="1">
                <a:solidFill>
                  <a:schemeClr val="dk1"/>
                </a:solidFill>
                <a:latin typeface="Century Gothic"/>
                <a:ea typeface="Century Gothic"/>
                <a:cs typeface="Century Gothic"/>
                <a:sym typeface="Century Gothic"/>
              </a:rPr>
              <a:t>Narrative of the Life of Frederick Douglass </a:t>
            </a:r>
            <a:r>
              <a:rPr lang="en" sz="1800">
                <a:solidFill>
                  <a:schemeClr val="dk1"/>
                </a:solidFill>
                <a:latin typeface="Century Gothic"/>
                <a:ea typeface="Century Gothic"/>
                <a:cs typeface="Century Gothic"/>
                <a:sym typeface="Century Gothic"/>
              </a:rPr>
              <a:t>(from Lesson 15; one to display)</a:t>
            </a:r>
            <a:endParaRPr sz="1800">
              <a:solidFill>
                <a:schemeClr val="dk1"/>
              </a:solidFill>
              <a:latin typeface="Century Gothic"/>
              <a:ea typeface="Century Gothic"/>
              <a:cs typeface="Century Gothic"/>
              <a:sym typeface="Century Gothic"/>
            </a:endParaRPr>
          </a:p>
        </p:txBody>
      </p:sp>
      <p:sp>
        <p:nvSpPr>
          <p:cNvPr id="4"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16</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In this lesson, students participate in an independent reading check-in. Use whichever routine you have established with your class for these check-ins. For ideas, see the stand-alone document on </a:t>
            </a:r>
            <a:r>
              <a:rPr lang="en" sz="1600" u="sng">
                <a:solidFill>
                  <a:schemeClr val="hlink"/>
                </a:solidFill>
                <a:latin typeface="Century Gothic"/>
                <a:ea typeface="Century Gothic"/>
                <a:cs typeface="Century Gothic"/>
                <a:sym typeface="Century Gothic"/>
                <a:hlinkClick r:id="rId3"/>
              </a:rPr>
              <a:t>EngageNY.org: Launching Independent Reading in Grades 6–8: Sample Plan</a:t>
            </a:r>
            <a:r>
              <a:rPr lang="en" sz="1600">
                <a:solidFill>
                  <a:schemeClr val="dk1"/>
                </a:solidFill>
                <a:latin typeface="Century Gothic"/>
                <a:ea typeface="Century Gothic"/>
                <a:cs typeface="Century Gothic"/>
                <a:sym typeface="Century Gothic"/>
              </a:rPr>
              <a:t>. The routine you have or will establish should: support students in checking to see if they met their previous goal and setting a new one, allow students to talk about their books with a peer, and give you a chance to confer with some students about their reading. This routine both motivates students and holds them accountable.</a:t>
            </a:r>
            <a:endParaRPr sz="16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16</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rgbClr val="000000"/>
                </a:solidFill>
                <a:latin typeface="Century Gothic"/>
                <a:ea typeface="Century Gothic"/>
                <a:cs typeface="Century Gothic"/>
                <a:sym typeface="Century Gothic"/>
              </a:rPr>
              <a:t>Hello, Students!</a:t>
            </a:r>
            <a:endParaRPr sz="3400" b="1">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Finishing our essay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Checking in about our independent reading</a:t>
            </a:r>
            <a:endParaRPr sz="1800">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After your great start on the essay yesterday, it’s time to continue writing and then turn your essay in at the end of class. Let’s celebrate the conclusion of a unit full of great learning!</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18714" y="73468"/>
            <a:ext cx="825172"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530678" y="155555"/>
            <a:ext cx="7317921"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gather our materials for the essay</a:t>
            </a:r>
            <a:endParaRPr sz="3000" i="1"/>
          </a:p>
        </p:txBody>
      </p:sp>
      <p:sp>
        <p:nvSpPr>
          <p:cNvPr id="174" name="Google Shape;174;p30"/>
          <p:cNvSpPr txBox="1"/>
          <p:nvPr/>
        </p:nvSpPr>
        <p:spPr>
          <a:xfrm>
            <a:off x="530677" y="1300657"/>
            <a:ext cx="7981951" cy="30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Your teacher will return your </a:t>
            </a:r>
            <a:r>
              <a:rPr lang="en" sz="1800" b="1">
                <a:solidFill>
                  <a:schemeClr val="dk1"/>
                </a:solidFill>
                <a:latin typeface="Century Gothic"/>
                <a:ea typeface="Century Gothic"/>
                <a:cs typeface="Century Gothic"/>
                <a:sym typeface="Century Gothic"/>
              </a:rPr>
              <a:t>Frederick Douglass Essay Planner </a:t>
            </a:r>
            <a:r>
              <a:rPr lang="en" sz="1800">
                <a:solidFill>
                  <a:schemeClr val="dk1"/>
                </a:solidFill>
                <a:latin typeface="Century Gothic"/>
                <a:ea typeface="Century Gothic"/>
                <a:cs typeface="Century Gothic"/>
                <a:sym typeface="Century Gothic"/>
              </a:rPr>
              <a:t>and </a:t>
            </a:r>
            <a:r>
              <a:rPr lang="en" sz="1800" b="1">
                <a:solidFill>
                  <a:schemeClr val="dk1"/>
                </a:solidFill>
                <a:latin typeface="Century Gothic"/>
                <a:ea typeface="Century Gothic"/>
                <a:cs typeface="Century Gothic"/>
                <a:sym typeface="Century Gothic"/>
              </a:rPr>
              <a:t>End of Unit 2 Assessment, Part 1.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Please also take out your </a:t>
            </a:r>
            <a:r>
              <a:rPr lang="en" sz="1800" b="1">
                <a:solidFill>
                  <a:schemeClr val="dk1"/>
                </a:solidFill>
                <a:latin typeface="Century Gothic"/>
                <a:ea typeface="Century Gothic"/>
                <a:cs typeface="Century Gothic"/>
                <a:sym typeface="Century Gothic"/>
              </a:rPr>
              <a:t>Quote Sandwich handout</a:t>
            </a:r>
            <a:r>
              <a:rPr lang="en"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Feel free to use these documents as you finish writing your essay today.</a:t>
            </a:r>
            <a:endParaRPr sz="18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18714" y="73468"/>
            <a:ext cx="825172"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508907" y="276553"/>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finish writing our essays</a:t>
            </a:r>
            <a:endParaRPr sz="3000" b="1" i="1"/>
          </a:p>
        </p:txBody>
      </p:sp>
      <p:sp>
        <p:nvSpPr>
          <p:cNvPr id="180" name="Google Shape;180;p31"/>
          <p:cNvSpPr txBox="1">
            <a:spLocks noGrp="1"/>
          </p:cNvSpPr>
          <p:nvPr>
            <p:ph type="body" idx="1"/>
          </p:nvPr>
        </p:nvSpPr>
        <p:spPr>
          <a:xfrm>
            <a:off x="508907" y="1391750"/>
            <a:ext cx="8417379" cy="3310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t>You have 30 minutes to finish your essays. If you finish early, please take time to reread your essay and make any necessary corrections. </a:t>
            </a:r>
            <a:endParaRPr sz="1800"/>
          </a:p>
        </p:txBody>
      </p:sp>
      <p:pic>
        <p:nvPicPr>
          <p:cNvPr id="5" name="Google Shape;167;p29"/>
          <p:cNvPicPr preferRelativeResize="0"/>
          <p:nvPr/>
        </p:nvPicPr>
        <p:blipFill>
          <a:blip r:embed="rId3">
            <a:alphaModFix/>
          </a:blip>
          <a:stretch>
            <a:fillRect/>
          </a:stretch>
        </p:blipFill>
        <p:spPr>
          <a:xfrm>
            <a:off x="8218714" y="73468"/>
            <a:ext cx="825172" cy="10762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446314" y="273850"/>
            <a:ext cx="7280336"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check in about our independent reading</a:t>
            </a:r>
            <a:endParaRPr sz="3000" b="1"/>
          </a:p>
        </p:txBody>
      </p:sp>
      <p:sp>
        <p:nvSpPr>
          <p:cNvPr id="188" name="Google Shape;188;p32"/>
          <p:cNvSpPr txBox="1"/>
          <p:nvPr/>
        </p:nvSpPr>
        <p:spPr>
          <a:xfrm>
            <a:off x="446313" y="1357254"/>
            <a:ext cx="8142515" cy="359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take out your independent reading book and follow your teacher’s instructions.</a:t>
            </a:r>
            <a:endParaRPr sz="18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18714" y="73468"/>
            <a:ext cx="825172"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4" name="Google Shape;194;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195" name="Google Shape;195;p33"/>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t>Read your independent reading book. </a:t>
            </a:r>
            <a:endParaRPr sz="1800" b="1"/>
          </a:p>
        </p:txBody>
      </p:sp>
      <p:pic>
        <p:nvPicPr>
          <p:cNvPr id="6" name="Google Shape;167;p29"/>
          <p:cNvPicPr preferRelativeResize="0"/>
          <p:nvPr/>
        </p:nvPicPr>
        <p:blipFill>
          <a:blip r:embed="rId3">
            <a:alphaModFix/>
          </a:blip>
          <a:stretch>
            <a:fillRect/>
          </a:stretch>
        </p:blipFill>
        <p:spPr>
          <a:xfrm>
            <a:off x="8218714" y="73468"/>
            <a:ext cx="825172" cy="107628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8ED744-AB50-4875-A43F-A96541F5CCCB}"/>
</file>

<file path=customXml/itemProps2.xml><?xml version="1.0" encoding="utf-8"?>
<ds:datastoreItem xmlns:ds="http://schemas.openxmlformats.org/officeDocument/2006/customXml" ds:itemID="{58C8F655-01D9-4F7F-8AF8-B7B0A4B7703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2F9B903-F0CC-44A4-AF2B-8306AEAB73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11</Slides>
  <Notes>10</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PowerPoint Presentation</vt:lpstr>
      <vt:lpstr>Grade 7: Module 3:  Unit 2: Lesson 16</vt:lpstr>
      <vt:lpstr>PowerPoint Presentation</vt:lpstr>
      <vt:lpstr>Let’s gather our materials for the essay</vt:lpstr>
      <vt:lpstr>Let’s finish writing our essays</vt:lpstr>
      <vt:lpstr>Let’s check in about our independent reading</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revision>1</cp:revision>
  <dcterms:modified xsi:type="dcterms:W3CDTF">2019-03-25T19:34:05Z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