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1.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0.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6DC895A8-D263-4787-AFB7-DD39B2E6001D}">
  <a:tblStyle styleId="{6DC895A8-D263-4787-AFB7-DD39B2E6001D}"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3407" autoAdjust="0"/>
  </p:normalViewPr>
  <p:slideViewPr>
    <p:cSldViewPr snapToGrid="0">
      <p:cViewPr varScale="1">
        <p:scale>
          <a:sx n="93" d="100"/>
          <a:sy n="93" d="100"/>
        </p:scale>
        <p:origin x="-1544"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theme" Target="theme/theme1.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esProps" Target="pres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interSettings" Target="printerSettings/printerSettings1.bin"/><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36231932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726b7e5a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50-65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Discuss Homework Article (5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Unpacking Learning Targets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Mini Lesson and Shared Reading: Using Search Terms Effectively (18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Research, Read, and Record (28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Refining the Research Question (5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Finish filling out the </a:t>
            </a:r>
            <a:r>
              <a:rPr lang="en" sz="1200" b="1" dirty="0">
                <a:latin typeface="Calibri"/>
                <a:ea typeface="Calibri"/>
                <a:cs typeface="Calibri"/>
                <a:sym typeface="Calibri"/>
              </a:rPr>
              <a:t>researcher’s notebook </a:t>
            </a:r>
            <a:r>
              <a:rPr lang="en" sz="1200" dirty="0">
                <a:latin typeface="Calibri"/>
                <a:ea typeface="Calibri"/>
                <a:cs typeface="Calibri"/>
                <a:sym typeface="Calibri"/>
              </a:rPr>
              <a:t>for your article (if necessary).</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Use the consequences you recorded from your research article to add to your personal </a:t>
            </a:r>
            <a:r>
              <a:rPr lang="en" sz="1200" b="1" dirty="0">
                <a:latin typeface="Calibri"/>
                <a:ea typeface="Calibri"/>
                <a:cs typeface="Calibri"/>
                <a:sym typeface="Calibri"/>
              </a:rPr>
              <a:t>Industrial Organic Food Chain Cascading Consequences chart</a:t>
            </a:r>
            <a:r>
              <a:rPr lang="en" sz="1200" dirty="0">
                <a:latin typeface="Calibri"/>
                <a:ea typeface="Calibri"/>
                <a:cs typeface="Calibri"/>
                <a:sym typeface="Calibri"/>
              </a:rPr>
              <a:t>. Add new consequences in a different color so they are easy to see. Remember that some of the consequences might be new and some might be cascading consequences from consequences you have already listed. Think carefully about where you put your consequences.</a:t>
            </a:r>
            <a:br>
              <a:rPr lang="en" sz="1200" dirty="0">
                <a:latin typeface="Calibri"/>
                <a:ea typeface="Calibri"/>
                <a:cs typeface="Calibri"/>
                <a:sym typeface="Calibri"/>
              </a:rPr>
            </a:br>
            <a:endParaRPr sz="1200" dirty="0">
              <a:latin typeface="Calibri"/>
              <a:ea typeface="Calibri"/>
              <a:cs typeface="Calibri"/>
              <a:sym typeface="Calibri"/>
            </a:endParaRPr>
          </a:p>
        </p:txBody>
      </p:sp>
      <p:sp>
        <p:nvSpPr>
          <p:cNvPr id="208" name="Google Shape;208;g4726b7e5a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01984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88040ba39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A. Mini Lesson and Shared Reading: Using Search Terms Effectively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Demonstrate on the board or display how you would combine some of those words the students identified in the article to conduct an effective internet search.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Tell students they will now see a model of how to use a search engine and appropriate search terms to answer a sample research question as well as how to fill in their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Industrial Organic section of 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that was used as a model in Lesson 3.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2" name="Google Shape;272;g488040ba39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72391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88040ba39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Mini Lesson and Shared Reading: Using Search Terms Effectively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Section 3—Evaluating the Source, Part B—of each food chain within 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students are offered a chance to extend their research. Consider directing accelerated learners or students who complete their research early to this extension section. You might ask these students to include the additional research they conduct in conversations within their research teams, </a:t>
            </a:r>
            <a:r>
              <a:rPr lang="en-US" sz="1200" dirty="0" smtClean="0">
                <a:solidFill>
                  <a:schemeClr val="dk1"/>
                </a:solidFill>
                <a:latin typeface="Calibri"/>
                <a:ea typeface="Calibri"/>
                <a:cs typeface="Calibri"/>
                <a:sym typeface="Calibri"/>
              </a:rPr>
              <a:t>with </a:t>
            </a:r>
            <a:r>
              <a:rPr lang="en" sz="1200" dirty="0" smtClean="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goal of adding even more details to their </a:t>
            </a:r>
            <a:r>
              <a:rPr lang="en" sz="1200" b="1" dirty="0">
                <a:solidFill>
                  <a:schemeClr val="dk1"/>
                </a:solidFill>
                <a:latin typeface="Calibri"/>
                <a:ea typeface="Calibri"/>
                <a:cs typeface="Calibri"/>
                <a:sym typeface="Calibri"/>
              </a:rPr>
              <a:t>Cascading Consequences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Stakeholders charts.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this portion of the Work Time, you’ll need to model using the search engine SweetSearch. Access to a computer with internet and a projector would be helpful, however you can model these steps on chart paper or the white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4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Ask: </a:t>
            </a:r>
            <a:r>
              <a:rPr lang="en" sz="1200" i="1" dirty="0">
                <a:solidFill>
                  <a:schemeClr val="dk1"/>
                </a:solidFill>
                <a:latin typeface="Calibri"/>
                <a:ea typeface="Calibri"/>
                <a:cs typeface="Calibri"/>
                <a:sym typeface="Calibri"/>
              </a:rPr>
              <a:t>“What might be the most important words in the question to enter into the SweetSearch search bar?”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these words on the chart in 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Type them into the search bar and conduct a search.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Scroll through the results with students and ask if anyone sees a title that might answer the research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sometimes they may need to group words together in a search in order to get effective results.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a search for students using quotation marks in search terms. For example: “corn syrup” health may yield better results than “corn syrup health” because “corn syrup” is a term with a specific meaning.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Update the chart in 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Demonstrate for students how the search results change when the words “corn syrup” are grouped using quotation marks.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information on the</a:t>
            </a:r>
            <a:r>
              <a:rPr lang="en" sz="1200" b="1" dirty="0">
                <a:solidFill>
                  <a:schemeClr val="dk1"/>
                </a:solidFill>
                <a:latin typeface="Calibri"/>
                <a:ea typeface="Calibri"/>
                <a:cs typeface="Calibri"/>
                <a:sym typeface="Calibri"/>
              </a:rPr>
              <a:t> Effective Search Terms Are … anchor chart </a:t>
            </a:r>
            <a:r>
              <a:rPr lang="en" sz="1200" dirty="0">
                <a:solidFill>
                  <a:schemeClr val="dk1"/>
                </a:solidFill>
                <a:latin typeface="Calibri"/>
                <a:ea typeface="Calibri"/>
                <a:cs typeface="Calibri"/>
                <a:sym typeface="Calibri"/>
              </a:rPr>
              <a:t>about using quotation marks to group words if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now try using search terms themselves as they research the questions they came up with yesterday.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may refer to the anchor charts as much as they need to throughout the research process.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suggest</a:t>
            </a:r>
            <a:r>
              <a:rPr lang="en" sz="1200" b="1"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Corn syrup </a:t>
            </a:r>
            <a:r>
              <a:rPr lang="en" sz="1200" b="0" dirty="0">
                <a:solidFill>
                  <a:schemeClr val="dk1"/>
                </a:solidFill>
                <a:latin typeface="Calibri"/>
                <a:ea typeface="Calibri"/>
                <a:cs typeface="Calibri"/>
                <a:sym typeface="Calibri"/>
              </a:rPr>
              <a:t>and </a:t>
            </a:r>
            <a:r>
              <a:rPr lang="en" sz="1200" b="0" i="1" dirty="0">
                <a:solidFill>
                  <a:schemeClr val="dk1"/>
                </a:solidFill>
                <a:latin typeface="Calibri"/>
                <a:ea typeface="Calibri"/>
                <a:cs typeface="Calibri"/>
                <a:sym typeface="Calibri"/>
              </a:rPr>
              <a:t>health</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 the most important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research, consider meeting in small groups with those who are having difficulty with the research skills introduced in the lesson or in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requiring serious reading interventions, consider compiling a research folder or digital collection of level-appropriate texts for students to read in place of the internet search.</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9" name="Google Shape;279;g488040ba39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8965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726b7e5ae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Research, Read, and Record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supporting research question they use to conduct their research comes from their exit ticket from Lesson 5. Students begin the research process by transposing this question (taking into account the feedback or corrections you may have provided) onto page 5 of their</a:t>
            </a:r>
            <a:r>
              <a:rPr lang="en" sz="1200" b="1" dirty="0">
                <a:solidFill>
                  <a:schemeClr val="dk1"/>
                </a:solidFill>
                <a:latin typeface="Calibri"/>
                <a:ea typeface="Calibri"/>
                <a:cs typeface="Calibri"/>
                <a:sym typeface="Calibri"/>
              </a:rPr>
              <a:t> researcher’s notebooks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Pass back the </a:t>
            </a:r>
            <a:r>
              <a:rPr lang="en" sz="1200" b="0" dirty="0">
                <a:solidFill>
                  <a:schemeClr val="dk1"/>
                </a:solidFill>
                <a:latin typeface="Calibri"/>
                <a:ea typeface="Calibri"/>
                <a:cs typeface="Calibri"/>
                <a:sym typeface="Calibri"/>
              </a:rPr>
              <a:t>Exit Ticket: Developing a Supporting Research Question</a:t>
            </a:r>
            <a:r>
              <a:rPr lang="en" sz="1200" dirty="0">
                <a:solidFill>
                  <a:schemeClr val="dk1"/>
                </a:solidFill>
                <a:latin typeface="Calibri"/>
                <a:ea typeface="Calibri"/>
                <a:cs typeface="Calibri"/>
                <a:sym typeface="Calibri"/>
              </a:rPr>
              <a:t> from Lesson 5 and ask students to take out their </a:t>
            </a:r>
            <a:r>
              <a:rPr lang="en" sz="1200" b="1" dirty="0">
                <a:solidFill>
                  <a:schemeClr val="dk1"/>
                </a:solidFill>
                <a:latin typeface="Calibri"/>
                <a:ea typeface="Calibri"/>
                <a:cs typeface="Calibri"/>
                <a:sym typeface="Calibri"/>
              </a:rPr>
              <a:t>researcher’s notebooks.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transfer their research question from </a:t>
            </a:r>
            <a:r>
              <a:rPr lang="en" sz="1200" b="0" dirty="0">
                <a:solidFill>
                  <a:schemeClr val="dk1"/>
                </a:solidFill>
                <a:latin typeface="Calibri"/>
                <a:ea typeface="Calibri"/>
                <a:cs typeface="Calibri"/>
                <a:sym typeface="Calibri"/>
              </a:rPr>
              <a:t>the exit ticket onto the </a:t>
            </a:r>
            <a:r>
              <a:rPr lang="en" sz="1200" dirty="0">
                <a:solidFill>
                  <a:schemeClr val="dk1"/>
                </a:solidFill>
                <a:latin typeface="Calibri"/>
                <a:ea typeface="Calibri"/>
                <a:cs typeface="Calibri"/>
                <a:sym typeface="Calibri"/>
              </a:rPr>
              <a:t>appropriate location in the </a:t>
            </a:r>
            <a:r>
              <a:rPr lang="en" sz="1200" b="1" dirty="0">
                <a:solidFill>
                  <a:schemeClr val="dk1"/>
                </a:solidFill>
                <a:latin typeface="Calibri"/>
                <a:ea typeface="Calibri"/>
                <a:cs typeface="Calibri"/>
                <a:sym typeface="Calibri"/>
              </a:rPr>
              <a:t>researcher's notebook.</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the graphic organizers or recording forms, consider using a document camera to visually display the document for students who struggle with auditory processing.</a:t>
            </a:r>
            <a:endParaRPr dirty="0"/>
          </a:p>
        </p:txBody>
      </p:sp>
      <p:sp>
        <p:nvSpPr>
          <p:cNvPr id="286" name="Google Shape;286;g4726b7e5ae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320299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48813c8405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B. Research, Read, and Record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Pair students 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Research task card</a:t>
            </a:r>
            <a:r>
              <a:rPr lang="en" sz="1200" dirty="0">
                <a:solidFill>
                  <a:schemeClr val="dk1"/>
                </a:solidFill>
                <a:latin typeface="Calibri"/>
                <a:ea typeface="Calibri"/>
                <a:cs typeface="Calibri"/>
                <a:sym typeface="Calibri"/>
              </a:rPr>
              <a:t>, reading the instructions and steps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a pair of students to model the process with, reading each step aloud before they do it in front of the class.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the steps are designed to repeat, and that students will likely repeat steps a few times in order to find a relevant and credible article.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3" name="Google Shape;293;g48813c8405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860127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48813c8405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15-17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Research, Read, and Record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Unless you decide to have students print the articles they decide on, they will not be able to text code for consequences as they did in Lesson 3. Instead, from this point forward, the </a:t>
            </a: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prompts students to reread for consequences and then paraphrase.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Section 3—Evaluating the Source, Part B—of each food chain within 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students are offered a chance to extend their research. Consider directing accelerated learners or students who complete their research early to this extension section. You might ask these students to include the additional research they conduct in conversations within their research teams, </a:t>
            </a:r>
            <a:r>
              <a:rPr lang="en-US" sz="1200" dirty="0" smtClean="0">
                <a:solidFill>
                  <a:schemeClr val="dk1"/>
                </a:solidFill>
                <a:latin typeface="Calibri"/>
                <a:ea typeface="Calibri"/>
                <a:cs typeface="Calibri"/>
                <a:sym typeface="Calibri"/>
              </a:rPr>
              <a:t>with </a:t>
            </a:r>
            <a:r>
              <a:rPr lang="en" sz="1200" dirty="0" smtClean="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goal of adding even more details to their </a:t>
            </a:r>
            <a:r>
              <a:rPr lang="en" sz="1200" b="1" dirty="0">
                <a:solidFill>
                  <a:schemeClr val="dk1"/>
                </a:solidFill>
                <a:latin typeface="Calibri"/>
                <a:ea typeface="Calibri"/>
                <a:cs typeface="Calibri"/>
                <a:sym typeface="Calibri"/>
              </a:rPr>
              <a:t>Cascading Consequences and Stakeholders charts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on 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and remind them that they used the notebook in Lesson 3 to track their research on the consequences of the industrial food chain.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student’s attention to the Gathering Sources section under “II. Industrial Organic” on page 4.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new features of 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the search terms chart on page 4 and the text credibility and accuracy checklist on page 5.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a:t>
            </a:r>
            <a:r>
              <a:rPr lang="en" sz="1200" i="1" dirty="0">
                <a:solidFill>
                  <a:schemeClr val="dk1"/>
                </a:solidFill>
                <a:latin typeface="Calibri"/>
                <a:ea typeface="Calibri"/>
                <a:cs typeface="Calibri"/>
                <a:sym typeface="Calibri"/>
              </a:rPr>
              <a:t>You will record the search terms you use as you conduct your research in the search terms box. After deciding on a text, you will assess its credibility and accuracy using the checklist.  Then use what you have recorded on the checklist to describe whether you think the source is credible and accurate or not.”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Instruct </a:t>
            </a:r>
            <a:r>
              <a:rPr lang="en" sz="1200" dirty="0">
                <a:solidFill>
                  <a:schemeClr val="dk1"/>
                </a:solidFill>
                <a:latin typeface="Calibri"/>
                <a:ea typeface="Calibri"/>
                <a:cs typeface="Calibri"/>
                <a:sym typeface="Calibri"/>
              </a:rPr>
              <a:t>students to look over the chart and checklist for a moment to see if they have any questions. Clarify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ignore the final box, Refining the Search, for now.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researching.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to have their </a:t>
            </a:r>
            <a:r>
              <a:rPr lang="en" sz="1200" b="0" dirty="0">
                <a:solidFill>
                  <a:schemeClr val="dk1"/>
                </a:solidFill>
                <a:latin typeface="Calibri"/>
                <a:ea typeface="Calibri"/>
                <a:cs typeface="Calibri"/>
                <a:sym typeface="Calibri"/>
              </a:rPr>
              <a:t>task card,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and a writing utensil with them.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answer questions and check student progress, making sure the search results students get are relevant to the industrial organic food chain.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make sure all students find an article they may use for tracking their research in 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Assist students in refining their search terms where necessary.</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use appropriate search terms and to find a relevant article.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Research time in Lessons 3, 6, and 9 is critical practice working toward the </a:t>
            </a:r>
            <a:r>
              <a:rPr lang="en" sz="1200" b="1" dirty="0">
                <a:solidFill>
                  <a:schemeClr val="dk1"/>
                </a:solidFill>
                <a:latin typeface="Calibri"/>
                <a:ea typeface="Calibri"/>
                <a:cs typeface="Calibri"/>
                <a:sym typeface="Calibri"/>
              </a:rPr>
              <a:t>mid-unit assessment </a:t>
            </a:r>
            <a:r>
              <a:rPr lang="en" sz="1200" dirty="0">
                <a:solidFill>
                  <a:schemeClr val="dk1"/>
                </a:solidFill>
                <a:latin typeface="Calibri"/>
                <a:ea typeface="Calibri"/>
                <a:cs typeface="Calibri"/>
                <a:sym typeface="Calibri"/>
              </a:rPr>
              <a:t>in Lesson 11. As students research, consider meeting in small groups with those who are having difficulty with the research skills introduced in the lesson or in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requiring serious reading interventions, consider compiling a research folder or digital collection of level-appropriate texts for students to read in place of the internet search.</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0" name="Google Shape;300;g48813c8405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932068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4726b7e5ae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Closing and Assessment A. Refining the Research Question</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Part A of the final section of the </a:t>
            </a:r>
            <a:r>
              <a:rPr lang="en" sz="1200" b="1" dirty="0">
                <a:solidFill>
                  <a:schemeClr val="dk1"/>
                </a:solidFill>
                <a:latin typeface="Calibri"/>
                <a:ea typeface="Calibri"/>
                <a:cs typeface="Calibri"/>
                <a:sym typeface="Calibri"/>
              </a:rPr>
              <a:t>researcher’s notebook: </a:t>
            </a:r>
            <a:r>
              <a:rPr lang="en" sz="1200" b="0" dirty="0">
                <a:solidFill>
                  <a:schemeClr val="dk1"/>
                </a:solidFill>
                <a:latin typeface="Calibri"/>
                <a:ea typeface="Calibri"/>
                <a:cs typeface="Calibri"/>
                <a:sym typeface="Calibri"/>
              </a:rPr>
              <a:t>Refining the Search.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generate a new research question based on their research from today’s lesson.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seeing a model of this. Consider creating a refined research question based on the research question, “How does corn syrup affect human health.”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7" name="Google Shape;307;g4726b7e5ae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69483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4726b7e5a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A of the homework in this lesson requires that students complete the </a:t>
            </a: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using the article they chose in class (if they have not done so by the end of class). This requires students to print the article, save it, or access it at home. Consider which option(s) would work best for your students and prepare accordingly.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14" name="Google Shape;314;g4726b7e5a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32011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489cf8a7c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0" name="Google Shape;320;g489cf8a7c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21" name="Google Shape;321;g489cf8a7c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8618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726b7e5a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Makes a Source Accurate and Credible? anchor chart</a:t>
            </a:r>
            <a:r>
              <a:rPr lang="en" sz="1200" dirty="0">
                <a:solidFill>
                  <a:schemeClr val="dk1"/>
                </a:solidFill>
                <a:latin typeface="Calibri"/>
                <a:ea typeface="Calibri"/>
                <a:cs typeface="Calibri"/>
                <a:sym typeface="Calibri"/>
              </a:rPr>
              <a:t> (new; teacher-created; see supporting materials) Note: Leave blank space under the heading so students can contribute criteria from the Assessing Sources homework article, or from memory.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“Lunch or Junk” article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Effective Search Terms Are … anchor chart</a:t>
            </a:r>
            <a:r>
              <a:rPr lang="en" sz="1200" dirty="0">
                <a:solidFill>
                  <a:schemeClr val="dk1"/>
                </a:solidFill>
                <a:latin typeface="Calibri"/>
                <a:ea typeface="Calibri"/>
                <a:cs typeface="Calibri"/>
                <a:sym typeface="Calibri"/>
              </a:rPr>
              <a:t> (new; teacher-created; see supporting materials) Note: There is no need to leave blank space on this chart, as students will use it as a reference, not add to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 task card</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(from Lesson 3; students’ own, plus the one that was displayed and filled out as a model in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Exit Ticket: Developing a Supporting Research Question: Consequences of Industrial Organic Food Chain </a:t>
            </a:r>
            <a:r>
              <a:rPr lang="en" sz="1200" dirty="0">
                <a:solidFill>
                  <a:schemeClr val="dk1"/>
                </a:solidFill>
                <a:latin typeface="Calibri"/>
                <a:ea typeface="Calibri"/>
                <a:cs typeface="Calibri"/>
                <a:sym typeface="Calibri"/>
              </a:rPr>
              <a:t>(from Lesson 5)</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t>
            </a:r>
            <a:r>
              <a:rPr lang="en" sz="1200" b="1" dirty="0">
                <a:solidFill>
                  <a:schemeClr val="dk1"/>
                </a:solidFill>
                <a:latin typeface="Calibri"/>
                <a:ea typeface="Calibri"/>
                <a:cs typeface="Calibri"/>
                <a:sym typeface="Calibri"/>
              </a:rPr>
              <a:t>Paraphrasing anchor chart </a:t>
            </a:r>
            <a:r>
              <a:rPr lang="en" sz="1200" dirty="0">
                <a:solidFill>
                  <a:schemeClr val="dk1"/>
                </a:solidFill>
                <a:latin typeface="Calibri"/>
                <a:ea typeface="Calibri"/>
                <a:cs typeface="Calibri"/>
                <a:sym typeface="Calibri"/>
              </a:rPr>
              <a:t>(next to </a:t>
            </a:r>
            <a:r>
              <a:rPr lang="en" sz="1200" b="1" dirty="0">
                <a:solidFill>
                  <a:schemeClr val="dk1"/>
                </a:solidFill>
                <a:latin typeface="Calibri"/>
                <a:ea typeface="Calibri"/>
                <a:cs typeface="Calibri"/>
                <a:sym typeface="Calibri"/>
              </a:rPr>
              <a:t>researcher’s roadmap</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you have the technology available or an alternative for modeling the internet search in Work Time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access to computers in order to conduct their own internet searches.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student pairings for Work Time B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Select 2 students students to model the research process in Work Time B.</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726b7e5a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87389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726b7e5ae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 “Lunch or Junk” </a:t>
            </a:r>
            <a:r>
              <a:rPr lang="en" sz="1200" b="0" dirty="0" smtClean="0">
                <a:solidFill>
                  <a:schemeClr val="dk1"/>
                </a:solidFill>
                <a:latin typeface="Calibri"/>
                <a:ea typeface="Calibri"/>
                <a:cs typeface="Calibri"/>
                <a:sym typeface="Calibri"/>
              </a:rPr>
              <a:t>article</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three new features on 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for this food chain: the search terms chart in the Gathering Sources section of the notebook (page 4), the Assessing Credibility section (page 5), and the Evaluating the Source section (pages 6 and 7).</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Familiarize yourself with the search engine: SweetSearch used during Work Time A.</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726b7e5ae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15833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726b7e5ae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726b7e5ae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8793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726b7e5ae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726b7e5ae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4559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726b7e5ae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Discuss Homework Article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What Makes a Source Accurate and Credible? anchor chart </a:t>
            </a:r>
            <a:r>
              <a:rPr lang="en" sz="1200" dirty="0">
                <a:solidFill>
                  <a:schemeClr val="dk1"/>
                </a:solidFill>
                <a:latin typeface="Calibri"/>
                <a:ea typeface="Calibri"/>
                <a:cs typeface="Calibri"/>
                <a:sym typeface="Calibri"/>
              </a:rPr>
              <a:t>posted.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discuss the information they find in their research teams and add to their team</a:t>
            </a:r>
            <a:r>
              <a:rPr lang="en" sz="1200" b="1" dirty="0">
                <a:solidFill>
                  <a:schemeClr val="dk1"/>
                </a:solidFill>
                <a:latin typeface="Calibri"/>
                <a:ea typeface="Calibri"/>
                <a:cs typeface="Calibri"/>
                <a:sym typeface="Calibri"/>
              </a:rPr>
              <a:t> Cascading Consequences charts</a:t>
            </a:r>
            <a:r>
              <a:rPr lang="en" sz="1200" dirty="0">
                <a:solidFill>
                  <a:schemeClr val="dk1"/>
                </a:solidFill>
                <a:latin typeface="Calibri"/>
                <a:ea typeface="Calibri"/>
                <a:cs typeface="Calibri"/>
                <a:sym typeface="Calibri"/>
              </a:rPr>
              <a:t> for this food chain. The addition of other perspectives on Pollan’s food chains will round out students’ research and prepare them to craft their own arguments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as well as in Unit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some students to share what they discussed with their partners.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key ideas to the </a:t>
            </a:r>
            <a:r>
              <a:rPr lang="en" sz="1200" b="1" dirty="0">
                <a:solidFill>
                  <a:schemeClr val="dk1"/>
                </a:solidFill>
                <a:latin typeface="Calibri"/>
                <a:ea typeface="Calibri"/>
                <a:cs typeface="Calibri"/>
                <a:sym typeface="Calibri"/>
              </a:rPr>
              <a:t>What Makes a Source Accurate and Credible?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in their </a:t>
            </a:r>
            <a:r>
              <a:rPr lang="en" sz="1200" b="1" dirty="0">
                <a:solidFill>
                  <a:schemeClr val="dk1"/>
                </a:solidFill>
                <a:latin typeface="Calibri"/>
                <a:ea typeface="Calibri"/>
                <a:cs typeface="Calibri"/>
                <a:sym typeface="Calibri"/>
              </a:rPr>
              <a:t>researcher’s notebooks</a:t>
            </a:r>
            <a:r>
              <a:rPr lang="en" sz="1200" dirty="0">
                <a:solidFill>
                  <a:schemeClr val="dk1"/>
                </a:solidFill>
                <a:latin typeface="Calibri"/>
                <a:ea typeface="Calibri"/>
                <a:cs typeface="Calibri"/>
                <a:sym typeface="Calibri"/>
              </a:rPr>
              <a:t> for the industrial organic food chain, they will practice determining whether the texts they find are credible and accurate using the checklist from the </a:t>
            </a:r>
            <a:r>
              <a:rPr lang="en" sz="1200" b="1" dirty="0">
                <a:solidFill>
                  <a:schemeClr val="dk1"/>
                </a:solidFill>
                <a:latin typeface="Calibri"/>
                <a:ea typeface="Calibri"/>
                <a:cs typeface="Calibri"/>
                <a:sym typeface="Calibri"/>
              </a:rPr>
              <a:t>Assessing Sources handout</a:t>
            </a:r>
            <a:r>
              <a:rPr lang="en" sz="1200" dirty="0">
                <a:solidFill>
                  <a:schemeClr val="dk1"/>
                </a:solidFill>
                <a:latin typeface="Calibri"/>
                <a:ea typeface="Calibri"/>
                <a:cs typeface="Calibri"/>
                <a:sym typeface="Calibri"/>
              </a:rPr>
              <a:t>.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contribute ideas such as</a:t>
            </a:r>
            <a:r>
              <a:rPr lang="en" sz="1200" b="0" dirty="0">
                <a:solidFill>
                  <a:schemeClr val="dk1"/>
                </a:solidFill>
                <a:latin typeface="Calibri"/>
                <a:ea typeface="Calibri"/>
                <a:cs typeface="Calibri"/>
                <a:sym typeface="Calibri"/>
              </a:rPr>
              <a:t>: it has an expert author,  the author’s purpose is not to persuade or sell you something, information is current, it has specific facts and details to support ideas, the website is from a university, government, or other credible source. </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p>
        </p:txBody>
      </p:sp>
      <p:sp>
        <p:nvSpPr>
          <p:cNvPr id="241" name="Google Shape;241;g4726b7e5ae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7073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726b7e5a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Unpacking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learning targets posted along with the focus and research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learning target aloud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overarching research question for the unit and tell them that this first learning target focuses their question on the industrial organic food chain, which they will research today: </a:t>
            </a:r>
            <a:r>
              <a:rPr lang="en" sz="1200" i="1" dirty="0">
                <a:solidFill>
                  <a:schemeClr val="dk1"/>
                </a:solidFill>
                <a:latin typeface="Calibri"/>
                <a:ea typeface="Calibri"/>
                <a:cs typeface="Calibri"/>
                <a:sym typeface="Calibri"/>
              </a:rPr>
              <a:t>“What are the consequences of each of Michael Pollan’s food chains?”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next learning target aloud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now that they have learned about what makes sources credible and accurate, their next step will be to determine what kind of search yields the best results when researching on the internet.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remaining learning targets aloud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raise their hands if they have ever typed an entire question into a search engine.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a:t>
            </a:r>
            <a:r>
              <a:rPr lang="en" sz="1200" i="1" dirty="0">
                <a:solidFill>
                  <a:schemeClr val="dk1"/>
                </a:solidFill>
                <a:latin typeface="Calibri"/>
                <a:ea typeface="Calibri"/>
                <a:cs typeface="Calibri"/>
                <a:sym typeface="Calibri"/>
              </a:rPr>
              <a:t>“Most search engines filter those questions, using the most important words to locate general information. Using a database or search engine for research—not just surfing the web—requires more specific search terms, and typing a whole question in the search bar will likely not give the best results.”</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ELLs often benefit from access to visual representations of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ELLs might benefit from visual representations of each of the four food chains.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0" name="Google Shape;250;g4726b7e5a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35445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726b7e5ae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Class/Research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Mini Lesson and Shared Reading: Using Search Terms Effectively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introduced to search terms by reading an article and identifying the most important words and phrases in the text. By working backwards, students learn how important key words are in an internet search, and will get an idea of how “zooming in” too far with very specific search terms yields limited results, while “zooming out” too far with general search terms yields too many unspecific results. For this activity, the reading is designed to happen quickly, as the article itself is not the focus of the mini lesson. After reading the article, you conduct a sample search using a recommended search engine: SweetSearch. If you cannot model the internet search using a display device, consider modeling it on the board using the process outlined in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Distribute “Lunch or Junk” article.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Inform students that you will read the article aloud as they follow along silently.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each word on the board in a list.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words could include</a:t>
            </a:r>
            <a:r>
              <a:rPr lang="en" sz="1200" b="0" dirty="0">
                <a:solidFill>
                  <a:schemeClr val="dk1"/>
                </a:solidFill>
                <a:latin typeface="Calibri"/>
                <a:ea typeface="Calibri"/>
                <a:cs typeface="Calibri"/>
                <a:sym typeface="Calibri"/>
              </a:rPr>
              <a:t>: health, school lunch, diabetes, problem, junk food, obese, overweight, and kids. </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
        <p:nvSpPr>
          <p:cNvPr id="257" name="Google Shape;257;g4726b7e5ae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1555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88040ba39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A. Mini Lesson and Shared Reading: Using Search Terms Effectively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that the key words used in an internet search are called search terms.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students’ attention to the</a:t>
            </a:r>
            <a:r>
              <a:rPr lang="en" sz="1200" b="1" dirty="0">
                <a:solidFill>
                  <a:schemeClr val="dk1"/>
                </a:solidFill>
                <a:latin typeface="Calibri"/>
                <a:ea typeface="Calibri"/>
                <a:cs typeface="Calibri"/>
                <a:sym typeface="Calibri"/>
              </a:rPr>
              <a:t> Effective Search Terms Are…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criteria aloud with you.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Ask students: </a:t>
            </a:r>
            <a:r>
              <a:rPr lang="en" sz="1200" i="1" dirty="0">
                <a:solidFill>
                  <a:schemeClr val="dk1"/>
                </a:solidFill>
                <a:latin typeface="Calibri"/>
                <a:ea typeface="Calibri"/>
                <a:cs typeface="Calibri"/>
                <a:sym typeface="Calibri"/>
              </a:rPr>
              <a:t>“How you could use the words on the board to create an internet search that would help you locate the article you’ve just read?”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know it may sound strange to work backwards (you’ve already found the article, so why would you do a fake internet search for it?), but this exercise will help students understand the value of keywords in finding an article online.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5" name="Google Shape;265;g488040ba39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70761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6</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300" dirty="0">
                <a:latin typeface="Century Gothic"/>
                <a:ea typeface="Century Gothic"/>
                <a:cs typeface="Century Gothic"/>
                <a:sym typeface="Century Gothic"/>
              </a:rPr>
              <a:t>This lesson will take approximately 50-65 minutes to complete. </a:t>
            </a:r>
            <a:endParaRPr sz="13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3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300" dirty="0">
                <a:latin typeface="Century Gothic"/>
                <a:ea typeface="Century Gothic"/>
                <a:cs typeface="Century Gothic"/>
                <a:sym typeface="Century Gothic"/>
              </a:rPr>
              <a:t>The purpose of today’s lesson is to:</a:t>
            </a:r>
            <a:endParaRPr sz="1300" dirty="0">
              <a:latin typeface="Century Gothic"/>
              <a:ea typeface="Century Gothic"/>
              <a:cs typeface="Century Gothic"/>
              <a:sym typeface="Century Gothic"/>
            </a:endParaRPr>
          </a:p>
          <a:p>
            <a:pPr marL="457200" lvl="0" indent="-311150" algn="l" rtl="0">
              <a:spcBef>
                <a:spcPts val="0"/>
              </a:spcBef>
              <a:spcAft>
                <a:spcPts val="0"/>
              </a:spcAft>
              <a:buSzPts val="1300"/>
              <a:buFont typeface="Century Gothic"/>
              <a:buChar char="●"/>
            </a:pPr>
            <a:r>
              <a:rPr lang="en" sz="1300" dirty="0">
                <a:latin typeface="Century Gothic"/>
                <a:ea typeface="Century Gothic"/>
                <a:cs typeface="Century Gothic"/>
                <a:sym typeface="Century Gothic"/>
              </a:rPr>
              <a:t>Extend their research on the consequences of Pollan’s industrial organic food chain through independent research.</a:t>
            </a:r>
            <a:endParaRPr sz="1300" dirty="0">
              <a:latin typeface="Century Gothic"/>
              <a:ea typeface="Century Gothic"/>
              <a:cs typeface="Century Gothic"/>
              <a:sym typeface="Century Gothic"/>
            </a:endParaRPr>
          </a:p>
          <a:p>
            <a:pPr marL="457200" lvl="0" indent="-311150" algn="l" rtl="0">
              <a:spcBef>
                <a:spcPts val="0"/>
              </a:spcBef>
              <a:spcAft>
                <a:spcPts val="0"/>
              </a:spcAft>
              <a:buSzPts val="1300"/>
              <a:buFont typeface="Century Gothic"/>
              <a:buChar char="●"/>
            </a:pPr>
            <a:r>
              <a:rPr lang="en" sz="1300" dirty="0">
                <a:latin typeface="Century Gothic"/>
                <a:ea typeface="Century Gothic"/>
                <a:cs typeface="Century Gothic"/>
                <a:sym typeface="Century Gothic"/>
              </a:rPr>
              <a:t>Practice determining credibility, accuracy, and effective search terms, using these skills to conduct independent research on the consequences of the industrial organic food chain.</a:t>
            </a:r>
            <a:br>
              <a:rPr lang="en" sz="1300" dirty="0">
                <a:latin typeface="Century Gothic"/>
                <a:ea typeface="Century Gothic"/>
                <a:cs typeface="Century Gothic"/>
                <a:sym typeface="Century Gothic"/>
              </a:rPr>
            </a:br>
            <a:endParaRPr sz="13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300" dirty="0">
                <a:latin typeface="Century Gothic"/>
                <a:ea typeface="Century Gothic"/>
                <a:cs typeface="Century Gothic"/>
                <a:sym typeface="Century Gothic"/>
              </a:rPr>
              <a:t>The Learning Targets for students today are:</a:t>
            </a:r>
            <a:endParaRPr sz="1300" dirty="0">
              <a:latin typeface="Century Gothic"/>
              <a:ea typeface="Century Gothic"/>
              <a:cs typeface="Century Gothic"/>
              <a:sym typeface="Century Gothic"/>
            </a:endParaRPr>
          </a:p>
          <a:p>
            <a:pPr marL="457200" lvl="0" indent="-311150" algn="l" rtl="0">
              <a:spcBef>
                <a:spcPts val="0"/>
              </a:spcBef>
              <a:spcAft>
                <a:spcPts val="0"/>
              </a:spcAft>
              <a:buSzPts val="1300"/>
              <a:buFont typeface="Century Gothic"/>
              <a:buAutoNum type="arabicPeriod"/>
            </a:pPr>
            <a:r>
              <a:rPr lang="en" sz="1300" dirty="0">
                <a:latin typeface="Century Gothic"/>
                <a:ea typeface="Century Gothic"/>
                <a:cs typeface="Century Gothic"/>
                <a:sym typeface="Century Gothic"/>
              </a:rPr>
              <a:t>I can use research skills to determine consequences of the industrial organic food chain.</a:t>
            </a:r>
            <a:endParaRPr sz="1300" dirty="0">
              <a:latin typeface="Century Gothic"/>
              <a:ea typeface="Century Gothic"/>
              <a:cs typeface="Century Gothic"/>
              <a:sym typeface="Century Gothic"/>
            </a:endParaRPr>
          </a:p>
          <a:p>
            <a:pPr marL="457200" lvl="0" indent="-311150" algn="l" rtl="0">
              <a:spcBef>
                <a:spcPts val="0"/>
              </a:spcBef>
              <a:spcAft>
                <a:spcPts val="0"/>
              </a:spcAft>
              <a:buSzPts val="1300"/>
              <a:buFont typeface="Century Gothic"/>
              <a:buAutoNum type="arabicPeriod"/>
            </a:pPr>
            <a:r>
              <a:rPr lang="en" sz="1300" dirty="0">
                <a:latin typeface="Century Gothic"/>
                <a:ea typeface="Century Gothic"/>
                <a:cs typeface="Century Gothic"/>
                <a:sym typeface="Century Gothic"/>
              </a:rPr>
              <a:t>I can list the criteria of credible research sources.</a:t>
            </a:r>
            <a:endParaRPr sz="1300" dirty="0">
              <a:latin typeface="Century Gothic"/>
              <a:ea typeface="Century Gothic"/>
              <a:cs typeface="Century Gothic"/>
              <a:sym typeface="Century Gothic"/>
            </a:endParaRPr>
          </a:p>
          <a:p>
            <a:pPr marL="457200" lvl="0" indent="-311150" algn="l" rtl="0">
              <a:spcBef>
                <a:spcPts val="0"/>
              </a:spcBef>
              <a:spcAft>
                <a:spcPts val="0"/>
              </a:spcAft>
              <a:buSzPts val="1300"/>
              <a:buFont typeface="Century Gothic"/>
              <a:buAutoNum type="arabicPeriod"/>
            </a:pPr>
            <a:r>
              <a:rPr lang="en" sz="1300" dirty="0">
                <a:latin typeface="Century Gothic"/>
                <a:ea typeface="Century Gothic"/>
                <a:cs typeface="Century Gothic"/>
                <a:sym typeface="Century Gothic"/>
              </a:rPr>
              <a:t>I can choose the most effective search terms to find relevant research sources to answer my research question.</a:t>
            </a:r>
            <a:endParaRPr sz="1300" dirty="0">
              <a:latin typeface="Century Gothic"/>
              <a:ea typeface="Century Gothic"/>
              <a:cs typeface="Century Gothic"/>
              <a:sym typeface="Century Gothic"/>
            </a:endParaRPr>
          </a:p>
          <a:p>
            <a:pPr marL="457200" lvl="0" indent="-311150" algn="l" rtl="0">
              <a:spcBef>
                <a:spcPts val="0"/>
              </a:spcBef>
              <a:spcAft>
                <a:spcPts val="0"/>
              </a:spcAft>
              <a:buSzPts val="1300"/>
              <a:buFont typeface="Century Gothic"/>
              <a:buAutoNum type="arabicPeriod"/>
            </a:pPr>
            <a:r>
              <a:rPr lang="en" sz="1300" dirty="0">
                <a:latin typeface="Century Gothic"/>
                <a:ea typeface="Century Gothic"/>
                <a:cs typeface="Century Gothic"/>
                <a:sym typeface="Century Gothic"/>
              </a:rPr>
              <a:t>I can identify the relevant information in a research source to answer my research question.</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
            </a:r>
            <a:br>
              <a:rPr lang="en" sz="1300" dirty="0">
                <a:latin typeface="Century Gothic"/>
                <a:ea typeface="Century Gothic"/>
                <a:cs typeface="Century Gothic"/>
                <a:sym typeface="Century Gothic"/>
              </a:rPr>
            </a:br>
            <a:endParaRPr sz="13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See a Model of an Effective Internet Search</a:t>
            </a:r>
            <a:endParaRPr sz="2800" i="0" u="none" strike="noStrike" cap="none">
              <a:solidFill>
                <a:schemeClr val="dk1"/>
              </a:solidFill>
              <a:latin typeface="Century Gothic"/>
              <a:ea typeface="Century Gothic"/>
              <a:cs typeface="Century Gothic"/>
              <a:sym typeface="Century Gothic"/>
            </a:endParaRPr>
          </a:p>
        </p:txBody>
      </p:sp>
      <p:sp>
        <p:nvSpPr>
          <p:cNvPr id="275" name="Google Shape;275;p46"/>
          <p:cNvSpPr txBox="1">
            <a:spLocks noGrp="1"/>
          </p:cNvSpPr>
          <p:nvPr>
            <p:ph type="body" idx="1"/>
          </p:nvPr>
        </p:nvSpPr>
        <p:spPr>
          <a:xfrm>
            <a:off x="237125" y="1268050"/>
            <a:ext cx="4449900" cy="33645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200" dirty="0">
                <a:latin typeface="Century Gothic"/>
                <a:ea typeface="Century Gothic"/>
                <a:cs typeface="Century Gothic"/>
                <a:sym typeface="Century Gothic"/>
              </a:rPr>
              <a:t>To locate the article “Lunch or Junk?” you might combine words such as:</a:t>
            </a:r>
            <a:endParaRPr sz="2200" dirty="0">
              <a:latin typeface="Century Gothic"/>
              <a:ea typeface="Century Gothic"/>
              <a:cs typeface="Century Gothic"/>
              <a:sym typeface="Century Gothic"/>
            </a:endParaRPr>
          </a:p>
          <a:p>
            <a:pPr marL="0" lvl="0" indent="0" algn="l" rtl="0">
              <a:spcBef>
                <a:spcPts val="800"/>
              </a:spcBef>
              <a:spcAft>
                <a:spcPts val="0"/>
              </a:spcAft>
              <a:buNone/>
            </a:pPr>
            <a:endParaRPr sz="2200" dirty="0">
              <a:latin typeface="Century Gothic"/>
              <a:ea typeface="Century Gothic"/>
              <a:cs typeface="Century Gothic"/>
              <a:sym typeface="Century Gothic"/>
            </a:endParaRPr>
          </a:p>
          <a:p>
            <a:pPr marL="0" lvl="0" indent="0" algn="l" rtl="0">
              <a:spcBef>
                <a:spcPts val="800"/>
              </a:spcBef>
              <a:spcAft>
                <a:spcPts val="0"/>
              </a:spcAft>
              <a:buNone/>
            </a:pPr>
            <a:r>
              <a:rPr lang="en" sz="2200" dirty="0">
                <a:latin typeface="Century Gothic"/>
                <a:ea typeface="Century Gothic"/>
                <a:cs typeface="Century Gothic"/>
                <a:sym typeface="Century Gothic"/>
              </a:rPr>
              <a:t>Health problem school lunch</a:t>
            </a:r>
            <a:br>
              <a:rPr lang="en" sz="2200" dirty="0">
                <a:latin typeface="Century Gothic"/>
                <a:ea typeface="Century Gothic"/>
                <a:cs typeface="Century Gothic"/>
                <a:sym typeface="Century Gothic"/>
              </a:rPr>
            </a:br>
            <a:r>
              <a:rPr lang="en" sz="2200" dirty="0">
                <a:latin typeface="Century Gothic"/>
                <a:ea typeface="Century Gothic"/>
                <a:cs typeface="Century Gothic"/>
                <a:sym typeface="Century Gothic"/>
              </a:rPr>
              <a:t>		</a:t>
            </a:r>
            <a:r>
              <a:rPr lang="en" sz="2200" dirty="0" smtClean="0">
                <a:latin typeface="Century Gothic"/>
                <a:ea typeface="Century Gothic"/>
                <a:cs typeface="Century Gothic"/>
                <a:sym typeface="Century Gothic"/>
              </a:rPr>
              <a:t>Or</a:t>
            </a:r>
            <a:r>
              <a:rPr lang="en" sz="2200" dirty="0">
                <a:latin typeface="Century Gothic"/>
                <a:ea typeface="Century Gothic"/>
                <a:cs typeface="Century Gothic"/>
                <a:sym typeface="Century Gothic"/>
              </a:rPr>
              <a:t/>
            </a:r>
            <a:br>
              <a:rPr lang="en" sz="2200" dirty="0">
                <a:latin typeface="Century Gothic"/>
                <a:ea typeface="Century Gothic"/>
                <a:cs typeface="Century Gothic"/>
                <a:sym typeface="Century Gothic"/>
              </a:rPr>
            </a:br>
            <a:r>
              <a:rPr lang="en" sz="2200" dirty="0">
                <a:latin typeface="Century Gothic"/>
                <a:ea typeface="Century Gothic"/>
                <a:cs typeface="Century Gothic"/>
                <a:sym typeface="Century Gothic"/>
              </a:rPr>
              <a:t>School lunch food unhealthy</a:t>
            </a:r>
            <a:endParaRPr sz="2200" dirty="0">
              <a:latin typeface="Century Gothic"/>
              <a:ea typeface="Century Gothic"/>
              <a:cs typeface="Century Gothic"/>
              <a:sym typeface="Century Gothic"/>
            </a:endParaRPr>
          </a:p>
          <a:p>
            <a:pPr marL="0" lvl="0" indent="0" algn="l" rtl="0">
              <a:spcBef>
                <a:spcPts val="800"/>
              </a:spcBef>
              <a:spcAft>
                <a:spcPts val="0"/>
              </a:spcAft>
              <a:buNone/>
            </a:pPr>
            <a:r>
              <a:rPr lang="en" sz="2200" dirty="0">
                <a:latin typeface="Century Gothic"/>
                <a:ea typeface="Century Gothic"/>
                <a:cs typeface="Century Gothic"/>
                <a:sym typeface="Century Gothic"/>
              </a:rPr>
              <a:t/>
            </a:r>
            <a:br>
              <a:rPr lang="en" sz="2200" dirty="0">
                <a:latin typeface="Century Gothic"/>
                <a:ea typeface="Century Gothic"/>
                <a:cs typeface="Century Gothic"/>
                <a:sym typeface="Century Gothic"/>
              </a:rPr>
            </a:br>
            <a:endParaRPr sz="2200" b="1" dirty="0">
              <a:latin typeface="Century Gothic"/>
              <a:ea typeface="Century Gothic"/>
              <a:cs typeface="Century Gothic"/>
              <a:sym typeface="Century Gothic"/>
            </a:endParaRPr>
          </a:p>
        </p:txBody>
      </p:sp>
      <p:pic>
        <p:nvPicPr>
          <p:cNvPr id="276" name="Google Shape;276;p46"/>
          <p:cNvPicPr preferRelativeResize="0"/>
          <p:nvPr/>
        </p:nvPicPr>
        <p:blipFill>
          <a:blip r:embed="rId3">
            <a:alphaModFix/>
          </a:blip>
          <a:stretch>
            <a:fillRect/>
          </a:stretch>
        </p:blipFill>
        <p:spPr>
          <a:xfrm>
            <a:off x="4889375" y="1268049"/>
            <a:ext cx="3307218" cy="32121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View a Model of an Effective Internet Search</a:t>
            </a:r>
            <a:endParaRPr sz="2800" i="0" u="none" strike="noStrike" cap="none">
              <a:solidFill>
                <a:schemeClr val="dk1"/>
              </a:solidFill>
              <a:latin typeface="Century Gothic"/>
              <a:ea typeface="Century Gothic"/>
              <a:cs typeface="Century Gothic"/>
              <a:sym typeface="Century Gothic"/>
            </a:endParaRPr>
          </a:p>
        </p:txBody>
      </p:sp>
      <p:sp>
        <p:nvSpPr>
          <p:cNvPr id="282" name="Google Shape;282;p47"/>
          <p:cNvSpPr txBox="1">
            <a:spLocks noGrp="1"/>
          </p:cNvSpPr>
          <p:nvPr>
            <p:ph type="body" idx="1"/>
          </p:nvPr>
        </p:nvSpPr>
        <p:spPr>
          <a:xfrm>
            <a:off x="355200" y="1414864"/>
            <a:ext cx="4216800" cy="33645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200" dirty="0">
                <a:latin typeface="Century Gothic"/>
                <a:ea typeface="Century Gothic"/>
                <a:cs typeface="Century Gothic"/>
                <a:sym typeface="Century Gothic"/>
              </a:rPr>
              <a:t>You will now see a model of an internet search using the criteria on the anchor chart to answer the research question: </a:t>
            </a:r>
            <a:endParaRPr sz="2200" dirty="0">
              <a:latin typeface="Century Gothic"/>
              <a:ea typeface="Century Gothic"/>
              <a:cs typeface="Century Gothic"/>
              <a:sym typeface="Century Gothic"/>
            </a:endParaRPr>
          </a:p>
          <a:p>
            <a:pPr marL="457200" lvl="0" indent="-368300" algn="l" rtl="0">
              <a:spcBef>
                <a:spcPts val="800"/>
              </a:spcBef>
              <a:spcAft>
                <a:spcPts val="0"/>
              </a:spcAft>
              <a:buSzPts val="2200"/>
              <a:buFont typeface="Century Gothic"/>
              <a:buChar char="●"/>
            </a:pPr>
            <a:r>
              <a:rPr lang="en" sz="2200" dirty="0">
                <a:latin typeface="Century Gothic"/>
                <a:ea typeface="Century Gothic"/>
                <a:cs typeface="Century Gothic"/>
                <a:sym typeface="Century Gothic"/>
              </a:rPr>
              <a:t>How does corn syrup affect human health?</a:t>
            </a:r>
            <a:br>
              <a:rPr lang="en" sz="2200" dirty="0">
                <a:latin typeface="Century Gothic"/>
                <a:ea typeface="Century Gothic"/>
                <a:cs typeface="Century Gothic"/>
                <a:sym typeface="Century Gothic"/>
              </a:rPr>
            </a:br>
            <a:r>
              <a:rPr lang="en" sz="2200" dirty="0">
                <a:latin typeface="Century Gothic"/>
                <a:ea typeface="Century Gothic"/>
                <a:cs typeface="Century Gothic"/>
                <a:sym typeface="Century Gothic"/>
              </a:rPr>
              <a:t/>
            </a:r>
            <a:br>
              <a:rPr lang="en" sz="2200" dirty="0">
                <a:latin typeface="Century Gothic"/>
                <a:ea typeface="Century Gothic"/>
                <a:cs typeface="Century Gothic"/>
                <a:sym typeface="Century Gothic"/>
              </a:rPr>
            </a:br>
            <a:r>
              <a:rPr lang="en" sz="2200" b="1" dirty="0">
                <a:latin typeface="Century Gothic"/>
                <a:ea typeface="Century Gothic"/>
                <a:cs typeface="Century Gothic"/>
                <a:sym typeface="Century Gothic"/>
              </a:rPr>
              <a:t/>
            </a:r>
            <a:br>
              <a:rPr lang="en" sz="2200" b="1" dirty="0">
                <a:latin typeface="Century Gothic"/>
                <a:ea typeface="Century Gothic"/>
                <a:cs typeface="Century Gothic"/>
                <a:sym typeface="Century Gothic"/>
              </a:rPr>
            </a:br>
            <a:endParaRPr sz="2200" b="1" dirty="0">
              <a:latin typeface="Century Gothic"/>
              <a:ea typeface="Century Gothic"/>
              <a:cs typeface="Century Gothic"/>
              <a:sym typeface="Century Gothic"/>
            </a:endParaRPr>
          </a:p>
        </p:txBody>
      </p:sp>
      <p:pic>
        <p:nvPicPr>
          <p:cNvPr id="283" name="Google Shape;283;p47"/>
          <p:cNvPicPr preferRelativeResize="0"/>
          <p:nvPr/>
        </p:nvPicPr>
        <p:blipFill>
          <a:blip r:embed="rId3">
            <a:alphaModFix/>
          </a:blip>
          <a:stretch>
            <a:fillRect/>
          </a:stretch>
        </p:blipFill>
        <p:spPr>
          <a:xfrm>
            <a:off x="4804900" y="1420449"/>
            <a:ext cx="3710451" cy="284450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Record the Supporting Research Question</a:t>
            </a:r>
            <a:endParaRPr sz="2800" i="0" u="none" strike="noStrike" cap="none">
              <a:solidFill>
                <a:schemeClr val="dk1"/>
              </a:solidFill>
              <a:latin typeface="Century Gothic"/>
              <a:ea typeface="Century Gothic"/>
              <a:cs typeface="Century Gothic"/>
              <a:sym typeface="Century Gothic"/>
            </a:endParaRPr>
          </a:p>
        </p:txBody>
      </p:sp>
      <p:sp>
        <p:nvSpPr>
          <p:cNvPr id="289" name="Google Shape;289;p48"/>
          <p:cNvSpPr txBox="1">
            <a:spLocks noGrp="1"/>
          </p:cNvSpPr>
          <p:nvPr>
            <p:ph type="body" idx="1"/>
          </p:nvPr>
        </p:nvSpPr>
        <p:spPr>
          <a:xfrm>
            <a:off x="387150" y="1369225"/>
            <a:ext cx="39822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Copy the question from your exit ticket into your </a:t>
            </a:r>
            <a:r>
              <a:rPr lang="en" sz="2400" b="1">
                <a:latin typeface="Century Gothic"/>
                <a:ea typeface="Century Gothic"/>
                <a:cs typeface="Century Gothic"/>
                <a:sym typeface="Century Gothic"/>
              </a:rPr>
              <a:t>researcher’s notebook</a:t>
            </a:r>
            <a:r>
              <a:rPr lang="en" sz="2400">
                <a:latin typeface="Century Gothic"/>
                <a:ea typeface="Century Gothic"/>
                <a:cs typeface="Century Gothic"/>
                <a:sym typeface="Century Gothic"/>
              </a:rPr>
              <a:t> under the Gathering Sources heading of the Industrial Organic section on page 4. </a:t>
            </a:r>
            <a:r>
              <a:rPr lang="en"/>
              <a:t/>
            </a:r>
            <a:br>
              <a:rPr lang="en"/>
            </a:br>
            <a:endParaRPr/>
          </a:p>
        </p:txBody>
      </p:sp>
      <p:pic>
        <p:nvPicPr>
          <p:cNvPr id="290" name="Google Shape;290;p48"/>
          <p:cNvPicPr preferRelativeResize="0"/>
          <p:nvPr/>
        </p:nvPicPr>
        <p:blipFill>
          <a:blip r:embed="rId3">
            <a:alphaModFix/>
          </a:blip>
          <a:stretch>
            <a:fillRect/>
          </a:stretch>
        </p:blipFill>
        <p:spPr>
          <a:xfrm>
            <a:off x="4369350" y="1461919"/>
            <a:ext cx="4469850" cy="257122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View a Model</a:t>
            </a:r>
            <a:endParaRPr sz="3300" i="0" u="none" strike="noStrike" cap="none">
              <a:solidFill>
                <a:schemeClr val="dk1"/>
              </a:solidFill>
              <a:latin typeface="Century Gothic"/>
              <a:ea typeface="Century Gothic"/>
              <a:cs typeface="Century Gothic"/>
              <a:sym typeface="Century Gothic"/>
            </a:endParaRPr>
          </a:p>
        </p:txBody>
      </p:sp>
      <p:sp>
        <p:nvSpPr>
          <p:cNvPr id="296" name="Google Shape;296;p49"/>
          <p:cNvSpPr txBox="1">
            <a:spLocks noGrp="1"/>
          </p:cNvSpPr>
          <p:nvPr>
            <p:ph type="body" idx="1"/>
          </p:nvPr>
        </p:nvSpPr>
        <p:spPr>
          <a:xfrm>
            <a:off x="387150" y="1369225"/>
            <a:ext cx="39822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200">
                <a:latin typeface="Century Gothic"/>
                <a:ea typeface="Century Gothic"/>
                <a:cs typeface="Century Gothic"/>
                <a:sym typeface="Century Gothic"/>
              </a:rPr>
              <a:t/>
            </a:r>
            <a:br>
              <a:rPr lang="en" sz="2200">
                <a:latin typeface="Century Gothic"/>
                <a:ea typeface="Century Gothic"/>
                <a:cs typeface="Century Gothic"/>
                <a:sym typeface="Century Gothic"/>
              </a:rPr>
            </a:br>
            <a:r>
              <a:rPr lang="en" sz="2200">
                <a:latin typeface="Century Gothic"/>
                <a:ea typeface="Century Gothic"/>
                <a:cs typeface="Century Gothic"/>
                <a:sym typeface="Century Gothic"/>
              </a:rPr>
              <a:t>You’ll now watch as two classmates model the process described on the </a:t>
            </a:r>
            <a:r>
              <a:rPr lang="en" sz="2200" b="1">
                <a:latin typeface="Century Gothic"/>
                <a:ea typeface="Century Gothic"/>
                <a:cs typeface="Century Gothic"/>
                <a:sym typeface="Century Gothic"/>
              </a:rPr>
              <a:t>Research Task Card</a:t>
            </a:r>
            <a:r>
              <a:rPr lang="en" sz="2200">
                <a:latin typeface="Century Gothic"/>
                <a:ea typeface="Century Gothic"/>
                <a:cs typeface="Century Gothic"/>
                <a:sym typeface="Century Gothic"/>
              </a:rPr>
              <a:t>.</a:t>
            </a:r>
            <a:endParaRPr sz="2200">
              <a:latin typeface="Century Gothic"/>
              <a:ea typeface="Century Gothic"/>
              <a:cs typeface="Century Gothic"/>
              <a:sym typeface="Century Gothic"/>
            </a:endParaRPr>
          </a:p>
        </p:txBody>
      </p:sp>
      <p:pic>
        <p:nvPicPr>
          <p:cNvPr id="297" name="Google Shape;297;p49"/>
          <p:cNvPicPr preferRelativeResize="0"/>
          <p:nvPr/>
        </p:nvPicPr>
        <p:blipFill>
          <a:blip r:embed="rId3">
            <a:alphaModFix/>
          </a:blip>
          <a:stretch>
            <a:fillRect/>
          </a:stretch>
        </p:blipFill>
        <p:spPr>
          <a:xfrm>
            <a:off x="4669900" y="1268049"/>
            <a:ext cx="3712076" cy="29639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Conduct an Internet Search </a:t>
            </a:r>
            <a:endParaRPr sz="3300" i="0" u="none" strike="noStrike" cap="none">
              <a:solidFill>
                <a:schemeClr val="dk1"/>
              </a:solidFill>
              <a:latin typeface="Century Gothic"/>
              <a:ea typeface="Century Gothic"/>
              <a:cs typeface="Century Gothic"/>
              <a:sym typeface="Century Gothic"/>
            </a:endParaRPr>
          </a:p>
        </p:txBody>
      </p:sp>
      <p:sp>
        <p:nvSpPr>
          <p:cNvPr id="303" name="Google Shape;303;p50"/>
          <p:cNvSpPr txBox="1">
            <a:spLocks noGrp="1"/>
          </p:cNvSpPr>
          <p:nvPr>
            <p:ph type="body" idx="1"/>
          </p:nvPr>
        </p:nvSpPr>
        <p:spPr>
          <a:xfrm>
            <a:off x="387150" y="1369225"/>
            <a:ext cx="39822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latin typeface="Century Gothic"/>
                <a:ea typeface="Century Gothic"/>
                <a:cs typeface="Century Gothic"/>
                <a:sym typeface="Century Gothic"/>
              </a:rPr>
              <a:t>Just as you did in Lesson 3, you will  record  information about the best article you find about the industrial organic food chain. </a:t>
            </a:r>
            <a:endParaRPr sz="2000" dirty="0">
              <a:latin typeface="Century Gothic"/>
              <a:ea typeface="Century Gothic"/>
              <a:cs typeface="Century Gothic"/>
              <a:sym typeface="Century Gothic"/>
            </a:endParaRPr>
          </a:p>
          <a:p>
            <a:pPr marL="0" lvl="0" indent="0" algn="l" rtl="0">
              <a:spcBef>
                <a:spcPts val="800"/>
              </a:spcBef>
              <a:spcAft>
                <a:spcPts val="0"/>
              </a:spcAft>
              <a:buNone/>
            </a:pPr>
            <a:r>
              <a:rPr lang="en" sz="2000" dirty="0">
                <a:latin typeface="Century Gothic"/>
                <a:ea typeface="Century Gothic"/>
                <a:cs typeface="Century Gothic"/>
                <a:sym typeface="Century Gothic"/>
              </a:rPr>
              <a:t>The task card will help you locate the article, and the </a:t>
            </a:r>
            <a:r>
              <a:rPr lang="en" sz="2000" b="1" dirty="0">
                <a:latin typeface="Century Gothic"/>
                <a:ea typeface="Century Gothic"/>
                <a:cs typeface="Century Gothic"/>
                <a:sym typeface="Century Gothic"/>
              </a:rPr>
              <a:t>researcher’s notebook</a:t>
            </a:r>
            <a:r>
              <a:rPr lang="en" sz="2000" dirty="0">
                <a:latin typeface="Century Gothic"/>
                <a:ea typeface="Century Gothic"/>
                <a:cs typeface="Century Gothic"/>
                <a:sym typeface="Century Gothic"/>
              </a:rPr>
              <a:t> is where you will record your findings. </a:t>
            </a:r>
            <a:endParaRPr dirty="0"/>
          </a:p>
        </p:txBody>
      </p:sp>
      <p:pic>
        <p:nvPicPr>
          <p:cNvPr id="304" name="Google Shape;304;p50"/>
          <p:cNvPicPr preferRelativeResize="0"/>
          <p:nvPr/>
        </p:nvPicPr>
        <p:blipFill>
          <a:blip r:embed="rId3">
            <a:alphaModFix/>
          </a:blip>
          <a:stretch>
            <a:fillRect/>
          </a:stretch>
        </p:blipFill>
        <p:spPr>
          <a:xfrm>
            <a:off x="4889375" y="1268049"/>
            <a:ext cx="3307218" cy="32121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Refine the Research Question</a:t>
            </a:r>
            <a:endParaRPr sz="3300" i="0" u="none" strike="noStrike" cap="none">
              <a:solidFill>
                <a:schemeClr val="dk1"/>
              </a:solidFill>
              <a:latin typeface="Century Gothic"/>
              <a:ea typeface="Century Gothic"/>
              <a:cs typeface="Century Gothic"/>
              <a:sym typeface="Century Gothic"/>
            </a:endParaRPr>
          </a:p>
        </p:txBody>
      </p:sp>
      <p:sp>
        <p:nvSpPr>
          <p:cNvPr id="310" name="Google Shape;310;p51"/>
          <p:cNvSpPr txBox="1">
            <a:spLocks noGrp="1"/>
          </p:cNvSpPr>
          <p:nvPr>
            <p:ph type="body" idx="1"/>
          </p:nvPr>
        </p:nvSpPr>
        <p:spPr>
          <a:xfrm>
            <a:off x="268625" y="1446375"/>
            <a:ext cx="41808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Now that you have found an article and started to do some research on your topic related to the industrial organic food chain, it’s time to generate a new research question to refine your search. </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Refine your question and record the it in your </a:t>
            </a:r>
            <a:r>
              <a:rPr lang="en" sz="1800" b="1">
                <a:latin typeface="Century Gothic"/>
                <a:ea typeface="Century Gothic"/>
                <a:cs typeface="Century Gothic"/>
                <a:sym typeface="Century Gothic"/>
              </a:rPr>
              <a:t>researcher’s notebook.</a:t>
            </a:r>
            <a:r>
              <a:rPr lang="en" sz="1800">
                <a:latin typeface="Century Gothic"/>
                <a:ea typeface="Century Gothic"/>
                <a:cs typeface="Century Gothic"/>
                <a:sym typeface="Century Gothic"/>
              </a:rPr>
              <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pic>
        <p:nvPicPr>
          <p:cNvPr id="311" name="Google Shape;311;p51"/>
          <p:cNvPicPr preferRelativeResize="0"/>
          <p:nvPr/>
        </p:nvPicPr>
        <p:blipFill>
          <a:blip r:embed="rId3">
            <a:alphaModFix/>
          </a:blip>
          <a:stretch>
            <a:fillRect/>
          </a:stretch>
        </p:blipFill>
        <p:spPr>
          <a:xfrm>
            <a:off x="4836972" y="1729147"/>
            <a:ext cx="3907025" cy="15038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17" name="Google Shape;317;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30200" algn="l" rtl="0">
              <a:spcBef>
                <a:spcPts val="800"/>
              </a:spcBef>
              <a:spcAft>
                <a:spcPts val="0"/>
              </a:spcAft>
              <a:buSzPts val="1600"/>
              <a:buFont typeface="Century Gothic"/>
              <a:buAutoNum type="arabicPeriod"/>
            </a:pPr>
            <a:r>
              <a:rPr lang="en" sz="1600">
                <a:latin typeface="Century Gothic"/>
                <a:ea typeface="Century Gothic"/>
                <a:cs typeface="Century Gothic"/>
                <a:sym typeface="Century Gothic"/>
              </a:rPr>
              <a:t>Finish filling out the </a:t>
            </a:r>
            <a:r>
              <a:rPr lang="en" sz="1600" b="1">
                <a:latin typeface="Century Gothic"/>
                <a:ea typeface="Century Gothic"/>
                <a:cs typeface="Century Gothic"/>
                <a:sym typeface="Century Gothic"/>
              </a:rPr>
              <a:t>researcher’s notebook </a:t>
            </a:r>
            <a:r>
              <a:rPr lang="en" sz="1600">
                <a:latin typeface="Century Gothic"/>
                <a:ea typeface="Century Gothic"/>
                <a:cs typeface="Century Gothic"/>
                <a:sym typeface="Century Gothic"/>
              </a:rPr>
              <a:t>for your article (if necessary).</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Use the consequences you recorded from your research article to add to your personal </a:t>
            </a:r>
            <a:r>
              <a:rPr lang="en" sz="1600" b="1">
                <a:latin typeface="Century Gothic"/>
                <a:ea typeface="Century Gothic"/>
                <a:cs typeface="Century Gothic"/>
                <a:sym typeface="Century Gothic"/>
              </a:rPr>
              <a:t>Industrial Organic Food Chain Cascading Consequences chart. </a:t>
            </a:r>
            <a:endParaRPr sz="1600" b="1">
              <a:latin typeface="Century Gothic"/>
              <a:ea typeface="Century Gothic"/>
              <a:cs typeface="Century Gothic"/>
              <a:sym typeface="Century Gothic"/>
            </a:endParaRPr>
          </a:p>
          <a:p>
            <a:pPr marL="914400" lvl="0" indent="-330200" algn="l" rtl="0">
              <a:spcBef>
                <a:spcPts val="0"/>
              </a:spcBef>
              <a:spcAft>
                <a:spcPts val="0"/>
              </a:spcAft>
              <a:buSzPts val="1600"/>
              <a:buChar char="●"/>
            </a:pPr>
            <a:r>
              <a:rPr lang="en" sz="1600">
                <a:latin typeface="Century Gothic"/>
                <a:ea typeface="Century Gothic"/>
                <a:cs typeface="Century Gothic"/>
                <a:sym typeface="Century Gothic"/>
              </a:rPr>
              <a:t>Add new consequences in a different color so that they are easy to see. </a:t>
            </a:r>
            <a:endParaRPr sz="1600">
              <a:latin typeface="Century Gothic"/>
              <a:ea typeface="Century Gothic"/>
              <a:cs typeface="Century Gothic"/>
              <a:sym typeface="Century Gothic"/>
            </a:endParaRPr>
          </a:p>
          <a:p>
            <a:pPr marL="914400" lvl="0" indent="-330200" algn="l" rtl="0">
              <a:spcBef>
                <a:spcPts val="0"/>
              </a:spcBef>
              <a:spcAft>
                <a:spcPts val="0"/>
              </a:spcAft>
              <a:buSzPts val="1600"/>
              <a:buChar char="●"/>
            </a:pPr>
            <a:r>
              <a:rPr lang="en" sz="1600">
                <a:latin typeface="Century Gothic"/>
                <a:ea typeface="Century Gothic"/>
                <a:cs typeface="Century Gothic"/>
                <a:sym typeface="Century Gothic"/>
              </a:rPr>
              <a:t>Remember that some of the consequences might be new and some might be cascading consequences from consequences you have already listed. </a:t>
            </a:r>
            <a:endParaRPr sz="1600">
              <a:latin typeface="Century Gothic"/>
              <a:ea typeface="Century Gothic"/>
              <a:cs typeface="Century Gothic"/>
              <a:sym typeface="Century Gothic"/>
            </a:endParaRPr>
          </a:p>
          <a:p>
            <a:pPr marL="914400" lvl="0" indent="-330200" algn="l" rtl="0">
              <a:spcBef>
                <a:spcPts val="0"/>
              </a:spcBef>
              <a:spcAft>
                <a:spcPts val="0"/>
              </a:spcAft>
              <a:buSzPts val="1600"/>
              <a:buChar char="●"/>
            </a:pPr>
            <a:r>
              <a:rPr lang="en" sz="1600">
                <a:latin typeface="Century Gothic"/>
                <a:ea typeface="Century Gothic"/>
                <a:cs typeface="Century Gothic"/>
                <a:sym typeface="Century Gothic"/>
              </a:rPr>
              <a:t>Think carefully about where you put your consequences. </a:t>
            </a:r>
            <a:r>
              <a:rPr lang="en"/>
              <a:t/>
            </a:r>
            <a:br>
              <a:rPr lang="en"/>
            </a:b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24" name="Google Shape;324;p5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25" name="Google Shape;325;p53"/>
          <p:cNvGraphicFramePr/>
          <p:nvPr/>
        </p:nvGraphicFramePr>
        <p:xfrm>
          <a:off x="577216" y="1385887"/>
          <a:ext cx="7989600" cy="3230175"/>
        </p:xfrm>
        <a:graphic>
          <a:graphicData uri="http://schemas.openxmlformats.org/drawingml/2006/table">
            <a:tbl>
              <a:tblPr firstRow="1" bandRow="1">
                <a:noFill/>
                <a:tableStyleId>{6DC895A8-D263-4787-AFB7-DD39B2E6001D}</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6</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dirty="0">
                <a:latin typeface="Century Gothic"/>
                <a:ea typeface="Century Gothic"/>
                <a:cs typeface="Century Gothic"/>
                <a:sym typeface="Century Gothic"/>
              </a:rPr>
              <a:t>Preparing for Lesson 6: </a:t>
            </a:r>
            <a:endParaRPr sz="16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600" dirty="0">
                <a:latin typeface="Century Gothic"/>
                <a:ea typeface="Century Gothic"/>
                <a:cs typeface="Century Gothic"/>
                <a:sym typeface="Century Gothic"/>
              </a:rPr>
              <a:t>Materials and classroom preparation</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Char char="●"/>
            </a:pPr>
            <a:r>
              <a:rPr lang="en" sz="1600" b="1" dirty="0">
                <a:latin typeface="Century Gothic"/>
                <a:ea typeface="Century Gothic"/>
                <a:cs typeface="Century Gothic"/>
                <a:sym typeface="Century Gothic"/>
              </a:rPr>
              <a:t>What Makes a Source Accurate and Credible? anchor chart </a:t>
            </a:r>
            <a:r>
              <a:rPr lang="en" sz="1600" dirty="0">
                <a:latin typeface="Century Gothic"/>
                <a:ea typeface="Century Gothic"/>
                <a:cs typeface="Century Gothic"/>
                <a:sym typeface="Century Gothic"/>
              </a:rPr>
              <a:t>(new; teacher-created; see supporting materials)</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“Lunch or Junk” article (one per student)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dirty="0">
                <a:latin typeface="Century Gothic"/>
                <a:ea typeface="Century Gothic"/>
                <a:cs typeface="Century Gothic"/>
                <a:sym typeface="Century Gothic"/>
              </a:rPr>
              <a:t>Effective Search Terms Are … anchor chart</a:t>
            </a:r>
            <a:r>
              <a:rPr lang="en" sz="1600" dirty="0">
                <a:latin typeface="Century Gothic"/>
                <a:ea typeface="Century Gothic"/>
                <a:cs typeface="Century Gothic"/>
                <a:sym typeface="Century Gothic"/>
              </a:rPr>
              <a:t> (new; teacher-created; see supporting materials)</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dirty="0">
                <a:latin typeface="Century Gothic"/>
                <a:ea typeface="Century Gothic"/>
                <a:cs typeface="Century Gothic"/>
                <a:sym typeface="Century Gothic"/>
              </a:rPr>
              <a:t>Research task card</a:t>
            </a:r>
            <a:r>
              <a:rPr lang="en" sz="1600" dirty="0">
                <a:latin typeface="Century Gothic"/>
                <a:ea typeface="Century Gothic"/>
                <a:cs typeface="Century Gothic"/>
                <a:sym typeface="Century Gothic"/>
              </a:rPr>
              <a:t> (one per student)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Computers with internet access</a:t>
            </a:r>
            <a:endParaRPr sz="1600" dirty="0">
              <a:latin typeface="Century Gothic"/>
              <a:ea typeface="Century Gothic"/>
              <a:cs typeface="Century Gothic"/>
              <a:sym typeface="Century Gothic"/>
            </a:endParaRPr>
          </a:p>
          <a:p>
            <a:pPr marL="0" lvl="0" indent="0" algn="l" rtl="0">
              <a:spcBef>
                <a:spcPts val="1000"/>
              </a:spcBef>
              <a:spcAft>
                <a:spcPts val="0"/>
              </a:spcAft>
              <a:buNone/>
            </a:pPr>
            <a:r>
              <a:rPr lang="en" sz="1600" dirty="0">
                <a:latin typeface="Century Gothic"/>
                <a:ea typeface="Century Gothic"/>
                <a:cs typeface="Century Gothic"/>
                <a:sym typeface="Century Gothic"/>
              </a:rPr>
              <a:t>Determine student pairings for Work Time B in advance.</a:t>
            </a:r>
            <a:br>
              <a:rPr lang="en" sz="1600" dirty="0">
                <a:latin typeface="Century Gothic"/>
                <a:ea typeface="Century Gothic"/>
                <a:cs typeface="Century Gothic"/>
                <a:sym typeface="Century Gothic"/>
              </a:rPr>
            </a:br>
            <a:r>
              <a:rPr lang="en" sz="1600" dirty="0">
                <a:latin typeface="Century Gothic"/>
                <a:ea typeface="Century Gothic"/>
                <a:cs typeface="Century Gothic"/>
                <a:sym typeface="Century Gothic"/>
              </a:rPr>
              <a:t>Select 2 students students to model the research process in Work Time B.</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6</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6: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Read “Lunch or Junk” article</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a:t>
            </a:r>
            <a:r>
              <a:rPr lang="en" sz="1800" dirty="0" smtClean="0">
                <a:latin typeface="Century Gothic"/>
                <a:ea typeface="Century Gothic"/>
                <a:cs typeface="Century Gothic"/>
                <a:sym typeface="Century Gothic"/>
              </a:rPr>
              <a:t>three </a:t>
            </a:r>
            <a:r>
              <a:rPr lang="en" sz="1800" dirty="0">
                <a:latin typeface="Century Gothic"/>
                <a:ea typeface="Century Gothic"/>
                <a:cs typeface="Century Gothic"/>
                <a:sym typeface="Century Gothic"/>
              </a:rPr>
              <a:t>new features on the</a:t>
            </a:r>
            <a:r>
              <a:rPr lang="en" sz="1800" b="1" dirty="0">
                <a:latin typeface="Century Gothic"/>
                <a:ea typeface="Century Gothic"/>
                <a:cs typeface="Century Gothic"/>
                <a:sym typeface="Century Gothic"/>
              </a:rPr>
              <a:t> researcher’s notebook</a:t>
            </a:r>
            <a:r>
              <a:rPr lang="en" sz="1800" dirty="0">
                <a:latin typeface="Century Gothic"/>
                <a:ea typeface="Century Gothic"/>
                <a:cs typeface="Century Gothic"/>
                <a:sym typeface="Century Gothic"/>
              </a:rPr>
              <a:t> for this food chain: the search terms chart in the Gathering Sources section of the notebook (page 4), the Assessing Credibility section (page 5), and the Evaluating the Source section (pages 6 and 7).</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Familiarize yourself with the search engine: SweetSearch used during Work Time A.</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6</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In today’s lesson, you will conduct independent research to learn more about Pollan’s industrial organic food chain. This research will help you to answer the research question that you formed in the last lesson.</a:t>
            </a:r>
            <a:endParaRPr sz="16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6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Here’s what you’ll do today:</a:t>
            </a: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a:latin typeface="Century Gothic"/>
                <a:ea typeface="Century Gothic"/>
                <a:cs typeface="Century Gothic"/>
                <a:sym typeface="Century Gothic"/>
              </a:rPr>
              <a:t>Identify what makes a source credible and accurate</a:t>
            </a: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a:latin typeface="Century Gothic"/>
                <a:ea typeface="Century Gothic"/>
                <a:cs typeface="Century Gothic"/>
                <a:sym typeface="Century Gothic"/>
              </a:rPr>
              <a:t>View models of an effective internet search and conduct your own searches</a:t>
            </a: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a:latin typeface="Century Gothic"/>
                <a:ea typeface="Century Gothic"/>
                <a:cs typeface="Century Gothic"/>
                <a:sym typeface="Century Gothic"/>
              </a:rPr>
              <a:t>Read and evaluate internet sources</a:t>
            </a: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a:latin typeface="Century Gothic"/>
                <a:ea typeface="Century Gothic"/>
                <a:cs typeface="Century Gothic"/>
                <a:sym typeface="Century Gothic"/>
              </a:rPr>
              <a:t>Record information to answer the research question in the </a:t>
            </a:r>
            <a:r>
              <a:rPr lang="en" sz="1600" b="1">
                <a:latin typeface="Century Gothic"/>
                <a:ea typeface="Century Gothic"/>
                <a:cs typeface="Century Gothic"/>
                <a:sym typeface="Century Gothic"/>
              </a:rPr>
              <a:t>researcher’s notebook</a:t>
            </a:r>
            <a:endParaRPr sz="1600" b="1">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a:latin typeface="Century Gothic"/>
                <a:ea typeface="Century Gothic"/>
                <a:cs typeface="Century Gothic"/>
                <a:sym typeface="Century Gothic"/>
              </a:rPr>
              <a:t>Refine your research question based on your learning</a:t>
            </a:r>
            <a:endParaRPr sz="160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pic>
        <p:nvPicPr>
          <p:cNvPr id="247" name="Google Shape;247;p42"/>
          <p:cNvPicPr preferRelativeResize="0"/>
          <p:nvPr/>
        </p:nvPicPr>
        <p:blipFill>
          <a:blip r:embed="rId3">
            <a:alphaModFix/>
          </a:blip>
          <a:stretch>
            <a:fillRect/>
          </a:stretch>
        </p:blipFill>
        <p:spPr>
          <a:xfrm>
            <a:off x="8022771" y="4278469"/>
            <a:ext cx="688600" cy="668861"/>
          </a:xfrm>
          <a:prstGeom prst="rect">
            <a:avLst/>
          </a:prstGeom>
          <a:noFill/>
          <a:ln>
            <a:noFill/>
          </a:ln>
        </p:spPr>
      </p:pic>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Takeaways</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449600"/>
            <a:ext cx="4016700" cy="28953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Take your </a:t>
            </a:r>
            <a:r>
              <a:rPr lang="en" sz="2400" b="1">
                <a:latin typeface="Century Gothic"/>
                <a:ea typeface="Century Gothic"/>
                <a:cs typeface="Century Gothic"/>
                <a:sym typeface="Century Gothic"/>
              </a:rPr>
              <a:t>Assessing Sources</a:t>
            </a:r>
            <a:r>
              <a:rPr lang="en" sz="2400">
                <a:latin typeface="Century Gothic"/>
                <a:ea typeface="Century Gothic"/>
                <a:cs typeface="Century Gothic"/>
                <a:sym typeface="Century Gothic"/>
              </a:rPr>
              <a:t> </a:t>
            </a:r>
            <a:r>
              <a:rPr lang="en" sz="2400" b="1">
                <a:latin typeface="Century Gothic"/>
                <a:ea typeface="Century Gothic"/>
                <a:cs typeface="Century Gothic"/>
                <a:sym typeface="Century Gothic"/>
              </a:rPr>
              <a:t>handout </a:t>
            </a:r>
            <a:r>
              <a:rPr lang="en" sz="2400">
                <a:latin typeface="Century Gothic"/>
                <a:ea typeface="Century Gothic"/>
                <a:cs typeface="Century Gothic"/>
                <a:sym typeface="Century Gothic"/>
              </a:rPr>
              <a:t>and share the most important takeaways about credibility and accuracy that you got from the text with a partner.</a:t>
            </a:r>
            <a:endParaRPr sz="2400">
              <a:latin typeface="Century Gothic"/>
              <a:ea typeface="Century Gothic"/>
              <a:cs typeface="Century Gothic"/>
              <a:sym typeface="Century Gothic"/>
            </a:endParaRPr>
          </a:p>
        </p:txBody>
      </p:sp>
      <p:pic>
        <p:nvPicPr>
          <p:cNvPr id="245" name="Google Shape;245;p42"/>
          <p:cNvPicPr preferRelativeResize="0"/>
          <p:nvPr/>
        </p:nvPicPr>
        <p:blipFill>
          <a:blip r:embed="rId4">
            <a:alphaModFix/>
          </a:blip>
          <a:stretch>
            <a:fillRect/>
          </a:stretch>
        </p:blipFill>
        <p:spPr>
          <a:xfrm>
            <a:off x="4994550" y="1339649"/>
            <a:ext cx="3104500" cy="2895276"/>
          </a:xfrm>
          <a:prstGeom prst="rect">
            <a:avLst/>
          </a:prstGeom>
          <a:noFill/>
          <a:ln>
            <a:noFill/>
          </a:ln>
        </p:spPr>
      </p:pic>
      <p:pic>
        <p:nvPicPr>
          <p:cNvPr id="246" name="Google Shape;246;p42"/>
          <p:cNvPicPr preferRelativeResize="0"/>
          <p:nvPr/>
        </p:nvPicPr>
        <p:blipFill>
          <a:blip r:embed="rId5">
            <a:alphaModFix/>
          </a:blip>
          <a:stretch>
            <a:fillRect/>
          </a:stretch>
        </p:blipFill>
        <p:spPr>
          <a:xfrm>
            <a:off x="8515350" y="4344900"/>
            <a:ext cx="517350" cy="5338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53" name="Google Shape;253;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lvl="0" indent="-355600">
              <a:buSzPts val="2000"/>
              <a:buFont typeface="Century Gothic"/>
              <a:buAutoNum type="arabicPeriod"/>
            </a:pPr>
            <a:r>
              <a:rPr lang="en" sz="2000" dirty="0" smtClean="0">
                <a:latin typeface="Century Gothic"/>
                <a:ea typeface="Century Gothic"/>
                <a:cs typeface="Century Gothic"/>
                <a:sym typeface="Century Gothic"/>
              </a:rPr>
              <a:t>I </a:t>
            </a:r>
            <a:r>
              <a:rPr lang="en" sz="2000" dirty="0">
                <a:latin typeface="Century Gothic"/>
                <a:ea typeface="Century Gothic"/>
                <a:cs typeface="Century Gothic"/>
                <a:sym typeface="Century Gothic"/>
              </a:rPr>
              <a:t>can </a:t>
            </a:r>
            <a:r>
              <a:rPr lang="en-US" sz="2000" dirty="0" smtClean="0">
                <a:latin typeface="Century Gothic"/>
                <a:ea typeface="Century Gothic"/>
                <a:cs typeface="Century Gothic"/>
                <a:sym typeface="Century Gothic"/>
              </a:rPr>
              <a:t>use </a:t>
            </a:r>
            <a:r>
              <a:rPr lang="en" sz="2000" i="1" dirty="0" smtClean="0">
                <a:latin typeface="Century Gothic"/>
                <a:ea typeface="Century Gothic"/>
                <a:cs typeface="Century Gothic"/>
                <a:sym typeface="Century Gothic"/>
              </a:rPr>
              <a:t>research </a:t>
            </a:r>
            <a:r>
              <a:rPr lang="en" sz="2000" i="1" dirty="0">
                <a:latin typeface="Century Gothic"/>
                <a:ea typeface="Century Gothic"/>
                <a:cs typeface="Century Gothic"/>
                <a:sym typeface="Century Gothic"/>
              </a:rPr>
              <a:t>skills to determine </a:t>
            </a:r>
            <a:r>
              <a:rPr lang="en" sz="2000" i="1" dirty="0" smtClean="0">
                <a:latin typeface="Century Gothic"/>
                <a:ea typeface="Century Gothic"/>
                <a:cs typeface="Century Gothic"/>
                <a:sym typeface="Century Gothic"/>
              </a:rPr>
              <a:t>consequences</a:t>
            </a:r>
            <a:r>
              <a:rPr lang="en" sz="2000" i="1" dirty="0">
                <a:latin typeface="Century Gothic"/>
                <a:ea typeface="Century Gothic"/>
                <a:cs typeface="Century Gothic"/>
                <a:sym typeface="Century Gothic"/>
              </a:rPr>
              <a:t/>
            </a:r>
            <a:br>
              <a:rPr lang="en" sz="2000" i="1" dirty="0">
                <a:latin typeface="Century Gothic"/>
                <a:ea typeface="Century Gothic"/>
                <a:cs typeface="Century Gothic"/>
                <a:sym typeface="Century Gothic"/>
              </a:rPr>
            </a:br>
            <a:r>
              <a:rPr lang="en" sz="2000" dirty="0" smtClean="0">
                <a:latin typeface="Century Gothic"/>
                <a:ea typeface="Century Gothic"/>
                <a:cs typeface="Century Gothic"/>
                <a:sym typeface="Century Gothic"/>
              </a:rPr>
              <a:t>of the industrial organic food</a:t>
            </a:r>
            <a:r>
              <a:rPr lang="en-US" sz="2000" dirty="0" smtClean="0">
                <a:latin typeface="Century Gothic"/>
                <a:ea typeface="Century Gothic"/>
                <a:cs typeface="Century Gothic"/>
                <a:sym typeface="Century Gothic"/>
              </a:rPr>
              <a:t> chain.</a:t>
            </a:r>
          </a:p>
          <a:p>
            <a:pPr marL="101600" lvl="0" indent="0">
              <a:buSzPts val="2000"/>
              <a:buNone/>
            </a:pPr>
            <a:endParaRPr sz="2000" dirty="0" smtClean="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dirty="0" smtClean="0">
                <a:latin typeface="Century Gothic"/>
                <a:ea typeface="Century Gothic"/>
                <a:cs typeface="Century Gothic"/>
                <a:sym typeface="Century Gothic"/>
              </a:rPr>
              <a:t>I </a:t>
            </a:r>
            <a:r>
              <a:rPr lang="en" sz="2000" dirty="0">
                <a:latin typeface="Century Gothic"/>
                <a:ea typeface="Century Gothic"/>
                <a:cs typeface="Century Gothic"/>
                <a:sym typeface="Century Gothic"/>
              </a:rPr>
              <a:t>can </a:t>
            </a:r>
            <a:r>
              <a:rPr lang="en" sz="2000" i="1" dirty="0">
                <a:latin typeface="Century Gothic"/>
                <a:ea typeface="Century Gothic"/>
                <a:cs typeface="Century Gothic"/>
                <a:sym typeface="Century Gothic"/>
              </a:rPr>
              <a:t>list the criteria of credible research sources</a:t>
            </a:r>
            <a:r>
              <a:rPr lang="en" sz="2000" dirty="0">
                <a:latin typeface="Century Gothic"/>
                <a:ea typeface="Century Gothic"/>
                <a:cs typeface="Century Gothic"/>
                <a:sym typeface="Century Gothic"/>
              </a:rPr>
              <a:t>.</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I can </a:t>
            </a:r>
            <a:r>
              <a:rPr lang="en" sz="2000" i="1" dirty="0">
                <a:latin typeface="Century Gothic"/>
                <a:ea typeface="Century Gothic"/>
                <a:cs typeface="Century Gothic"/>
                <a:sym typeface="Century Gothic"/>
              </a:rPr>
              <a:t>choose the most effective search terms</a:t>
            </a:r>
            <a:r>
              <a:rPr lang="en" sz="2000" dirty="0">
                <a:latin typeface="Century Gothic"/>
                <a:ea typeface="Century Gothic"/>
                <a:cs typeface="Century Gothic"/>
                <a:sym typeface="Century Gothic"/>
              </a:rPr>
              <a:t> to find relevant research sources to answer my research question.</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AutoNum type="arabicPeriod"/>
            </a:pPr>
            <a:r>
              <a:rPr lang="en" sz="2000" dirty="0">
                <a:latin typeface="Century Gothic"/>
                <a:ea typeface="Century Gothic"/>
                <a:cs typeface="Century Gothic"/>
                <a:sym typeface="Century Gothic"/>
              </a:rPr>
              <a:t>I can</a:t>
            </a:r>
            <a:r>
              <a:rPr lang="en" sz="2000" i="1" dirty="0">
                <a:latin typeface="Century Gothic"/>
                <a:ea typeface="Century Gothic"/>
                <a:cs typeface="Century Gothic"/>
                <a:sym typeface="Century Gothic"/>
              </a:rPr>
              <a:t> identify the relevant information in a research source</a:t>
            </a:r>
            <a:r>
              <a:rPr lang="en" sz="2000" dirty="0">
                <a:latin typeface="Century Gothic"/>
                <a:ea typeface="Century Gothic"/>
                <a:cs typeface="Century Gothic"/>
                <a:sym typeface="Century Gothic"/>
              </a:rPr>
              <a:t> to answer my research question.</a:t>
            </a:r>
            <a:r>
              <a:rPr lang="en" sz="2200" dirty="0"/>
              <a:t/>
            </a:r>
            <a:br>
              <a:rPr lang="en" sz="2200" dirty="0"/>
            </a:br>
            <a:endParaRPr sz="2200" dirty="0"/>
          </a:p>
        </p:txBody>
      </p:sp>
      <p:pic>
        <p:nvPicPr>
          <p:cNvPr id="254" name="Google Shape;254;p43"/>
          <p:cNvPicPr preferRelativeResize="0"/>
          <p:nvPr/>
        </p:nvPicPr>
        <p:blipFill>
          <a:blip r:embed="rId3">
            <a:alphaModFix/>
          </a:blip>
          <a:stretch>
            <a:fillRect/>
          </a:stretch>
        </p:blipFill>
        <p:spPr>
          <a:xfrm>
            <a:off x="8327572" y="4376057"/>
            <a:ext cx="680393" cy="54143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Important Vocabulary</a:t>
            </a:r>
            <a:endParaRPr sz="3300" i="0" u="none" strike="noStrike" cap="none">
              <a:solidFill>
                <a:schemeClr val="dk1"/>
              </a:solidFill>
              <a:latin typeface="Century Gothic"/>
              <a:ea typeface="Century Gothic"/>
              <a:cs typeface="Century Gothic"/>
              <a:sym typeface="Century Gothic"/>
            </a:endParaRPr>
          </a:p>
        </p:txBody>
      </p:sp>
      <p:sp>
        <p:nvSpPr>
          <p:cNvPr id="260" name="Google Shape;260;p44"/>
          <p:cNvSpPr txBox="1">
            <a:spLocks noGrp="1"/>
          </p:cNvSpPr>
          <p:nvPr>
            <p:ph type="body" idx="1"/>
          </p:nvPr>
        </p:nvSpPr>
        <p:spPr>
          <a:xfrm>
            <a:off x="482775" y="1268050"/>
            <a:ext cx="4089300" cy="33645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200" dirty="0">
                <a:latin typeface="Century Gothic"/>
                <a:ea typeface="Century Gothic"/>
                <a:cs typeface="Century Gothic"/>
                <a:sym typeface="Century Gothic"/>
              </a:rPr>
              <a:t>After reading the text, take two minutes in teams to circle the words you think are the most important in the text. </a:t>
            </a:r>
            <a:endParaRPr sz="2200" dirty="0">
              <a:latin typeface="Century Gothic"/>
              <a:ea typeface="Century Gothic"/>
              <a:cs typeface="Century Gothic"/>
              <a:sym typeface="Century Gothic"/>
            </a:endParaRPr>
          </a:p>
          <a:p>
            <a:pPr marL="0" lvl="0" indent="0" algn="l" rtl="0">
              <a:spcBef>
                <a:spcPts val="800"/>
              </a:spcBef>
              <a:spcAft>
                <a:spcPts val="0"/>
              </a:spcAft>
              <a:buNone/>
            </a:pPr>
            <a:r>
              <a:rPr lang="en" sz="2200" dirty="0">
                <a:latin typeface="Century Gothic"/>
                <a:ea typeface="Century Gothic"/>
                <a:cs typeface="Century Gothic"/>
                <a:sym typeface="Century Gothic"/>
              </a:rPr>
              <a:t>These words should reflect the overall meaning of the article.</a:t>
            </a:r>
            <a:endParaRPr sz="2200" dirty="0">
              <a:latin typeface="Century Gothic"/>
              <a:ea typeface="Century Gothic"/>
              <a:cs typeface="Century Gothic"/>
              <a:sym typeface="Century Gothic"/>
            </a:endParaRPr>
          </a:p>
          <a:p>
            <a:pPr marL="0" lvl="0" indent="0" algn="l" rtl="0">
              <a:spcBef>
                <a:spcPts val="800"/>
              </a:spcBef>
              <a:spcAft>
                <a:spcPts val="0"/>
              </a:spcAft>
              <a:buNone/>
            </a:pPr>
            <a:r>
              <a:rPr lang="en" sz="2200" b="1" dirty="0">
                <a:latin typeface="Century Gothic"/>
                <a:ea typeface="Century Gothic"/>
                <a:cs typeface="Century Gothic"/>
                <a:sym typeface="Century Gothic"/>
              </a:rPr>
              <a:t>Choose</a:t>
            </a:r>
            <a:r>
              <a:rPr lang="en" sz="2200" dirty="0">
                <a:latin typeface="Century Gothic"/>
                <a:ea typeface="Century Gothic"/>
                <a:cs typeface="Century Gothic"/>
                <a:sym typeface="Century Gothic"/>
              </a:rPr>
              <a:t> five words or </a:t>
            </a:r>
            <a:r>
              <a:rPr lang="en-US" sz="2200" dirty="0" smtClean="0">
                <a:latin typeface="Century Gothic"/>
                <a:ea typeface="Century Gothic"/>
                <a:cs typeface="Century Gothic"/>
                <a:sym typeface="Century Gothic"/>
              </a:rPr>
              <a:t>fewer</a:t>
            </a:r>
            <a:r>
              <a:rPr lang="en" sz="2200" dirty="0" smtClean="0">
                <a:latin typeface="Century Gothic"/>
                <a:ea typeface="Century Gothic"/>
                <a:cs typeface="Century Gothic"/>
                <a:sym typeface="Century Gothic"/>
              </a:rPr>
              <a:t>.</a:t>
            </a:r>
            <a:endParaRPr sz="2200" dirty="0">
              <a:latin typeface="Century Gothic"/>
              <a:ea typeface="Century Gothic"/>
              <a:cs typeface="Century Gothic"/>
              <a:sym typeface="Century Gothic"/>
            </a:endParaRPr>
          </a:p>
        </p:txBody>
      </p:sp>
      <p:pic>
        <p:nvPicPr>
          <p:cNvPr id="261" name="Google Shape;261;p44"/>
          <p:cNvPicPr preferRelativeResize="0"/>
          <p:nvPr/>
        </p:nvPicPr>
        <p:blipFill>
          <a:blip r:embed="rId3">
            <a:alphaModFix/>
          </a:blip>
          <a:stretch>
            <a:fillRect/>
          </a:stretch>
        </p:blipFill>
        <p:spPr>
          <a:xfrm>
            <a:off x="5021650" y="1061969"/>
            <a:ext cx="3180315" cy="3570656"/>
          </a:xfrm>
          <a:prstGeom prst="rect">
            <a:avLst/>
          </a:prstGeom>
          <a:noFill/>
          <a:ln>
            <a:noFill/>
          </a:ln>
        </p:spPr>
      </p:pic>
      <p:sp>
        <p:nvSpPr>
          <p:cNvPr id="262" name="Google Shape;262;p44"/>
          <p:cNvSpPr/>
          <p:nvPr/>
        </p:nvSpPr>
        <p:spPr>
          <a:xfrm>
            <a:off x="482774" y="1959429"/>
            <a:ext cx="888825" cy="3729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Discuss Effective Internet Searches</a:t>
            </a:r>
            <a:endParaRPr sz="2800" i="0" u="none" strike="noStrike" cap="none">
              <a:solidFill>
                <a:schemeClr val="dk1"/>
              </a:solidFill>
              <a:latin typeface="Century Gothic"/>
              <a:ea typeface="Century Gothic"/>
              <a:cs typeface="Century Gothic"/>
              <a:sym typeface="Century Gothic"/>
            </a:endParaRPr>
          </a:p>
        </p:txBody>
      </p:sp>
      <p:sp>
        <p:nvSpPr>
          <p:cNvPr id="268" name="Google Shape;268;p45"/>
          <p:cNvSpPr txBox="1">
            <a:spLocks noGrp="1"/>
          </p:cNvSpPr>
          <p:nvPr>
            <p:ph type="body" idx="1"/>
          </p:nvPr>
        </p:nvSpPr>
        <p:spPr>
          <a:xfrm>
            <a:off x="122200" y="1535600"/>
            <a:ext cx="3964200" cy="27183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Part of being a good researcher is being able to conduct an effective internet search to find information about a topic or answer a research question.</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a:p>
            <a:pPr marL="0" lvl="0" indent="0" algn="l" rtl="0">
              <a:spcBef>
                <a:spcPts val="800"/>
              </a:spcBef>
              <a:spcAft>
                <a:spcPts val="0"/>
              </a:spcAft>
              <a:buNone/>
            </a:pPr>
            <a:endParaRPr sz="2400"/>
          </a:p>
        </p:txBody>
      </p:sp>
      <p:pic>
        <p:nvPicPr>
          <p:cNvPr id="269" name="Google Shape;269;p45"/>
          <p:cNvPicPr preferRelativeResize="0"/>
          <p:nvPr/>
        </p:nvPicPr>
        <p:blipFill>
          <a:blip r:embed="rId3">
            <a:alphaModFix/>
          </a:blip>
          <a:stretch>
            <a:fillRect/>
          </a:stretch>
        </p:blipFill>
        <p:spPr>
          <a:xfrm>
            <a:off x="4225627" y="1482149"/>
            <a:ext cx="4542323" cy="28252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8AB5B44-BD7E-4AD2-8FF7-A1C834B7C267}"/>
</file>

<file path=customXml/itemProps2.xml><?xml version="1.0" encoding="utf-8"?>
<ds:datastoreItem xmlns:ds="http://schemas.openxmlformats.org/officeDocument/2006/customXml" ds:itemID="{9515F99A-F511-450F-95B8-4E4382072A52}"/>
</file>

<file path=customXml/itemProps3.xml><?xml version="1.0" encoding="utf-8"?>
<ds:datastoreItem xmlns:ds="http://schemas.openxmlformats.org/officeDocument/2006/customXml" ds:itemID="{847A16C9-CC80-4709-87E8-BEA0ECEA258F}"/>
</file>

<file path=docProps/app.xml><?xml version="1.0" encoding="utf-8"?>
<Properties xmlns="http://schemas.openxmlformats.org/officeDocument/2006/extended-properties" xmlns:vt="http://schemas.openxmlformats.org/officeDocument/2006/docPropsVTypes">
  <TotalTime>79</TotalTime>
  <Words>1935</Words>
  <Application>Microsoft Macintosh PowerPoint</Application>
  <PresentationFormat>On-screen Show (16:9)</PresentationFormat>
  <Paragraphs>356</Paragraphs>
  <Slides>17</Slides>
  <Notes>17</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17</vt:i4>
      </vt:variant>
    </vt:vector>
  </HeadingPairs>
  <TitlesOfParts>
    <vt:vector size="23" baseType="lpstr">
      <vt:lpstr>Calibri</vt:lpstr>
      <vt:lpstr>Century Gothic</vt:lpstr>
      <vt:lpstr>Overlock</vt:lpstr>
      <vt:lpstr>Simple Light</vt:lpstr>
      <vt:lpstr>Office Theme</vt:lpstr>
      <vt:lpstr>Office Theme</vt:lpstr>
      <vt:lpstr>  Grade 8: Module 4: Unit 2: Lesson 6 Teacher slide, before teaching. </vt:lpstr>
      <vt:lpstr>  Grade 8: Module 4: Unit 2: Lesson 6 Teacher slide, before teaching. </vt:lpstr>
      <vt:lpstr>  Grade 8: Module 4: Unit 2: Lesson 6 Teacher slide, before teaching. </vt:lpstr>
      <vt:lpstr>Grade 8: Module 4:  Unit 2: Lesson 6</vt:lpstr>
      <vt:lpstr>Hello, Students!</vt:lpstr>
      <vt:lpstr>Let’s Share Takeaways</vt:lpstr>
      <vt:lpstr>Let’s Review the Learning Targets</vt:lpstr>
      <vt:lpstr>Let’s Identify Important Vocabulary</vt:lpstr>
      <vt:lpstr>Let’s Discuss Effective Internet Searches</vt:lpstr>
      <vt:lpstr>Let’s See a Model of an Effective Internet Search</vt:lpstr>
      <vt:lpstr>Let’s View a Model of an Effective Internet Search</vt:lpstr>
      <vt:lpstr>Let’s Record the Supporting Research Question</vt:lpstr>
      <vt:lpstr>Let’s View a Model</vt:lpstr>
      <vt:lpstr>Let’s Conduct an Internet Search </vt:lpstr>
      <vt:lpstr>Let’s Refine the Research Question</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2: Lesson 6 Teacher slide, before teaching. </dc:title>
  <dc:creator>nbravo</dc:creator>
  <cp:lastModifiedBy>Alexander Specht</cp:lastModifiedBy>
  <cp:revision>12</cp:revision>
  <dcterms:modified xsi:type="dcterms:W3CDTF">2018-12-18T03:44:17Z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